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Open Sans Light" panose="020B060402020202020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Encode Sans Black" panose="020B0604020202020204" charset="0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48a71a15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48a71a15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9d91d266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9d91d266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9d91d266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9d91d266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8a71a1582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endParaRPr sz="14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48a71a1582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8a71a158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8a71a158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49d91d266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49d91d266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49d91d26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49d91d26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9d91d266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9d91d266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9d91d266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9d91d266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9d91d266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9d91d266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9d91d266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9d91d266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9d91d266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9d91d266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5" cy="1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19_1/sigchanges.js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shington.edu/research/policies/gim-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19_1/sigchanges.js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shington.edu/research/policies/gim-1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19_1/sigchanges.js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shington.edu/research/policies/gim-1/" TargetMode="External"/><Relationship Id="rId5" Type="http://schemas.openxmlformats.org/officeDocument/2006/relationships/hyperlink" Target="https://nsfgrantsconferences.com/2018/11/20/pappg-2019-live-stream/" TargetMode="External"/><Relationship Id="rId4" Type="http://schemas.openxmlformats.org/officeDocument/2006/relationships/hyperlink" Target="https://www.nsf.gov/publications/pub_summ.jsp?ods_key=nsf1900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19_1/sigchanges.j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19_1/sigchanges.j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19_1/sigchanges.j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19_1/sigchanges.j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19_1/sigchanges.js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19_1/sigchanges.j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19_1/sigchanges.js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shington.edu/research/policies/gim-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19_1/sigchanges.js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shington.edu/research/policies/gim-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December 2018 </a:t>
            </a: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Tim Mhyre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Manager Team B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 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842279" y="19085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/>
              <a:t>NSF: PAPPG Proposal Considerations</a:t>
            </a:r>
            <a:endParaRPr sz="42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NSF PAPPG: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Clarifications/Other Changes (3 of 4)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659300" y="1653500"/>
            <a:ext cx="8196300" cy="3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/>
              <a:t>Current &amp; Pending Support</a:t>
            </a:r>
            <a:endParaRPr sz="2000"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Single PDF file (or other NSF-approved template) for each individual Senior Personnel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/>
              <a:t>Submission of a collaborative proposal from multiple organizations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Only the organization proposing foreign involvement must check the appropriate cover sheet box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/>
              <a:t>Technical Reporting Requirements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Submission of Final Project Report and Project Outcomes Report for the General Public indicates that research is completed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07" name="Google Shape;107;p16"/>
          <p:cNvSpPr txBox="1"/>
          <p:nvPr/>
        </p:nvSpPr>
        <p:spPr>
          <a:xfrm>
            <a:off x="438075" y="5958500"/>
            <a:ext cx="69240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NSF PAPPG: Significant Changes &amp; Clarifications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GIM 1: Review and Submission Requirements for Proposals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NSF PAPPG: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Clarifications/Other Changes (4 of 4)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2"/>
          </p:nvPr>
        </p:nvSpPr>
        <p:spPr>
          <a:xfrm>
            <a:off x="659300" y="1653500"/>
            <a:ext cx="8196300" cy="3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/>
              <a:t>Definitions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“Unexpended balance” (new) - sum of the unobligated and obligated balances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“Unobligated balance” - cumulative amount of the budget authority that remains available for obligation under law in unexpired amounts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/>
              <a:t>Responsible Conduct of Research</a:t>
            </a:r>
            <a:endParaRPr sz="2000"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Supplements NSF’s responsibility in ensuring RCR, including taking of appropriate actions upon findings of research misconduct</a:t>
            </a:r>
            <a:endParaRPr sz="2000"/>
          </a:p>
        </p:txBody>
      </p:sp>
      <p:sp>
        <p:nvSpPr>
          <p:cNvPr id="114" name="Google Shape;114;p17"/>
          <p:cNvSpPr txBox="1"/>
          <p:nvPr/>
        </p:nvSpPr>
        <p:spPr>
          <a:xfrm>
            <a:off x="438075" y="5958500"/>
            <a:ext cx="69240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NSF PAPPG: Significant Changes &amp; Clarifications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GIM 1: Review and Submission Requirements for Proposals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11700" y="517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732025" y="1734000"/>
            <a:ext cx="7209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&gt;"/>
            </a:pPr>
            <a:r>
              <a:rPr lang="en-US" sz="20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PAPPG: Significant Changes &amp; Clarifications 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PAPPG Effective 1/29/18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&gt;"/>
            </a:pP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PAPPG Webinar</a:t>
            </a: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(starts @ 10:05 mark)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&gt;"/>
            </a:pPr>
            <a:r>
              <a:rPr lang="en-US" sz="20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GIM 1: Review and Submission Requirements for Proposals 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/>
              <a:t>NSF: Proposal &amp; Award Policies &amp; Procedures Guide (PAPPG) 2019</a:t>
            </a:r>
            <a:endParaRPr sz="2800"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659300" y="1653500"/>
            <a:ext cx="8196300" cy="3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Effective for proposals submitted or due on or after January 28, 2019, and awards made on or after January 28, 2019.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 txBox="1"/>
          <p:nvPr/>
        </p:nvSpPr>
        <p:spPr>
          <a:xfrm>
            <a:off x="429675" y="5750300"/>
            <a:ext cx="69240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https://www.nsf.gov/pubs/policydocs/pappg19_1/sigchanges.jsp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NSF PAPPG: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Significant Changes (1 of 5) </a:t>
            </a: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659300" y="1653500"/>
            <a:ext cx="8196300" cy="3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NSF Proposal Preparation and Submission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Follow on-screen Research.gov instructions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Dear Colleague Letters</a:t>
            </a:r>
            <a:endParaRPr sz="20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Expanded use to now included NSF’s interests in RAPID, EAGER, RAISE, &amp; Conference proposals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Full Proposals</a:t>
            </a:r>
            <a:endParaRPr sz="20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Reminders on the importance of proper scholarship/attribution thru proposal &amp; award life cycle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Unaffiliated Individuals</a:t>
            </a:r>
            <a:endParaRPr sz="20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Ineligible to receive direct NSF funding (unless authorized in solicitation)</a:t>
            </a:r>
            <a:endParaRPr/>
          </a:p>
        </p:txBody>
      </p:sp>
      <p:sp>
        <p:nvSpPr>
          <p:cNvPr id="50" name="Google Shape;50;p9"/>
          <p:cNvSpPr txBox="1"/>
          <p:nvPr/>
        </p:nvSpPr>
        <p:spPr>
          <a:xfrm>
            <a:off x="429675" y="5750300"/>
            <a:ext cx="69240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https://www.nsf.gov/pubs/policydocs/pappg19_1/sigchanges.jsp</a:t>
            </a:r>
            <a:r>
              <a:rPr lang="en-US"/>
              <a:t> </a:t>
            </a:r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281825" y="1931100"/>
            <a:ext cx="302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NSF PAPPG: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Significant Changes (2 of 5) </a:t>
            </a: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659300" y="1653500"/>
            <a:ext cx="8196300" cy="3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Subawards</a:t>
            </a:r>
            <a:r>
              <a:rPr lang="en-US" sz="2000"/>
              <a:t>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Include description of the work in project description</a:t>
            </a:r>
            <a:endParaRPr sz="20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Types of Proposals</a:t>
            </a:r>
            <a:endParaRPr sz="20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“RAPID”, “EAGER”, &amp; “RAISE” must be included in the project title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Conference </a:t>
            </a:r>
            <a:endParaRPr sz="20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Sexual Harassment policy code-of-conduct dissemination prior to attendance &amp; made available at conference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Conference proposals &gt;$50K must include Collaborators &amp; Other Affiliations (note: speakers/trainers are not Participants &amp; should not be budgeted in Participant Support Costs)</a:t>
            </a:r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429675" y="5750300"/>
            <a:ext cx="69240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https://www.nsf.gov/pubs/policydocs/pappg19_1/sigchanges.jsp</a:t>
            </a:r>
            <a:r>
              <a:rPr lang="en-US"/>
              <a:t> </a:t>
            </a:r>
            <a:endParaRPr/>
          </a:p>
        </p:txBody>
      </p:sp>
      <p:cxnSp>
        <p:nvCxnSpPr>
          <p:cNvPr id="59" name="Google Shape;59;p10"/>
          <p:cNvCxnSpPr/>
          <p:nvPr/>
        </p:nvCxnSpPr>
        <p:spPr>
          <a:xfrm>
            <a:off x="281825" y="3759900"/>
            <a:ext cx="302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" name="Google Shape;60;p10"/>
          <p:cNvCxnSpPr/>
          <p:nvPr/>
        </p:nvCxnSpPr>
        <p:spPr>
          <a:xfrm>
            <a:off x="281825" y="1931100"/>
            <a:ext cx="302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NSF PAPPG: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Significant Changes (3 of 5) </a:t>
            </a: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2"/>
          </p:nvPr>
        </p:nvSpPr>
        <p:spPr>
          <a:xfrm>
            <a:off x="659300" y="1653500"/>
            <a:ext cx="8196300" cy="3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Equipment Proposals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Must include Collaborators &amp; Other Affiliations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Resubmission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Some NSF programs that have rolling submissions may restrict eligibility for resubmission for certain period of time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Grantee Notifications to NSF (New)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Includes required notifications to implement NSF’s Harassment policy in instances where there has been a finding/determination of violation or placement of PI/PD (co-PI/co-PD) on administrative leave or other administrative action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/>
          <p:nvPr/>
        </p:nvSpPr>
        <p:spPr>
          <a:xfrm>
            <a:off x="429675" y="5750300"/>
            <a:ext cx="69240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https://www.nsf.gov/pubs/policydocs/pappg19_1/sigchanges.jsp</a:t>
            </a:r>
            <a:r>
              <a:rPr lang="en-US"/>
              <a:t> </a:t>
            </a:r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281825" y="4064700"/>
            <a:ext cx="302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NSF PAPPG: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Significant Changes (4 of 5) </a:t>
            </a:r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2"/>
          </p:nvPr>
        </p:nvSpPr>
        <p:spPr>
          <a:xfrm>
            <a:off x="659300" y="1653500"/>
            <a:ext cx="8196300" cy="3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Changes in PI/PD, co-PI/co-PD or Person-Months Devoted to the Project (New)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Process for dealing with PI/PD (co-PI/co-PD) if finding or determination of harassment or placement on administrative leave or other administrative action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Responsible Conduct of Research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Encourages training of faculty in responsible/ethical conduct of research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/>
              <a:t>NSF Policy on Harassment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Supplemented to stress NSF policy on sexual harassment, other forms of harassment, and sexual assault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75" name="Google Shape;75;p12"/>
          <p:cNvSpPr txBox="1"/>
          <p:nvPr/>
        </p:nvSpPr>
        <p:spPr>
          <a:xfrm>
            <a:off x="429675" y="5750300"/>
            <a:ext cx="69240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https://www.nsf.gov/pubs/policydocs/pappg19_1/sigchanges.jsp</a:t>
            </a:r>
            <a:r>
              <a:rPr lang="en-US"/>
              <a:t> </a:t>
            </a:r>
            <a:endParaRPr/>
          </a:p>
        </p:txBody>
      </p:sp>
      <p:cxnSp>
        <p:nvCxnSpPr>
          <p:cNvPr id="76" name="Google Shape;76;p12"/>
          <p:cNvCxnSpPr/>
          <p:nvPr/>
        </p:nvCxnSpPr>
        <p:spPr>
          <a:xfrm>
            <a:off x="281825" y="1931100"/>
            <a:ext cx="302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NSF PAPPG: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Significant Changes (5 of 5) 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659300" y="1653500"/>
            <a:ext cx="8196300" cy="3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/>
              <a:t>Intellectual Property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Incorporates existing patent policy (implemented via 45 CFR 650)</a:t>
            </a:r>
            <a:endParaRPr sz="2000"/>
          </a:p>
        </p:txBody>
      </p:sp>
      <p:sp>
        <p:nvSpPr>
          <p:cNvPr id="83" name="Google Shape;83;p13"/>
          <p:cNvSpPr txBox="1"/>
          <p:nvPr/>
        </p:nvSpPr>
        <p:spPr>
          <a:xfrm>
            <a:off x="429675" y="5750300"/>
            <a:ext cx="69240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https://www.nsf.gov/pubs/policydocs/pappg19_1/sigchanges.jsp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NSF PAPPG: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Clarifications/Other Changes (1 of 4)</a:t>
            </a: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2"/>
          </p:nvPr>
        </p:nvSpPr>
        <p:spPr>
          <a:xfrm>
            <a:off x="659300" y="1653500"/>
            <a:ext cx="8196300" cy="3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/>
              <a:t>Foreign Organizations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Involvement of foreign org(s) justified in project description, check Cover Sheet box “Funding of a Foreign Organization”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/>
              <a:t>Proposal Font, Spacing and Margin Requirements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Fonts not listed may be used for math formulas, equations, or for Greek/other special characters (“text must still be readable”; OSP doesn’t check)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/>
              <a:t>Biographical Sketches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Single PDF (or other NSF-approved template) for each Senior Personnel; Synergistic Activities is list of up to 5 distinct examples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</p:txBody>
      </p:sp>
      <p:cxnSp>
        <p:nvCxnSpPr>
          <p:cNvPr id="90" name="Google Shape;90;p14"/>
          <p:cNvCxnSpPr/>
          <p:nvPr/>
        </p:nvCxnSpPr>
        <p:spPr>
          <a:xfrm>
            <a:off x="281825" y="1931100"/>
            <a:ext cx="302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281825" y="3378900"/>
            <a:ext cx="302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" name="Google Shape;92;p14"/>
          <p:cNvSpPr txBox="1"/>
          <p:nvPr/>
        </p:nvSpPr>
        <p:spPr>
          <a:xfrm>
            <a:off x="438075" y="5958500"/>
            <a:ext cx="69240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NSF PAPPG: Significant Changes &amp; Clarifications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GIM 1: Review and Submission Requirements for Proposals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NSF PAPPG: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Clarifications/Other Changes (2 of 4)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659300" y="1653500"/>
            <a:ext cx="8196300" cy="3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/>
              <a:t>Participant Support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Clarifies when an individual is a participant or speaker at a conference; participant support costs cannot cover room rental fees, catering costs, supplies, etc.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Human subject payments are to be included on line G6 as “Other Direct Costs” with applicable F&amp;A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/>
              <a:t>Subawards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Clarifies that subawards/transfers requires prior written approval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</p:txBody>
      </p:sp>
      <p:cxnSp>
        <p:nvCxnSpPr>
          <p:cNvPr id="99" name="Google Shape;99;p15"/>
          <p:cNvCxnSpPr/>
          <p:nvPr/>
        </p:nvCxnSpPr>
        <p:spPr>
          <a:xfrm>
            <a:off x="281825" y="1931100"/>
            <a:ext cx="302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" name="Google Shape;100;p15"/>
          <p:cNvSpPr txBox="1"/>
          <p:nvPr/>
        </p:nvSpPr>
        <p:spPr>
          <a:xfrm>
            <a:off x="438075" y="5958500"/>
            <a:ext cx="69240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NSF PAPPG: Significant Changes &amp; Clarifications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GIM 1: Review and Submission Requirements for Proposals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On-screen Show (4:3)</PresentationFormat>
  <Paragraphs>114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Open Sans Light</vt:lpstr>
      <vt:lpstr>Open Sans</vt:lpstr>
      <vt:lpstr>Calibri</vt:lpstr>
      <vt:lpstr>Encode Sans Black</vt:lpstr>
      <vt:lpstr>Arial</vt:lpstr>
      <vt:lpstr>Merriweather Sans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2018-12-20T21:10:27Z</dcterms:modified>
</cp:coreProperties>
</file>