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ncode Sans Black" panose="020B0604020202020204" charset="0"/>
      <p:bold r:id="rId19"/>
    </p:embeddedFont>
    <p:embeddedFont>
      <p:font typeface="Merriweather Sans" pitchFamily="2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21557c6a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421557c6a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21557c6a0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421557c6a0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21557c6a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2421557c6a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21557c6a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2421557c6a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21557c6a0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2421557c6a0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21557c6a0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421557c6a0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21557c6a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421557c6a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21557c6a0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421557c6a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21557c6a0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421557c6a0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21557c6a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421557c6a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Google Shape;57;p1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Google Shape;64;p1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9" name="Google Shape;69;p1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1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gard4@uw.eud" TargetMode="External"/><Relationship Id="rId5" Type="http://schemas.openxmlformats.org/officeDocument/2006/relationships/hyperlink" Target="https://finance.uw.edu/pafc/travel#federal-travel" TargetMode="External"/><Relationship Id="rId4" Type="http://schemas.openxmlformats.org/officeDocument/2006/relationships/hyperlink" Target="https://finance.uw.edu/pafc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692029" y="1640262"/>
            <a:ext cx="6972300" cy="19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COMPLIANCE HOT TOPIC: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TRAVEL ON FEDERAL AWARDS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May 2023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https://finance.uw.edu/pafc/travel#federal-travel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742950" lvl="1" indent="-2095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Travel on Federal Sponsored Awards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Federal regulations require recipients to follow the “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written travel reimbursement policies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” of the institution… with two specific exceptions: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Class of commercial air travel, and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Use of a U.S.-flag carrier (Fly America Act)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 individual federal agency or award may include additional restrictions or limitations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Always read your award and sponsor terms and conditions</a:t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Class of Travel on Federal Awards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Regulations require purchasing the least expensive class of travel – typically called “economy”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Exceptions may be found in 2 CFR 200.475(e)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“least expensive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unrestricted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airfare” is allowable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Refundable tickets are an allowable cost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Non-refundable tickets are allowable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if the ticket is used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a non-refundable ticket is purchased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and the travel does not occur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the cost may not be charged to the Award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Airfare on Federal Awards – Scenario #1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2"/>
          </p:nvPr>
        </p:nvSpPr>
        <p:spPr>
          <a:xfrm>
            <a:off x="659300" y="1508125"/>
            <a:ext cx="8196300" cy="3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PI purchases a non-refundable ticket for a conference in New York related to a federal award. A month before the conference, the PI has a conflict and cannot attend. The ticket was non-refundable, so no credit is provided by the airline.</a:t>
            </a:r>
            <a:endParaRPr/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Is the cost of the ticket an allowable charge on the federal award?</a:t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757575" y="4665700"/>
            <a:ext cx="7685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44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B2E83"/>
                </a:solidFill>
              </a:rPr>
              <a:t>No. If a non-refundable ticket is purchased, and the travel doesn’t occur, the cost of the ticket must be charged to non-sponsored funding as it is not an allowable charge on the federal award.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Airfare on Federal Awards – Scenario #2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15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Same facts as #1 except the airline provides a voucher (but not a refund) for use on a future flight. </a:t>
            </a:r>
            <a:endParaRPr sz="1800"/>
          </a:p>
          <a:p>
            <a:pPr marL="0" lvl="0" indent="0" algn="l" rtl="0">
              <a:spcBef>
                <a:spcPts val="372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72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Is the cost of the ticket an allowable charge on the federal award?</a:t>
            </a:r>
            <a:endParaRPr sz="1800"/>
          </a:p>
        </p:txBody>
      </p:sp>
      <p:sp>
        <p:nvSpPr>
          <p:cNvPr id="105" name="Google Shape;105;p20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673550" y="3239725"/>
            <a:ext cx="8167800" cy="2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72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rPr lang="en-US" sz="1800" b="1">
                <a:solidFill>
                  <a:srgbClr val="4B2E83"/>
                </a:solidFill>
              </a:rPr>
              <a:t>If the voucher is used for a travel related to the current award, yes, the cost is allowable. If not…</a:t>
            </a:r>
            <a:endParaRPr sz="18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72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endParaRPr sz="1800" b="1">
              <a:solidFill>
                <a:srgbClr val="4B2E83"/>
              </a:solidFill>
            </a:endParaRPr>
          </a:p>
          <a:p>
            <a:pPr marL="0" lvl="0" indent="0" algn="l" rtl="0">
              <a:spcBef>
                <a:spcPts val="372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rPr lang="en-US" sz="1800" b="1">
                <a:solidFill>
                  <a:srgbClr val="4B2E83"/>
                </a:solidFill>
              </a:rPr>
              <a:t>No. The cost of the ticket must be transferred to a non-sponsored budget/funding until such time the voucher is used for a future flight. </a:t>
            </a:r>
            <a:endParaRPr sz="18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72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endParaRPr sz="1800" b="1">
              <a:solidFill>
                <a:srgbClr val="4B2E83"/>
              </a:solidFill>
            </a:endParaRPr>
          </a:p>
          <a:p>
            <a:pPr marL="0" lvl="0" indent="0" algn="l" rtl="0">
              <a:spcBef>
                <a:spcPts val="372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rPr lang="en-US" sz="1800" b="1">
                <a:solidFill>
                  <a:srgbClr val="4B2E83"/>
                </a:solidFill>
              </a:rPr>
              <a:t>When the voucher is used, the cost of the ticket may be transferred to the funding source that benefits from the travel at that time.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Airfare on Federal Awards – Business Class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Uniform Guidance requires the purchase of the “least expensive” class (aka – “Economy”). Business Class (or an upgraded class) is only allowable if the Economy ticket would:</a:t>
            </a:r>
            <a:endParaRPr/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Require circuitous routing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Require travel during unreasonable hours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Excessively prolonged travel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Result in additional costs that would offset savings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Not meet the traveler’s medical needs</a:t>
            </a:r>
            <a:endParaRPr/>
          </a:p>
          <a:p>
            <a:pPr marL="342900" lvl="0" indent="-20193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use of any exception must be documented</a:t>
            </a: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Airfare on Federal Awards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Business Class Exceptions: Examples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Require circuitous routing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Require multiple legs of the trip</a:t>
            </a:r>
            <a:endParaRPr/>
          </a:p>
          <a:p>
            <a:pPr marL="857250" lvl="1" indent="-3683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36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Require travel during unreasonable hours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Red eye flights, etc.</a:t>
            </a:r>
            <a:endParaRPr/>
          </a:p>
          <a:p>
            <a:pPr marL="342900" lvl="0" indent="-236220" algn="l" rtl="0">
              <a:spcBef>
                <a:spcPts val="336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36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Excessively prolonged travel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Having to wait until an economy flight is available</a:t>
            </a:r>
            <a:endParaRPr/>
          </a:p>
          <a:p>
            <a:pPr marL="742950" lvl="1" indent="-19685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36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Result in additional costs that would offset savings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Staying overnight to catch the next flight which would require hotel/meal costs</a:t>
            </a:r>
            <a:endParaRPr/>
          </a:p>
          <a:p>
            <a:pPr marL="742950" lvl="1" indent="-19685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36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Not meet the traveler’s medical needs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Must be documented by a doctor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36220" algn="l" rtl="0">
              <a:spcBef>
                <a:spcPts val="336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36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Note: The length of the flight is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an exception to flying Economy class</a:t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Airfare on Federal Awards – Scenario #3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21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PI purchases a business class ticket to New York to attend a conference related to a federal award. The PI does not meet any of the exceptions for the purchase of a business class ticket.</a:t>
            </a:r>
            <a:endParaRPr sz="2000"/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Is the cost of the business class ticket an allowable charge on the federal award?</a:t>
            </a:r>
            <a:endParaRPr sz="2000"/>
          </a:p>
        </p:txBody>
      </p:sp>
      <p:sp>
        <p:nvSpPr>
          <p:cNvPr id="127" name="Google Shape;127;p2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671750" y="3857725"/>
            <a:ext cx="8184600" cy="18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4B2E83"/>
                </a:solidFill>
              </a:rPr>
              <a:t>The difference in the cost between the economy class and the business class ticket is unallowable and must be charged to non-sponsored funding or covered by the PI. </a:t>
            </a:r>
            <a:endParaRPr sz="20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endParaRPr sz="2000" b="1">
              <a:solidFill>
                <a:srgbClr val="4B2E83"/>
              </a:solidFill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4B2E83"/>
                </a:solidFill>
              </a:rPr>
              <a:t>The cost of the economy class ticket is allowable</a:t>
            </a:r>
            <a:r>
              <a:rPr lang="en-US" sz="2400" b="1">
                <a:solidFill>
                  <a:srgbClr val="4B2E83"/>
                </a:solidFill>
              </a:rPr>
              <a:t>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Timing of Travel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travel to be an allowable cost, the travel must occur during the period of performance (start/end dates) of the award.</a:t>
            </a:r>
            <a:endParaRPr/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Example:</a:t>
            </a:r>
            <a:endParaRPr/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Ticket purchased on June 1, 2023</a:t>
            </a:r>
            <a:endParaRPr/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Award ends on June 30, 2023</a:t>
            </a:r>
            <a:endParaRPr/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Travel occurs on July 1, 2023</a:t>
            </a:r>
            <a:endParaRPr/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travel would not benefit the Award and is not an allowable cost.</a:t>
            </a:r>
            <a:endParaRPr/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travel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must occur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between the start/end dates of the Award.</a:t>
            </a:r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</Words>
  <Application>Microsoft Office PowerPoint</Application>
  <PresentationFormat>On-screen Show (4:3)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Encode Sans Black</vt:lpstr>
      <vt:lpstr>Calibri</vt:lpstr>
      <vt:lpstr>Merriweather Sans</vt:lpstr>
      <vt:lpstr>Open Sans</vt:lpstr>
      <vt:lpstr>Open Sans Light</vt:lpstr>
      <vt:lpstr>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2023-05-12T15:08:51Z</dcterms:modified>
</cp:coreProperties>
</file>