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  <p:sldMasterId id="214748366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embeddedFontLst>
    <p:embeddedFont>
      <p:font typeface="Encode Sans" panose="020B0604020202020204" charset="0"/>
      <p:regular r:id="rId9"/>
      <p:bold r:id="rId10"/>
    </p:embeddedFont>
    <p:embeddedFont>
      <p:font typeface="Encode Sans Black" panose="020B0604020202020204" charset="0"/>
      <p:bold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189275b3b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7" name="Google Shape;97;g24189275b3b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63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4189275b3b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63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4189275b3b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continuing to make updates to training.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217f484a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63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217f484a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SAGE Office Hours are available for your SAGE questions – questions on Awards, SAGE budget, and other SAGE functionality are welcome.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217f484a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63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217f484a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217f484a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217f484a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message to admins with guidance on high-priority training going out soon.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 1">
  <p:cSld name="Header + SubHeader + Content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4" descr="ORIS-white-left-no-W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6970" y="5889300"/>
            <a:ext cx="4464625" cy="5516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487975" y="1004200"/>
            <a:ext cx="8093700" cy="30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445525" y="4342167"/>
            <a:ext cx="6279900" cy="8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4" descr="W-Logo_White_RGB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7700" y="5656100"/>
            <a:ext cx="1340424" cy="9014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/>
          <p:nvPr/>
        </p:nvSpPr>
        <p:spPr>
          <a:xfrm>
            <a:off x="487975" y="4130983"/>
            <a:ext cx="1600200" cy="13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Text 2">
  <p:cSld name="1_Title Slide_2"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671750" y="1035206"/>
            <a:ext cx="69723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1632" y="6148251"/>
            <a:ext cx="3149100" cy="51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5" descr="UW_W Logo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8025" y="5945855"/>
            <a:ext cx="1047600" cy="9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 txBox="1">
            <a:spLocks noGrp="1"/>
          </p:cNvSpPr>
          <p:nvPr>
            <p:ph type="subTitle" idx="2"/>
          </p:nvPr>
        </p:nvSpPr>
        <p:spPr>
          <a:xfrm>
            <a:off x="625875" y="56567"/>
            <a:ext cx="70437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671750" y="804150"/>
            <a:ext cx="1600200" cy="13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Text 1 1">
  <p:cSld name="1_Title Slide_1_1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661575" y="2305435"/>
            <a:ext cx="6972300" cy="3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1632" y="6148251"/>
            <a:ext cx="3149100" cy="51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6" descr="UW_W Logo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8025" y="5945855"/>
            <a:ext cx="1047600" cy="9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6"/>
          <p:cNvSpPr txBox="1">
            <a:spLocks noGrp="1"/>
          </p:cNvSpPr>
          <p:nvPr>
            <p:ph type="subTitle" idx="2"/>
          </p:nvPr>
        </p:nvSpPr>
        <p:spPr>
          <a:xfrm>
            <a:off x="625875" y="56567"/>
            <a:ext cx="70437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3"/>
          </p:nvPr>
        </p:nvSpPr>
        <p:spPr>
          <a:xfrm>
            <a:off x="753150" y="1074933"/>
            <a:ext cx="43281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/>
          <p:nvPr/>
        </p:nvSpPr>
        <p:spPr>
          <a:xfrm>
            <a:off x="671750" y="804150"/>
            <a:ext cx="1600200" cy="13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 1">
  <p:cSld name="Header + Graphic_1">
    <p:bg>
      <p:bgPr>
        <a:solidFill>
          <a:srgbClr val="FFFF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66410" y="6130327"/>
            <a:ext cx="2926200" cy="48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7"/>
          <p:cNvSpPr txBox="1">
            <a:spLocks noGrp="1"/>
          </p:cNvSpPr>
          <p:nvPr>
            <p:ph type="subTitle" idx="1"/>
          </p:nvPr>
        </p:nvSpPr>
        <p:spPr>
          <a:xfrm>
            <a:off x="625875" y="56567"/>
            <a:ext cx="70437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2 Columns Text 1">
  <p:cSld name="Header + Subheader + Content_1">
    <p:bg>
      <p:bgPr>
        <a:solidFill>
          <a:srgbClr val="FF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1632" y="6148251"/>
            <a:ext cx="3149100" cy="51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8" descr="UW_W Logo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8025" y="5945855"/>
            <a:ext cx="1047600" cy="9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8"/>
          <p:cNvSpPr txBox="1">
            <a:spLocks noGrp="1"/>
          </p:cNvSpPr>
          <p:nvPr>
            <p:ph type="subTitle" idx="1"/>
          </p:nvPr>
        </p:nvSpPr>
        <p:spPr>
          <a:xfrm>
            <a:off x="625875" y="56567"/>
            <a:ext cx="70437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2"/>
          </p:nvPr>
        </p:nvSpPr>
        <p:spPr>
          <a:xfrm>
            <a:off x="741525" y="1261633"/>
            <a:ext cx="3189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3"/>
          </p:nvPr>
        </p:nvSpPr>
        <p:spPr>
          <a:xfrm>
            <a:off x="4480275" y="1337533"/>
            <a:ext cx="3189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8"/>
          <p:cNvSpPr/>
          <p:nvPr/>
        </p:nvSpPr>
        <p:spPr>
          <a:xfrm>
            <a:off x="671750" y="804150"/>
            <a:ext cx="1600200" cy="13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9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83915" y="5626608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081" y="6131476"/>
            <a:ext cx="2416272" cy="21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8081" y="4568599"/>
            <a:ext cx="1600198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460375" y="859991"/>
            <a:ext cx="6972300" cy="3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uwft-for-the-research-community/" TargetMode="External"/><Relationship Id="rId7" Type="http://schemas.openxmlformats.org/officeDocument/2006/relationships/hyperlink" Target="https://www.washington.edu/research/learning/online/index.php/lessons/whats-changing-in-sage-vide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washington.edu/research/learning/online/index.php/lessons/sage-award-setup-workflow-video/" TargetMode="External"/><Relationship Id="rId5" Type="http://schemas.openxmlformats.org/officeDocument/2006/relationships/hyperlink" Target="https://www.washington.edu/research/learning/online/index.php/lessons/award-setup-and-tracking-in-sage/" TargetMode="External"/><Relationship Id="rId4" Type="http://schemas.openxmlformats.org/officeDocument/2006/relationships/hyperlink" Target="https://www.washington.edu/research/uwft-for-the-research-community/uwft-for-principal-investigato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learning/online/index.php/lessons/sage-budget-elearning/" TargetMode="External"/><Relationship Id="rId7" Type="http://schemas.openxmlformats.org/officeDocument/2006/relationships/hyperlink" Target="https://washington.zoom.us/j/9969909546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ashington.zoom.us/j/99354670368" TargetMode="External"/><Relationship Id="rId5" Type="http://schemas.openxmlformats.org/officeDocument/2006/relationships/hyperlink" Target="https://www.washington.edu/research/tools/sage/guide/sage-budget/" TargetMode="External"/><Relationship Id="rId4" Type="http://schemas.openxmlformats.org/officeDocument/2006/relationships/hyperlink" Target="http://www.washington.edu/research/learning/online/wp-content/uploads/2022/01/SAGE-Budget-Job-Aid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.bridgeapp.com/learner/cours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washington.edu/research/uwft-for-the-research-community/uwft-for-principal-investigators/pi-training-resource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title"/>
          </p:nvPr>
        </p:nvSpPr>
        <p:spPr>
          <a:xfrm>
            <a:off x="460375" y="860000"/>
            <a:ext cx="8683500" cy="3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" sz="4500"/>
              <a:t>TRAINING RESOURCES</a:t>
            </a:r>
            <a:endParaRPr sz="45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" sz="2200">
                <a:solidFill>
                  <a:schemeClr val="lt1"/>
                </a:solidFill>
              </a:rPr>
              <a:t>June 16, 2023</a:t>
            </a:r>
            <a:endParaRPr sz="3200">
              <a:solidFill>
                <a:schemeClr val="lt1"/>
              </a:solidFill>
            </a:endParaRPr>
          </a:p>
        </p:txBody>
      </p:sp>
      <p:sp>
        <p:nvSpPr>
          <p:cNvPr id="100" name="Google Shape;100;p22"/>
          <p:cNvSpPr/>
          <p:nvPr/>
        </p:nvSpPr>
        <p:spPr>
          <a:xfrm>
            <a:off x="300250" y="5601633"/>
            <a:ext cx="3129000" cy="108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2"/>
          <p:cNvSpPr txBox="1"/>
          <p:nvPr/>
        </p:nvSpPr>
        <p:spPr>
          <a:xfrm>
            <a:off x="491725" y="4927600"/>
            <a:ext cx="5850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Kim Halstead &amp; Breona Gutschmidt</a:t>
            </a:r>
            <a:endParaRPr sz="1800" b="1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Office of Research Information Services</a:t>
            </a:r>
            <a:endParaRPr sz="180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>
            <a:spLocks noGrp="1"/>
          </p:cNvSpPr>
          <p:nvPr>
            <p:ph type="subTitle" idx="2"/>
          </p:nvPr>
        </p:nvSpPr>
        <p:spPr>
          <a:xfrm>
            <a:off x="611675" y="304667"/>
            <a:ext cx="8385600" cy="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latin typeface="Encode Sans Black"/>
                <a:ea typeface="Encode Sans Black"/>
                <a:cs typeface="Encode Sans Black"/>
                <a:sym typeface="Encode Sans Black"/>
              </a:rPr>
              <a:t>SAGE TRAINING RESOURCES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7" name="Google Shape;107;p23"/>
          <p:cNvSpPr txBox="1"/>
          <p:nvPr/>
        </p:nvSpPr>
        <p:spPr>
          <a:xfrm>
            <a:off x="510375" y="1340800"/>
            <a:ext cx="83856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000"/>
              <a:buFont typeface="Open Sans"/>
              <a:buChar char="˃"/>
            </a:pPr>
            <a:r>
              <a:rPr lang="en" sz="2000" b="1" u="sng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UWFT for the Research Community webpage </a:t>
            </a:r>
            <a:endParaRPr sz="2000" b="1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 frequently updated hub for research resources related to the Workday Finance transformation.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All SAGE-related resources are linked.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For PIs: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2000" u="sng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UWFT for Principal Investigators</a:t>
            </a:r>
            <a:b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Awards Training</a:t>
            </a:r>
            <a:endParaRPr sz="20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000"/>
              <a:buFont typeface="Open Sans"/>
              <a:buChar char="○"/>
            </a:pPr>
            <a:r>
              <a:rPr lang="en" sz="2000" u="sng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Setup &amp; Tracking in SAGE eLearning</a:t>
            </a:r>
            <a:r>
              <a:rPr lang="en" sz="20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 (40 mins)</a:t>
            </a:r>
            <a:endParaRPr sz="20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 Setup Workflow Video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(8 mins)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 u="sng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What’s Changing in SAGE? Video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(9 mins)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SAGE Awards user guides are in development and will be available after SAGE release.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subTitle" idx="2"/>
          </p:nvPr>
        </p:nvSpPr>
        <p:spPr>
          <a:xfrm>
            <a:off x="611675" y="304667"/>
            <a:ext cx="8385600" cy="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latin typeface="Encode Sans Black"/>
                <a:ea typeface="Encode Sans Black"/>
                <a:cs typeface="Encode Sans Black"/>
                <a:sym typeface="Encode Sans Black"/>
              </a:rPr>
              <a:t>SAGE TRAINING RESOURCES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13" name="Google Shape;113;p24"/>
          <p:cNvSpPr txBox="1"/>
          <p:nvPr/>
        </p:nvSpPr>
        <p:spPr>
          <a:xfrm>
            <a:off x="510375" y="1052275"/>
            <a:ext cx="83856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SAGE Budget</a:t>
            </a: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SAGE Budget Instructor-led Class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●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July 20, 1 - 3 p.m.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●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August 31, 1 - 3 p.m.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 u="sng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eLearning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(60 mins)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SAGE Bud</a:t>
            </a:r>
            <a:r>
              <a:rPr lang="en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get </a:t>
            </a:r>
            <a:r>
              <a:rPr lang="en" sz="2000" u="sng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Aid</a:t>
            </a:r>
            <a:r>
              <a:rPr lang="en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" sz="2000" u="sng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User Guides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SAGE Office Hours: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SAGE Office Hours are scheduled twice monthly throughout 2023 to assist with questions on SAGE Budget, SAGE Awards, and general SAGE assistance.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Thursday, </a:t>
            </a:r>
            <a:r>
              <a:rPr lang="en" sz="2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June 29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1 - 2 p.m.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Thursday, </a:t>
            </a:r>
            <a:r>
              <a:rPr lang="en" sz="2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July 13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11 a.m. - noon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subTitle" idx="2"/>
          </p:nvPr>
        </p:nvSpPr>
        <p:spPr>
          <a:xfrm>
            <a:off x="611675" y="304667"/>
            <a:ext cx="8385600" cy="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latin typeface="Encode Sans Black"/>
                <a:ea typeface="Encode Sans Black"/>
                <a:cs typeface="Encode Sans Black"/>
                <a:sym typeface="Encode Sans Black"/>
              </a:rPr>
              <a:t>ADDITIONAL UWFT TRAINING RESOURCES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510375" y="1052275"/>
            <a:ext cx="8385600" cy="56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Workday Finance</a:t>
            </a: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Access </a:t>
            </a:r>
            <a:r>
              <a:rPr lang="en" sz="2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Bridge LMS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for training for your Workday security role.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Information on optional foundational Workday training, PI Workday training, and Grant Manager training available on the </a:t>
            </a:r>
            <a:r>
              <a:rPr lang="en" sz="2000" u="sng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 Training Resources</a:t>
            </a: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 page.</a:t>
            </a:r>
            <a:b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Award Portal</a:t>
            </a: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Award Portal training will available at Award Portal go-live on July 11. </a:t>
            </a:r>
            <a:b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82981"/>
              </a:buClr>
              <a:buSzPts val="2000"/>
              <a:buFont typeface="Open Sans"/>
              <a:buChar char="˃"/>
            </a:pPr>
            <a:r>
              <a:rPr lang="en" sz="2000" b="1">
                <a:solidFill>
                  <a:srgbClr val="482981"/>
                </a:solidFill>
                <a:latin typeface="Open Sans"/>
                <a:ea typeface="Open Sans"/>
                <a:cs typeface="Open Sans"/>
                <a:sym typeface="Open Sans"/>
              </a:rPr>
              <a:t>ECC</a:t>
            </a:r>
            <a:endParaRPr sz="2000" b="1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ECC training will consist of instructor-led training with supplemental video training.</a:t>
            </a:r>
            <a:endParaRPr sz="2000">
              <a:solidFill>
                <a:srgbClr val="33006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Training will begin in August, with first sessions focusing on Project Statements.</a:t>
            </a:r>
            <a:endParaRPr sz="2000">
              <a:solidFill>
                <a:srgbClr val="33006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More instructions for course sign-up to come.</a:t>
            </a:r>
            <a:r>
              <a:rPr lang="en" sz="2000">
                <a:solidFill>
                  <a:srgbClr val="24242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000">
              <a:solidFill>
                <a:srgbClr val="48298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/>
          <p:nvPr/>
        </p:nvSpPr>
        <p:spPr>
          <a:xfrm>
            <a:off x="-31900" y="3795825"/>
            <a:ext cx="9175800" cy="1495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body" idx="1"/>
          </p:nvPr>
        </p:nvSpPr>
        <p:spPr>
          <a:xfrm>
            <a:off x="649800" y="1483250"/>
            <a:ext cx="7844400" cy="17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Live trainings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Courses in high-frequency process areas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eLearning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Recorded Demo courses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Nano-Learning courses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subTitle" idx="2"/>
          </p:nvPr>
        </p:nvSpPr>
        <p:spPr>
          <a:xfrm>
            <a:off x="625875" y="279842"/>
            <a:ext cx="7043700" cy="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latin typeface="Encode Sans Black"/>
                <a:ea typeface="Encode Sans Black"/>
                <a:cs typeface="Encode Sans Black"/>
                <a:sym typeface="Encode Sans Black"/>
              </a:rPr>
              <a:t>UWFT TRAINING PRIORITIES</a:t>
            </a:r>
            <a:endParaRPr b="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191375" y="4143225"/>
            <a:ext cx="8580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Work with your peers to develop unit-specific recommendations to prioritize Finance Transformation trainings.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S-16x9-extended-powerpoint-Gold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Encode Sans Black</vt:lpstr>
      <vt:lpstr>Verdana</vt:lpstr>
      <vt:lpstr>Arial</vt:lpstr>
      <vt:lpstr>Open Sans</vt:lpstr>
      <vt:lpstr>Encode Sans</vt:lpstr>
      <vt:lpstr>Simple Light</vt:lpstr>
      <vt:lpstr>ORIS-16x9-extended-powerpoint-Gold</vt:lpstr>
      <vt:lpstr>TRAINING RESOURCES June 16, 2023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RESOURCES June 16, 2023</dc:title>
  <dc:creator>Azalea Vasquez</dc:creator>
  <cp:lastModifiedBy>Azalea Vasquez</cp:lastModifiedBy>
  <cp:revision>1</cp:revision>
  <dcterms:modified xsi:type="dcterms:W3CDTF">2023-06-16T17:47:21Z</dcterms:modified>
</cp:coreProperties>
</file>