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ncode Sans Black" panose="020B0604020202020204" charset="0"/>
      <p:bold r:id="rId17"/>
    </p:embeddedFont>
    <p:embeddedFont>
      <p:font typeface="Merriweather Sans" pitchFamily="2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Speaker: Ari</a:t>
            </a: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Speaker: Ari</a:t>
            </a:r>
            <a:endParaRPr sz="11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include explanations in comments that may help reviewers understand what you are trying to do</a:t>
            </a:r>
            <a:endParaRPr sz="1100"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5e2c454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5e2c454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Speaker: Juan</a:t>
            </a:r>
            <a:endParaRPr sz="1100"/>
          </a:p>
        </p:txBody>
      </p:sp>
      <p:sp>
        <p:nvSpPr>
          <p:cNvPr id="48" name="Google Shape;48;g5e2c45460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440ca7b4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440ca7b4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Speaker: Juan</a:t>
            </a:r>
            <a:endParaRPr sz="1100"/>
          </a:p>
        </p:txBody>
      </p:sp>
      <p:sp>
        <p:nvSpPr>
          <p:cNvPr id="57" name="Google Shape;57;g2440ca7b4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40ca7b4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40ca7b4a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Speaker: Juan</a:t>
            </a:r>
            <a:endParaRPr sz="1100"/>
          </a:p>
        </p:txBody>
      </p:sp>
      <p:sp>
        <p:nvSpPr>
          <p:cNvPr id="73" name="Google Shape;73;g2440ca7b4a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18b5b41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18b5b41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100"/>
              <a:t>Speaker: Ari</a:t>
            </a:r>
            <a:r>
              <a:rPr lang="en-US"/>
              <a:t> </a:t>
            </a:r>
            <a:endParaRPr/>
          </a:p>
        </p:txBody>
      </p:sp>
      <p:sp>
        <p:nvSpPr>
          <p:cNvPr id="82" name="Google Shape;82;g418b5b4128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40f9becf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40f9becf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100"/>
              <a:t>Speaker: Ari</a:t>
            </a:r>
            <a:r>
              <a:rPr lang="en-US"/>
              <a:t> </a:t>
            </a:r>
            <a:endParaRPr/>
          </a:p>
        </p:txBody>
      </p:sp>
      <p:sp>
        <p:nvSpPr>
          <p:cNvPr id="91" name="Google Shape;91;g2440f9becfb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40f9becf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40f9becf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100"/>
              <a:t>Speaker: Ari</a:t>
            </a:r>
            <a:r>
              <a:rPr lang="en-US"/>
              <a:t> </a:t>
            </a:r>
            <a:endParaRPr/>
          </a:p>
        </p:txBody>
      </p:sp>
      <p:sp>
        <p:nvSpPr>
          <p:cNvPr id="100" name="Google Shape;100;g2440f9becf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18b5b4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18b5b4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Speaker: Ari</a:t>
            </a:r>
            <a:endParaRPr/>
          </a:p>
        </p:txBody>
      </p:sp>
      <p:sp>
        <p:nvSpPr>
          <p:cNvPr id="108" name="Google Shape;108;g418b5b41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setup/financi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w.edu/gca/award-lifecycle/budget-setu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learning/online/wp-content/uploads/2022/01/SAGE-Budget-Job-Aid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washington.edu/research/learning/online/index.php/lessons/sage-budget-elear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award-lifecycle/award-setup/award-line-setu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washington.edu/research/learning/online/index.php/lessons/sage-budget-elearning/" TargetMode="External"/><Relationship Id="rId4" Type="http://schemas.openxmlformats.org/officeDocument/2006/relationships/hyperlink" Target="https://www.washington.edu/research/learning/online/wp-content/uploads/2022/01/SAGE-Budget-Job-Aid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finance.uw.edu/gca/award-lifecycle/award-setup/modific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finance.uw.edu/gca/award-lifecycle/award-setup/modific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myresearch-lifecycle/manage/award-chang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.uw.edu/gca/award-lifecycle/award-setup/modific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0" y="1167125"/>
            <a:ext cx="84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700">
                <a:latin typeface="Encode Sans Black"/>
                <a:ea typeface="Encode Sans Black"/>
                <a:cs typeface="Encode Sans Black"/>
                <a:sym typeface="Encode Sans Black"/>
              </a:rPr>
              <a:t>Tips for Success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3200">
                <a:latin typeface="Encode Sans Black"/>
                <a:ea typeface="Encode Sans Black"/>
                <a:cs typeface="Encode Sans Black"/>
                <a:sym typeface="Encode Sans Black"/>
              </a:rPr>
              <a:t>Award Setup and Modification Requests in SAGE</a:t>
            </a:r>
            <a:endParaRPr sz="3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September 14, 2023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Ari Santander &amp; Juan Lepez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and Grant &amp; Contract Accounting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Attach: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Award documentation and any sponsor correspondence that accompany award document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Documentation when there is a sponsor deadline for accepting an award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Compliance documentation (IRB/IACUC)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Include sponsor contact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Use the comments to provide more information or to provide an explanation 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438350" y="6032375"/>
            <a:ext cx="62289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Setup Financials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Research web guidance on Award Setup Requests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Award Setup Request process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81846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/>
              <a:t>Enter a named Principal Investigator for each SAGE Budget worksheet, even if they are not supported by the award.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This populates the Workday Principal Investigator (Grant) field.</a:t>
            </a:r>
            <a:endParaRPr sz="1900"/>
          </a:p>
        </p:txBody>
      </p:sp>
      <p:sp>
        <p:nvSpPr>
          <p:cNvPr id="52" name="Google Shape;52;p8"/>
          <p:cNvSpPr txBox="1"/>
          <p:nvPr/>
        </p:nvSpPr>
        <p:spPr>
          <a:xfrm>
            <a:off x="228600" y="6348950"/>
            <a:ext cx="756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SAGE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Budget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Job Aid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Updated </a:t>
            </a:r>
            <a:r>
              <a:rPr lang="en-US" sz="15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Budget eLearning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5">
            <a:alphaModFix/>
          </a:blip>
          <a:srcRect l="893" r="893"/>
          <a:stretch/>
        </p:blipFill>
        <p:spPr>
          <a:xfrm>
            <a:off x="356413" y="2958274"/>
            <a:ext cx="8431173" cy="2042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b="1"/>
              <a:t>Cost Center Receiving Funding</a:t>
            </a:r>
            <a:r>
              <a:rPr lang="en-US" sz="1600"/>
              <a:t>: Enter the Cost Center Receiving Funding on the Award Setup Request and all worksheets.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b="1"/>
              <a:t>Worksheet Security Grant Hierarchy</a:t>
            </a:r>
            <a:r>
              <a:rPr lang="en-US" sz="1600"/>
              <a:t>: Enter the security hierarchy into the Worksheet Security Grant Hierarchy field for </a:t>
            </a:r>
            <a:r>
              <a:rPr lang="en-US" sz="1600" b="1"/>
              <a:t>all</a:t>
            </a:r>
            <a:r>
              <a:rPr lang="en-US" sz="1600"/>
              <a:t> </a:t>
            </a:r>
            <a:r>
              <a:rPr lang="en-US" sz="1600" b="1"/>
              <a:t>budget worksheets</a:t>
            </a:r>
            <a:r>
              <a:rPr lang="en-US" sz="1600"/>
              <a:t>.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 b="1"/>
              <a:t>Sponsored Program Activity (SPA) Type</a:t>
            </a:r>
            <a:r>
              <a:rPr lang="en-US" sz="1600"/>
              <a:t>: Ensure the SPA type on budget worksheets matches the Award Setup Request SPA type, unless there’s a legitimate reason for them to be different (e.g. sponsored program award includes multiple SPA types).</a:t>
            </a:r>
            <a:endParaRPr sz="1600"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l="30871" t="23233" r="5777" b="10042"/>
          <a:stretch/>
        </p:blipFill>
        <p:spPr>
          <a:xfrm>
            <a:off x="1797075" y="3796200"/>
            <a:ext cx="5568077" cy="29580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" name="Google Shape;62;p9"/>
          <p:cNvSpPr/>
          <p:nvPr/>
        </p:nvSpPr>
        <p:spPr>
          <a:xfrm>
            <a:off x="1867225" y="6051175"/>
            <a:ext cx="2397300" cy="64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867225" y="5212325"/>
            <a:ext cx="2397300" cy="645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4877200" y="4933575"/>
            <a:ext cx="2397300" cy="456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379900" y="5479025"/>
            <a:ext cx="11073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CC103048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1856850" y="6279775"/>
            <a:ext cx="24771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SPH | Epi Grants B	(GRH 04)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1418250" y="521232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1418250" y="605117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4434813" y="4933575"/>
            <a:ext cx="272100" cy="33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SAGE Budget Worksheets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720200" y="1497450"/>
            <a:ext cx="4178700" cy="4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/>
              <a:t>SAGE Budget worksheet periods should match, or be within, the Award Setup Request Current Period Start Date and the Current Period End Date.</a:t>
            </a:r>
            <a:br>
              <a:rPr lang="en-US" sz="1900"/>
            </a:b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&gt;"/>
            </a:pPr>
            <a:r>
              <a:rPr lang="en-US" sz="1900"/>
              <a:t>Create and include </a:t>
            </a:r>
            <a:r>
              <a:rPr lang="en-US" sz="1900" b="1"/>
              <a:t>separate worksheets for anything that needs to be on a separate award line</a:t>
            </a:r>
            <a:r>
              <a:rPr lang="en-US" sz="1900"/>
              <a:t> in Workday, including subawards, equipment fabrication, multiple F&amp;A rates.</a:t>
            </a:r>
            <a:endParaRPr sz="1900"/>
          </a:p>
        </p:txBody>
      </p:sp>
      <p:sp>
        <p:nvSpPr>
          <p:cNvPr id="77" name="Google Shape;77;p10"/>
          <p:cNvSpPr txBox="1"/>
          <p:nvPr/>
        </p:nvSpPr>
        <p:spPr>
          <a:xfrm>
            <a:off x="228600" y="6348950"/>
            <a:ext cx="756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GCA Award Line Types</a:t>
            </a:r>
            <a:r>
              <a:rPr lang="en-US"/>
              <a:t>,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SAGE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Budget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Job Aid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, Updated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SAGE Budget eLearning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6">
            <a:alphaModFix/>
          </a:blip>
          <a:srcRect t="2133"/>
          <a:stretch/>
        </p:blipFill>
        <p:spPr>
          <a:xfrm>
            <a:off x="4945975" y="1585450"/>
            <a:ext cx="3910374" cy="4029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Award Modification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589700" y="1427950"/>
            <a:ext cx="7866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&gt;"/>
            </a:pPr>
            <a:r>
              <a:rPr lang="en-US" sz="2300"/>
              <a:t>Select at least one MOD category, and all that apply </a:t>
            </a:r>
            <a:endParaRPr sz="2100"/>
          </a:p>
          <a:p>
            <a:pPr marL="9144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300"/>
              <a:buFont typeface="Merriweather Sans"/>
              <a:buChar char="–"/>
            </a:pPr>
            <a:r>
              <a:rPr lang="en-US" sz="1900"/>
              <a:t>e.g. Funding &amp; Budgeting Changes, Schedule Changes, Other Changes, etc.</a:t>
            </a: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300"/>
          </a:p>
        </p:txBody>
      </p:sp>
      <p:sp>
        <p:nvSpPr>
          <p:cNvPr id="86" name="Google Shape;86;p11"/>
          <p:cNvSpPr txBox="1"/>
          <p:nvPr/>
        </p:nvSpPr>
        <p:spPr>
          <a:xfrm>
            <a:off x="228600" y="6015075"/>
            <a:ext cx="756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Award Changes 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Research web guidance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-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Modifications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5">
            <a:alphaModFix/>
          </a:blip>
          <a:srcRect t="22033"/>
          <a:stretch/>
        </p:blipFill>
        <p:spPr>
          <a:xfrm>
            <a:off x="2072588" y="2596775"/>
            <a:ext cx="4998826" cy="34182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Award Modification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589700" y="1427950"/>
            <a:ext cx="7866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Use the Comments &amp; History section to provide details and explanations for your request. </a:t>
            </a:r>
            <a:endParaRPr sz="2300"/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e.g. Make sure to provide sponsor contact information when request needs to be sent to sponsor by AOR (OSP).</a:t>
            </a:r>
            <a:endParaRPr sz="2300"/>
          </a:p>
        </p:txBody>
      </p:sp>
      <p:sp>
        <p:nvSpPr>
          <p:cNvPr id="95" name="Google Shape;95;p12"/>
          <p:cNvSpPr txBox="1"/>
          <p:nvPr/>
        </p:nvSpPr>
        <p:spPr>
          <a:xfrm>
            <a:off x="228600" y="6015075"/>
            <a:ext cx="756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Award Changes 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Research web guidance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-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Modifications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334" y="3097025"/>
            <a:ext cx="7565341" cy="2441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Award Modification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589700" y="1427950"/>
            <a:ext cx="78660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Confirm you have updated any relevant fields and attachments needed to complete your request.</a:t>
            </a:r>
            <a:endParaRPr sz="2300"/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Complete and attach relevant forms, such as the Extension or Change of PI forms.</a:t>
            </a:r>
            <a:endParaRPr sz="2300"/>
          </a:p>
        </p:txBody>
      </p:sp>
      <p:sp>
        <p:nvSpPr>
          <p:cNvPr id="104" name="Google Shape;104;p13"/>
          <p:cNvSpPr txBox="1"/>
          <p:nvPr/>
        </p:nvSpPr>
        <p:spPr>
          <a:xfrm>
            <a:off x="228600" y="6015075"/>
            <a:ext cx="756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Award Changes </a:t>
            </a: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Research web guidance 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 &amp; Contract Accounting - </a:t>
            </a:r>
            <a:r>
              <a:rPr lang="en-US" sz="15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Modifications</a:t>
            </a: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Returned Items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Review the Comments &amp; History section for information about why the request was returned.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-US" sz="2200"/>
              <a:t>Address reasons an item was returned before sending it back to OSP or GCA.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t="24070" r="74037" b="10018"/>
          <a:stretch/>
        </p:blipFill>
        <p:spPr>
          <a:xfrm>
            <a:off x="762575" y="3406750"/>
            <a:ext cx="2374001" cy="30398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l="30513" t="28147" r="9537" b="30196"/>
          <a:stretch/>
        </p:blipFill>
        <p:spPr>
          <a:xfrm>
            <a:off x="3507800" y="3406750"/>
            <a:ext cx="5481851" cy="19212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4"/>
          <p:cNvSpPr/>
          <p:nvPr/>
        </p:nvSpPr>
        <p:spPr>
          <a:xfrm>
            <a:off x="866425" y="6063975"/>
            <a:ext cx="21663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560650" y="4282975"/>
            <a:ext cx="5370900" cy="312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Open Sans</vt:lpstr>
      <vt:lpstr>Merriweather Sans</vt:lpstr>
      <vt:lpstr>Open Sans Light</vt:lpstr>
      <vt:lpstr>Encode Sans Black</vt:lpstr>
      <vt:lpstr>Arial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2023-09-18T17:04:48Z</dcterms:modified>
</cp:coreProperties>
</file>