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6" r:id="rId1"/>
    <p:sldMasterId id="2147483657" r:id="rId2"/>
  </p:sldMasterIdLst>
  <p:notesMasterIdLst>
    <p:notesMasterId r:id="rId1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Encode Sans Black" panose="020B0604020202020204" charset="0"/>
      <p:bold r:id="rId19"/>
    </p:embeddedFont>
    <p:embeddedFont>
      <p:font typeface="Merriweather Sans" pitchFamily="2" charset="0"/>
      <p:regular r:id="rId20"/>
    </p:embeddedFont>
    <p:embeddedFont>
      <p:font typeface="Open Sans" panose="020B0606030504020204" pitchFamily="34" charset="0"/>
      <p:regular r:id="rId21"/>
      <p:bold r:id="rId22"/>
      <p:italic r:id="rId23"/>
      <p:boldItalic r:id="rId24"/>
    </p:embeddedFont>
    <p:embeddedFont>
      <p:font typeface="Open Sans Light" panose="020B0306030504020204" pitchFamily="3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488">
          <p15:clr>
            <a:srgbClr val="A4A3A4"/>
          </p15:clr>
        </p15:guide>
        <p15:guide id="2" pos="47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8" d="100"/>
          <a:sy n="148" d="100"/>
        </p:scale>
        <p:origin x="2076" y="114"/>
      </p:cViewPr>
      <p:guideLst>
        <p:guide orient="horz" pos="2488"/>
        <p:guide pos="47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0.fntdata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rgbClr val="4B2E83"/>
        </a:solidFill>
        <a:effectLst/>
      </p:bgPr>
    </p:bg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7;p2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58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334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;p2"/>
          <p:cNvSpPr txBox="1">
            <a:spLocks noGrp="1"/>
          </p:cNvSpPr>
          <p:nvPr>
            <p:ph type="body" idx="1"/>
          </p:nvPr>
        </p:nvSpPr>
        <p:spPr>
          <a:xfrm>
            <a:off x="671757" y="11798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accent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0" name="Google Shape;10;p2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84303" cy="112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FFFFF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body" idx="3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5" name="Google Shape;15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48401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3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bg>
      <p:bgPr>
        <a:solidFill>
          <a:srgbClr val="4B2E83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4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58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FFFFF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076956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1" name="Google Shape;21;p4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bg>
      <p:bgPr>
        <a:solidFill>
          <a:srgbClr val="4B2E83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48401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5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1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FFFFF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6" name="Google Shape;26;p5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1" name="Google Shape;31;p7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7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body" idx="1"/>
          </p:nvPr>
        </p:nvSpPr>
        <p:spPr>
          <a:xfrm>
            <a:off x="671757" y="11671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ts val="5000"/>
              <a:buFont typeface="Arial"/>
              <a:buNone/>
              <a:defRPr sz="5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5" name="Google Shape;35;p8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8" descr="Wordmark_center_Purple_HE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039" y="6487457"/>
            <a:ext cx="2425295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8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84303" cy="112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3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2" name="Google Shape;42;p9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82155" y="6487457"/>
            <a:ext cx="2425295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9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Arial"/>
              <a:buNone/>
              <a:defRPr sz="2400" b="0" i="1" u="none" strike="noStrike" cap="none">
                <a:solidFill>
                  <a:srgbClr val="99999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7" name="Google Shape;47;p10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63105" y="6487457"/>
            <a:ext cx="2425295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10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2E8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uwhires.admin.washington.edu/ENG/Candidates/default.cfm?szCategory=jobprofile&amp;szOrderID=225649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gcafco@uw.edu" TargetMode="External"/><Relationship Id="rId7" Type="http://schemas.openxmlformats.org/officeDocument/2006/relationships/hyperlink" Target="mailto:mgard4@uw.eud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finance.uw.edu/pafc/" TargetMode="External"/><Relationship Id="rId5" Type="http://schemas.openxmlformats.org/officeDocument/2006/relationships/hyperlink" Target="mailto:effortreporting@uw.edu" TargetMode="External"/><Relationship Id="rId4" Type="http://schemas.openxmlformats.org/officeDocument/2006/relationships/hyperlink" Target="mailto:efecs@uw.ed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effortreporting@uw.ed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finance.uw.edu/maa/ecc_training_timeline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finance.uw.edu/maa/faq/202" TargetMode="External"/><Relationship Id="rId5" Type="http://schemas.openxmlformats.org/officeDocument/2006/relationships/hyperlink" Target="https://finance.uw.edu/maa/ecc_known_issues" TargetMode="External"/><Relationship Id="rId4" Type="http://schemas.openxmlformats.org/officeDocument/2006/relationships/hyperlink" Target="https://finance.uw.edu/maa/ecc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efecs@uw.edu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efecs@uw.edu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 txBox="1">
            <a:spLocks noGrp="1"/>
          </p:cNvSpPr>
          <p:nvPr>
            <p:ph type="body" idx="1"/>
          </p:nvPr>
        </p:nvSpPr>
        <p:spPr>
          <a:xfrm>
            <a:off x="692029" y="1640263"/>
            <a:ext cx="6972300" cy="1593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EFFORT REPORTING &amp; ECC UPDATES</a:t>
            </a:r>
            <a:endParaRPr/>
          </a:p>
        </p:txBody>
      </p:sp>
      <p:sp>
        <p:nvSpPr>
          <p:cNvPr id="54" name="Google Shape;54;p11"/>
          <p:cNvSpPr txBox="1"/>
          <p:nvPr/>
        </p:nvSpPr>
        <p:spPr>
          <a:xfrm>
            <a:off x="692029" y="4308049"/>
            <a:ext cx="6656731" cy="1812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MRAM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September 2023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Matt Gardner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Post Award Fiscal Compliance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0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 b="1">
                <a:latin typeface="Arial"/>
                <a:ea typeface="Arial"/>
                <a:cs typeface="Arial"/>
                <a:sym typeface="Arial"/>
              </a:rPr>
              <a:t>Open Position at PAFC	</a:t>
            </a:r>
            <a:endParaRPr/>
          </a:p>
        </p:txBody>
      </p:sp>
      <p:sp>
        <p:nvSpPr>
          <p:cNvPr id="116" name="Google Shape;116;p20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Compliance Analyst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Req # 225649</a:t>
            </a:r>
            <a:endParaRPr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https://uwhires.admin.washington.edu/ENG/Candidates/default.cfm?szCategory=jobprofile&amp;szOrderID=225649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20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– PAFC 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4000"/>
              <a:buNone/>
            </a:pPr>
            <a:r>
              <a:rPr lang="en-US" sz="4000">
                <a:latin typeface="Arial"/>
                <a:ea typeface="Arial"/>
                <a:cs typeface="Arial"/>
                <a:sym typeface="Arial"/>
              </a:rPr>
              <a:t>Questions</a:t>
            </a:r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Post Award Fiscal Compliance (PAFC)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gcafco@uw.edu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efecs@uw.edu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 (FEC/eFECS related questions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effortreporting@uw.edu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 (ECC-related questions)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https://finance.uw.edu/pafc/</a:t>
            </a:r>
            <a:br>
              <a:rPr lang="en-US">
                <a:latin typeface="Arial"/>
                <a:ea typeface="Arial"/>
                <a:cs typeface="Arial"/>
                <a:sym typeface="Arial"/>
              </a:rPr>
            </a:b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Matt Gardner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mgard4@uw.edu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206-543-2610</a:t>
            </a:r>
            <a:endParaRPr/>
          </a:p>
          <a:p>
            <a:pPr marL="742950" lvl="1" indent="-209550" algn="l" rtl="0">
              <a:spcBef>
                <a:spcPts val="240"/>
              </a:spcBef>
              <a:spcAft>
                <a:spcPts val="0"/>
              </a:spcAft>
              <a:buClr>
                <a:srgbClr val="4B2E83"/>
              </a:buClr>
              <a:buSzPts val="1200"/>
              <a:buNone/>
            </a:pP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marL="742950" lvl="1" indent="-158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21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– PAFC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 b="1">
                <a:latin typeface="Arial"/>
                <a:ea typeface="Arial"/>
                <a:cs typeface="Arial"/>
                <a:sym typeface="Arial"/>
              </a:rPr>
              <a:t>New Effort Reporting System is Live</a:t>
            </a:r>
            <a:endParaRPr/>
          </a:p>
        </p:txBody>
      </p:sp>
      <p:sp>
        <p:nvSpPr>
          <p:cNvPr id="60" name="Google Shape;60;p12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ECC (“Effort Compensation Compliance”) went live on August 31</a:t>
            </a:r>
            <a:r>
              <a:rPr lang="en-US" baseline="30000">
                <a:latin typeface="Arial"/>
                <a:ea typeface="Arial"/>
                <a:cs typeface="Arial"/>
                <a:sym typeface="Arial"/>
              </a:rPr>
              <a:t>st</a:t>
            </a:r>
            <a:endParaRPr/>
          </a:p>
          <a:p>
            <a:pPr marL="342900" lvl="0" indent="-342900" algn="l" rtl="0">
              <a:spcBef>
                <a:spcPts val="408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ECC will be used for certifications for the first time for:</a:t>
            </a:r>
            <a:endParaRPr/>
          </a:p>
          <a:p>
            <a:pPr marL="742950" lvl="1" indent="-285750" algn="l" rtl="0">
              <a:spcBef>
                <a:spcPts val="340"/>
              </a:spcBef>
              <a:spcAft>
                <a:spcPts val="0"/>
              </a:spcAft>
              <a:buClr>
                <a:srgbClr val="4B2E83"/>
              </a:buClr>
              <a:buSzPct val="100000"/>
              <a:buChar char="–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Project Statements with a period end of 9/30/2023</a:t>
            </a:r>
            <a:endParaRPr/>
          </a:p>
          <a:p>
            <a:pPr marL="742950" lvl="1" indent="-285750" algn="l" rtl="0">
              <a:spcBef>
                <a:spcPts val="340"/>
              </a:spcBef>
              <a:spcAft>
                <a:spcPts val="0"/>
              </a:spcAft>
              <a:buClr>
                <a:srgbClr val="4B2E83"/>
              </a:buClr>
              <a:buSzPct val="100000"/>
              <a:buChar char="–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Effort Statements with a period end of 12/31/2023</a:t>
            </a:r>
            <a:endParaRPr/>
          </a:p>
          <a:p>
            <a:pPr marL="0" lvl="0" indent="0" algn="l" rtl="0">
              <a:spcBef>
                <a:spcPts val="408"/>
              </a:spcBef>
              <a:spcAft>
                <a:spcPts val="0"/>
              </a:spcAft>
              <a:buClr>
                <a:srgbClr val="4B2E83"/>
              </a:buClr>
              <a:buSzPct val="1000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408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If you are an effort coordinator that wasn’t on the initial access list, or you believe you need to be added to the coordinator list, please email the Effort Team</a:t>
            </a:r>
            <a:endParaRPr/>
          </a:p>
          <a:p>
            <a:pPr marL="342900" lvl="0" indent="-342900" algn="l" rtl="0">
              <a:spcBef>
                <a:spcPts val="408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If you access ECC and have issues with your assigned role, please email the Effort Team</a:t>
            </a:r>
            <a:endParaRPr/>
          </a:p>
          <a:p>
            <a:pPr marL="342900" lvl="0" indent="-213359" algn="l" rtl="0">
              <a:spcBef>
                <a:spcPts val="408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Merriweather Sans"/>
              <a:buNone/>
            </a:pPr>
            <a:endParaRPr u="sng">
              <a:solidFill>
                <a:schemeClr val="hlink"/>
              </a:solidFill>
              <a:latin typeface="Arial"/>
              <a:ea typeface="Arial"/>
              <a:cs typeface="Arial"/>
              <a:sym typeface="Arial"/>
              <a:hlinkClick r:id="rId3"/>
            </a:endParaRPr>
          </a:p>
          <a:p>
            <a:pPr marL="342900" lvl="0" indent="-342900" algn="l" rtl="0">
              <a:spcBef>
                <a:spcPts val="408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Merriweather Sans"/>
              <a:buChar char="&gt;"/>
            </a:pPr>
            <a:r>
              <a:rPr lang="en-US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effortreporting@uw.edu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742950" lvl="1" indent="-177800" algn="l" rtl="0">
              <a:spcBef>
                <a:spcPts val="340"/>
              </a:spcBef>
              <a:spcAft>
                <a:spcPts val="0"/>
              </a:spcAft>
              <a:buClr>
                <a:srgbClr val="4B2E83"/>
              </a:buClr>
              <a:buSzPct val="1000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12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– PAFC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 b="1">
                <a:latin typeface="Arial"/>
                <a:ea typeface="Arial"/>
                <a:cs typeface="Arial"/>
                <a:sym typeface="Arial"/>
              </a:rPr>
              <a:t>ECC Training Schedule</a:t>
            </a:r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Now: Initial System Walk-through 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Delivery method: Video; Duration: 7 minutes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9/25/2023: Effort Coordinator Training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Virtual instructor led; 1.5 hours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10/16/2023: Certifier Training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On-Demand video; 1.5 hours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10/23/2023: Optional Certifier Training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Virtual instructor led; 1.5 hours</a:t>
            </a:r>
            <a:endParaRPr/>
          </a:p>
          <a:p>
            <a:pPr marL="742950" lvl="1" indent="-158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3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– PAFC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 b="1">
                <a:latin typeface="Arial"/>
                <a:ea typeface="Arial"/>
                <a:cs typeface="Arial"/>
                <a:sym typeface="Arial"/>
              </a:rPr>
              <a:t>ECC Launch Office Hours</a:t>
            </a:r>
            <a:endParaRPr/>
          </a:p>
        </p:txBody>
      </p:sp>
      <p:sp>
        <p:nvSpPr>
          <p:cNvPr id="74" name="Google Shape;74;p14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The Effort Team will also provide weekly office hours for any user to provide hands-on support or to answer questions. 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State Date: 9/25/2023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Frequency: Weekly; for as long as needed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Duration: 1 hour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Delivery method: Zoom</a:t>
            </a:r>
            <a:endParaRPr/>
          </a:p>
        </p:txBody>
      </p:sp>
      <p:sp>
        <p:nvSpPr>
          <p:cNvPr id="75" name="Google Shape;75;p14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– PAFC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 b="1">
                <a:latin typeface="Arial"/>
                <a:ea typeface="Arial"/>
                <a:cs typeface="Arial"/>
                <a:sym typeface="Arial"/>
              </a:rPr>
              <a:t>ECC Resources</a:t>
            </a:r>
            <a:endParaRPr/>
          </a:p>
        </p:txBody>
      </p:sp>
      <p:sp>
        <p:nvSpPr>
          <p:cNvPr id="81" name="Google Shape;81;p15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Training timeline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https://finance.uw.edu/maa/ecc_training_timeline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742950" lvl="1" indent="-158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ECC Overview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https://finance.uw.edu/maa/ecc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742950" lvl="1" indent="-158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Known Issues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https://finance.uw.edu/maa/ecc_known_issues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742950" lvl="1" indent="-158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ECC FAQs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https://finance.uw.edu/maa/faq/202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742950" lvl="1" indent="-158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742950" lvl="1" indent="-158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15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– PAFC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 b="1">
                <a:latin typeface="Arial"/>
                <a:ea typeface="Arial"/>
                <a:cs typeface="Arial"/>
                <a:sym typeface="Arial"/>
              </a:rPr>
              <a:t>Current Faculty Effort Certifications – Period Ending June 30, 2023</a:t>
            </a:r>
            <a:endParaRPr/>
          </a:p>
        </p:txBody>
      </p:sp>
      <p:sp>
        <p:nvSpPr>
          <p:cNvPr id="88" name="Google Shape;88;p16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The eFECS Effort Reporting System will be frozen after October 11, 2023</a:t>
            </a:r>
            <a:endParaRPr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Two scenarios to consider: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FECs which </a:t>
            </a:r>
            <a:r>
              <a:rPr lang="en-US" u="sng">
                <a:latin typeface="Arial"/>
                <a:ea typeface="Arial"/>
                <a:cs typeface="Arial"/>
                <a:sym typeface="Arial"/>
              </a:rPr>
              <a:t>do not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 require any salary transfers/adjustments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FECs which </a:t>
            </a:r>
            <a:r>
              <a:rPr lang="en-US" u="sng">
                <a:latin typeface="Arial"/>
                <a:ea typeface="Arial"/>
                <a:cs typeface="Arial"/>
                <a:sym typeface="Arial"/>
              </a:rPr>
              <a:t>do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 require salary transfers/adjustments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6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– PAFC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 b="1">
                <a:latin typeface="Arial"/>
                <a:ea typeface="Arial"/>
                <a:cs typeface="Arial"/>
                <a:sym typeface="Arial"/>
              </a:rPr>
              <a:t>Current Faculty Effort Certifications – Period Ending June 30, 2023</a:t>
            </a:r>
            <a:endParaRPr/>
          </a:p>
        </p:txBody>
      </p:sp>
      <p:sp>
        <p:nvSpPr>
          <p:cNvPr id="95" name="Google Shape;95;p17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For FECs which do not require any salary transfers/adjustments: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October 11, 2023, is the </a:t>
            </a:r>
            <a:r>
              <a:rPr lang="en-US" u="sng">
                <a:latin typeface="Arial"/>
                <a:ea typeface="Arial"/>
                <a:cs typeface="Arial"/>
                <a:sym typeface="Arial"/>
              </a:rPr>
              <a:t>last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 day to certify these FECs electronically in eFECS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Any outstanding FEC after 10/11/23 will require a manual “paper” certification</a:t>
            </a:r>
            <a:endParaRPr/>
          </a:p>
        </p:txBody>
      </p:sp>
      <p:sp>
        <p:nvSpPr>
          <p:cNvPr id="96" name="Google Shape;96;p17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– PAFC 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 b="1">
                <a:latin typeface="Arial"/>
                <a:ea typeface="Arial"/>
                <a:cs typeface="Arial"/>
                <a:sym typeface="Arial"/>
              </a:rPr>
              <a:t>Current Faculty Effort Certifications – Period Ending June 30, 2023</a:t>
            </a:r>
            <a:endParaRPr/>
          </a:p>
        </p:txBody>
      </p:sp>
      <p:sp>
        <p:nvSpPr>
          <p:cNvPr id="102" name="Google Shape;102;p18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ct val="100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For FECs which </a:t>
            </a:r>
            <a:r>
              <a:rPr lang="en-US" u="sng">
                <a:latin typeface="Arial"/>
                <a:ea typeface="Arial"/>
                <a:cs typeface="Arial"/>
                <a:sym typeface="Arial"/>
              </a:rPr>
              <a:t>do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 require a salary transfer: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ct val="1000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33147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Because the adjustment must occur in Workday, the FEC will not update in eFECS</a:t>
            </a:r>
            <a:endParaRPr/>
          </a:p>
          <a:p>
            <a:pPr marL="342900" lvl="0" indent="-33147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The FEC cannot be certified in eFECS and will require a manual “paper” process</a:t>
            </a:r>
            <a:endParaRPr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Merriweather Sans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ct val="100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If you know that an FEC will require a salary transfer, please email the effort team at </a:t>
            </a:r>
            <a:r>
              <a:rPr lang="en-US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efecs@uw.edu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 with the name of the faculty and the impacted FEC period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ct val="1000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Merriweather Sans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8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– PAFC 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 b="1">
                <a:latin typeface="Arial"/>
                <a:ea typeface="Arial"/>
                <a:cs typeface="Arial"/>
                <a:sym typeface="Arial"/>
              </a:rPr>
              <a:t>Current Faculty Effort Certifications – Period Ending June 30, 2023</a:t>
            </a:r>
            <a:endParaRPr/>
          </a:p>
        </p:txBody>
      </p:sp>
      <p:sp>
        <p:nvSpPr>
          <p:cNvPr id="109" name="Google Shape;109;p19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The Effort Team is aware that FECs that require salary adjustments are not going to be completed by the certification due date</a:t>
            </a:r>
            <a:endParaRPr/>
          </a:p>
          <a:p>
            <a:pPr marL="0" lvl="0" indent="0" algn="l" rtl="0">
              <a:spcBef>
                <a:spcPts val="408"/>
              </a:spcBef>
              <a:spcAft>
                <a:spcPts val="0"/>
              </a:spcAft>
              <a:buClr>
                <a:srgbClr val="4B2E83"/>
              </a:buClr>
              <a:buSzPct val="1000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408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Manual certifications will likely take several weeks to process, depending on the volume</a:t>
            </a:r>
            <a:endParaRPr/>
          </a:p>
          <a:p>
            <a:pPr marL="0" lvl="0" indent="0" algn="l" rtl="0">
              <a:spcBef>
                <a:spcPts val="408"/>
              </a:spcBef>
              <a:spcAft>
                <a:spcPts val="0"/>
              </a:spcAft>
              <a:buClr>
                <a:srgbClr val="4B2E83"/>
              </a:buClr>
              <a:buSzPct val="1000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408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Our goal is to have adjustments processed and the manual certifications complete by the end of October</a:t>
            </a:r>
            <a:endParaRPr/>
          </a:p>
          <a:p>
            <a:pPr marL="342900" lvl="0" indent="-213359" algn="l" rtl="0">
              <a:spcBef>
                <a:spcPts val="408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Merriweather Sans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408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If you have questions on the process, timeline, or anything else, please reach out to us and we’re happy to talk through it</a:t>
            </a:r>
            <a:endParaRPr/>
          </a:p>
          <a:p>
            <a:pPr marL="742950" lvl="1" indent="-285750" algn="l" rtl="0">
              <a:spcBef>
                <a:spcPts val="340"/>
              </a:spcBef>
              <a:spcAft>
                <a:spcPts val="0"/>
              </a:spcAft>
              <a:buClr>
                <a:srgbClr val="4B2E83"/>
              </a:buClr>
              <a:buSzPct val="100000"/>
              <a:buChar char="–"/>
            </a:pPr>
            <a:r>
              <a:rPr lang="en-US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efecs@uw.edu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742950" lvl="1" indent="-177800" algn="l" rtl="0">
              <a:spcBef>
                <a:spcPts val="340"/>
              </a:spcBef>
              <a:spcAft>
                <a:spcPts val="0"/>
              </a:spcAft>
              <a:buClr>
                <a:srgbClr val="4B2E83"/>
              </a:buClr>
              <a:buSzPct val="1000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19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– PAFC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Custom 5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697</Words>
  <Application>Microsoft Office PowerPoint</Application>
  <PresentationFormat>On-screen Show (4:3)</PresentationFormat>
  <Paragraphs>96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Encode Sans Black</vt:lpstr>
      <vt:lpstr>Calibri</vt:lpstr>
      <vt:lpstr>Merriweather Sans</vt:lpstr>
      <vt:lpstr>Open Sans Light</vt:lpstr>
      <vt:lpstr>Arial</vt:lpstr>
      <vt:lpstr>Open Sans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 F. Carney</dc:creator>
  <cp:lastModifiedBy>Patrick F. Carney</cp:lastModifiedBy>
  <cp:revision>1</cp:revision>
  <dcterms:modified xsi:type="dcterms:W3CDTF">2023-09-18T17:06:46Z</dcterms:modified>
</cp:coreProperties>
</file>