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2" r:id="rId1"/>
    <p:sldMasterId id="2147483713" r:id="rId2"/>
    <p:sldMasterId id="2147483714" r:id="rId3"/>
    <p:sldMasterId id="2147483715" r:id="rId4"/>
    <p:sldMasterId id="2147483716" r:id="rId5"/>
    <p:sldMasterId id="2147483717" r:id="rId6"/>
    <p:sldMasterId id="2147483718" r:id="rId7"/>
    <p:sldMasterId id="2147483719" r:id="rId8"/>
    <p:sldMasterId id="2147483720" r:id="rId9"/>
  </p:sldMasterIdLst>
  <p:notesMasterIdLst>
    <p:notesMasterId r:id="rId76"/>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Lst>
  <p:sldSz cx="9144000" cy="6858000" type="screen4x3"/>
  <p:notesSz cx="6858000" cy="9144000"/>
  <p:embeddedFontLst>
    <p:embeddedFont>
      <p:font typeface="Arial Black" panose="020B0A04020102020204" pitchFamily="34" charset="0"/>
      <p:regular r:id="rId77"/>
      <p:bold r:id="rId78"/>
    </p:embeddedFont>
    <p:embeddedFont>
      <p:font typeface="Calibri" panose="020F0502020204030204" pitchFamily="34" charset="0"/>
      <p:regular r:id="rId79"/>
      <p:bold r:id="rId80"/>
      <p:italic r:id="rId81"/>
      <p:boldItalic r:id="rId82"/>
    </p:embeddedFont>
    <p:embeddedFont>
      <p:font typeface="Encode Sans" panose="020B0604020202020204" charset="0"/>
      <p:regular r:id="rId83"/>
      <p:bold r:id="rId84"/>
    </p:embeddedFont>
    <p:embeddedFont>
      <p:font typeface="Encode Sans Black" panose="020B0604020202020204" charset="0"/>
      <p:bold r:id="rId85"/>
    </p:embeddedFont>
    <p:embeddedFont>
      <p:font typeface="Encode Sans ExtraBold" panose="020B0604020202020204" charset="0"/>
      <p:bold r:id="rId86"/>
    </p:embeddedFont>
    <p:embeddedFont>
      <p:font typeface="Merriweather Sans" pitchFamily="2" charset="0"/>
      <p:regular r:id="rId87"/>
    </p:embeddedFont>
    <p:embeddedFont>
      <p:font typeface="Open Sans" panose="020B0606030504020204" pitchFamily="34" charset="0"/>
      <p:regular r:id="rId88"/>
      <p:bold r:id="rId89"/>
      <p:italic r:id="rId90"/>
      <p:boldItalic r:id="rId91"/>
    </p:embeddedFont>
    <p:embeddedFont>
      <p:font typeface="Open Sans Light" panose="020B0306030504020204" pitchFamily="34" charset="0"/>
      <p:regular r:id="rId92"/>
      <p:bold r:id="rId93"/>
      <p:italic r:id="rId94"/>
      <p:boldItalic r:id="rId95"/>
    </p:embeddedFont>
    <p:embeddedFont>
      <p:font typeface="Open Sans SemiBold" panose="020B0706030804020204" pitchFamily="34" charset="0"/>
      <p:regular r:id="rId96"/>
      <p:bold r:id="rId97"/>
      <p:italic r:id="rId98"/>
      <p:boldItalic r:id="rId9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446359-8912-4333-B069-5D81E69A7F70}">
  <a:tblStyle styleId="{32446359-8912-4333-B069-5D81E69A7F7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7DFE0073-7D30-438D-8309-29162E750178}" styleName="Table_1">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E8F1F5"/>
          </a:solidFill>
        </a:fill>
      </a:tcStyle>
    </a:wholeTbl>
    <a:band1H>
      <a:tcTxStyle/>
      <a:tcStyle>
        <a:tcBdr/>
        <a:fill>
          <a:solidFill>
            <a:srgbClr val="CEE2EA"/>
          </a:solidFill>
        </a:fill>
      </a:tcStyle>
    </a:band1H>
    <a:band2H>
      <a:tcTxStyle/>
      <a:tcStyle>
        <a:tcBdr/>
      </a:tcStyle>
    </a:band2H>
    <a:band1V>
      <a:tcTxStyle/>
      <a:tcStyle>
        <a:tcBdr/>
        <a:fill>
          <a:solidFill>
            <a:srgbClr val="CEE2E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sm" len="sm"/>
              <a:tailEnd type="none" w="sm" len="sm"/>
            </a:ln>
          </a:top>
        </a:tcBdr>
        <a:fill>
          <a:solidFill>
            <a:srgbClr val="E8F1F5"/>
          </a:solidFill>
        </a:fill>
      </a:tcStyle>
    </a:lastRow>
    <a:seCell>
      <a:tcTxStyle/>
      <a:tcStyle>
        <a:tcBdr/>
      </a:tcStyle>
    </a:seCell>
    <a:swCell>
      <a:tcTxStyle/>
      <a:tcStyle>
        <a:tcBdr/>
      </a:tcStyle>
    </a:swCell>
    <a:firstRow>
      <a:tcTxStyle b="on" i="off"/>
      <a:tcStyle>
        <a:tcBdr/>
        <a:fill>
          <a:solidFill>
            <a:srgbClr val="E8F1F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60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font" Target="fonts/font8.fntdata"/><Relationship Id="rId89" Type="http://schemas.openxmlformats.org/officeDocument/2006/relationships/font" Target="fonts/font13.fntdata"/><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font" Target="fonts/font3.fntdata"/><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font" Target="fonts/font14.fntdata"/><Relationship Id="rId95" Type="http://schemas.openxmlformats.org/officeDocument/2006/relationships/font" Target="fonts/font19.fntdata"/><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font" Target="fonts/font4.fntdata"/><Relationship Id="rId85" Type="http://schemas.openxmlformats.org/officeDocument/2006/relationships/font" Target="fonts/font9.fntdata"/><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font" Target="fonts/font15.fntdata"/><Relationship Id="rId96"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openxmlformats.org/officeDocument/2006/relationships/font" Target="fonts/font18.fntdata"/><Relationship Id="rId99" Type="http://schemas.openxmlformats.org/officeDocument/2006/relationships/font" Target="fonts/font23.fntdata"/><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notesMaster" Target="notesMasters/notesMaster1.xml"/><Relationship Id="rId97" Type="http://schemas.openxmlformats.org/officeDocument/2006/relationships/font" Target="fonts/font21.fntdata"/><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font" Target="fonts/font16.fntdata"/><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font" Target="fonts/font11.fntdata"/><Relationship Id="rId61" Type="http://schemas.openxmlformats.org/officeDocument/2006/relationships/slide" Target="slides/slide52.xml"/><Relationship Id="rId82" Type="http://schemas.openxmlformats.org/officeDocument/2006/relationships/font" Target="fonts/font6.fntdata"/><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font" Target="fonts/font1.fntdata"/><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font" Target="fonts/font17.fntdata"/><Relationship Id="rId98" Type="http://schemas.openxmlformats.org/officeDocument/2006/relationships/font" Target="fonts/font22.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4c75eea815_0_8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24c75eea815_0_80:notes"/>
          <p:cNvSpPr txBox="1">
            <a:spLocks noGrp="1"/>
          </p:cNvSpPr>
          <p:nvPr>
            <p:ph type="body" idx="1"/>
          </p:nvPr>
        </p:nvSpPr>
        <p:spPr>
          <a:xfrm>
            <a:off x="731353" y="4620496"/>
            <a:ext cx="5852400" cy="3780600"/>
          </a:xfrm>
          <a:prstGeom prst="rect">
            <a:avLst/>
          </a:prstGeom>
          <a:noFill/>
          <a:ln>
            <a:noFill/>
          </a:ln>
        </p:spPr>
        <p:txBody>
          <a:bodyPr spcFirstLastPara="1" wrap="square" lIns="95100" tIns="47550" rIns="95100" bIns="475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72" name="Google Shape;372;g24c75eea815_0_80:notes"/>
          <p:cNvSpPr txBox="1">
            <a:spLocks noGrp="1"/>
          </p:cNvSpPr>
          <p:nvPr>
            <p:ph type="sldNum" idx="12"/>
          </p:nvPr>
        </p:nvSpPr>
        <p:spPr>
          <a:xfrm>
            <a:off x="4144334" y="9119831"/>
            <a:ext cx="3169200" cy="481500"/>
          </a:xfrm>
          <a:prstGeom prst="rect">
            <a:avLst/>
          </a:prstGeom>
          <a:noFill/>
          <a:ln>
            <a:noFill/>
          </a:ln>
        </p:spPr>
        <p:txBody>
          <a:bodyPr spcFirstLastPara="1" wrap="square" lIns="95100" tIns="47550" rIns="95100" bIns="4755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4dc4048376_4_226: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g24dc4048376_4_226: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479" name="Google Shape;479;g24dc4048376_4_226: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4dc4048376_4_234: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g24dc4048376_4_234: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
              <a:t>Labs are dynamic not static</a:t>
            </a:r>
            <a:endParaRPr/>
          </a:p>
        </p:txBody>
      </p:sp>
      <p:sp>
        <p:nvSpPr>
          <p:cNvPr id="488" name="Google Shape;488;g24dc4048376_4_234: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11</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4dc4048376_4_242: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g24dc4048376_4_242: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497" name="Google Shape;497;g24dc4048376_4_242: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12</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4dc4048376_4_250: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g24dc4048376_4_25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506" name="Google Shape;506;g24dc4048376_4_250: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13</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28bb176ef8a_2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g28bb176ef8a_2_4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8bb176ef8a_2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8" name="Google Shape;528;g28bb176ef8a_2_4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28bb176ef8a_2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5" name="Google Shape;535;g28bb176ef8a_2_4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8bb176ef8a_2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2" name="Google Shape;542;g28bb176ef8a_2_4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8bb176ef8a_2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9" name="Google Shape;549;g28bb176ef8a_2_4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28bb176ef8a_2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6" name="Google Shape;556;g28bb176ef8a_2_4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4dc4048376_4_133: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24dc4048376_4_133: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
              <a:t>Welcome to biosafety month everyone!</a:t>
            </a:r>
            <a:endParaRPr/>
          </a:p>
          <a:p>
            <a:pPr marL="0" lvl="0" indent="0" algn="l" rtl="0">
              <a:spcBef>
                <a:spcPts val="0"/>
              </a:spcBef>
              <a:spcAft>
                <a:spcPts val="0"/>
              </a:spcAft>
              <a:buNone/>
            </a:pPr>
            <a:endParaRPr/>
          </a:p>
          <a:p>
            <a:pPr marL="0" lvl="0" indent="0" algn="l" rtl="0">
              <a:spcBef>
                <a:spcPts val="0"/>
              </a:spcBef>
              <a:spcAft>
                <a:spcPts val="0"/>
              </a:spcAft>
              <a:buNone/>
            </a:pPr>
            <a:r>
              <a:rPr lang="en"/>
              <a:t>Each year for biosafety month we highlight our role in the university and a topic in biosafety.</a:t>
            </a:r>
            <a:endParaRPr/>
          </a:p>
          <a:p>
            <a:pPr marL="0" lvl="0" indent="0" algn="l" rtl="0">
              <a:spcBef>
                <a:spcPts val="0"/>
              </a:spcBef>
              <a:spcAft>
                <a:spcPts val="0"/>
              </a:spcAft>
              <a:buNone/>
            </a:pPr>
            <a:endParaRPr/>
          </a:p>
          <a:p>
            <a:pPr marL="0" lvl="0" indent="0" algn="l" rtl="0">
              <a:spcBef>
                <a:spcPts val="0"/>
              </a:spcBef>
              <a:spcAft>
                <a:spcPts val="0"/>
              </a:spcAft>
              <a:buNone/>
            </a:pPr>
            <a:r>
              <a:rPr lang="en"/>
              <a:t>Presentation by Lesley Decker and Haris Malik</a:t>
            </a:r>
            <a:endParaRPr/>
          </a:p>
        </p:txBody>
      </p:sp>
      <p:sp>
        <p:nvSpPr>
          <p:cNvPr id="378" name="Google Shape;378;g24dc4048376_4_133: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2</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28bb176ef8a_2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3" name="Google Shape;563;g28bb176ef8a_2_4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8bb176ef8a_2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0" name="Google Shape;570;g28bb176ef8a_2_4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28bb176ef8a_2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7" name="Google Shape;577;g28bb176ef8a_2_45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8bb176ef8a_2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4" name="Google Shape;584;g28bb176ef8a_2_46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28bb176ef8a_2_5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91" name="Google Shape;591;g28bb176ef8a_2_5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8bb176ef8a_2_5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8bb176ef8a_2_5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You may find the agreement considerations most useful to share with start-ups or other sponsors who may not already have their own research agreement templates. </a:t>
            </a:r>
            <a:endParaRPr/>
          </a:p>
        </p:txBody>
      </p:sp>
      <p:sp>
        <p:nvSpPr>
          <p:cNvPr id="598" name="Google Shape;598;g28bb176ef8a_2_5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8bb176ef8a_2_5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28bb176ef8a_2_5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You may find the agreement considerations useful to share with start-ups or other sponsors who may not already have their own research agreement templates. </a:t>
            </a:r>
            <a:endParaRPr/>
          </a:p>
          <a:p>
            <a:pPr marL="0" lvl="0" indent="0" algn="l" rtl="0">
              <a:spcBef>
                <a:spcPts val="480"/>
              </a:spcBef>
              <a:spcAft>
                <a:spcPts val="0"/>
              </a:spcAft>
              <a:buClr>
                <a:schemeClr val="dk1"/>
              </a:buClr>
              <a:buSzPts val="1100"/>
              <a:buFont typeface="Arial"/>
              <a:buNone/>
            </a:pPr>
            <a:r>
              <a:rPr lang="en">
                <a:solidFill>
                  <a:srgbClr val="4B2E83"/>
                </a:solidFill>
                <a:latin typeface="Open Sans"/>
                <a:ea typeface="Open Sans"/>
                <a:cs typeface="Open Sans"/>
                <a:sym typeface="Open Sans"/>
              </a:rPr>
              <a:t>https://www.washington.edu/research/forms-and-templates/sponsored-research-agreement-sra-template/</a:t>
            </a:r>
            <a:endParaRPr>
              <a:solidFill>
                <a:srgbClr val="4B2E83"/>
              </a:solidFill>
              <a:latin typeface="Open Sans"/>
              <a:ea typeface="Open Sans"/>
              <a:cs typeface="Open Sans"/>
              <a:sym typeface="Open Sans"/>
            </a:endParaRPr>
          </a:p>
          <a:p>
            <a:pPr marL="0" lvl="0" indent="0" algn="l" rtl="0">
              <a:spcBef>
                <a:spcPts val="0"/>
              </a:spcBef>
              <a:spcAft>
                <a:spcPts val="0"/>
              </a:spcAft>
              <a:buNone/>
            </a:pPr>
            <a:endParaRPr/>
          </a:p>
        </p:txBody>
      </p:sp>
      <p:sp>
        <p:nvSpPr>
          <p:cNvPr id="605" name="Google Shape;605;g28bb176ef8a_2_5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8bb176ef8a_2_5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28bb176ef8a_2_5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t>https://www.washington.edu/research/myresearch-lifecycle/setup/sponsor-requirements/agreement-considerations/</a:t>
            </a:r>
            <a:endParaRPr sz="1100"/>
          </a:p>
        </p:txBody>
      </p:sp>
      <p:sp>
        <p:nvSpPr>
          <p:cNvPr id="612" name="Google Shape;612;g28bb176ef8a_2_5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28bb176ef8a_2_5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18" name="Google Shape;618;g28bb176ef8a_2_5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28bb176ef8a_2_7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23" name="Google Shape;623;g28bb176ef8a_2_7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4dc4048376_4_141: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g24dc4048376_4_141: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
              <a:t>Biosafety is the safe handling of biohazards. Quickly define biohazard.</a:t>
            </a:r>
            <a:endParaRPr/>
          </a:p>
          <a:p>
            <a:pPr marL="0" lvl="0" indent="0" algn="l" rtl="0">
              <a:spcBef>
                <a:spcPts val="0"/>
              </a:spcBef>
              <a:spcAft>
                <a:spcPts val="0"/>
              </a:spcAft>
              <a:buNone/>
            </a:pPr>
            <a:endParaRPr/>
          </a:p>
          <a:p>
            <a:pPr marL="0" lvl="0" indent="0" algn="l" rtl="0">
              <a:spcBef>
                <a:spcPts val="0"/>
              </a:spcBef>
              <a:spcAft>
                <a:spcPts val="0"/>
              </a:spcAft>
              <a:buNone/>
            </a:pPr>
            <a:r>
              <a:rPr lang="en"/>
              <a:t>The purpose of biosafety is to protect the worker community and environment, by extension the safe work practices protect the product and improve research quality. </a:t>
            </a:r>
            <a:endParaRPr/>
          </a:p>
          <a:p>
            <a:pPr marL="165100" lvl="0" indent="-88900" algn="l" rtl="0">
              <a:spcBef>
                <a:spcPts val="0"/>
              </a:spcBef>
              <a:spcAft>
                <a:spcPts val="0"/>
              </a:spcAft>
              <a:buClr>
                <a:schemeClr val="dk1"/>
              </a:buClr>
              <a:buSzPts val="1200"/>
              <a:buFont typeface="Arial"/>
              <a:buNone/>
            </a:pPr>
            <a:endParaRPr/>
          </a:p>
        </p:txBody>
      </p:sp>
      <p:sp>
        <p:nvSpPr>
          <p:cNvPr id="387" name="Google Shape;387;g24dc4048376_4_141: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3</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28bb176ef8a_2_7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28bb176ef8a_2_7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g28bb176ef8a_2_7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28bb176ef8a_2_7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28bb176ef8a_2_7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g28bb176ef8a_2_7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28bb176ef8a_2_7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28bb176ef8a_2_7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g28bb176ef8a_2_7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28bb176ef8a_2_7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28bb176ef8a_2_7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652" name="Google Shape;652;g28bb176ef8a_2_7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28bb176ef8a_2_7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28bb176ef8a_2_7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g28bb176ef8a_2_7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28bb176ef8a_2_7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28bb176ef8a_2_7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g28bb176ef8a_2_7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28bb176ef8a_2_7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28bb176ef8a_2_7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675" name="Google Shape;675;g28bb176ef8a_2_7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28bb176ef8a_2_7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28bb176ef8a_2_7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683" name="Google Shape;683;g28bb176ef8a_2_7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28bb176ef8a_2_7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28bb176ef8a_2_7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691" name="Google Shape;691;g28bb176ef8a_2_7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28bb176ef8a_2_7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28bb176ef8a_2_7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g28bb176ef8a_2_7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4dc4048376_4_153: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g24dc4048376_4_153: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
              <a:t>Here are some of our prominent metrics to summarize our 2023 fiscal year.</a:t>
            </a:r>
            <a:endParaRPr/>
          </a:p>
          <a:p>
            <a:pPr marL="0" lvl="0" indent="0" algn="l" rtl="0">
              <a:spcBef>
                <a:spcPts val="0"/>
              </a:spcBef>
              <a:spcAft>
                <a:spcPts val="0"/>
              </a:spcAft>
              <a:buNone/>
            </a:pPr>
            <a:endParaRPr/>
          </a:p>
          <a:p>
            <a:pPr marL="0" lvl="0" indent="0" algn="l" rtl="0">
              <a:spcBef>
                <a:spcPts val="0"/>
              </a:spcBef>
              <a:spcAft>
                <a:spcPts val="0"/>
              </a:spcAft>
              <a:buNone/>
            </a:pPr>
            <a:r>
              <a:rPr lang="en"/>
              <a:t>We have processed 371 biological use authorizations including 20 clinical trial BUAs involving recombinant DNA in humans.</a:t>
            </a:r>
            <a:endParaRPr/>
          </a:p>
          <a:p>
            <a:pPr marL="0" lvl="0" indent="0" algn="l" rtl="0">
              <a:spcBef>
                <a:spcPts val="0"/>
              </a:spcBef>
              <a:spcAft>
                <a:spcPts val="0"/>
              </a:spcAft>
              <a:buNone/>
            </a:pPr>
            <a:endParaRPr/>
          </a:p>
          <a:p>
            <a:pPr marL="0" lvl="0" indent="0" algn="l" rtl="0">
              <a:spcBef>
                <a:spcPts val="0"/>
              </a:spcBef>
              <a:spcAft>
                <a:spcPts val="0"/>
              </a:spcAft>
              <a:buNone/>
            </a:pPr>
            <a:r>
              <a:rPr lang="en"/>
              <a:t>Our team has conducted almost 400 inspections for almost 600 rooms.</a:t>
            </a:r>
            <a:endParaRPr/>
          </a:p>
          <a:p>
            <a:pPr marL="0" lvl="0" indent="0" algn="l" rtl="0">
              <a:spcBef>
                <a:spcPts val="0"/>
              </a:spcBef>
              <a:spcAft>
                <a:spcPts val="0"/>
              </a:spcAft>
              <a:buNone/>
            </a:pPr>
            <a:endParaRPr/>
          </a:p>
          <a:p>
            <a:pPr marL="0" lvl="0" indent="0" algn="l" rtl="0">
              <a:spcBef>
                <a:spcPts val="0"/>
              </a:spcBef>
              <a:spcAft>
                <a:spcPts val="0"/>
              </a:spcAft>
              <a:buNone/>
            </a:pPr>
            <a:r>
              <a:rPr lang="en"/>
              <a:t>Additionally, we have tracked the number of users completing our trainings each year. Over 2.5 thousand biosafety trainings, nearly 4 thousand bloodborne pathogen. And over 200 shipping medical waste trainings.</a:t>
            </a:r>
            <a:endParaRPr/>
          </a:p>
        </p:txBody>
      </p:sp>
      <p:sp>
        <p:nvSpPr>
          <p:cNvPr id="400" name="Google Shape;400;g24dc4048376_4_153: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4</a:t>
            </a:fld>
            <a:endParaRPr sz="14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28bb176ef8a_2_7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28bb176ef8a_2_7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g28bb176ef8a_2_7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28bb176ef8a_2_7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711" name="Google Shape;711;g28bb176ef8a_2_7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28bb176ef8a_2_9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716" name="Google Shape;716;g28bb176ef8a_2_9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8bb176ef8a_2_9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8bb176ef8a_2_9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endParaRPr/>
          </a:p>
        </p:txBody>
      </p:sp>
      <p:sp>
        <p:nvSpPr>
          <p:cNvPr id="723" name="Google Shape;723;g28bb176ef8a_2_9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28bb176ef8a_2_9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28bb176ef8a_2_9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endParaRPr/>
          </a:p>
        </p:txBody>
      </p:sp>
      <p:sp>
        <p:nvSpPr>
          <p:cNvPr id="731" name="Google Shape;731;g28bb176ef8a_2_9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28bb176ef8a_2_9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28bb176ef8a_2_9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r>
              <a:rPr lang="en"/>
              <a:t>Consistency: Their unique iD persists throughout researchers’ lives, through name changes, institution changes, or if you change field of study.</a:t>
            </a:r>
            <a:br>
              <a:rPr lang="en"/>
            </a:br>
            <a:br>
              <a:rPr lang="en"/>
            </a:br>
            <a:r>
              <a:rPr lang="en"/>
              <a:t>- The summary of publication history is helpful when connecting with publishers and prospective sponsors.</a:t>
            </a:r>
            <a:endParaRPr/>
          </a:p>
        </p:txBody>
      </p:sp>
      <p:sp>
        <p:nvSpPr>
          <p:cNvPr id="738" name="Google Shape;738;g28bb176ef8a_2_9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28bb176ef8a_2_98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28bb176ef8a_2_9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28bb176ef8a_2_10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28bb176ef8a_2_10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endParaRPr/>
          </a:p>
        </p:txBody>
      </p:sp>
      <p:sp>
        <p:nvSpPr>
          <p:cNvPr id="776" name="Google Shape;776;g28bb176ef8a_2_10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28bb176ef8a_2_10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28bb176ef8a_2_10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endParaRPr/>
          </a:p>
        </p:txBody>
      </p:sp>
      <p:sp>
        <p:nvSpPr>
          <p:cNvPr id="783" name="Google Shape;783;g28bb176ef8a_2_10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28bb176ef8a_2_10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28bb176ef8a_2_10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endParaRPr/>
          </a:p>
        </p:txBody>
      </p:sp>
      <p:sp>
        <p:nvSpPr>
          <p:cNvPr id="794" name="Google Shape;794;g28bb176ef8a_2_10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4dc4048376_4_161: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g24dc4048376_4_161: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
              <a:t>The UW EH&amp;S biosafety day to day and specialized work across all UW locations where biohazards are used:</a:t>
            </a:r>
            <a:endParaRPr/>
          </a:p>
          <a:p>
            <a:pPr marL="165100" lvl="0" indent="-165100" algn="l" rtl="0">
              <a:spcBef>
                <a:spcPts val="0"/>
              </a:spcBef>
              <a:spcAft>
                <a:spcPts val="0"/>
              </a:spcAft>
              <a:buClr>
                <a:schemeClr val="dk1"/>
              </a:buClr>
              <a:buSzPts val="1200"/>
              <a:buFont typeface="Arial"/>
              <a:buChar char="•"/>
            </a:pPr>
            <a:r>
              <a:rPr lang="en"/>
              <a:t>Review and approve research with IBC</a:t>
            </a:r>
            <a:endParaRPr/>
          </a:p>
          <a:p>
            <a:pPr marL="165100" lvl="0" indent="-165100" algn="l" rtl="0">
              <a:spcBef>
                <a:spcPts val="0"/>
              </a:spcBef>
              <a:spcAft>
                <a:spcPts val="0"/>
              </a:spcAft>
              <a:buClr>
                <a:schemeClr val="dk1"/>
              </a:buClr>
              <a:buSzPts val="1200"/>
              <a:buFont typeface="Arial"/>
              <a:buChar char="•"/>
            </a:pPr>
            <a:r>
              <a:rPr lang="en"/>
              <a:t>Train labs on proper use of PPE and decontamination</a:t>
            </a:r>
            <a:endParaRPr/>
          </a:p>
          <a:p>
            <a:pPr marL="165100" lvl="0" indent="-165100" algn="l" rtl="0">
              <a:spcBef>
                <a:spcPts val="0"/>
              </a:spcBef>
              <a:spcAft>
                <a:spcPts val="0"/>
              </a:spcAft>
              <a:buClr>
                <a:schemeClr val="dk1"/>
              </a:buClr>
              <a:buSzPts val="1200"/>
              <a:buFont typeface="Arial"/>
              <a:buChar char="•"/>
            </a:pPr>
            <a:r>
              <a:rPr lang="en"/>
              <a:t>How to handle and treat biohazardous waste</a:t>
            </a:r>
            <a:endParaRPr/>
          </a:p>
          <a:p>
            <a:pPr marL="165100" lvl="0" indent="-165100" algn="l" rtl="0">
              <a:spcBef>
                <a:spcPts val="0"/>
              </a:spcBef>
              <a:spcAft>
                <a:spcPts val="0"/>
              </a:spcAft>
              <a:buClr>
                <a:schemeClr val="dk1"/>
              </a:buClr>
              <a:buSzPts val="1200"/>
              <a:buFont typeface="Arial"/>
              <a:buChar char="•"/>
            </a:pPr>
            <a:r>
              <a:rPr lang="en"/>
              <a:t>Sharps safety</a:t>
            </a:r>
            <a:endParaRPr/>
          </a:p>
          <a:p>
            <a:pPr marL="165100" lvl="0" indent="-165100" algn="l" rtl="0">
              <a:spcBef>
                <a:spcPts val="0"/>
              </a:spcBef>
              <a:spcAft>
                <a:spcPts val="0"/>
              </a:spcAft>
              <a:buClr>
                <a:schemeClr val="dk1"/>
              </a:buClr>
              <a:buSzPts val="1200"/>
              <a:buFont typeface="Arial"/>
              <a:buChar char="•"/>
            </a:pPr>
            <a:r>
              <a:rPr lang="en"/>
              <a:t>How to work safely inside a biosafety cabinets</a:t>
            </a:r>
            <a:endParaRPr/>
          </a:p>
          <a:p>
            <a:pPr marL="165100" lvl="0" indent="-165100" algn="l" rtl="0">
              <a:spcBef>
                <a:spcPts val="0"/>
              </a:spcBef>
              <a:spcAft>
                <a:spcPts val="0"/>
              </a:spcAft>
              <a:buClr>
                <a:schemeClr val="dk1"/>
              </a:buClr>
              <a:buSzPts val="1200"/>
              <a:buFont typeface="Arial"/>
              <a:buChar char="•"/>
            </a:pPr>
            <a:r>
              <a:rPr lang="en"/>
              <a:t>Transgenic plants and animals, different types of facilities</a:t>
            </a:r>
            <a:endParaRPr/>
          </a:p>
          <a:p>
            <a:pPr marL="165100" lvl="0" indent="-165100" algn="l" rtl="0">
              <a:spcBef>
                <a:spcPts val="0"/>
              </a:spcBef>
              <a:spcAft>
                <a:spcPts val="0"/>
              </a:spcAft>
              <a:buClr>
                <a:schemeClr val="dk1"/>
              </a:buClr>
              <a:buSzPts val="1200"/>
              <a:buFont typeface="Arial"/>
              <a:buChar char="•"/>
            </a:pPr>
            <a:r>
              <a:rPr lang="en"/>
              <a:t>Incident response</a:t>
            </a:r>
            <a:endParaRPr/>
          </a:p>
          <a:p>
            <a:pPr marL="165100" lvl="0" indent="-165100" algn="l" rtl="0">
              <a:spcBef>
                <a:spcPts val="0"/>
              </a:spcBef>
              <a:spcAft>
                <a:spcPts val="0"/>
              </a:spcAft>
              <a:buClr>
                <a:schemeClr val="dk1"/>
              </a:buClr>
              <a:buSzPts val="1200"/>
              <a:buFont typeface="Arial"/>
              <a:buChar char="•"/>
            </a:pPr>
            <a:r>
              <a:rPr lang="en"/>
              <a:t>And BSL-3 and select agent programs</a:t>
            </a:r>
            <a:endParaRPr/>
          </a:p>
        </p:txBody>
      </p:sp>
      <p:sp>
        <p:nvSpPr>
          <p:cNvPr id="409" name="Google Shape;409;g24dc4048376_4_161: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5</a:t>
            </a:fld>
            <a:endParaRPr sz="14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28bb176ef8a_2_10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28bb176ef8a_2_10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endParaRPr/>
          </a:p>
        </p:txBody>
      </p:sp>
      <p:sp>
        <p:nvSpPr>
          <p:cNvPr id="805" name="Google Shape;805;g28bb176ef8a_2_10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28bb176ef8a_2_13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2" name="Google Shape;812;g28bb176ef8a_2_13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28bb176ef8a_2_13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8" name="Google Shape;818;g28bb176ef8a_2_13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28bb176ef8a_2_13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Speaker note: We are behind where we thought we would be at the end of September. We are dealing with the same struggles as everybody else and still defining processes as we come across new things. Average productivity: 50 Award Setup items per day, including returning 20-30 items. Customer service: Receiving 200+ items per day, average productivity: 200+ items per day.</a:t>
            </a:r>
            <a:endParaRPr/>
          </a:p>
        </p:txBody>
      </p:sp>
      <p:sp>
        <p:nvSpPr>
          <p:cNvPr id="824" name="Google Shape;824;g28bb176ef8a_2_13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28bb176ef8a_2_13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Speaker Note: Taken to PTT in June 2023; Gave an update at August 2023 MRAM and said we would revisit in October 2023.</a:t>
            </a:r>
            <a:endParaRPr/>
          </a:p>
        </p:txBody>
      </p:sp>
      <p:sp>
        <p:nvSpPr>
          <p:cNvPr id="830" name="Google Shape;830;g28bb176ef8a_2_13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28bb176ef8a_2_13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6" name="Google Shape;836;g28bb176ef8a_2_13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28bb176ef8a_2_13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GCA is relying on campus to be honest when they mark something “urgent” </a:t>
            </a:r>
            <a:endParaRPr/>
          </a:p>
        </p:txBody>
      </p:sp>
      <p:sp>
        <p:nvSpPr>
          <p:cNvPr id="842" name="Google Shape;842;g28bb176ef8a_2_13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28bb176ef8a_2_13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8" name="Google Shape;848;g28bb176ef8a_2_13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8bb176ef8a_2_13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4" name="Google Shape;854;g28bb176ef8a_2_13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28bb176ef8a_2_13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Add Vince’s example here.</a:t>
            </a:r>
            <a:endParaRPr/>
          </a:p>
        </p:txBody>
      </p:sp>
      <p:sp>
        <p:nvSpPr>
          <p:cNvPr id="860" name="Google Shape;860;g28bb176ef8a_2_136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4dc4048376_4_179: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24dc4048376_4_179: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
              <a:t>About a decade ago there were several incidents in the news that highlighted gaps in biosafety programs. The FDA found smallpox vials in a cold room that were unaccounted for.</a:t>
            </a:r>
            <a:endParaRPr/>
          </a:p>
          <a:p>
            <a:pPr marL="0" lvl="0" indent="0" algn="l" rtl="0">
              <a:spcBef>
                <a:spcPts val="0"/>
              </a:spcBef>
              <a:spcAft>
                <a:spcPts val="0"/>
              </a:spcAft>
              <a:buNone/>
            </a:pPr>
            <a:r>
              <a:rPr lang="en"/>
              <a:t>The CDC failed to inactivate anthrax samples that were sent out to labs that did not have the ability to handle them appropriately.</a:t>
            </a:r>
            <a:endParaRPr/>
          </a:p>
          <a:p>
            <a:pPr marL="0" lvl="0" indent="0" algn="l" rtl="0">
              <a:spcBef>
                <a:spcPts val="0"/>
              </a:spcBef>
              <a:spcAft>
                <a:spcPts val="0"/>
              </a:spcAft>
              <a:buNone/>
            </a:pPr>
            <a:endParaRPr/>
          </a:p>
          <a:p>
            <a:pPr marL="0" lvl="0" indent="0" algn="l" rtl="0">
              <a:spcBef>
                <a:spcPts val="0"/>
              </a:spcBef>
              <a:spcAft>
                <a:spcPts val="0"/>
              </a:spcAft>
              <a:buNone/>
            </a:pPr>
            <a:r>
              <a:rPr lang="en"/>
              <a:t>In response the white house ordered all federally funded labs to stop work and review inventories and procedures. From these incidents biosafety month was born.</a:t>
            </a:r>
            <a:endParaRPr/>
          </a:p>
        </p:txBody>
      </p:sp>
      <p:sp>
        <p:nvSpPr>
          <p:cNvPr id="428" name="Google Shape;428;g24dc4048376_4_179: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6</a:t>
            </a:fld>
            <a:endParaRPr sz="14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28bb96516fe_0_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g28bb96516fe_0_1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Fall schedule is published. Almost all of our instructor-led courses are available.</a:t>
            </a:r>
            <a:endParaRPr/>
          </a:p>
          <a:p>
            <a:pPr marL="0" lvl="0" indent="0" algn="l" rtl="0">
              <a:spcBef>
                <a:spcPts val="0"/>
              </a:spcBef>
              <a:spcAft>
                <a:spcPts val="0"/>
              </a:spcAft>
              <a:buNone/>
            </a:pPr>
            <a:endParaRPr/>
          </a:p>
          <a:p>
            <a:pPr marL="0" lvl="0" indent="0" algn="l" rtl="0">
              <a:spcBef>
                <a:spcPts val="0"/>
              </a:spcBef>
              <a:spcAft>
                <a:spcPts val="0"/>
              </a:spcAft>
              <a:buNone/>
            </a:pPr>
            <a:r>
              <a:rPr lang="en"/>
              <a:t>Where we have information available we have made updates to the eLearning and live courses. Some updates are taking longer to make due to evolving systems.</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
              <a:t>Check the Curriculum Guide for updates to course statuses. Updates will also be sent to the MRAM email list.</a:t>
            </a:r>
            <a:endParaRPr/>
          </a:p>
          <a:p>
            <a:pPr marL="0" lvl="0" indent="0" algn="l" rtl="0">
              <a:spcBef>
                <a:spcPts val="0"/>
              </a:spcBef>
              <a:spcAft>
                <a:spcPts val="0"/>
              </a:spcAft>
              <a:buNone/>
            </a:pPr>
            <a:endParaRPr/>
          </a:p>
        </p:txBody>
      </p:sp>
      <p:sp>
        <p:nvSpPr>
          <p:cNvPr id="867" name="Google Shape;867;g28bb96516fe_0_1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28bb96516fe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2" name="Google Shape;882;g28bb96516fe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Fall schedule is published. Almost all of our instructor-led courses are available.</a:t>
            </a:r>
            <a:endParaRPr/>
          </a:p>
          <a:p>
            <a:pPr marL="0" lvl="0" indent="0" algn="l" rtl="0">
              <a:spcBef>
                <a:spcPts val="0"/>
              </a:spcBef>
              <a:spcAft>
                <a:spcPts val="0"/>
              </a:spcAft>
              <a:buNone/>
            </a:pPr>
            <a:endParaRPr/>
          </a:p>
          <a:p>
            <a:pPr marL="0" lvl="0" indent="0" algn="l" rtl="0">
              <a:spcBef>
                <a:spcPts val="0"/>
              </a:spcBef>
              <a:spcAft>
                <a:spcPts val="0"/>
              </a:spcAft>
              <a:buNone/>
            </a:pPr>
            <a:r>
              <a:rPr lang="en"/>
              <a:t>Where we have information available we have made updates to the eLearning and live courses. Some updates are taking longer to make due to evolving systems.</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
              <a:t>Check the Curriculum Guide for updates to course statuses. Updates will also be sent to the MRAM email list.</a:t>
            </a:r>
            <a:endParaRPr/>
          </a:p>
          <a:p>
            <a:pPr marL="0" lvl="0" indent="0" algn="l" rtl="0">
              <a:spcBef>
                <a:spcPts val="0"/>
              </a:spcBef>
              <a:spcAft>
                <a:spcPts val="0"/>
              </a:spcAft>
              <a:buNone/>
            </a:pPr>
            <a:endParaRPr/>
          </a:p>
        </p:txBody>
      </p:sp>
      <p:sp>
        <p:nvSpPr>
          <p:cNvPr id="883" name="Google Shape;883;g28bb96516fe_0_1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28bb96516fe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895" name="Google Shape;895;g28bb96516fe_0_1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28bb96516fe_0_1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1" name="Google Shape;901;g28bb96516fe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Clr>
                <a:schemeClr val="dk1"/>
              </a:buClr>
              <a:buSzPts val="1200"/>
              <a:buFont typeface="Calibri"/>
              <a:buNone/>
            </a:pPr>
            <a:r>
              <a:rPr lang="en"/>
              <a:t>The SAGE Awards course provides an overview of the award and modification process in SAGE. Prior knowledge in creating SAGE eGC1s, sponsored project proposal budgets, and SAGE Budgets is recommended for this course</a:t>
            </a:r>
            <a:endParaRPr/>
          </a:p>
        </p:txBody>
      </p:sp>
      <p:sp>
        <p:nvSpPr>
          <p:cNvPr id="902" name="Google Shape;902;g28bb96516fe_0_1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28bb96516fe_0_1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9" name="Google Shape;909;g28bb96516fe_0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Clr>
                <a:schemeClr val="dk1"/>
              </a:buClr>
              <a:buSzPts val="1200"/>
              <a:buFont typeface="Calibri"/>
              <a:buNone/>
            </a:pPr>
            <a:endParaRPr/>
          </a:p>
        </p:txBody>
      </p:sp>
      <p:sp>
        <p:nvSpPr>
          <p:cNvPr id="910" name="Google Shape;910;g28bb96516fe_0_1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28bb96516fe_0_1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g28bb96516fe_0_1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Clr>
                <a:schemeClr val="dk1"/>
              </a:buClr>
              <a:buSzPts val="1200"/>
              <a:buFont typeface="Calibri"/>
              <a:buNone/>
            </a:pPr>
            <a:endParaRPr/>
          </a:p>
        </p:txBody>
      </p:sp>
      <p:sp>
        <p:nvSpPr>
          <p:cNvPr id="918" name="Google Shape;918;g28bb96516fe_0_1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28bb96516fe_0_2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5" name="Google Shape;925;g28bb96516fe_0_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Clr>
                <a:schemeClr val="dk1"/>
              </a:buClr>
              <a:buSzPts val="1200"/>
              <a:buFont typeface="Calibri"/>
              <a:buNone/>
            </a:pPr>
            <a:endParaRPr/>
          </a:p>
        </p:txBody>
      </p:sp>
      <p:sp>
        <p:nvSpPr>
          <p:cNvPr id="926" name="Google Shape;926;g28bb96516fe_0_2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4dc4048376_4_188: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g24dc4048376_4_188: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
              <a:t>Still prominently in the news with emerging diseases and potential threats.</a:t>
            </a:r>
            <a:endParaRPr/>
          </a:p>
          <a:p>
            <a:pPr marL="0" lvl="0" indent="0" algn="l" rtl="0">
              <a:spcBef>
                <a:spcPts val="0"/>
              </a:spcBef>
              <a:spcAft>
                <a:spcPts val="0"/>
              </a:spcAft>
              <a:buNone/>
            </a:pPr>
            <a:r>
              <a:rPr lang="en"/>
              <a:t>COVID-19 put a spotlight on biosafety and biosecurity. Did the virus emanate from a lab or not? Either way funding has been impacted.</a:t>
            </a:r>
            <a:endParaRPr/>
          </a:p>
          <a:p>
            <a:pPr marL="0" lvl="0" indent="0" algn="l" rtl="0">
              <a:spcBef>
                <a:spcPts val="0"/>
              </a:spcBef>
              <a:spcAft>
                <a:spcPts val="0"/>
              </a:spcAft>
              <a:buNone/>
            </a:pPr>
            <a:r>
              <a:rPr lang="en" strike="noStrike"/>
              <a:t>Efforts throughout government to potentially regulate biological research involving potential pathogens.</a:t>
            </a:r>
            <a:endParaRPr/>
          </a:p>
          <a:p>
            <a:pPr marL="0" lvl="0" indent="0" algn="l" rtl="0">
              <a:spcBef>
                <a:spcPts val="0"/>
              </a:spcBef>
              <a:spcAft>
                <a:spcPts val="0"/>
              </a:spcAft>
              <a:buNone/>
            </a:pPr>
            <a:r>
              <a:rPr lang="en"/>
              <a:t>Two Federal Register publications with proposed changes to research regulations.</a:t>
            </a:r>
            <a:endParaRPr/>
          </a:p>
        </p:txBody>
      </p:sp>
      <p:sp>
        <p:nvSpPr>
          <p:cNvPr id="438" name="Google Shape;438;g24dc4048376_4_188: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7</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4dc4048376_4_205: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g24dc4048376_4_205: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
              <a:t>We have had numerous topics featured in our biosafety month from its start in 2014 including substituting hazards with safer alternatives, biological inventories, sharps safety, exposure response, and wearing appropriate PPE. This year we are putting the emphasis on SOPs, when do you need them and how to make them effective.</a:t>
            </a:r>
            <a:endParaRPr/>
          </a:p>
        </p:txBody>
      </p:sp>
      <p:sp>
        <p:nvSpPr>
          <p:cNvPr id="456" name="Google Shape;456;g24dc4048376_4_205: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8</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4dc4048376_4_217:notes"/>
          <p:cNvSpPr>
            <a:spLocks noGrp="1" noRot="1" noChangeAspect="1"/>
          </p:cNvSpPr>
          <p:nvPr>
            <p:ph type="sldImg" idx="2"/>
          </p:nvPr>
        </p:nvSpPr>
        <p:spPr>
          <a:xfrm>
            <a:off x="1383714"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24dc4048376_4_217: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
              <a:t>SOPs are written instructions on how to do a procedure involving hazards from start to finish and should include all information regarding hazard mitigation including tips and tricks that are picked up along the way.</a:t>
            </a:r>
            <a:endParaRPr/>
          </a:p>
          <a:p>
            <a:pPr marL="0" lvl="0" indent="0" algn="l" rtl="0">
              <a:spcBef>
                <a:spcPts val="0"/>
              </a:spcBef>
              <a:spcAft>
                <a:spcPts val="0"/>
              </a:spcAft>
              <a:buNone/>
            </a:pPr>
            <a:endParaRPr/>
          </a:p>
          <a:p>
            <a:pPr marL="0" lvl="0" indent="0" algn="l" rtl="0">
              <a:spcBef>
                <a:spcPts val="0"/>
              </a:spcBef>
              <a:spcAft>
                <a:spcPts val="0"/>
              </a:spcAft>
              <a:buNone/>
            </a:pPr>
            <a:r>
              <a:rPr lang="en"/>
              <a:t>Include hazard mitigation and decontamination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
              <a:t>Help improve</a:t>
            </a:r>
            <a:endParaRPr/>
          </a:p>
        </p:txBody>
      </p:sp>
      <p:sp>
        <p:nvSpPr>
          <p:cNvPr id="469" name="Google Shape;469;g24dc4048376_4_217: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9</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8.xml"/><Relationship Id="rId4" Type="http://schemas.openxmlformats.org/officeDocument/2006/relationships/image" Target="../media/image1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50"/>
        <p:cNvGrpSpPr/>
        <p:nvPr/>
      </p:nvGrpSpPr>
      <p:grpSpPr>
        <a:xfrm>
          <a:off x="0" y="0"/>
          <a:ext cx="0" cy="0"/>
          <a:chOff x="0" y="0"/>
          <a:chExt cx="0" cy="0"/>
        </a:xfrm>
      </p:grpSpPr>
      <p:pic>
        <p:nvPicPr>
          <p:cNvPr id="51" name="Google Shape;51;p13" descr="UW_W Logo_White.png"/>
          <p:cNvPicPr preferRelativeResize="0"/>
          <p:nvPr/>
        </p:nvPicPr>
        <p:blipFill rotWithShape="1">
          <a:blip r:embed="rId2">
            <a:alphaModFix/>
          </a:blip>
          <a:srcRect/>
          <a:stretch/>
        </p:blipFill>
        <p:spPr>
          <a:xfrm>
            <a:off x="7445814" y="5945853"/>
            <a:ext cx="769595" cy="519442"/>
          </a:xfrm>
          <a:prstGeom prst="rect">
            <a:avLst/>
          </a:prstGeom>
          <a:noFill/>
          <a:ln>
            <a:noFill/>
          </a:ln>
        </p:spPr>
      </p:pic>
      <p:pic>
        <p:nvPicPr>
          <p:cNvPr id="52" name="Google Shape;52;p13"/>
          <p:cNvPicPr preferRelativeResize="0"/>
          <p:nvPr/>
        </p:nvPicPr>
        <p:blipFill rotWithShape="1">
          <a:blip r:embed="rId3">
            <a:alphaModFix/>
          </a:blip>
          <a:srcRect/>
          <a:stretch/>
        </p:blipFill>
        <p:spPr>
          <a:xfrm>
            <a:off x="677333" y="6354232"/>
            <a:ext cx="1428750" cy="150013"/>
          </a:xfrm>
          <a:prstGeom prst="rect">
            <a:avLst/>
          </a:prstGeom>
          <a:noFill/>
          <a:ln>
            <a:noFill/>
          </a:ln>
        </p:spPr>
      </p:pic>
      <p:sp>
        <p:nvSpPr>
          <p:cNvPr id="53" name="Google Shape;53;p13"/>
          <p:cNvSpPr txBox="1">
            <a:spLocks noGrp="1"/>
          </p:cNvSpPr>
          <p:nvPr>
            <p:ph type="body" idx="1"/>
          </p:nvPr>
        </p:nvSpPr>
        <p:spPr>
          <a:xfrm>
            <a:off x="671756" y="1179824"/>
            <a:ext cx="6972300" cy="2642100"/>
          </a:xfrm>
          <a:prstGeom prst="rect">
            <a:avLst/>
          </a:prstGeom>
          <a:noFill/>
          <a:ln>
            <a:noFill/>
          </a:ln>
        </p:spPr>
        <p:txBody>
          <a:bodyPr spcFirstLastPara="1" wrap="square" lIns="91425" tIns="91425" rIns="91425" bIns="91425" anchor="b" anchorCtr="0">
            <a:normAutofit/>
          </a:bodyPr>
          <a:lstStyle>
            <a:lvl1pPr marL="457200" marR="0" lvl="0" indent="-546100" algn="l" rtl="0">
              <a:lnSpc>
                <a:spcPct val="100000"/>
              </a:lnSpc>
              <a:spcBef>
                <a:spcPts val="1000"/>
              </a:spcBef>
              <a:spcAft>
                <a:spcPts val="0"/>
              </a:spcAft>
              <a:buClr>
                <a:schemeClr val="accent3"/>
              </a:buClr>
              <a:buSzPts val="5000"/>
              <a:buFont typeface="Arial"/>
              <a:buChar char="●"/>
              <a:defRPr sz="5000" b="0" i="0" u="none" strike="noStrike" cap="none">
                <a:solidFill>
                  <a:schemeClr val="accent3"/>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54" name="Google Shape;54;p13" descr="Bar_RtAngle_7502_RGB.png"/>
          <p:cNvPicPr preferRelativeResize="0"/>
          <p:nvPr/>
        </p:nvPicPr>
        <p:blipFill rotWithShape="1">
          <a:blip r:embed="rId4">
            <a:alphaModFix/>
          </a:blip>
          <a:srcRect/>
          <a:stretch/>
        </p:blipFill>
        <p:spPr>
          <a:xfrm>
            <a:off x="813587" y="4006085"/>
            <a:ext cx="1273774" cy="6342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55"/>
        <p:cNvGrpSpPr/>
        <p:nvPr/>
      </p:nvGrpSpPr>
      <p:grpSpPr>
        <a:xfrm>
          <a:off x="0" y="0"/>
          <a:ext cx="0" cy="0"/>
          <a:chOff x="0" y="0"/>
          <a:chExt cx="0" cy="0"/>
        </a:xfrm>
      </p:grpSpPr>
      <p:sp>
        <p:nvSpPr>
          <p:cNvPr id="56" name="Google Shape;56;p14"/>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rm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14"/>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norm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58" name="Google Shape;58;p14" descr="W Logo_Purple_2685_HEX.png"/>
          <p:cNvPicPr preferRelativeResize="0"/>
          <p:nvPr/>
        </p:nvPicPr>
        <p:blipFill rotWithShape="1">
          <a:blip r:embed="rId2">
            <a:alphaModFix/>
          </a:blip>
          <a:srcRect/>
          <a:stretch/>
        </p:blipFill>
        <p:spPr>
          <a:xfrm>
            <a:off x="7448139" y="5949410"/>
            <a:ext cx="769596" cy="519442"/>
          </a:xfrm>
          <a:prstGeom prst="rect">
            <a:avLst/>
          </a:prstGeom>
          <a:noFill/>
          <a:ln>
            <a:noFill/>
          </a:ln>
        </p:spPr>
      </p:pic>
      <p:pic>
        <p:nvPicPr>
          <p:cNvPr id="59" name="Google Shape;59;p14" descr="Bar_RtAngle_7502_RGB.png"/>
          <p:cNvPicPr preferRelativeResize="0"/>
          <p:nvPr/>
        </p:nvPicPr>
        <p:blipFill rotWithShape="1">
          <a:blip r:embed="rId3">
            <a:alphaModFix/>
          </a:blip>
          <a:srcRect/>
          <a:stretch/>
        </p:blipFill>
        <p:spPr>
          <a:xfrm>
            <a:off x="784225" y="1437805"/>
            <a:ext cx="757351" cy="3771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0"/>
        <p:cNvGrpSpPr/>
        <p:nvPr/>
      </p:nvGrpSpPr>
      <p:grpSpPr>
        <a:xfrm>
          <a:off x="0" y="0"/>
          <a:ext cx="0" cy="0"/>
          <a:chOff x="0" y="0"/>
          <a:chExt cx="0" cy="0"/>
        </a:xfrm>
      </p:grpSpPr>
      <p:sp>
        <p:nvSpPr>
          <p:cNvPr id="71" name="Google Shape;71;p17"/>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2" name="Google Shape;72;p1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3" name="Google Shape;73;p1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8" name="Google Shape;78;p1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1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4" name="Google Shape;84;p19"/>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85" name="Google Shape;85;p1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8"/>
        <p:cNvGrpSpPr/>
        <p:nvPr/>
      </p:nvGrpSpPr>
      <p:grpSpPr>
        <a:xfrm>
          <a:off x="0" y="0"/>
          <a:ext cx="0" cy="0"/>
          <a:chOff x="0" y="0"/>
          <a:chExt cx="0" cy="0"/>
        </a:xfrm>
      </p:grpSpPr>
      <p:sp>
        <p:nvSpPr>
          <p:cNvPr id="89" name="Google Shape;89;p2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0" name="Google Shape;90;p20"/>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20"/>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2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2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7" name="Google Shape;97;p21"/>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8" name="Google Shape;98;p21"/>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9" name="Google Shape;99;p21"/>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0" name="Google Shape;100;p21"/>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1" name="Google Shape;101;p2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6" name="Google Shape;106;p2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2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1" name="Google Shape;111;p23"/>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2" name="Google Shape;112;p23"/>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3" name="Google Shape;113;p2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2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8" name="Google Shape;118;p24"/>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9" name="Google Shape;119;p24"/>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20" name="Google Shape;120;p2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2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5" name="Google Shape;125;p25"/>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6" name="Google Shape;126;p2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2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2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1" name="Google Shape;131;p26"/>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2" name="Google Shape;132;p2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3" name="Google Shape;133;p2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4" name="Google Shape;134;p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EW Title Slide">
  <p:cSld name="NEW Title Slide">
    <p:bg>
      <p:bgPr>
        <a:solidFill>
          <a:srgbClr val="4B2E83"/>
        </a:solidFill>
        <a:effectLst/>
      </p:bgPr>
    </p:bg>
    <p:spTree>
      <p:nvGrpSpPr>
        <p:cNvPr id="1" name="Shape 135"/>
        <p:cNvGrpSpPr/>
        <p:nvPr/>
      </p:nvGrpSpPr>
      <p:grpSpPr>
        <a:xfrm>
          <a:off x="0" y="0"/>
          <a:ext cx="0" cy="0"/>
          <a:chOff x="0" y="0"/>
          <a:chExt cx="0" cy="0"/>
        </a:xfrm>
      </p:grpSpPr>
      <p:pic>
        <p:nvPicPr>
          <p:cNvPr id="136" name="Google Shape;136;p27" descr="UW_W Logo_White.png"/>
          <p:cNvPicPr preferRelativeResize="0"/>
          <p:nvPr/>
        </p:nvPicPr>
        <p:blipFill rotWithShape="1">
          <a:blip r:embed="rId2">
            <a:alphaModFix/>
          </a:blip>
          <a:srcRect/>
          <a:stretch/>
        </p:blipFill>
        <p:spPr>
          <a:xfrm>
            <a:off x="7749541" y="5945854"/>
            <a:ext cx="1028702" cy="923546"/>
          </a:xfrm>
          <a:prstGeom prst="rect">
            <a:avLst/>
          </a:prstGeom>
          <a:noFill/>
          <a:ln>
            <a:noFill/>
          </a:ln>
        </p:spPr>
      </p:pic>
      <p:sp>
        <p:nvSpPr>
          <p:cNvPr id="137" name="Google Shape;137;p27"/>
          <p:cNvSpPr txBox="1">
            <a:spLocks noGrp="1"/>
          </p:cNvSpPr>
          <p:nvPr>
            <p:ph type="body" idx="1"/>
          </p:nvPr>
        </p:nvSpPr>
        <p:spPr>
          <a:xfrm>
            <a:off x="671757" y="1332224"/>
            <a:ext cx="6972300" cy="24270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750"/>
              </a:spcBef>
              <a:spcAft>
                <a:spcPts val="0"/>
              </a:spcAft>
              <a:buClr>
                <a:schemeClr val="lt2"/>
              </a:buClr>
              <a:buSzPts val="3750"/>
              <a:buNone/>
              <a:defRPr sz="3750" b="0" i="0" cap="none">
                <a:solidFill>
                  <a:schemeClr val="lt2"/>
                </a:solidFill>
                <a:latin typeface="Encode Sans Black"/>
                <a:ea typeface="Encode Sans Black"/>
                <a:cs typeface="Encode Sans Black"/>
                <a:sym typeface="Encode Sans Black"/>
              </a:defRPr>
            </a:lvl1pPr>
            <a:lvl2pPr marL="914400" lvl="1" indent="-228600" algn="l" rtl="0">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rtl="0">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pic>
        <p:nvPicPr>
          <p:cNvPr id="138" name="Google Shape;138;p27" descr="Bar_RtAngle_7502_RGB.png"/>
          <p:cNvPicPr preferRelativeResize="0"/>
          <p:nvPr/>
        </p:nvPicPr>
        <p:blipFill rotWithShape="1">
          <a:blip r:embed="rId3">
            <a:alphaModFix/>
          </a:blip>
          <a:srcRect/>
          <a:stretch/>
        </p:blipFill>
        <p:spPr>
          <a:xfrm>
            <a:off x="813591" y="4006085"/>
            <a:ext cx="2284303" cy="112770"/>
          </a:xfrm>
          <a:prstGeom prst="rect">
            <a:avLst/>
          </a:prstGeom>
          <a:noFill/>
          <a:ln>
            <a:noFill/>
          </a:ln>
        </p:spPr>
      </p:pic>
      <p:pic>
        <p:nvPicPr>
          <p:cNvPr id="139" name="Google Shape;139;p27"/>
          <p:cNvPicPr preferRelativeResize="0"/>
          <p:nvPr/>
        </p:nvPicPr>
        <p:blipFill rotWithShape="1">
          <a:blip r:embed="rId4">
            <a:alphaModFix/>
          </a:blip>
          <a:srcRect/>
          <a:stretch/>
        </p:blipFill>
        <p:spPr>
          <a:xfrm>
            <a:off x="6926581" y="228600"/>
            <a:ext cx="1888400" cy="573074"/>
          </a:xfrm>
          <a:prstGeom prst="rect">
            <a:avLst/>
          </a:prstGeom>
          <a:noFill/>
          <a:ln>
            <a:noFill/>
          </a:ln>
        </p:spPr>
      </p:pic>
      <p:sp>
        <p:nvSpPr>
          <p:cNvPr id="140" name="Google Shape;140;p27"/>
          <p:cNvSpPr txBox="1">
            <a:spLocks noGrp="1"/>
          </p:cNvSpPr>
          <p:nvPr>
            <p:ph type="body" idx="2"/>
          </p:nvPr>
        </p:nvSpPr>
        <p:spPr>
          <a:xfrm>
            <a:off x="671756" y="4303360"/>
            <a:ext cx="6626400" cy="1642500"/>
          </a:xfrm>
          <a:prstGeom prst="rect">
            <a:avLst/>
          </a:prstGeom>
          <a:noFill/>
          <a:ln>
            <a:noFill/>
          </a:ln>
        </p:spPr>
        <p:txBody>
          <a:bodyPr spcFirstLastPara="1" wrap="square" lIns="91425" tIns="45700" rIns="91425" bIns="45700" anchor="t" anchorCtr="0">
            <a:normAutofit/>
          </a:bodyPr>
          <a:lstStyle>
            <a:lvl1pPr marL="457200" lvl="0" indent="-228600" algn="l" rtl="0">
              <a:spcBef>
                <a:spcPts val="360"/>
              </a:spcBef>
              <a:spcAft>
                <a:spcPts val="0"/>
              </a:spcAft>
              <a:buClr>
                <a:schemeClr val="lt2"/>
              </a:buClr>
              <a:buSzPts val="1800"/>
              <a:buNone/>
              <a:defRPr/>
            </a:lvl1pPr>
            <a:lvl2pPr marL="914400" lvl="1" indent="-342900" algn="l" rtl="0">
              <a:spcBef>
                <a:spcPts val="360"/>
              </a:spcBef>
              <a:spcAft>
                <a:spcPts val="0"/>
              </a:spcAft>
              <a:buClr>
                <a:schemeClr val="lt2"/>
              </a:buClr>
              <a:buSzPts val="1800"/>
              <a:buChar char="–"/>
              <a:defRPr/>
            </a:lvl2pPr>
            <a:lvl3pPr marL="1371600" lvl="2" indent="-342900" algn="l" rtl="0">
              <a:spcBef>
                <a:spcPts val="360"/>
              </a:spcBef>
              <a:spcAft>
                <a:spcPts val="0"/>
              </a:spcAft>
              <a:buClr>
                <a:schemeClr val="lt2"/>
              </a:buClr>
              <a:buSzPts val="1800"/>
              <a:buChar char="•"/>
              <a:defRPr/>
            </a:lvl3pPr>
            <a:lvl4pPr marL="1828800" lvl="3" indent="-342900" algn="l" rtl="0">
              <a:spcBef>
                <a:spcPts val="360"/>
              </a:spcBef>
              <a:spcAft>
                <a:spcPts val="0"/>
              </a:spcAft>
              <a:buClr>
                <a:schemeClr val="lt2"/>
              </a:buClr>
              <a:buSzPts val="1800"/>
              <a:buChar char="–"/>
              <a:defRPr/>
            </a:lvl4pPr>
            <a:lvl5pPr marL="2286000" lvl="4" indent="-228600" algn="l" rtl="0">
              <a:spcBef>
                <a:spcPts val="240"/>
              </a:spcBef>
              <a:spcAft>
                <a:spcPts val="0"/>
              </a:spcAft>
              <a:buClr>
                <a:schemeClr val="lt2"/>
              </a:buClr>
              <a:buSzPts val="1200"/>
              <a:buNone/>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EW_Header + Content">
  <p:cSld name="NEW_Header + Content">
    <p:spTree>
      <p:nvGrpSpPr>
        <p:cNvPr id="1" name="Shape 141"/>
        <p:cNvGrpSpPr/>
        <p:nvPr/>
      </p:nvGrpSpPr>
      <p:grpSpPr>
        <a:xfrm>
          <a:off x="0" y="0"/>
          <a:ext cx="0" cy="0"/>
          <a:chOff x="0" y="0"/>
          <a:chExt cx="0" cy="0"/>
        </a:xfrm>
      </p:grpSpPr>
      <p:sp>
        <p:nvSpPr>
          <p:cNvPr id="142" name="Google Shape;142;p28"/>
          <p:cNvSpPr txBox="1">
            <a:spLocks noGrp="1"/>
          </p:cNvSpPr>
          <p:nvPr>
            <p:ph type="body" idx="1"/>
          </p:nvPr>
        </p:nvSpPr>
        <p:spPr>
          <a:xfrm>
            <a:off x="659305" y="1736726"/>
            <a:ext cx="8076900" cy="40155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360"/>
              </a:spcBef>
              <a:spcAft>
                <a:spcPts val="0"/>
              </a:spcAft>
              <a:buClr>
                <a:schemeClr val="dk1"/>
              </a:buClr>
              <a:buSzPts val="1800"/>
              <a:buFont typeface="Arial"/>
              <a:buChar char="•"/>
              <a:defRPr sz="1800" b="1" i="0">
                <a:solidFill>
                  <a:schemeClr val="dk1"/>
                </a:solidFill>
                <a:latin typeface="Calibri"/>
                <a:ea typeface="Calibri"/>
                <a:cs typeface="Calibri"/>
                <a:sym typeface="Calibri"/>
              </a:defRPr>
            </a:lvl1pPr>
            <a:lvl2pPr marL="914400" marR="0" lvl="1" indent="-323850" algn="l" rtl="0">
              <a:lnSpc>
                <a:spcPct val="100000"/>
              </a:lnSpc>
              <a:spcBef>
                <a:spcPts val="300"/>
              </a:spcBef>
              <a:spcAft>
                <a:spcPts val="0"/>
              </a:spcAft>
              <a:buClr>
                <a:schemeClr val="dk1"/>
              </a:buClr>
              <a:buSzPts val="1500"/>
              <a:buFont typeface="Arial"/>
              <a:buChar char="–"/>
              <a:defRPr sz="1500" b="1" i="0">
                <a:solidFill>
                  <a:schemeClr val="dk1"/>
                </a:solidFill>
                <a:latin typeface="Calibri"/>
                <a:ea typeface="Calibri"/>
                <a:cs typeface="Calibri"/>
                <a:sym typeface="Calibri"/>
              </a:defRPr>
            </a:lvl2pPr>
            <a:lvl3pPr marL="1371600" marR="0" lvl="2" indent="-314325" algn="l" rtl="0">
              <a:lnSpc>
                <a:spcPct val="100000"/>
              </a:lnSpc>
              <a:spcBef>
                <a:spcPts val="270"/>
              </a:spcBef>
              <a:spcAft>
                <a:spcPts val="0"/>
              </a:spcAft>
              <a:buClr>
                <a:schemeClr val="dk1"/>
              </a:buClr>
              <a:buSzPts val="1350"/>
              <a:buFont typeface="Arial"/>
              <a:buChar char="•"/>
              <a:defRPr sz="1350" b="1" i="0">
                <a:solidFill>
                  <a:schemeClr val="dk1"/>
                </a:solidFill>
                <a:latin typeface="Calibri"/>
                <a:ea typeface="Calibri"/>
                <a:cs typeface="Calibri"/>
                <a:sym typeface="Calibri"/>
              </a:defRPr>
            </a:lvl3pPr>
            <a:lvl4pPr marL="1828800" marR="0" lvl="3" indent="-304800" algn="l" rtl="0">
              <a:lnSpc>
                <a:spcPct val="100000"/>
              </a:lnSpc>
              <a:spcBef>
                <a:spcPts val="240"/>
              </a:spcBef>
              <a:spcAft>
                <a:spcPts val="0"/>
              </a:spcAft>
              <a:buClr>
                <a:schemeClr val="dk1"/>
              </a:buClr>
              <a:buSzPts val="1200"/>
              <a:buFont typeface="Arial"/>
              <a:buChar char="–"/>
              <a:defRPr sz="1200" b="1" i="0">
                <a:solidFill>
                  <a:schemeClr val="dk1"/>
                </a:solidFill>
                <a:latin typeface="Calibri"/>
                <a:ea typeface="Calibri"/>
                <a:cs typeface="Calibri"/>
                <a:sym typeface="Calibri"/>
              </a:defRPr>
            </a:lvl4pPr>
            <a:lvl5pPr marL="2286000" marR="0" lvl="4" indent="-295275" algn="l" rtl="0">
              <a:lnSpc>
                <a:spcPct val="100000"/>
              </a:lnSpc>
              <a:spcBef>
                <a:spcPts val="210"/>
              </a:spcBef>
              <a:spcAft>
                <a:spcPts val="0"/>
              </a:spcAft>
              <a:buClr>
                <a:schemeClr val="dk1"/>
              </a:buClr>
              <a:buSzPts val="1050"/>
              <a:buFont typeface="Arial"/>
              <a:buChar char="»"/>
              <a:defRPr sz="1050" b="1" i="0">
                <a:solidFill>
                  <a:schemeClr val="dk1"/>
                </a:solidFill>
                <a:latin typeface="Calibri"/>
                <a:ea typeface="Calibri"/>
                <a:cs typeface="Calibri"/>
                <a:sym typeface="Calibri"/>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43" name="Google Shape;143;p28"/>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450"/>
              </a:spcBef>
              <a:spcAft>
                <a:spcPts val="0"/>
              </a:spcAft>
              <a:buClr>
                <a:schemeClr val="dk1"/>
              </a:buClr>
              <a:buSzPts val="2250"/>
              <a:buNone/>
              <a:defRPr sz="2250" b="0" i="0" cap="none">
                <a:solidFill>
                  <a:schemeClr val="dk1"/>
                </a:solidFill>
                <a:latin typeface="Arial Black"/>
                <a:ea typeface="Arial Black"/>
                <a:cs typeface="Arial Black"/>
                <a:sym typeface="Arial Black"/>
              </a:defRPr>
            </a:lvl1pPr>
            <a:lvl2pPr marL="914400" lvl="1" indent="-228600" algn="l" rtl="0">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rtl="0">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144" name="Google Shape;144;p28"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145" name="Google Shape;145;p28"/>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a:solidFill>
                  <a:schemeClr val="dk1"/>
                </a:solidFill>
                <a:latin typeface="Calibri"/>
                <a:ea typeface="Calibri"/>
                <a:cs typeface="Calibri"/>
                <a:sym typeface="Calibri"/>
              </a:defRPr>
            </a:lvl1pPr>
            <a:lvl2pPr marL="0" marR="0" lvl="1" indent="0" algn="r" rtl="0">
              <a:spcBef>
                <a:spcPts val="0"/>
              </a:spcBef>
              <a:buNone/>
              <a:defRPr sz="900">
                <a:solidFill>
                  <a:schemeClr val="dk1"/>
                </a:solidFill>
                <a:latin typeface="Calibri"/>
                <a:ea typeface="Calibri"/>
                <a:cs typeface="Calibri"/>
                <a:sym typeface="Calibri"/>
              </a:defRPr>
            </a:lvl2pPr>
            <a:lvl3pPr marL="0" marR="0" lvl="2" indent="0" algn="r" rtl="0">
              <a:spcBef>
                <a:spcPts val="0"/>
              </a:spcBef>
              <a:buNone/>
              <a:defRPr sz="900">
                <a:solidFill>
                  <a:schemeClr val="dk1"/>
                </a:solidFill>
                <a:latin typeface="Calibri"/>
                <a:ea typeface="Calibri"/>
                <a:cs typeface="Calibri"/>
                <a:sym typeface="Calibri"/>
              </a:defRPr>
            </a:lvl3pPr>
            <a:lvl4pPr marL="0" marR="0" lvl="3" indent="0" algn="r" rtl="0">
              <a:spcBef>
                <a:spcPts val="0"/>
              </a:spcBef>
              <a:buNone/>
              <a:defRPr sz="900">
                <a:solidFill>
                  <a:schemeClr val="dk1"/>
                </a:solidFill>
                <a:latin typeface="Calibri"/>
                <a:ea typeface="Calibri"/>
                <a:cs typeface="Calibri"/>
                <a:sym typeface="Calibri"/>
              </a:defRPr>
            </a:lvl4pPr>
            <a:lvl5pPr marL="0" marR="0" lvl="4" indent="0" algn="r" rtl="0">
              <a:spcBef>
                <a:spcPts val="0"/>
              </a:spcBef>
              <a:buNone/>
              <a:defRPr sz="900">
                <a:solidFill>
                  <a:schemeClr val="dk1"/>
                </a:solidFill>
                <a:latin typeface="Calibri"/>
                <a:ea typeface="Calibri"/>
                <a:cs typeface="Calibri"/>
                <a:sym typeface="Calibri"/>
              </a:defRPr>
            </a:lvl5pPr>
            <a:lvl6pPr marL="0" marR="0" lvl="5" indent="0" algn="r" rtl="0">
              <a:spcBef>
                <a:spcPts val="0"/>
              </a:spcBef>
              <a:buNone/>
              <a:defRPr sz="900">
                <a:solidFill>
                  <a:schemeClr val="dk1"/>
                </a:solidFill>
                <a:latin typeface="Calibri"/>
                <a:ea typeface="Calibri"/>
                <a:cs typeface="Calibri"/>
                <a:sym typeface="Calibri"/>
              </a:defRPr>
            </a:lvl6pPr>
            <a:lvl7pPr marL="0" marR="0" lvl="6" indent="0" algn="r" rtl="0">
              <a:spcBef>
                <a:spcPts val="0"/>
              </a:spcBef>
              <a:buNone/>
              <a:defRPr sz="900">
                <a:solidFill>
                  <a:schemeClr val="dk1"/>
                </a:solidFill>
                <a:latin typeface="Calibri"/>
                <a:ea typeface="Calibri"/>
                <a:cs typeface="Calibri"/>
                <a:sym typeface="Calibri"/>
              </a:defRPr>
            </a:lvl7pPr>
            <a:lvl8pPr marL="0" marR="0" lvl="7" indent="0" algn="r" rtl="0">
              <a:spcBef>
                <a:spcPts val="0"/>
              </a:spcBef>
              <a:buNone/>
              <a:defRPr sz="900">
                <a:solidFill>
                  <a:schemeClr val="dk1"/>
                </a:solidFill>
                <a:latin typeface="Calibri"/>
                <a:ea typeface="Calibri"/>
                <a:cs typeface="Calibri"/>
                <a:sym typeface="Calibri"/>
              </a:defRPr>
            </a:lvl8pPr>
            <a:lvl9pPr marL="0" marR="0" lvl="8" indent="0" algn="r" rtl="0">
              <a:spcBef>
                <a:spcPts val="0"/>
              </a:spcBef>
              <a:buNone/>
              <a:defRPr sz="9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EW Two Content">
  <p:cSld name="NEW Two Content">
    <p:spTree>
      <p:nvGrpSpPr>
        <p:cNvPr id="1" name="Shape 146"/>
        <p:cNvGrpSpPr/>
        <p:nvPr/>
      </p:nvGrpSpPr>
      <p:grpSpPr>
        <a:xfrm>
          <a:off x="0" y="0"/>
          <a:ext cx="0" cy="0"/>
          <a:chOff x="0" y="0"/>
          <a:chExt cx="0" cy="0"/>
        </a:xfrm>
      </p:grpSpPr>
      <p:sp>
        <p:nvSpPr>
          <p:cNvPr id="147" name="Google Shape;147;p29"/>
          <p:cNvSpPr txBox="1">
            <a:spLocks noGrp="1"/>
          </p:cNvSpPr>
          <p:nvPr>
            <p:ph type="body" idx="1"/>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450"/>
              </a:spcBef>
              <a:spcAft>
                <a:spcPts val="0"/>
              </a:spcAft>
              <a:buClr>
                <a:schemeClr val="dk1"/>
              </a:buClr>
              <a:buSzPts val="2250"/>
              <a:buNone/>
              <a:defRPr sz="2250" b="1" i="0" cap="none">
                <a:solidFill>
                  <a:schemeClr val="dk1"/>
                </a:solidFill>
                <a:latin typeface="Arial Black"/>
                <a:ea typeface="Arial Black"/>
                <a:cs typeface="Arial Black"/>
                <a:sym typeface="Arial Black"/>
              </a:defRPr>
            </a:lvl1pPr>
            <a:lvl2pPr marL="914400" lvl="1" indent="-228600" algn="l" rtl="0">
              <a:spcBef>
                <a:spcPts val="300"/>
              </a:spcBef>
              <a:spcAft>
                <a:spcPts val="0"/>
              </a:spcAft>
              <a:buClr>
                <a:srgbClr val="E8D3A2"/>
              </a:buClr>
              <a:buSzPts val="1500"/>
              <a:buNone/>
              <a:defRPr b="0" i="0">
                <a:solidFill>
                  <a:srgbClr val="E8D3A2"/>
                </a:solidFill>
                <a:latin typeface="Encode Sans Black"/>
                <a:ea typeface="Encode Sans Black"/>
                <a:cs typeface="Encode Sans Black"/>
                <a:sym typeface="Encode Sans Black"/>
              </a:defRPr>
            </a:lvl2pPr>
            <a:lvl3pPr marL="1371600" lvl="2" indent="-228600" algn="l" rtl="0">
              <a:spcBef>
                <a:spcPts val="270"/>
              </a:spcBef>
              <a:spcAft>
                <a:spcPts val="0"/>
              </a:spcAft>
              <a:buClr>
                <a:srgbClr val="E8D3A2"/>
              </a:buClr>
              <a:buSzPts val="1350"/>
              <a:buNone/>
              <a:defRPr b="0" i="0">
                <a:solidFill>
                  <a:srgbClr val="E8D3A2"/>
                </a:solidFill>
                <a:latin typeface="Encode Sans Black"/>
                <a:ea typeface="Encode Sans Black"/>
                <a:cs typeface="Encode Sans Black"/>
                <a:sym typeface="Encode Sans Black"/>
              </a:defRPr>
            </a:lvl3pPr>
            <a:lvl4pPr marL="1828800" lvl="3"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4pPr>
            <a:lvl5pPr marL="2286000" lvl="4" indent="-228600" algn="l" rtl="0">
              <a:spcBef>
                <a:spcPts val="240"/>
              </a:spcBef>
              <a:spcAft>
                <a:spcPts val="0"/>
              </a:spcAft>
              <a:buClr>
                <a:srgbClr val="E8D3A2"/>
              </a:buClr>
              <a:buSzPts val="1200"/>
              <a:buNone/>
              <a:defRPr b="0" i="0">
                <a:solidFill>
                  <a:srgbClr val="E8D3A2"/>
                </a:solidFill>
                <a:latin typeface="Encode Sans Black"/>
                <a:ea typeface="Encode Sans Black"/>
                <a:cs typeface="Encode Sans Black"/>
                <a:sym typeface="Encode Sans Black"/>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148" name="Google Shape;148;p29"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149" name="Google Shape;149;p29"/>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lvl1pPr marL="0" marR="0" lvl="0" indent="0" algn="r" rtl="0">
              <a:spcBef>
                <a:spcPts val="0"/>
              </a:spcBef>
              <a:buNone/>
              <a:defRPr sz="900">
                <a:solidFill>
                  <a:schemeClr val="dk1"/>
                </a:solidFill>
                <a:latin typeface="Calibri"/>
                <a:ea typeface="Calibri"/>
                <a:cs typeface="Calibri"/>
                <a:sym typeface="Calibri"/>
              </a:defRPr>
            </a:lvl1pPr>
            <a:lvl2pPr marL="0" marR="0" lvl="1" indent="0" algn="r" rtl="0">
              <a:spcBef>
                <a:spcPts val="0"/>
              </a:spcBef>
              <a:buNone/>
              <a:defRPr sz="900">
                <a:solidFill>
                  <a:schemeClr val="dk1"/>
                </a:solidFill>
                <a:latin typeface="Calibri"/>
                <a:ea typeface="Calibri"/>
                <a:cs typeface="Calibri"/>
                <a:sym typeface="Calibri"/>
              </a:defRPr>
            </a:lvl2pPr>
            <a:lvl3pPr marL="0" marR="0" lvl="2" indent="0" algn="r" rtl="0">
              <a:spcBef>
                <a:spcPts val="0"/>
              </a:spcBef>
              <a:buNone/>
              <a:defRPr sz="900">
                <a:solidFill>
                  <a:schemeClr val="dk1"/>
                </a:solidFill>
                <a:latin typeface="Calibri"/>
                <a:ea typeface="Calibri"/>
                <a:cs typeface="Calibri"/>
                <a:sym typeface="Calibri"/>
              </a:defRPr>
            </a:lvl3pPr>
            <a:lvl4pPr marL="0" marR="0" lvl="3" indent="0" algn="r" rtl="0">
              <a:spcBef>
                <a:spcPts val="0"/>
              </a:spcBef>
              <a:buNone/>
              <a:defRPr sz="900">
                <a:solidFill>
                  <a:schemeClr val="dk1"/>
                </a:solidFill>
                <a:latin typeface="Calibri"/>
                <a:ea typeface="Calibri"/>
                <a:cs typeface="Calibri"/>
                <a:sym typeface="Calibri"/>
              </a:defRPr>
            </a:lvl4pPr>
            <a:lvl5pPr marL="0" marR="0" lvl="4" indent="0" algn="r" rtl="0">
              <a:spcBef>
                <a:spcPts val="0"/>
              </a:spcBef>
              <a:buNone/>
              <a:defRPr sz="900">
                <a:solidFill>
                  <a:schemeClr val="dk1"/>
                </a:solidFill>
                <a:latin typeface="Calibri"/>
                <a:ea typeface="Calibri"/>
                <a:cs typeface="Calibri"/>
                <a:sym typeface="Calibri"/>
              </a:defRPr>
            </a:lvl5pPr>
            <a:lvl6pPr marL="0" marR="0" lvl="5" indent="0" algn="r" rtl="0">
              <a:spcBef>
                <a:spcPts val="0"/>
              </a:spcBef>
              <a:buNone/>
              <a:defRPr sz="900">
                <a:solidFill>
                  <a:schemeClr val="dk1"/>
                </a:solidFill>
                <a:latin typeface="Calibri"/>
                <a:ea typeface="Calibri"/>
                <a:cs typeface="Calibri"/>
                <a:sym typeface="Calibri"/>
              </a:defRPr>
            </a:lvl6pPr>
            <a:lvl7pPr marL="0" marR="0" lvl="6" indent="0" algn="r" rtl="0">
              <a:spcBef>
                <a:spcPts val="0"/>
              </a:spcBef>
              <a:buNone/>
              <a:defRPr sz="900">
                <a:solidFill>
                  <a:schemeClr val="dk1"/>
                </a:solidFill>
                <a:latin typeface="Calibri"/>
                <a:ea typeface="Calibri"/>
                <a:cs typeface="Calibri"/>
                <a:sym typeface="Calibri"/>
              </a:defRPr>
            </a:lvl7pPr>
            <a:lvl8pPr marL="0" marR="0" lvl="7" indent="0" algn="r" rtl="0">
              <a:spcBef>
                <a:spcPts val="0"/>
              </a:spcBef>
              <a:buNone/>
              <a:defRPr sz="900">
                <a:solidFill>
                  <a:schemeClr val="dk1"/>
                </a:solidFill>
                <a:latin typeface="Calibri"/>
                <a:ea typeface="Calibri"/>
                <a:cs typeface="Calibri"/>
                <a:sym typeface="Calibri"/>
              </a:defRPr>
            </a:lvl8pPr>
            <a:lvl9pPr marL="0" marR="0" lvl="8" indent="0" algn="r" rtl="0">
              <a:spcBef>
                <a:spcPts val="0"/>
              </a:spcBef>
              <a:buNone/>
              <a:defRPr sz="9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50" name="Google Shape;150;p29"/>
          <p:cNvSpPr txBox="1">
            <a:spLocks noGrp="1"/>
          </p:cNvSpPr>
          <p:nvPr>
            <p:ph type="body" idx="2"/>
          </p:nvPr>
        </p:nvSpPr>
        <p:spPr>
          <a:xfrm>
            <a:off x="4811025" y="1736725"/>
            <a:ext cx="4023300" cy="40149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2"/>
              </a:buClr>
              <a:buSzPts val="1800"/>
              <a:buChar char="•"/>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1" name="Google Shape;151;p29"/>
          <p:cNvSpPr txBox="1">
            <a:spLocks noGrp="1"/>
          </p:cNvSpPr>
          <p:nvPr>
            <p:ph type="body" idx="3"/>
          </p:nvPr>
        </p:nvSpPr>
        <p:spPr>
          <a:xfrm>
            <a:off x="658523" y="1736725"/>
            <a:ext cx="4023300" cy="40143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2"/>
              </a:buClr>
              <a:buSzPts val="1800"/>
              <a:buChar char="•"/>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3"/>
        <p:cNvGrpSpPr/>
        <p:nvPr/>
      </p:nvGrpSpPr>
      <p:grpSpPr>
        <a:xfrm>
          <a:off x="0" y="0"/>
          <a:ext cx="0" cy="0"/>
          <a:chOff x="0" y="0"/>
          <a:chExt cx="0" cy="0"/>
        </a:xfrm>
      </p:grpSpPr>
      <p:sp>
        <p:nvSpPr>
          <p:cNvPr id="154" name="Google Shape;154;p31"/>
          <p:cNvSpPr txBox="1">
            <a:spLocks noGrp="1"/>
          </p:cNvSpPr>
          <p:nvPr>
            <p:ph type="body" idx="1"/>
          </p:nvPr>
        </p:nvSpPr>
        <p:spPr>
          <a:xfrm>
            <a:off x="671757" y="1167124"/>
            <a:ext cx="6972300" cy="2641800"/>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55" name="Google Shape;155;p31"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56" name="Google Shape;156;p31" descr="Wordmark_center_Purple_HEX.png"/>
          <p:cNvPicPr preferRelativeResize="0"/>
          <p:nvPr/>
        </p:nvPicPr>
        <p:blipFill rotWithShape="1">
          <a:blip r:embed="rId3">
            <a:alphaModFix/>
          </a:blip>
          <a:srcRect/>
          <a:stretch/>
        </p:blipFill>
        <p:spPr>
          <a:xfrm>
            <a:off x="792039" y="6487457"/>
            <a:ext cx="2407146" cy="163360"/>
          </a:xfrm>
          <a:prstGeom prst="rect">
            <a:avLst/>
          </a:prstGeom>
          <a:noFill/>
          <a:ln>
            <a:noFill/>
          </a:ln>
        </p:spPr>
      </p:pic>
      <p:pic>
        <p:nvPicPr>
          <p:cNvPr id="157" name="Google Shape;157;p31" descr="Bar_RtAngle_7502_RGB.png"/>
          <p:cNvPicPr preferRelativeResize="0"/>
          <p:nvPr/>
        </p:nvPicPr>
        <p:blipFill rotWithShape="1">
          <a:blip r:embed="rId4">
            <a:alphaModFix/>
          </a:blip>
          <a:srcRect/>
          <a:stretch/>
        </p:blipFill>
        <p:spPr>
          <a:xfrm>
            <a:off x="813587" y="4006085"/>
            <a:ext cx="2264489" cy="11276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58"/>
        <p:cNvGrpSpPr/>
        <p:nvPr/>
      </p:nvGrpSpPr>
      <p:grpSpPr>
        <a:xfrm>
          <a:off x="0" y="0"/>
          <a:ext cx="0" cy="0"/>
          <a:chOff x="0" y="0"/>
          <a:chExt cx="0" cy="0"/>
        </a:xfrm>
      </p:grpSpPr>
      <p:sp>
        <p:nvSpPr>
          <p:cNvPr id="159" name="Google Shape;159;p32"/>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0" name="Google Shape;160;p32"/>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161" name="Google Shape;161;p32"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62" name="Google Shape;162;p32"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63"/>
        <p:cNvGrpSpPr/>
        <p:nvPr/>
      </p:nvGrpSpPr>
      <p:grpSpPr>
        <a:xfrm>
          <a:off x="0" y="0"/>
          <a:ext cx="0" cy="0"/>
          <a:chOff x="0" y="0"/>
          <a:chExt cx="0" cy="0"/>
        </a:xfrm>
      </p:grpSpPr>
      <p:sp>
        <p:nvSpPr>
          <p:cNvPr id="164" name="Google Shape;164;p33"/>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5" name="Google Shape;165;p33"/>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Google Shape;166;p33"/>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67" name="Google Shape;167;p33" descr="Wordmark_center_Purple_HEX.png"/>
          <p:cNvPicPr preferRelativeResize="0"/>
          <p:nvPr/>
        </p:nvPicPr>
        <p:blipFill rotWithShape="1">
          <a:blip r:embed="rId2">
            <a:alphaModFix/>
          </a:blip>
          <a:srcRect/>
          <a:stretch/>
        </p:blipFill>
        <p:spPr>
          <a:xfrm>
            <a:off x="6382155" y="6487457"/>
            <a:ext cx="2407146" cy="163360"/>
          </a:xfrm>
          <a:prstGeom prst="rect">
            <a:avLst/>
          </a:prstGeom>
          <a:noFill/>
          <a:ln>
            <a:noFill/>
          </a:ln>
        </p:spPr>
      </p:pic>
      <p:pic>
        <p:nvPicPr>
          <p:cNvPr id="168" name="Google Shape;168;p33"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69"/>
        <p:cNvGrpSpPr/>
        <p:nvPr/>
      </p:nvGrpSpPr>
      <p:grpSpPr>
        <a:xfrm>
          <a:off x="0" y="0"/>
          <a:ext cx="0" cy="0"/>
          <a:chOff x="0" y="0"/>
          <a:chExt cx="0" cy="0"/>
        </a:xfrm>
      </p:grpSpPr>
      <p:sp>
        <p:nvSpPr>
          <p:cNvPr id="170" name="Google Shape;170;p34"/>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1" name="Google Shape;171;p34"/>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72" name="Google Shape;172;p34" descr="Wordmark_center_Purple_HEX.png"/>
          <p:cNvPicPr preferRelativeResize="0"/>
          <p:nvPr/>
        </p:nvPicPr>
        <p:blipFill rotWithShape="1">
          <a:blip r:embed="rId2">
            <a:alphaModFix/>
          </a:blip>
          <a:srcRect/>
          <a:stretch/>
        </p:blipFill>
        <p:spPr>
          <a:xfrm>
            <a:off x="6363105" y="6487457"/>
            <a:ext cx="2407146" cy="163360"/>
          </a:xfrm>
          <a:prstGeom prst="rect">
            <a:avLst/>
          </a:prstGeom>
          <a:noFill/>
          <a:ln>
            <a:noFill/>
          </a:ln>
        </p:spPr>
      </p:pic>
      <p:pic>
        <p:nvPicPr>
          <p:cNvPr id="173" name="Google Shape;173;p34"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175"/>
        <p:cNvGrpSpPr/>
        <p:nvPr/>
      </p:nvGrpSpPr>
      <p:grpSpPr>
        <a:xfrm>
          <a:off x="0" y="0"/>
          <a:ext cx="0" cy="0"/>
          <a:chOff x="0" y="0"/>
          <a:chExt cx="0" cy="0"/>
        </a:xfrm>
      </p:grpSpPr>
      <p:pic>
        <p:nvPicPr>
          <p:cNvPr id="176" name="Google Shape;176;p36"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177" name="Google Shape;177;p36"/>
          <p:cNvPicPr preferRelativeResize="0"/>
          <p:nvPr/>
        </p:nvPicPr>
        <p:blipFill rotWithShape="1">
          <a:blip r:embed="rId3">
            <a:alphaModFix/>
          </a:blip>
          <a:srcRect/>
          <a:stretch/>
        </p:blipFill>
        <p:spPr>
          <a:xfrm>
            <a:off x="677334" y="6354234"/>
            <a:ext cx="2540002" cy="266700"/>
          </a:xfrm>
          <a:prstGeom prst="rect">
            <a:avLst/>
          </a:prstGeom>
          <a:noFill/>
          <a:ln>
            <a:noFill/>
          </a:ln>
        </p:spPr>
      </p:pic>
      <p:sp>
        <p:nvSpPr>
          <p:cNvPr id="178" name="Google Shape;178;p36"/>
          <p:cNvSpPr txBox="1">
            <a:spLocks noGrp="1"/>
          </p:cNvSpPr>
          <p:nvPr>
            <p:ph type="body" idx="1"/>
          </p:nvPr>
        </p:nvSpPr>
        <p:spPr>
          <a:xfrm>
            <a:off x="671757" y="11798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79" name="Google Shape;179;p36"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80"/>
        <p:cNvGrpSpPr/>
        <p:nvPr/>
      </p:nvGrpSpPr>
      <p:grpSpPr>
        <a:xfrm>
          <a:off x="0" y="0"/>
          <a:ext cx="0" cy="0"/>
          <a:chOff x="0" y="0"/>
          <a:chExt cx="0" cy="0"/>
        </a:xfrm>
      </p:grpSpPr>
      <p:sp>
        <p:nvSpPr>
          <p:cNvPr id="181" name="Google Shape;181;p3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82" name="Google Shape;182;p37"/>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83" name="Google Shape;183;p37"/>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84" name="Google Shape;184;p37"/>
          <p:cNvPicPr preferRelativeResize="0"/>
          <p:nvPr/>
        </p:nvPicPr>
        <p:blipFill rotWithShape="1">
          <a:blip r:embed="rId2">
            <a:alphaModFix/>
          </a:blip>
          <a:srcRect/>
          <a:stretch/>
        </p:blipFill>
        <p:spPr>
          <a:xfrm>
            <a:off x="6248401" y="6354234"/>
            <a:ext cx="2540002" cy="266700"/>
          </a:xfrm>
          <a:prstGeom prst="rect">
            <a:avLst/>
          </a:prstGeom>
          <a:noFill/>
          <a:ln>
            <a:noFill/>
          </a:ln>
        </p:spPr>
      </p:pic>
      <p:pic>
        <p:nvPicPr>
          <p:cNvPr id="185" name="Google Shape;185;p37"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186"/>
        <p:cNvGrpSpPr/>
        <p:nvPr/>
      </p:nvGrpSpPr>
      <p:grpSpPr>
        <a:xfrm>
          <a:off x="0" y="0"/>
          <a:ext cx="0" cy="0"/>
          <a:chOff x="0" y="0"/>
          <a:chExt cx="0" cy="0"/>
        </a:xfrm>
      </p:grpSpPr>
      <p:pic>
        <p:nvPicPr>
          <p:cNvPr id="187" name="Google Shape;187;p38"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188" name="Google Shape;188;p3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89" name="Google Shape;189;p38"/>
          <p:cNvSpPr txBox="1">
            <a:spLocks noGrp="1"/>
          </p:cNvSpPr>
          <p:nvPr>
            <p:ph type="body" idx="2"/>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90" name="Google Shape;190;p38"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191"/>
        <p:cNvGrpSpPr/>
        <p:nvPr/>
      </p:nvGrpSpPr>
      <p:grpSpPr>
        <a:xfrm>
          <a:off x="0" y="0"/>
          <a:ext cx="0" cy="0"/>
          <a:chOff x="0" y="0"/>
          <a:chExt cx="0" cy="0"/>
        </a:xfrm>
      </p:grpSpPr>
      <p:pic>
        <p:nvPicPr>
          <p:cNvPr id="192" name="Google Shape;192;p39"/>
          <p:cNvPicPr preferRelativeResize="0"/>
          <p:nvPr/>
        </p:nvPicPr>
        <p:blipFill rotWithShape="1">
          <a:blip r:embed="rId2">
            <a:alphaModFix/>
          </a:blip>
          <a:srcRect/>
          <a:stretch/>
        </p:blipFill>
        <p:spPr>
          <a:xfrm>
            <a:off x="6248401" y="6354234"/>
            <a:ext cx="2540002" cy="266700"/>
          </a:xfrm>
          <a:prstGeom prst="rect">
            <a:avLst/>
          </a:prstGeom>
          <a:noFill/>
          <a:ln>
            <a:noFill/>
          </a:ln>
        </p:spPr>
      </p:pic>
      <p:sp>
        <p:nvSpPr>
          <p:cNvPr id="193" name="Google Shape;193;p39"/>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94" name="Google Shape;194;p3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95" name="Google Shape;195;p39"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197"/>
        <p:cNvGrpSpPr/>
        <p:nvPr/>
      </p:nvGrpSpPr>
      <p:grpSpPr>
        <a:xfrm>
          <a:off x="0" y="0"/>
          <a:ext cx="0" cy="0"/>
          <a:chOff x="0" y="0"/>
          <a:chExt cx="0" cy="0"/>
        </a:xfrm>
      </p:grpSpPr>
      <p:sp>
        <p:nvSpPr>
          <p:cNvPr id="198" name="Google Shape;198;p41"/>
          <p:cNvSpPr txBox="1">
            <a:spLocks noGrp="1"/>
          </p:cNvSpPr>
          <p:nvPr>
            <p:ph type="title"/>
          </p:nvPr>
        </p:nvSpPr>
        <p:spPr>
          <a:xfrm>
            <a:off x="671757" y="1179824"/>
            <a:ext cx="6972300" cy="2641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9" name="Google Shape;199;p41"/>
          <p:cNvPicPr preferRelativeResize="0"/>
          <p:nvPr/>
        </p:nvPicPr>
        <p:blipFill rotWithShape="1">
          <a:blip r:embed="rId2">
            <a:alphaModFix/>
          </a:blip>
          <a:srcRect/>
          <a:stretch/>
        </p:blipFill>
        <p:spPr>
          <a:xfrm>
            <a:off x="813587" y="4006085"/>
            <a:ext cx="2284305" cy="112770"/>
          </a:xfrm>
          <a:prstGeom prst="rect">
            <a:avLst/>
          </a:prstGeom>
          <a:noFill/>
          <a:ln>
            <a:noFill/>
          </a:ln>
        </p:spPr>
      </p:pic>
      <p:pic>
        <p:nvPicPr>
          <p:cNvPr id="200" name="Google Shape;200;p41" descr="University of Washington logo"/>
          <p:cNvPicPr preferRelativeResize="0"/>
          <p:nvPr/>
        </p:nvPicPr>
        <p:blipFill rotWithShape="1">
          <a:blip r:embed="rId3">
            <a:alphaModFix/>
          </a:blip>
          <a:srcRect/>
          <a:stretch/>
        </p:blipFill>
        <p:spPr>
          <a:xfrm>
            <a:off x="677334" y="6354234"/>
            <a:ext cx="2540000" cy="266700"/>
          </a:xfrm>
          <a:prstGeom prst="rect">
            <a:avLst/>
          </a:prstGeom>
          <a:noFill/>
          <a:ln>
            <a:noFill/>
          </a:ln>
        </p:spPr>
      </p:pic>
      <p:pic>
        <p:nvPicPr>
          <p:cNvPr id="201" name="Google Shape;201;p41" descr="W logo"/>
          <p:cNvPicPr preferRelativeResize="0"/>
          <p:nvPr/>
        </p:nvPicPr>
        <p:blipFill rotWithShape="1">
          <a:blip r:embed="rId4">
            <a:alphaModFix/>
          </a:blip>
          <a:srcRect/>
          <a:stretch/>
        </p:blipFill>
        <p:spPr>
          <a:xfrm>
            <a:off x="7445815" y="5945854"/>
            <a:ext cx="1371600" cy="923544"/>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02"/>
        <p:cNvGrpSpPr/>
        <p:nvPr/>
      </p:nvGrpSpPr>
      <p:grpSpPr>
        <a:xfrm>
          <a:off x="0" y="0"/>
          <a:ext cx="0" cy="0"/>
          <a:chOff x="0" y="0"/>
          <a:chExt cx="0" cy="0"/>
        </a:xfrm>
      </p:grpSpPr>
      <p:sp>
        <p:nvSpPr>
          <p:cNvPr id="203" name="Google Shape;203;p42"/>
          <p:cNvSpPr txBox="1">
            <a:spLocks noGrp="1"/>
          </p:cNvSpPr>
          <p:nvPr>
            <p:ph type="title"/>
          </p:nvPr>
        </p:nvSpPr>
        <p:spPr>
          <a:xfrm>
            <a:off x="671757" y="365069"/>
            <a:ext cx="8184600" cy="9984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04" name="Google Shape;204;p42"/>
          <p:cNvPicPr preferRelativeResize="0"/>
          <p:nvPr/>
        </p:nvPicPr>
        <p:blipFill rotWithShape="1">
          <a:blip r:embed="rId2">
            <a:alphaModFix/>
          </a:blip>
          <a:srcRect/>
          <a:stretch/>
        </p:blipFill>
        <p:spPr>
          <a:xfrm>
            <a:off x="784225" y="1437805"/>
            <a:ext cx="1358183" cy="67050"/>
          </a:xfrm>
          <a:prstGeom prst="rect">
            <a:avLst/>
          </a:prstGeom>
          <a:noFill/>
          <a:ln>
            <a:noFill/>
          </a:ln>
        </p:spPr>
      </p:pic>
      <p:sp>
        <p:nvSpPr>
          <p:cNvPr id="205" name="Google Shape;205;p42"/>
          <p:cNvSpPr txBox="1">
            <a:spLocks noGrp="1"/>
          </p:cNvSpPr>
          <p:nvPr>
            <p:ph type="body" idx="1"/>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06" name="Google Shape;206;p42"/>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07" name="Google Shape;207;p42"/>
          <p:cNvPicPr preferRelativeResize="0"/>
          <p:nvPr/>
        </p:nvPicPr>
        <p:blipFill rotWithShape="1">
          <a:blip r:embed="rId3">
            <a:alphaModFix/>
          </a:blip>
          <a:srcRect/>
          <a:stretch/>
        </p:blipFill>
        <p:spPr>
          <a:xfrm>
            <a:off x="6248401" y="6354234"/>
            <a:ext cx="2540000" cy="2667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208"/>
        <p:cNvGrpSpPr/>
        <p:nvPr/>
      </p:nvGrpSpPr>
      <p:grpSpPr>
        <a:xfrm>
          <a:off x="0" y="0"/>
          <a:ext cx="0" cy="0"/>
          <a:chOff x="0" y="0"/>
          <a:chExt cx="0" cy="0"/>
        </a:xfrm>
      </p:grpSpPr>
      <p:sp>
        <p:nvSpPr>
          <p:cNvPr id="209" name="Google Shape;209;p43"/>
          <p:cNvSpPr txBox="1">
            <a:spLocks noGrp="1"/>
          </p:cNvSpPr>
          <p:nvPr>
            <p:ph type="title"/>
          </p:nvPr>
        </p:nvSpPr>
        <p:spPr>
          <a:xfrm>
            <a:off x="671756" y="371511"/>
            <a:ext cx="8064600" cy="992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10" name="Google Shape;210;p43"/>
          <p:cNvPicPr preferRelativeResize="0"/>
          <p:nvPr/>
        </p:nvPicPr>
        <p:blipFill rotWithShape="1">
          <a:blip r:embed="rId2">
            <a:alphaModFix/>
          </a:blip>
          <a:srcRect/>
          <a:stretch/>
        </p:blipFill>
        <p:spPr>
          <a:xfrm>
            <a:off x="784225" y="1437805"/>
            <a:ext cx="1358183" cy="67050"/>
          </a:xfrm>
          <a:prstGeom prst="rect">
            <a:avLst/>
          </a:prstGeom>
          <a:noFill/>
          <a:ln>
            <a:noFill/>
          </a:ln>
        </p:spPr>
      </p:pic>
      <p:sp>
        <p:nvSpPr>
          <p:cNvPr id="211" name="Google Shape;211;p43"/>
          <p:cNvSpPr txBox="1">
            <a:spLocks noGrp="1"/>
          </p:cNvSpPr>
          <p:nvPr>
            <p:ph type="body" idx="1"/>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12" name="Google Shape;212;p43"/>
          <p:cNvPicPr preferRelativeResize="0"/>
          <p:nvPr/>
        </p:nvPicPr>
        <p:blipFill rotWithShape="1">
          <a:blip r:embed="rId3">
            <a:alphaModFix/>
          </a:blip>
          <a:srcRect/>
          <a:stretch/>
        </p:blipFill>
        <p:spPr>
          <a:xfrm>
            <a:off x="7445815" y="5945854"/>
            <a:ext cx="1371600" cy="923544"/>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671756" y="371511"/>
            <a:ext cx="8116500" cy="992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15" name="Google Shape;215;p44"/>
          <p:cNvPicPr preferRelativeResize="0"/>
          <p:nvPr/>
        </p:nvPicPr>
        <p:blipFill rotWithShape="1">
          <a:blip r:embed="rId2">
            <a:alphaModFix/>
          </a:blip>
          <a:srcRect/>
          <a:stretch/>
        </p:blipFill>
        <p:spPr>
          <a:xfrm>
            <a:off x="784225" y="1437805"/>
            <a:ext cx="1358183" cy="67050"/>
          </a:xfrm>
          <a:prstGeom prst="rect">
            <a:avLst/>
          </a:prstGeom>
          <a:noFill/>
          <a:ln>
            <a:noFill/>
          </a:ln>
        </p:spPr>
      </p:pic>
      <p:sp>
        <p:nvSpPr>
          <p:cNvPr id="216" name="Google Shape;216;p44"/>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17" name="Google Shape;217;p44"/>
          <p:cNvPicPr preferRelativeResize="0"/>
          <p:nvPr/>
        </p:nvPicPr>
        <p:blipFill rotWithShape="1">
          <a:blip r:embed="rId3">
            <a:alphaModFix/>
          </a:blip>
          <a:srcRect/>
          <a:stretch/>
        </p:blipFill>
        <p:spPr>
          <a:xfrm>
            <a:off x="6248401" y="6354234"/>
            <a:ext cx="2540000" cy="2667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19"/>
        <p:cNvGrpSpPr/>
        <p:nvPr/>
      </p:nvGrpSpPr>
      <p:grpSpPr>
        <a:xfrm>
          <a:off x="0" y="0"/>
          <a:ext cx="0" cy="0"/>
          <a:chOff x="0" y="0"/>
          <a:chExt cx="0" cy="0"/>
        </a:xfrm>
      </p:grpSpPr>
      <p:sp>
        <p:nvSpPr>
          <p:cNvPr id="220" name="Google Shape;220;p46"/>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21" name="Google Shape;221;p46"/>
          <p:cNvPicPr preferRelativeResize="0"/>
          <p:nvPr/>
        </p:nvPicPr>
        <p:blipFill rotWithShape="1">
          <a:blip r:embed="rId2">
            <a:alphaModFix/>
          </a:blip>
          <a:srcRect/>
          <a:stretch/>
        </p:blipFill>
        <p:spPr>
          <a:xfrm>
            <a:off x="784225" y="1437805"/>
            <a:ext cx="1358183" cy="67050"/>
          </a:xfrm>
          <a:prstGeom prst="rect">
            <a:avLst/>
          </a:prstGeom>
          <a:noFill/>
          <a:ln>
            <a:noFill/>
          </a:ln>
        </p:spPr>
      </p:pic>
      <p:sp>
        <p:nvSpPr>
          <p:cNvPr id="222" name="Google Shape;222;p46"/>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3" name="Google Shape;223;p46"/>
          <p:cNvPicPr preferRelativeResize="0"/>
          <p:nvPr/>
        </p:nvPicPr>
        <p:blipFill rotWithShape="1">
          <a:blip r:embed="rId3">
            <a:alphaModFix/>
          </a:blip>
          <a:srcRect/>
          <a:stretch/>
        </p:blipFill>
        <p:spPr>
          <a:xfrm>
            <a:off x="7448139" y="5949410"/>
            <a:ext cx="1371600" cy="923544"/>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4"/>
        <p:cNvGrpSpPr/>
        <p:nvPr/>
      </p:nvGrpSpPr>
      <p:grpSpPr>
        <a:xfrm>
          <a:off x="0" y="0"/>
          <a:ext cx="0" cy="0"/>
          <a:chOff x="0" y="0"/>
          <a:chExt cx="0" cy="0"/>
        </a:xfrm>
      </p:grpSpPr>
      <p:sp>
        <p:nvSpPr>
          <p:cNvPr id="225" name="Google Shape;225;p47"/>
          <p:cNvSpPr txBox="1">
            <a:spLocks noGrp="1"/>
          </p:cNvSpPr>
          <p:nvPr>
            <p:ph type="title"/>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4B2E83"/>
              </a:buClr>
              <a:buSzPts val="5000"/>
              <a:buFont typeface="Encode Sans Black"/>
              <a:buNone/>
              <a:defRPr sz="5000" b="1" i="0" u="none" strike="noStrike" cap="none">
                <a:solidFill>
                  <a:srgbClr val="4B2E83"/>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26" name="Google Shape;226;p47"/>
          <p:cNvPicPr preferRelativeResize="0"/>
          <p:nvPr/>
        </p:nvPicPr>
        <p:blipFill rotWithShape="1">
          <a:blip r:embed="rId2">
            <a:alphaModFix/>
          </a:blip>
          <a:srcRect/>
          <a:stretch/>
        </p:blipFill>
        <p:spPr>
          <a:xfrm>
            <a:off x="813587" y="4006085"/>
            <a:ext cx="2284305" cy="112770"/>
          </a:xfrm>
          <a:prstGeom prst="rect">
            <a:avLst/>
          </a:prstGeom>
          <a:noFill/>
          <a:ln>
            <a:noFill/>
          </a:ln>
        </p:spPr>
      </p:pic>
      <p:pic>
        <p:nvPicPr>
          <p:cNvPr id="227" name="Google Shape;227;p47" descr="University of Washington logo"/>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228" name="Google Shape;228;p47" descr="W logo"/>
          <p:cNvPicPr preferRelativeResize="0"/>
          <p:nvPr/>
        </p:nvPicPr>
        <p:blipFill rotWithShape="1">
          <a:blip r:embed="rId4">
            <a:alphaModFix/>
          </a:blip>
          <a:srcRect/>
          <a:stretch/>
        </p:blipFill>
        <p:spPr>
          <a:xfrm>
            <a:off x="7448139" y="5949410"/>
            <a:ext cx="1371600" cy="923544"/>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29"/>
        <p:cNvGrpSpPr/>
        <p:nvPr/>
      </p:nvGrpSpPr>
      <p:grpSpPr>
        <a:xfrm>
          <a:off x="0" y="0"/>
          <a:ext cx="0" cy="0"/>
          <a:chOff x="0" y="0"/>
          <a:chExt cx="0" cy="0"/>
        </a:xfrm>
      </p:grpSpPr>
      <p:sp>
        <p:nvSpPr>
          <p:cNvPr id="230" name="Google Shape;230;p48"/>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4B2E83"/>
              </a:buClr>
              <a:buSzPts val="3000"/>
              <a:buFont typeface="Encode Sans Black"/>
              <a:buNone/>
              <a:defRPr sz="3000" b="1" i="0" u="none" strike="noStrike" cap="none">
                <a:solidFill>
                  <a:srgbClr val="4B2E83"/>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1" name="Google Shape;231;p48"/>
          <p:cNvPicPr preferRelativeResize="0"/>
          <p:nvPr/>
        </p:nvPicPr>
        <p:blipFill rotWithShape="1">
          <a:blip r:embed="rId2">
            <a:alphaModFix/>
          </a:blip>
          <a:srcRect/>
          <a:stretch/>
        </p:blipFill>
        <p:spPr>
          <a:xfrm>
            <a:off x="784225" y="1437805"/>
            <a:ext cx="1358183" cy="67050"/>
          </a:xfrm>
          <a:prstGeom prst="rect">
            <a:avLst/>
          </a:prstGeom>
          <a:noFill/>
          <a:ln>
            <a:noFill/>
          </a:ln>
        </p:spPr>
      </p:pic>
      <p:sp>
        <p:nvSpPr>
          <p:cNvPr id="232" name="Google Shape;232;p48"/>
          <p:cNvSpPr txBox="1">
            <a:spLocks noGrp="1"/>
          </p:cNvSpPr>
          <p:nvPr>
            <p:ph type="body" idx="1"/>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3" name="Google Shape;233;p48"/>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4" name="Google Shape;234;p48"/>
          <p:cNvPicPr preferRelativeResize="0"/>
          <p:nvPr/>
        </p:nvPicPr>
        <p:blipFill rotWithShape="1">
          <a:blip r:embed="rId3">
            <a:alphaModFix/>
          </a:blip>
          <a:srcRect/>
          <a:stretch/>
        </p:blipFill>
        <p:spPr>
          <a:xfrm>
            <a:off x="6382155" y="6487457"/>
            <a:ext cx="2425296" cy="163374"/>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35"/>
        <p:cNvGrpSpPr/>
        <p:nvPr/>
      </p:nvGrpSpPr>
      <p:grpSpPr>
        <a:xfrm>
          <a:off x="0" y="0"/>
          <a:ext cx="0" cy="0"/>
          <a:chOff x="0" y="0"/>
          <a:chExt cx="0" cy="0"/>
        </a:xfrm>
      </p:grpSpPr>
      <p:sp>
        <p:nvSpPr>
          <p:cNvPr id="236" name="Google Shape;236;p49"/>
          <p:cNvSpPr txBox="1">
            <a:spLocks noGrp="1"/>
          </p:cNvSpPr>
          <p:nvPr>
            <p:ph type="title"/>
          </p:nvPr>
        </p:nvSpPr>
        <p:spPr>
          <a:xfrm>
            <a:off x="671756" y="371511"/>
            <a:ext cx="8116500" cy="992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7" name="Google Shape;237;p49"/>
          <p:cNvPicPr preferRelativeResize="0"/>
          <p:nvPr/>
        </p:nvPicPr>
        <p:blipFill rotWithShape="1">
          <a:blip r:embed="rId2">
            <a:alphaModFix/>
          </a:blip>
          <a:srcRect/>
          <a:stretch/>
        </p:blipFill>
        <p:spPr>
          <a:xfrm>
            <a:off x="784225" y="1437805"/>
            <a:ext cx="1358183" cy="67050"/>
          </a:xfrm>
          <a:prstGeom prst="rect">
            <a:avLst/>
          </a:prstGeom>
          <a:noFill/>
          <a:ln>
            <a:noFill/>
          </a:ln>
        </p:spPr>
      </p:pic>
      <p:sp>
        <p:nvSpPr>
          <p:cNvPr id="238" name="Google Shape;238;p49"/>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9" name="Google Shape;239;p49"/>
          <p:cNvPicPr preferRelativeResize="0"/>
          <p:nvPr/>
        </p:nvPicPr>
        <p:blipFill rotWithShape="1">
          <a:blip r:embed="rId3">
            <a:alphaModFix/>
          </a:blip>
          <a:srcRect/>
          <a:stretch/>
        </p:blipFill>
        <p:spPr>
          <a:xfrm>
            <a:off x="6363105" y="6487457"/>
            <a:ext cx="2425296" cy="163374"/>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6"/>
        <p:cNvGrpSpPr/>
        <p:nvPr/>
      </p:nvGrpSpPr>
      <p:grpSpPr>
        <a:xfrm>
          <a:off x="0" y="0"/>
          <a:ext cx="0" cy="0"/>
          <a:chOff x="0" y="0"/>
          <a:chExt cx="0" cy="0"/>
        </a:xfrm>
      </p:grpSpPr>
      <p:sp>
        <p:nvSpPr>
          <p:cNvPr id="247" name="Google Shape;247;p51"/>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5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9" name="Google Shape;249;p5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5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5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252"/>
        <p:cNvGrpSpPr/>
        <p:nvPr/>
      </p:nvGrpSpPr>
      <p:grpSpPr>
        <a:xfrm>
          <a:off x="0" y="0"/>
          <a:ext cx="0" cy="0"/>
          <a:chOff x="0" y="0"/>
          <a:chExt cx="0" cy="0"/>
        </a:xfrm>
      </p:grpSpPr>
      <p:pic>
        <p:nvPicPr>
          <p:cNvPr id="253" name="Google Shape;253;p52" descr="UW_W Logo_White.png"/>
          <p:cNvPicPr preferRelativeResize="0"/>
          <p:nvPr/>
        </p:nvPicPr>
        <p:blipFill rotWithShape="1">
          <a:blip r:embed="rId2">
            <a:alphaModFix/>
          </a:blip>
          <a:srcRect/>
          <a:stretch/>
        </p:blipFill>
        <p:spPr>
          <a:xfrm>
            <a:off x="7445814" y="5945853"/>
            <a:ext cx="577196" cy="389581"/>
          </a:xfrm>
          <a:prstGeom prst="rect">
            <a:avLst/>
          </a:prstGeom>
          <a:noFill/>
          <a:ln>
            <a:noFill/>
          </a:ln>
        </p:spPr>
      </p:pic>
      <p:pic>
        <p:nvPicPr>
          <p:cNvPr id="254" name="Google Shape;254;p52"/>
          <p:cNvPicPr preferRelativeResize="0"/>
          <p:nvPr/>
        </p:nvPicPr>
        <p:blipFill rotWithShape="1">
          <a:blip r:embed="rId3">
            <a:alphaModFix/>
          </a:blip>
          <a:srcRect/>
          <a:stretch/>
        </p:blipFill>
        <p:spPr>
          <a:xfrm>
            <a:off x="677333" y="6354232"/>
            <a:ext cx="1071563" cy="112509"/>
          </a:xfrm>
          <a:prstGeom prst="rect">
            <a:avLst/>
          </a:prstGeom>
          <a:noFill/>
          <a:ln>
            <a:noFill/>
          </a:ln>
        </p:spPr>
      </p:pic>
      <p:sp>
        <p:nvSpPr>
          <p:cNvPr id="255" name="Google Shape;255;p52"/>
          <p:cNvSpPr txBox="1">
            <a:spLocks noGrp="1"/>
          </p:cNvSpPr>
          <p:nvPr>
            <p:ph type="body" idx="1"/>
          </p:nvPr>
        </p:nvSpPr>
        <p:spPr>
          <a:xfrm>
            <a:off x="671756" y="1179824"/>
            <a:ext cx="6972300" cy="2642100"/>
          </a:xfrm>
          <a:prstGeom prst="rect">
            <a:avLst/>
          </a:prstGeom>
          <a:noFill/>
          <a:ln>
            <a:noFill/>
          </a:ln>
        </p:spPr>
        <p:txBody>
          <a:bodyPr spcFirstLastPara="1" wrap="square" lIns="91425" tIns="91425" rIns="91425" bIns="91425" anchor="b" anchorCtr="0">
            <a:normAutofit/>
          </a:bodyPr>
          <a:lstStyle>
            <a:lvl1pPr marL="457200" marR="0" lvl="0" indent="-546100" algn="l">
              <a:lnSpc>
                <a:spcPct val="100000"/>
              </a:lnSpc>
              <a:spcBef>
                <a:spcPts val="1000"/>
              </a:spcBef>
              <a:spcAft>
                <a:spcPts val="0"/>
              </a:spcAft>
              <a:buClr>
                <a:schemeClr val="accent3"/>
              </a:buClr>
              <a:buSzPts val="5000"/>
              <a:buFont typeface="Arial"/>
              <a:buChar char="●"/>
              <a:defRPr sz="5000" b="0" i="0" u="none" strike="noStrike" cap="none">
                <a:solidFill>
                  <a:schemeClr val="accent3"/>
                </a:solidFill>
                <a:latin typeface="Arial"/>
                <a:ea typeface="Arial"/>
                <a:cs typeface="Arial"/>
                <a:sym typeface="Arial"/>
              </a:defRPr>
            </a:lvl1pPr>
            <a:lvl2pPr marL="914400" marR="0" lvl="1" indent="-406400" algn="l">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56" name="Google Shape;256;p52" descr="Bar_RtAngle_7502_RGB.png"/>
          <p:cNvPicPr preferRelativeResize="0"/>
          <p:nvPr/>
        </p:nvPicPr>
        <p:blipFill rotWithShape="1">
          <a:blip r:embed="rId4">
            <a:alphaModFix/>
          </a:blip>
          <a:srcRect/>
          <a:stretch/>
        </p:blipFill>
        <p:spPr>
          <a:xfrm>
            <a:off x="813587" y="4006085"/>
            <a:ext cx="955329" cy="47572"/>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57"/>
        <p:cNvGrpSpPr/>
        <p:nvPr/>
      </p:nvGrpSpPr>
      <p:grpSpPr>
        <a:xfrm>
          <a:off x="0" y="0"/>
          <a:ext cx="0" cy="0"/>
          <a:chOff x="0" y="0"/>
          <a:chExt cx="0" cy="0"/>
        </a:xfrm>
      </p:grpSpPr>
      <p:sp>
        <p:nvSpPr>
          <p:cNvPr id="258" name="Google Shape;258;p53"/>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rmAutofit/>
          </a:bodyPr>
          <a:lstStyle>
            <a:lvl1pPr marL="457200" marR="0" lvl="0" indent="-419100" algn="l">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9" name="Google Shape;259;p53"/>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normAutofit/>
          </a:bodyPr>
          <a:lstStyle>
            <a:lvl1pPr marL="457200" marR="0" lvl="0" indent="-381000" algn="l">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260" name="Google Shape;260;p53" descr="W Logo_Purple_2685_HEX.png"/>
          <p:cNvPicPr preferRelativeResize="0"/>
          <p:nvPr/>
        </p:nvPicPr>
        <p:blipFill rotWithShape="1">
          <a:blip r:embed="rId2">
            <a:alphaModFix/>
          </a:blip>
          <a:srcRect/>
          <a:stretch/>
        </p:blipFill>
        <p:spPr>
          <a:xfrm>
            <a:off x="7448139" y="5949410"/>
            <a:ext cx="577197" cy="389581"/>
          </a:xfrm>
          <a:prstGeom prst="rect">
            <a:avLst/>
          </a:prstGeom>
          <a:noFill/>
          <a:ln>
            <a:noFill/>
          </a:ln>
        </p:spPr>
      </p:pic>
      <p:pic>
        <p:nvPicPr>
          <p:cNvPr id="261" name="Google Shape;261;p53" descr="Bar_RtAngle_7502_RGB.png"/>
          <p:cNvPicPr preferRelativeResize="0"/>
          <p:nvPr/>
        </p:nvPicPr>
        <p:blipFill rotWithShape="1">
          <a:blip r:embed="rId3">
            <a:alphaModFix/>
          </a:blip>
          <a:srcRect/>
          <a:stretch/>
        </p:blipFill>
        <p:spPr>
          <a:xfrm>
            <a:off x="784225" y="1437805"/>
            <a:ext cx="568014" cy="28285"/>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2"/>
        <p:cNvGrpSpPr/>
        <p:nvPr/>
      </p:nvGrpSpPr>
      <p:grpSpPr>
        <a:xfrm>
          <a:off x="0" y="0"/>
          <a:ext cx="0" cy="0"/>
          <a:chOff x="0" y="0"/>
          <a:chExt cx="0" cy="0"/>
        </a:xfrm>
      </p:grpSpPr>
      <p:sp>
        <p:nvSpPr>
          <p:cNvPr id="263" name="Google Shape;263;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p5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5" name="Google Shape;265;p5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5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5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8"/>
        <p:cNvGrpSpPr/>
        <p:nvPr/>
      </p:nvGrpSpPr>
      <p:grpSpPr>
        <a:xfrm>
          <a:off x="0" y="0"/>
          <a:ext cx="0" cy="0"/>
          <a:chOff x="0" y="0"/>
          <a:chExt cx="0" cy="0"/>
        </a:xfrm>
      </p:grpSpPr>
      <p:sp>
        <p:nvSpPr>
          <p:cNvPr id="269" name="Google Shape;269;p5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0" name="Google Shape;270;p55"/>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71" name="Google Shape;271;p5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5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5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4"/>
        <p:cNvGrpSpPr/>
        <p:nvPr/>
      </p:nvGrpSpPr>
      <p:grpSpPr>
        <a:xfrm>
          <a:off x="0" y="0"/>
          <a:ext cx="0" cy="0"/>
          <a:chOff x="0" y="0"/>
          <a:chExt cx="0" cy="0"/>
        </a:xfrm>
      </p:grpSpPr>
      <p:sp>
        <p:nvSpPr>
          <p:cNvPr id="275" name="Google Shape;275;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6" name="Google Shape;276;p56"/>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77" name="Google Shape;277;p56"/>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78" name="Google Shape;278;p5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5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5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1"/>
        <p:cNvGrpSpPr/>
        <p:nvPr/>
      </p:nvGrpSpPr>
      <p:grpSpPr>
        <a:xfrm>
          <a:off x="0" y="0"/>
          <a:ext cx="0" cy="0"/>
          <a:chOff x="0" y="0"/>
          <a:chExt cx="0" cy="0"/>
        </a:xfrm>
      </p:grpSpPr>
      <p:sp>
        <p:nvSpPr>
          <p:cNvPr id="282" name="Google Shape;282;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57"/>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84" name="Google Shape;284;p57"/>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85" name="Google Shape;285;p57"/>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86" name="Google Shape;286;p57"/>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87" name="Google Shape;287;p5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5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5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0"/>
        <p:cNvGrpSpPr/>
        <p:nvPr/>
      </p:nvGrpSpPr>
      <p:grpSpPr>
        <a:xfrm>
          <a:off x="0" y="0"/>
          <a:ext cx="0" cy="0"/>
          <a:chOff x="0" y="0"/>
          <a:chExt cx="0" cy="0"/>
        </a:xfrm>
      </p:grpSpPr>
      <p:sp>
        <p:nvSpPr>
          <p:cNvPr id="291" name="Google Shape;291;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2" name="Google Shape;292;p5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3" name="Google Shape;293;p5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4" name="Google Shape;294;p5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5"/>
        <p:cNvGrpSpPr/>
        <p:nvPr/>
      </p:nvGrpSpPr>
      <p:grpSpPr>
        <a:xfrm>
          <a:off x="0" y="0"/>
          <a:ext cx="0" cy="0"/>
          <a:chOff x="0" y="0"/>
          <a:chExt cx="0" cy="0"/>
        </a:xfrm>
      </p:grpSpPr>
      <p:sp>
        <p:nvSpPr>
          <p:cNvPr id="296" name="Google Shape;296;p5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5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5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99"/>
        <p:cNvGrpSpPr/>
        <p:nvPr/>
      </p:nvGrpSpPr>
      <p:grpSpPr>
        <a:xfrm>
          <a:off x="0" y="0"/>
          <a:ext cx="0" cy="0"/>
          <a:chOff x="0" y="0"/>
          <a:chExt cx="0" cy="0"/>
        </a:xfrm>
      </p:grpSpPr>
      <p:sp>
        <p:nvSpPr>
          <p:cNvPr id="300" name="Google Shape;300;p60"/>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60"/>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02" name="Google Shape;302;p60"/>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03" name="Google Shape;303;p6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6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6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6"/>
        <p:cNvGrpSpPr/>
        <p:nvPr/>
      </p:nvGrpSpPr>
      <p:grpSpPr>
        <a:xfrm>
          <a:off x="0" y="0"/>
          <a:ext cx="0" cy="0"/>
          <a:chOff x="0" y="0"/>
          <a:chExt cx="0" cy="0"/>
        </a:xfrm>
      </p:grpSpPr>
      <p:sp>
        <p:nvSpPr>
          <p:cNvPr id="307" name="Google Shape;307;p61"/>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8" name="Google Shape;308;p61"/>
          <p:cNvSpPr>
            <a:spLocks noGrp="1"/>
          </p:cNvSpPr>
          <p:nvPr>
            <p:ph type="pic" idx="2"/>
          </p:nvPr>
        </p:nvSpPr>
        <p:spPr>
          <a:xfrm>
            <a:off x="1792288" y="612775"/>
            <a:ext cx="5486400" cy="4114800"/>
          </a:xfrm>
          <a:prstGeom prst="rect">
            <a:avLst/>
          </a:prstGeom>
          <a:noFill/>
          <a:ln>
            <a:noFill/>
          </a:ln>
        </p:spPr>
      </p:sp>
      <p:sp>
        <p:nvSpPr>
          <p:cNvPr id="309" name="Google Shape;309;p61"/>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10" name="Google Shape;310;p6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6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6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13"/>
        <p:cNvGrpSpPr/>
        <p:nvPr/>
      </p:nvGrpSpPr>
      <p:grpSpPr>
        <a:xfrm>
          <a:off x="0" y="0"/>
          <a:ext cx="0" cy="0"/>
          <a:chOff x="0" y="0"/>
          <a:chExt cx="0" cy="0"/>
        </a:xfrm>
      </p:grpSpPr>
      <p:sp>
        <p:nvSpPr>
          <p:cNvPr id="314" name="Google Shape;314;p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5" name="Google Shape;315;p62"/>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6" name="Google Shape;316;p6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7" name="Google Shape;317;p6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8" name="Google Shape;318;p6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19"/>
        <p:cNvGrpSpPr/>
        <p:nvPr/>
      </p:nvGrpSpPr>
      <p:grpSpPr>
        <a:xfrm>
          <a:off x="0" y="0"/>
          <a:ext cx="0" cy="0"/>
          <a:chOff x="0" y="0"/>
          <a:chExt cx="0" cy="0"/>
        </a:xfrm>
      </p:grpSpPr>
      <p:sp>
        <p:nvSpPr>
          <p:cNvPr id="320" name="Google Shape;320;p63"/>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1" name="Google Shape;321;p63"/>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2" name="Google Shape;322;p6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6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6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326"/>
        <p:cNvGrpSpPr/>
        <p:nvPr/>
      </p:nvGrpSpPr>
      <p:grpSpPr>
        <a:xfrm>
          <a:off x="0" y="0"/>
          <a:ext cx="0" cy="0"/>
          <a:chOff x="0" y="0"/>
          <a:chExt cx="0" cy="0"/>
        </a:xfrm>
      </p:grpSpPr>
      <p:sp>
        <p:nvSpPr>
          <p:cNvPr id="327" name="Google Shape;327;p6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8" name="Google Shape;328;p65"/>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29" name="Google Shape;329;p65"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330" name="Google Shape;330;p65"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31"/>
        <p:cNvGrpSpPr/>
        <p:nvPr/>
      </p:nvGrpSpPr>
      <p:grpSpPr>
        <a:xfrm>
          <a:off x="0" y="0"/>
          <a:ext cx="0" cy="0"/>
          <a:chOff x="0" y="0"/>
          <a:chExt cx="0" cy="0"/>
        </a:xfrm>
      </p:grpSpPr>
      <p:sp>
        <p:nvSpPr>
          <p:cNvPr id="332" name="Google Shape;332;p66"/>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33" name="Google Shape;333;p66"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334" name="Google Shape;334;p66" descr="Wordmark_center_Purple_HEX.png"/>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335" name="Google Shape;335;p66"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336"/>
        <p:cNvGrpSpPr/>
        <p:nvPr/>
      </p:nvGrpSpPr>
      <p:grpSpPr>
        <a:xfrm>
          <a:off x="0" y="0"/>
          <a:ext cx="0" cy="0"/>
          <a:chOff x="0" y="0"/>
          <a:chExt cx="0" cy="0"/>
        </a:xfrm>
      </p:grpSpPr>
      <p:sp>
        <p:nvSpPr>
          <p:cNvPr id="337" name="Google Shape;337;p6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8" name="Google Shape;338;p67"/>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9" name="Google Shape;339;p67"/>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40" name="Google Shape;340;p67" descr="Wordmark_center_Purple_HEX.png"/>
          <p:cNvPicPr preferRelativeResize="0"/>
          <p:nvPr/>
        </p:nvPicPr>
        <p:blipFill rotWithShape="1">
          <a:blip r:embed="rId2">
            <a:alphaModFix/>
          </a:blip>
          <a:srcRect/>
          <a:stretch/>
        </p:blipFill>
        <p:spPr>
          <a:xfrm>
            <a:off x="6382155" y="6487457"/>
            <a:ext cx="2425296" cy="163374"/>
          </a:xfrm>
          <a:prstGeom prst="rect">
            <a:avLst/>
          </a:prstGeom>
          <a:noFill/>
          <a:ln>
            <a:noFill/>
          </a:ln>
        </p:spPr>
      </p:pic>
      <p:pic>
        <p:nvPicPr>
          <p:cNvPr id="341" name="Google Shape;341;p67"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342"/>
        <p:cNvGrpSpPr/>
        <p:nvPr/>
      </p:nvGrpSpPr>
      <p:grpSpPr>
        <a:xfrm>
          <a:off x="0" y="0"/>
          <a:ext cx="0" cy="0"/>
          <a:chOff x="0" y="0"/>
          <a:chExt cx="0" cy="0"/>
        </a:xfrm>
      </p:grpSpPr>
      <p:sp>
        <p:nvSpPr>
          <p:cNvPr id="343" name="Google Shape;343;p68"/>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4" name="Google Shape;344;p6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45" name="Google Shape;345;p68" descr="Wordmark_center_Purple_HEX.png"/>
          <p:cNvPicPr preferRelativeResize="0"/>
          <p:nvPr/>
        </p:nvPicPr>
        <p:blipFill rotWithShape="1">
          <a:blip r:embed="rId2">
            <a:alphaModFix/>
          </a:blip>
          <a:srcRect/>
          <a:stretch/>
        </p:blipFill>
        <p:spPr>
          <a:xfrm>
            <a:off x="6363105" y="6487457"/>
            <a:ext cx="2425296" cy="163374"/>
          </a:xfrm>
          <a:prstGeom prst="rect">
            <a:avLst/>
          </a:prstGeom>
          <a:noFill/>
          <a:ln>
            <a:noFill/>
          </a:ln>
        </p:spPr>
      </p:pic>
      <p:pic>
        <p:nvPicPr>
          <p:cNvPr id="346" name="Google Shape;346;p68"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48"/>
        <p:cNvGrpSpPr/>
        <p:nvPr/>
      </p:nvGrpSpPr>
      <p:grpSpPr>
        <a:xfrm>
          <a:off x="0" y="0"/>
          <a:ext cx="0" cy="0"/>
          <a:chOff x="0" y="0"/>
          <a:chExt cx="0" cy="0"/>
        </a:xfrm>
      </p:grpSpPr>
      <p:sp>
        <p:nvSpPr>
          <p:cNvPr id="349" name="Google Shape;349;p70"/>
          <p:cNvSpPr txBox="1">
            <a:spLocks noGrp="1"/>
          </p:cNvSpPr>
          <p:nvPr>
            <p:ph type="body" idx="1"/>
          </p:nvPr>
        </p:nvSpPr>
        <p:spPr>
          <a:xfrm>
            <a:off x="671757" y="1167124"/>
            <a:ext cx="6972300" cy="2641800"/>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50" name="Google Shape;350;p70"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351" name="Google Shape;351;p70" descr="Wordmark_center_Purple_HEX.png"/>
          <p:cNvPicPr preferRelativeResize="0"/>
          <p:nvPr/>
        </p:nvPicPr>
        <p:blipFill rotWithShape="1">
          <a:blip r:embed="rId3">
            <a:alphaModFix/>
          </a:blip>
          <a:srcRect/>
          <a:stretch/>
        </p:blipFill>
        <p:spPr>
          <a:xfrm>
            <a:off x="792039" y="6487457"/>
            <a:ext cx="2407146" cy="163360"/>
          </a:xfrm>
          <a:prstGeom prst="rect">
            <a:avLst/>
          </a:prstGeom>
          <a:noFill/>
          <a:ln>
            <a:noFill/>
          </a:ln>
        </p:spPr>
      </p:pic>
      <p:pic>
        <p:nvPicPr>
          <p:cNvPr id="352" name="Google Shape;352;p70" descr="Bar_RtAngle_7502_RGB.png"/>
          <p:cNvPicPr preferRelativeResize="0"/>
          <p:nvPr/>
        </p:nvPicPr>
        <p:blipFill rotWithShape="1">
          <a:blip r:embed="rId4">
            <a:alphaModFix/>
          </a:blip>
          <a:srcRect/>
          <a:stretch/>
        </p:blipFill>
        <p:spPr>
          <a:xfrm>
            <a:off x="813587" y="4006085"/>
            <a:ext cx="2264489" cy="112762"/>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353"/>
        <p:cNvGrpSpPr/>
        <p:nvPr/>
      </p:nvGrpSpPr>
      <p:grpSpPr>
        <a:xfrm>
          <a:off x="0" y="0"/>
          <a:ext cx="0" cy="0"/>
          <a:chOff x="0" y="0"/>
          <a:chExt cx="0" cy="0"/>
        </a:xfrm>
      </p:grpSpPr>
      <p:sp>
        <p:nvSpPr>
          <p:cNvPr id="354" name="Google Shape;354;p71"/>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5" name="Google Shape;355;p71"/>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356" name="Google Shape;356;p71"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357" name="Google Shape;357;p71"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358"/>
        <p:cNvGrpSpPr/>
        <p:nvPr/>
      </p:nvGrpSpPr>
      <p:grpSpPr>
        <a:xfrm>
          <a:off x="0" y="0"/>
          <a:ext cx="0" cy="0"/>
          <a:chOff x="0" y="0"/>
          <a:chExt cx="0" cy="0"/>
        </a:xfrm>
      </p:grpSpPr>
      <p:sp>
        <p:nvSpPr>
          <p:cNvPr id="359" name="Google Shape;359;p72"/>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0" name="Google Shape;360;p72"/>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1" name="Google Shape;361;p72"/>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62" name="Google Shape;362;p72" descr="Wordmark_center_Purple_HEX.png"/>
          <p:cNvPicPr preferRelativeResize="0"/>
          <p:nvPr/>
        </p:nvPicPr>
        <p:blipFill rotWithShape="1">
          <a:blip r:embed="rId2">
            <a:alphaModFix/>
          </a:blip>
          <a:srcRect/>
          <a:stretch/>
        </p:blipFill>
        <p:spPr>
          <a:xfrm>
            <a:off x="6382155" y="6487457"/>
            <a:ext cx="2407146" cy="163360"/>
          </a:xfrm>
          <a:prstGeom prst="rect">
            <a:avLst/>
          </a:prstGeom>
          <a:noFill/>
          <a:ln>
            <a:noFill/>
          </a:ln>
        </p:spPr>
      </p:pic>
      <p:pic>
        <p:nvPicPr>
          <p:cNvPr id="363" name="Google Shape;363;p72"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364"/>
        <p:cNvGrpSpPr/>
        <p:nvPr/>
      </p:nvGrpSpPr>
      <p:grpSpPr>
        <a:xfrm>
          <a:off x="0" y="0"/>
          <a:ext cx="0" cy="0"/>
          <a:chOff x="0" y="0"/>
          <a:chExt cx="0" cy="0"/>
        </a:xfrm>
      </p:grpSpPr>
      <p:sp>
        <p:nvSpPr>
          <p:cNvPr id="365" name="Google Shape;365;p73"/>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6" name="Google Shape;366;p73"/>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67" name="Google Shape;367;p73" descr="Wordmark_center_Purple_HEX.png"/>
          <p:cNvPicPr preferRelativeResize="0"/>
          <p:nvPr/>
        </p:nvPicPr>
        <p:blipFill rotWithShape="1">
          <a:blip r:embed="rId2">
            <a:alphaModFix/>
          </a:blip>
          <a:srcRect/>
          <a:stretch/>
        </p:blipFill>
        <p:spPr>
          <a:xfrm>
            <a:off x="6363105" y="6487457"/>
            <a:ext cx="2407146" cy="163360"/>
          </a:xfrm>
          <a:prstGeom prst="rect">
            <a:avLst/>
          </a:prstGeom>
          <a:noFill/>
          <a:ln>
            <a:noFill/>
          </a:ln>
        </p:spPr>
      </p:pic>
      <p:pic>
        <p:nvPicPr>
          <p:cNvPr id="368" name="Google Shape;368;p73"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4.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5.xml"/><Relationship Id="rId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theme" Target="../theme/theme6.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5" Type="http://schemas.openxmlformats.org/officeDocument/2006/relationships/theme" Target="../theme/theme8.xml"/><Relationship Id="rId4"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5" Type="http://schemas.openxmlformats.org/officeDocument/2006/relationships/theme" Target="../theme/theme9.xml"/><Relationship Id="rId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2" name="Google Shape;62;p15"/>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1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17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19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1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2" name="Google Shape;242;p5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3" name="Google Shape;243;p5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4" name="Google Shape;244;p5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5" name="Google Shape;245;p5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2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4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carhodes@uw.edu" TargetMode="External"/><Relationship Id="rId3" Type="http://schemas.openxmlformats.org/officeDocument/2006/relationships/hyperlink" Target="https://washington.zoom.us/j/346891888" TargetMode="External"/><Relationship Id="rId7" Type="http://schemas.openxmlformats.org/officeDocument/2006/relationships/hyperlink" Target="mailto:gcafco@uw.edu" TargetMode="External"/><Relationship Id="rId12" Type="http://schemas.openxmlformats.org/officeDocument/2006/relationships/hyperlink" Target="mailto:mramques@uw.edu"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hyperlink" Target="mailto:hmalik54@uw.edu" TargetMode="External"/><Relationship Id="rId11" Type="http://schemas.openxmlformats.org/officeDocument/2006/relationships/hyperlink" Target="mailto:corehelp@uw.edu" TargetMode="External"/><Relationship Id="rId5" Type="http://schemas.openxmlformats.org/officeDocument/2006/relationships/hyperlink" Target="mailto:lldecker@uw.edu" TargetMode="External"/><Relationship Id="rId10" Type="http://schemas.openxmlformats.org/officeDocument/2006/relationships/hyperlink" Target="mailto:kabah12@uw.edu" TargetMode="External"/><Relationship Id="rId4" Type="http://schemas.openxmlformats.org/officeDocument/2006/relationships/hyperlink" Target="mailto:kirsten5@uw.edu" TargetMode="External"/><Relationship Id="rId9" Type="http://schemas.openxmlformats.org/officeDocument/2006/relationships/hyperlink" Target="mailto:orishelp@uw.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3.jpg"/><Relationship Id="rId7" Type="http://schemas.openxmlformats.org/officeDocument/2006/relationships/image" Target="../media/image57.jpg"/><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56.jpg"/><Relationship Id="rId5" Type="http://schemas.openxmlformats.org/officeDocument/2006/relationships/image" Target="../media/image55.jpg"/><Relationship Id="rId10" Type="http://schemas.openxmlformats.org/officeDocument/2006/relationships/image" Target="../media/image60.jpg"/><Relationship Id="rId4" Type="http://schemas.openxmlformats.org/officeDocument/2006/relationships/image" Target="../media/image54.jpg"/><Relationship Id="rId9" Type="http://schemas.openxmlformats.org/officeDocument/2006/relationships/image" Target="../media/image5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hyperlink" Target="mailto:efecs@uw.edu" TargetMode="External"/><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hyperlink" Target="mailto:efecs@uw.edu" TargetMode="External"/><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hyperlink" Target="https://finance.uw.edu/maa/ecc_training_timeline" TargetMode="External"/><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hyperlink" Target="https://wd5.myworkday.com/uw/d/inst/1$806/806$1540.htmld" TargetMode="External"/><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hyperlink" Target="https://finance.uw.edu/pafc/nih-childcare-allowance" TargetMode="External"/><Relationship Id="rId2" Type="http://schemas.openxmlformats.org/officeDocument/2006/relationships/notesSlide" Target="../notesSlides/notesSlide22.xml"/><Relationship Id="rId1" Type="http://schemas.openxmlformats.org/officeDocument/2006/relationships/slideLayout" Target="../slideLayouts/slideLayout57.xml"/><Relationship Id="rId4" Type="http://schemas.openxmlformats.org/officeDocument/2006/relationships/hyperlink" Target="https://finance.uw.edu/gca/award-lifecycle/sponsor-specific-information/nih-childcare-allowanc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gcafco@uw.edu" TargetMode="External"/><Relationship Id="rId7" Type="http://schemas.openxmlformats.org/officeDocument/2006/relationships/hyperlink" Target="mailto:mgard4@uw.eud" TargetMode="External"/><Relationship Id="rId2" Type="http://schemas.openxmlformats.org/officeDocument/2006/relationships/notesSlide" Target="../notesSlides/notesSlide23.xml"/><Relationship Id="rId1" Type="http://schemas.openxmlformats.org/officeDocument/2006/relationships/slideLayout" Target="../slideLayouts/slideLayout57.xml"/><Relationship Id="rId6" Type="http://schemas.openxmlformats.org/officeDocument/2006/relationships/hyperlink" Target="https://finance.uw.edu/pafc/" TargetMode="External"/><Relationship Id="rId5" Type="http://schemas.openxmlformats.org/officeDocument/2006/relationships/hyperlink" Target="mailto:effortreporting@uw.edu" TargetMode="External"/><Relationship Id="rId4" Type="http://schemas.openxmlformats.org/officeDocument/2006/relationships/hyperlink" Target="mailto:efecs@uw.edu"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hyperlink" Target="https://www.washington.edu/research/myresearch-lifecycle/setup/sponsor-requirements/agreement-considerations/" TargetMode="External"/><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hyperlink" Target="https://www.washington.edu/research/forms-and-templates/sponsored-research-agreement-sra-template/" TargetMode="External"/><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8" Type="http://schemas.openxmlformats.org/officeDocument/2006/relationships/hyperlink" Target="https://www.washington.edu/research/myresearch-lifecycle/setup/collaborations/agreement-types/" TargetMode="External"/><Relationship Id="rId3" Type="http://schemas.openxmlformats.org/officeDocument/2006/relationships/hyperlink" Target="https://www.washington.edu/research/myresearch-lifecycle/setup/sponsor-requirements/agreement-considerations/" TargetMode="External"/><Relationship Id="rId7" Type="http://schemas.openxmlformats.org/officeDocument/2006/relationships/hyperlink" Target="https://thefdp.org/demonstrations-resources/dtuas/" TargetMode="External"/><Relationship Id="rId2" Type="http://schemas.openxmlformats.org/officeDocument/2006/relationships/notesSlide" Target="../notesSlides/notesSlide27.xml"/><Relationship Id="rId1" Type="http://schemas.openxmlformats.org/officeDocument/2006/relationships/slideLayout" Target="../slideLayouts/slideLayout62.xml"/><Relationship Id="rId6" Type="http://schemas.openxmlformats.org/officeDocument/2006/relationships/hyperlink" Target="https://www.washington.edu/research/forms-and-templates/sample-mutual-nda/" TargetMode="External"/><Relationship Id="rId5" Type="http://schemas.openxmlformats.org/officeDocument/2006/relationships/hyperlink" Target="https://www.washington.edu/research/myresearch-lifecycle/setup/collaborations/sharing-information-and-data/" TargetMode="External"/><Relationship Id="rId4" Type="http://schemas.openxmlformats.org/officeDocument/2006/relationships/hyperlink" Target="https://www.washington.edu/research/forms-and-templates/sponsored-research-agreement-sra-template/" TargetMode="External"/><Relationship Id="rId9" Type="http://schemas.openxmlformats.org/officeDocument/2006/relationships/hyperlink" Target="https://forms.office.com/r/3tGMiuTKG0"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0.xml.rels><?xml version="1.0" encoding="UTF-8" standalone="yes"?>
<Relationships xmlns="http://schemas.openxmlformats.org/package/2006/relationships"><Relationship Id="rId3" Type="http://schemas.openxmlformats.org/officeDocument/2006/relationships/hyperlink" Target="https://trumpwhitehouse.archives.gov/presidential-actions/presidential-memorandum-united-states-government-supported-research-development-national-security-policy/" TargetMode="External"/><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hyperlink" Target="https://www.whitehouse.gov/wp-content/uploads/2022/01/010422-NSPM-33-Implementation-Guidance.pdf" TargetMode="External"/><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8" Type="http://schemas.openxmlformats.org/officeDocument/2006/relationships/hyperlink" Target="https://www.ehs.washington.edu/biological/select-agent-program/dual-use-research-concern-durc?_gl=1*1keszwi*_ga*ODExMTU0NTI4LjE1Njg5MjA5MjQ.*_ga_3T65WK0BM8*MTY5Njg4MDc4Mi42NjAuMS4xNjk2ODgwOTI1LjAuMC4w*_ga_JLHM9WH4JV*MTY5Njg4MDc4Mi42NTkuMS4xNjk2ODgwOTI1LjAuMC4w&amp;_ga=2.167858147.33650483.1696877193-811154528.1568920924" TargetMode="External"/><Relationship Id="rId3" Type="http://schemas.openxmlformats.org/officeDocument/2006/relationships/hyperlink" Target="https://www.washington.edu/research/compliance/foreign-interests-in-sponsored-programs/" TargetMode="External"/><Relationship Id="rId7" Type="http://schemas.openxmlformats.org/officeDocument/2006/relationships/hyperlink" Target="https://www.washington.edu/research/announcements/no-tiktok-bytedance-on-devices-federal-contracts/" TargetMode="External"/><Relationship Id="rId2" Type="http://schemas.openxmlformats.org/officeDocument/2006/relationships/notesSlide" Target="../notesSlides/notesSlide33.xml"/><Relationship Id="rId1" Type="http://schemas.openxmlformats.org/officeDocument/2006/relationships/slideLayout" Target="../slideLayouts/slideLayout29.xml"/><Relationship Id="rId6" Type="http://schemas.openxmlformats.org/officeDocument/2006/relationships/hyperlink" Target="https://www.washington.edu/research/myresearch-lifecycle/setup/compliance-requirements-non-financial/export-control-measures/" TargetMode="External"/><Relationship Id="rId5" Type="http://schemas.openxmlformats.org/officeDocument/2006/relationships/hyperlink" Target="https://www.washington.edu/research/forms-and-templates/fgtrp-disclosure/" TargetMode="External"/><Relationship Id="rId10" Type="http://schemas.openxmlformats.org/officeDocument/2006/relationships/hyperlink" Target="https://finance.uw.edu/ps/how-to-buy/exception-items" TargetMode="External"/><Relationship Id="rId4" Type="http://schemas.openxmlformats.org/officeDocument/2006/relationships/hyperlink" Target="https://www.washington.edu/research/myresearch-lifecycle/plan-and-propose/sponsor-requirements/federal/cpos/" TargetMode="External"/><Relationship Id="rId9" Type="http://schemas.openxmlformats.org/officeDocument/2006/relationships/hyperlink" Target="https://finance.uw.edu/ps/how-buy/foreign-supplier-purchasin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grants.nih.gov/grants/guide/notice-files/NOT-OD-23-133.html" TargetMode="External"/><Relationship Id="rId2" Type="http://schemas.openxmlformats.org/officeDocument/2006/relationships/notesSlide" Target="../notesSlides/notesSlide34.xml"/><Relationship Id="rId1" Type="http://schemas.openxmlformats.org/officeDocument/2006/relationships/slideLayout" Target="../slideLayouts/slideLayout29.xml"/><Relationship Id="rId4" Type="http://schemas.openxmlformats.org/officeDocument/2006/relationships/hyperlink" Target="https://nexus.od.nih.gov/all/2023/09/15/further-clarifying-nihs-foreign-subaward-agreement-policy-addressing-community-feedback/"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new.nsf.gov/research-security" TargetMode="External"/><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hyperlink" Target="https://www.archives.gov/cui/registry/category-list" TargetMode="External"/><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8" Type="http://schemas.openxmlformats.org/officeDocument/2006/relationships/hyperlink" Target="https://www.directives.doe.gov/directives-documents/400-series/0486.1-BOrder-a" TargetMode="External"/><Relationship Id="rId3" Type="http://schemas.openxmlformats.org/officeDocument/2006/relationships/hyperlink" Target="https://media.defense.gov/2023/Jun/29/2003251160/-1/-1/1/COUNTERING-UNWANTED-INFLUENCE-IN-DEPARTMENT-FUNDED-RESEARCH-AT-INSTITUTIONS-OF-HIGHER-EDUCATION.PDF" TargetMode="External"/><Relationship Id="rId7" Type="http://schemas.openxmlformats.org/officeDocument/2006/relationships/hyperlink" Target="https://nsf-gov-resources.nsf.gov/2022-10/nsf23_1.pdf?VersionId=7yfheI.bNrekBK7F5cKu9riXFbi1YjRX" TargetMode="External"/><Relationship Id="rId2" Type="http://schemas.openxmlformats.org/officeDocument/2006/relationships/notesSlide" Target="../notesSlides/notesSlide39.xml"/><Relationship Id="rId1" Type="http://schemas.openxmlformats.org/officeDocument/2006/relationships/slideLayout" Target="../slideLayouts/slideLayout29.xml"/><Relationship Id="rId6" Type="http://schemas.openxmlformats.org/officeDocument/2006/relationships/hyperlink" Target="https://grants.nih.gov/policy/foreign-interference/requirements-for-disclosure" TargetMode="External"/><Relationship Id="rId5" Type="http://schemas.openxmlformats.org/officeDocument/2006/relationships/hyperlink" Target="https://new.nsf.gov/research-security" TargetMode="External"/><Relationship Id="rId10" Type="http://schemas.openxmlformats.org/officeDocument/2006/relationships/hyperlink" Target="https://www.federalregister.gov/documents/2023/08/31/2023-18802/conflict-of-interest-policy-for-recipients-of-nasa-financial-assistance-awards" TargetMode="External"/><Relationship Id="rId4" Type="http://schemas.openxmlformats.org/officeDocument/2006/relationships/hyperlink" Target="https://grants.nih.gov/policy/foreign-interference.htm" TargetMode="External"/><Relationship Id="rId9" Type="http://schemas.openxmlformats.org/officeDocument/2006/relationships/hyperlink" Target="https://www.energy.gov/management/department-energy-interim-conflict-interest-policy-requirements-financial-assistan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8" Type="http://schemas.openxmlformats.org/officeDocument/2006/relationships/hyperlink" Target="https://www.cogr.edu/sites/default/files/Quick%20Reference%20Table%20to%20Current%20and%20Upcoming%20Federal%20Agency%20Requirements%20COGR%20Update%20Oct%202023%20v3.pdf" TargetMode="External"/><Relationship Id="rId3" Type="http://schemas.openxmlformats.org/officeDocument/2006/relationships/hyperlink" Target="https://www.nsf.gov/bfa/dias/policy/nstc_disclosure.jsp" TargetMode="External"/><Relationship Id="rId7" Type="http://schemas.openxmlformats.org/officeDocument/2006/relationships/hyperlink" Target="https://www.nsf.gov/bfa/dias/policy/papp/pappg24_1/FedReg/draftpappg_april2023.pdf" TargetMode="External"/><Relationship Id="rId2" Type="http://schemas.openxmlformats.org/officeDocument/2006/relationships/notesSlide" Target="../notesSlides/notesSlide40.xml"/><Relationship Id="rId1" Type="http://schemas.openxmlformats.org/officeDocument/2006/relationships/slideLayout" Target="../slideLayouts/slideLayout29.xml"/><Relationship Id="rId6" Type="http://schemas.openxmlformats.org/officeDocument/2006/relationships/hyperlink" Target="https://www.nsf.gov/pubs/2023/nsf23613/nsf23613.htm" TargetMode="External"/><Relationship Id="rId5" Type="http://schemas.openxmlformats.org/officeDocument/2006/relationships/hyperlink" Target="https://www.nsf.gov/pubs/2022/nsf22576/nsf22576.htm" TargetMode="External"/><Relationship Id="rId4" Type="http://schemas.openxmlformats.org/officeDocument/2006/relationships/hyperlink" Target="https://www.whitehouse.gov/wp-content/uploads/2023/02/RS_Programs_Guidance_public_comment.pdf"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s://orcid.org/" TargetMode="External"/><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www.washington.edu/research/announcements/important-orcid-id-information-next-steps/" TargetMode="External"/><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hyperlink" Target="https://www.washington.edu/research/orcid-id-an-overview-for-researcher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26.jpg"/><Relationship Id="rId13" Type="http://schemas.openxmlformats.org/officeDocument/2006/relationships/image" Target="../media/image31.jpg"/><Relationship Id="rId3" Type="http://schemas.openxmlformats.org/officeDocument/2006/relationships/image" Target="../media/image21.jpg"/><Relationship Id="rId7" Type="http://schemas.openxmlformats.org/officeDocument/2006/relationships/image" Target="../media/image25.jpg"/><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24.jpg"/><Relationship Id="rId11" Type="http://schemas.openxmlformats.org/officeDocument/2006/relationships/image" Target="../media/image29.jp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3" Type="http://schemas.openxmlformats.org/officeDocument/2006/relationships/hyperlink" Target="mailto:gcahelp@uw.edu" TargetMode="External"/><Relationship Id="rId2" Type="http://schemas.openxmlformats.org/officeDocument/2006/relationships/notesSlide" Target="../notesSlides/notesSlide56.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3" Type="http://schemas.openxmlformats.org/officeDocument/2006/relationships/hyperlink" Target="https://fin-s-web22.finance.uw.edu/fin/AwardPortal/Main" TargetMode="External"/><Relationship Id="rId2" Type="http://schemas.openxmlformats.org/officeDocument/2006/relationships/notesSlide" Target="../notesSlides/notesSlide57.xml"/><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3" Type="http://schemas.openxmlformats.org/officeDocument/2006/relationships/hyperlink" Target="https://finance.uw.edu/gca/node/1716" TargetMode="External"/><Relationship Id="rId2" Type="http://schemas.openxmlformats.org/officeDocument/2006/relationships/notesSlide" Target="../notesSlides/notesSlide58.xml"/><Relationship Id="rId1" Type="http://schemas.openxmlformats.org/officeDocument/2006/relationships/slideLayout" Target="../slideLayouts/slideLayout40.xml"/><Relationship Id="rId4" Type="http://schemas.openxmlformats.org/officeDocument/2006/relationships/hyperlink" Target="https://finance.uw.edu/gca/node/1720"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fin-s-web22.finance.uw.edu/fin/AwardPortal/Main" TargetMode="External"/><Relationship Id="rId2" Type="http://schemas.openxmlformats.org/officeDocument/2006/relationships/notesSlide" Target="../notesSlides/notesSlide59.xml"/><Relationship Id="rId1" Type="http://schemas.openxmlformats.org/officeDocument/2006/relationships/slideLayout" Target="../slideLayouts/slideLayout40.xml"/><Relationship Id="rId4" Type="http://schemas.openxmlformats.org/officeDocument/2006/relationships/hyperlink" Target="mailto:gcahelp@uw.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6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8.jpg"/><Relationship Id="rId7" Type="http://schemas.openxmlformats.org/officeDocument/2006/relationships/hyperlink" Target="https://uwresearch.gosignmeup.com/public/course/browse" TargetMode="External"/><Relationship Id="rId2" Type="http://schemas.openxmlformats.org/officeDocument/2006/relationships/notesSlide" Target="../notesSlides/notesSlide60.xml"/><Relationship Id="rId1" Type="http://schemas.openxmlformats.org/officeDocument/2006/relationships/slideLayout" Target="../slideLayouts/slideLayout44.xml"/><Relationship Id="rId6" Type="http://schemas.openxmlformats.org/officeDocument/2006/relationships/image" Target="../media/image69.png"/><Relationship Id="rId5" Type="http://schemas.openxmlformats.org/officeDocument/2006/relationships/hyperlink" Target="https://www.washington.edu/research/training/core/" TargetMode="External"/><Relationship Id="rId4" Type="http://schemas.openxmlformats.org/officeDocument/2006/relationships/hyperlink" Target="https://www.washington.edu/research/training/core/certificate-in-research-administration/certificate-in-research-administration-core-course-planner/"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61.xml"/><Relationship Id="rId1" Type="http://schemas.openxmlformats.org/officeDocument/2006/relationships/slideLayout" Target="../slideLayouts/slideLayout44.xml"/><Relationship Id="rId5" Type="http://schemas.openxmlformats.org/officeDocument/2006/relationships/image" Target="../media/image71.png"/><Relationship Id="rId4" Type="http://schemas.openxmlformats.org/officeDocument/2006/relationships/image" Target="../media/image69.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5.xml"/></Relationships>
</file>

<file path=ppt/slides/_rels/slide63.xml.rels><?xml version="1.0" encoding="UTF-8" standalone="yes"?>
<Relationships xmlns="http://schemas.openxmlformats.org/package/2006/relationships"><Relationship Id="rId3" Type="http://schemas.openxmlformats.org/officeDocument/2006/relationships/hyperlink" Target="https://www.washington.edu/research/research-administration-learning/understanding-your-new-award/" TargetMode="External"/><Relationship Id="rId2" Type="http://schemas.openxmlformats.org/officeDocument/2006/relationships/notesSlide" Target="../notesSlides/notesSlide63.xml"/><Relationship Id="rId1" Type="http://schemas.openxmlformats.org/officeDocument/2006/relationships/slideLayout" Target="../slideLayouts/slideLayout46.xml"/><Relationship Id="rId6" Type="http://schemas.openxmlformats.org/officeDocument/2006/relationships/image" Target="../media/image72.png"/><Relationship Id="rId5" Type="http://schemas.openxmlformats.org/officeDocument/2006/relationships/hyperlink" Target="https://uwresearch.gosignmeup.com/public/Course/browse?courseid=4306" TargetMode="External"/><Relationship Id="rId4" Type="http://schemas.openxmlformats.org/officeDocument/2006/relationships/hyperlink" Target="https://uwresearch.gosignmeup.com/public/Course/browse?courseid=4304" TargetMode="External"/></Relationships>
</file>

<file path=ppt/slides/_rels/slide6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hyperlink" Target="https://www.washington.edu/research/myresearch-lifecycle/setup/financials/" TargetMode="External"/><Relationship Id="rId7" Type="http://schemas.openxmlformats.org/officeDocument/2006/relationships/hyperlink" Target="https://www.washington.edu/research/uwft-for-the-research-community/#job-aids" TargetMode="External"/><Relationship Id="rId2" Type="http://schemas.openxmlformats.org/officeDocument/2006/relationships/notesSlide" Target="../notesSlides/notesSlide64.xml"/><Relationship Id="rId1" Type="http://schemas.openxmlformats.org/officeDocument/2006/relationships/slideLayout" Target="../slideLayouts/slideLayout46.xml"/><Relationship Id="rId6" Type="http://schemas.openxmlformats.org/officeDocument/2006/relationships/hyperlink" Target="https://www.washington.edu/research/learning/online/index.php/lessons/award-setup-and-tracking-in-sage/" TargetMode="External"/><Relationship Id="rId5" Type="http://schemas.openxmlformats.org/officeDocument/2006/relationships/hyperlink" Target="https://www.washington.edu/research/announcements/tips-asr-mod-in-sage/" TargetMode="External"/><Relationship Id="rId4" Type="http://schemas.openxmlformats.org/officeDocument/2006/relationships/hyperlink" Target="https://finance.uw.edu/gca/award-lifecycle/award-setup"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ww.washington.edu/research/myresearch-lifecycle/manage/award-changes/" TargetMode="External"/><Relationship Id="rId7" Type="http://schemas.openxmlformats.org/officeDocument/2006/relationships/image" Target="../media/image73.png"/><Relationship Id="rId2" Type="http://schemas.openxmlformats.org/officeDocument/2006/relationships/notesSlide" Target="../notesSlides/notesSlide65.xml"/><Relationship Id="rId1" Type="http://schemas.openxmlformats.org/officeDocument/2006/relationships/slideLayout" Target="../slideLayouts/slideLayout46.xml"/><Relationship Id="rId6" Type="http://schemas.openxmlformats.org/officeDocument/2006/relationships/hyperlink" Target="https://www.washington.edu/research/uwft-for-the-research-community/#job-aids" TargetMode="External"/><Relationship Id="rId5" Type="http://schemas.openxmlformats.org/officeDocument/2006/relationships/hyperlink" Target="https://www.washington.edu/research/announcements/tips-asr-mod-in-sage/" TargetMode="External"/><Relationship Id="rId4" Type="http://schemas.openxmlformats.org/officeDocument/2006/relationships/hyperlink" Target="https://finance.uw.edu/gca/award-lifecycle/award-setup/modifications"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washington.edu/research/uwft-for-the-research-community/#sage-office-hours" TargetMode="External"/><Relationship Id="rId2" Type="http://schemas.openxmlformats.org/officeDocument/2006/relationships/notesSlide" Target="../notesSlides/notesSlide66.xml"/><Relationship Id="rId1" Type="http://schemas.openxmlformats.org/officeDocument/2006/relationships/slideLayout" Target="../slideLayouts/slideLayout46.xml"/><Relationship Id="rId4" Type="http://schemas.openxmlformats.org/officeDocument/2006/relationships/image" Target="../media/image74.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hyperlink" Target="https://www.ehs.washington.edu/about/latest-news/national-biosafety-month-2023-value-written-procedures" TargetMode="External"/><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graphicFrame>
        <p:nvGraphicFramePr>
          <p:cNvPr id="374" name="Google Shape;374;p74"/>
          <p:cNvGraphicFramePr/>
          <p:nvPr/>
        </p:nvGraphicFramePr>
        <p:xfrm>
          <a:off x="0" y="0"/>
          <a:ext cx="9144000" cy="6857950"/>
        </p:xfrm>
        <a:graphic>
          <a:graphicData uri="http://schemas.openxmlformats.org/drawingml/2006/table">
            <a:tbl>
              <a:tblPr firstRow="1" firstCol="1" bandRow="1">
                <a:noFill/>
                <a:tableStyleId>{32446359-8912-4333-B069-5D81E69A7F70}</a:tableStyleId>
              </a:tblPr>
              <a:tblGrid>
                <a:gridCol w="3855600">
                  <a:extLst>
                    <a:ext uri="{9D8B030D-6E8A-4147-A177-3AD203B41FA5}">
                      <a16:colId xmlns:a16="http://schemas.microsoft.com/office/drawing/2014/main" val="20000"/>
                    </a:ext>
                  </a:extLst>
                </a:gridCol>
                <a:gridCol w="3166800">
                  <a:extLst>
                    <a:ext uri="{9D8B030D-6E8A-4147-A177-3AD203B41FA5}">
                      <a16:colId xmlns:a16="http://schemas.microsoft.com/office/drawing/2014/main" val="20001"/>
                    </a:ext>
                  </a:extLst>
                </a:gridCol>
                <a:gridCol w="1425050">
                  <a:extLst>
                    <a:ext uri="{9D8B030D-6E8A-4147-A177-3AD203B41FA5}">
                      <a16:colId xmlns:a16="http://schemas.microsoft.com/office/drawing/2014/main" val="20002"/>
                    </a:ext>
                  </a:extLst>
                </a:gridCol>
                <a:gridCol w="696550">
                  <a:extLst>
                    <a:ext uri="{9D8B030D-6E8A-4147-A177-3AD203B41FA5}">
                      <a16:colId xmlns:a16="http://schemas.microsoft.com/office/drawing/2014/main" val="20003"/>
                    </a:ext>
                  </a:extLst>
                </a:gridCol>
              </a:tblGrid>
              <a:tr h="590800">
                <a:tc gridSpan="4">
                  <a:txBody>
                    <a:bodyPr/>
                    <a:lstStyle/>
                    <a:p>
                      <a:pPr marL="0" marR="0" lvl="0" indent="0" algn="ctr" rtl="0">
                        <a:lnSpc>
                          <a:spcPct val="100000"/>
                        </a:lnSpc>
                        <a:spcBef>
                          <a:spcPts val="0"/>
                        </a:spcBef>
                        <a:spcAft>
                          <a:spcPts val="0"/>
                        </a:spcAft>
                        <a:buClr>
                          <a:srgbClr val="5F497A"/>
                        </a:buClr>
                        <a:buSzPts val="3000"/>
                        <a:buFont typeface="Calibri"/>
                        <a:buNone/>
                      </a:pPr>
                      <a:r>
                        <a:rPr lang="en" sz="3000" b="0" u="none" strike="noStrike" cap="none">
                          <a:solidFill>
                            <a:srgbClr val="5F497A"/>
                          </a:solidFill>
                          <a:latin typeface="Calibri"/>
                          <a:ea typeface="Calibri"/>
                          <a:cs typeface="Calibri"/>
                          <a:sym typeface="Calibri"/>
                        </a:rPr>
                        <a:t>MRAM </a:t>
                      </a:r>
                      <a:r>
                        <a:rPr lang="en" sz="3000" b="0" u="none" strike="noStrike" cap="none">
                          <a:solidFill>
                            <a:srgbClr val="BFBFBF"/>
                          </a:solidFill>
                          <a:latin typeface="Calibri"/>
                          <a:ea typeface="Calibri"/>
                          <a:cs typeface="Calibri"/>
                          <a:sym typeface="Calibri"/>
                        </a:rPr>
                        <a:t>|</a:t>
                      </a:r>
                      <a:r>
                        <a:rPr lang="en" sz="3000" b="0" u="none" strike="noStrike" cap="none">
                          <a:solidFill>
                            <a:srgbClr val="5F497A"/>
                          </a:solidFill>
                          <a:latin typeface="Calibri"/>
                          <a:ea typeface="Calibri"/>
                          <a:cs typeface="Calibri"/>
                          <a:sym typeface="Calibri"/>
                        </a:rPr>
                        <a:t> Monthly Research Administration Meeting </a:t>
                      </a:r>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07825">
                <a:tc gridSpan="4">
                  <a:txBody>
                    <a:bodyPr/>
                    <a:lstStyle/>
                    <a:p>
                      <a:pPr marL="0" marR="0" lvl="0" indent="0" algn="l" rtl="0">
                        <a:lnSpc>
                          <a:spcPct val="100000"/>
                        </a:lnSpc>
                        <a:spcBef>
                          <a:spcPts val="0"/>
                        </a:spcBef>
                        <a:spcAft>
                          <a:spcPts val="0"/>
                        </a:spcAft>
                        <a:buClr>
                          <a:schemeClr val="dk1"/>
                        </a:buClr>
                        <a:buSzPts val="1600"/>
                        <a:buFont typeface="Calibri"/>
                        <a:buNone/>
                      </a:pPr>
                      <a:endParaRPr sz="1600" b="0" u="none" strike="noStrike" cap="none">
                        <a:solidFill>
                          <a:srgbClr val="5F497A"/>
                        </a:solidFill>
                        <a:latin typeface="Calibri"/>
                        <a:ea typeface="Calibri"/>
                        <a:cs typeface="Calibri"/>
                        <a:sym typeface="Calibri"/>
                      </a:endParaRPr>
                    </a:p>
                    <a:p>
                      <a:pPr marL="0" lvl="8" indent="0" algn="ctr" rtl="0">
                        <a:spcBef>
                          <a:spcPts val="0"/>
                        </a:spcBef>
                        <a:spcAft>
                          <a:spcPts val="0"/>
                        </a:spcAft>
                        <a:buClr>
                          <a:srgbClr val="5F497A"/>
                        </a:buClr>
                        <a:buSzPts val="1400"/>
                        <a:buFont typeface="Calibri"/>
                        <a:buNone/>
                      </a:pPr>
                      <a:r>
                        <a:rPr lang="en" b="0">
                          <a:solidFill>
                            <a:srgbClr val="5F497A"/>
                          </a:solidFill>
                        </a:rPr>
                        <a:t>October 12, 2023, </a:t>
                      </a:r>
                      <a:r>
                        <a:rPr lang="en" sz="1400" b="0" u="none" strike="noStrike" cap="none">
                          <a:solidFill>
                            <a:srgbClr val="5F497A"/>
                          </a:solidFill>
                          <a:latin typeface="Calibri"/>
                          <a:ea typeface="Calibri"/>
                          <a:cs typeface="Calibri"/>
                          <a:sym typeface="Calibri"/>
                        </a:rPr>
                        <a:t>9:00 </a:t>
                      </a:r>
                      <a:r>
                        <a:rPr lang="en" b="0">
                          <a:solidFill>
                            <a:srgbClr val="5F497A"/>
                          </a:solidFill>
                        </a:rPr>
                        <a:t>AM </a:t>
                      </a:r>
                      <a:r>
                        <a:rPr lang="en" sz="1400" b="0" u="none" strike="noStrike" cap="none">
                          <a:solidFill>
                            <a:srgbClr val="5F497A"/>
                          </a:solidFill>
                          <a:latin typeface="Calibri"/>
                          <a:ea typeface="Calibri"/>
                          <a:cs typeface="Calibri"/>
                          <a:sym typeface="Calibri"/>
                        </a:rPr>
                        <a:t>– 10:</a:t>
                      </a:r>
                      <a:r>
                        <a:rPr lang="en" b="0">
                          <a:solidFill>
                            <a:srgbClr val="5F497A"/>
                          </a:solidFill>
                        </a:rPr>
                        <a:t>00</a:t>
                      </a:r>
                      <a:r>
                        <a:rPr lang="en" sz="1400" b="0" u="none" strike="noStrike" cap="none">
                          <a:solidFill>
                            <a:srgbClr val="5F497A"/>
                          </a:solidFill>
                          <a:latin typeface="Calibri"/>
                          <a:ea typeface="Calibri"/>
                          <a:cs typeface="Calibri"/>
                          <a:sym typeface="Calibri"/>
                        </a:rPr>
                        <a:t> AM</a:t>
                      </a:r>
                      <a:endParaRPr sz="1400" b="0" u="none" strike="noStrike" cap="none">
                        <a:solidFill>
                          <a:srgbClr val="5F497A"/>
                        </a:solidFill>
                        <a:latin typeface="Calibri"/>
                        <a:ea typeface="Calibri"/>
                        <a:cs typeface="Calibri"/>
                        <a:sym typeface="Calibri"/>
                      </a:endParaRPr>
                    </a:p>
                    <a:p>
                      <a:pPr marL="0" lvl="0" indent="0" algn="ctr" rtl="0">
                        <a:spcBef>
                          <a:spcPts val="0"/>
                        </a:spcBef>
                        <a:spcAft>
                          <a:spcPts val="0"/>
                        </a:spcAft>
                        <a:buClr>
                          <a:srgbClr val="5F497A"/>
                        </a:buClr>
                        <a:buSzPts val="1400"/>
                        <a:buFont typeface="Calibri"/>
                        <a:buNone/>
                      </a:pPr>
                      <a:r>
                        <a:rPr lang="en" b="0">
                          <a:solidFill>
                            <a:srgbClr val="5F497A"/>
                          </a:solidFill>
                        </a:rPr>
                        <a:t>Join Webinar</a:t>
                      </a:r>
                      <a:r>
                        <a:rPr lang="en">
                          <a:solidFill>
                            <a:srgbClr val="5F497A"/>
                          </a:solidFill>
                        </a:rPr>
                        <a:t>: </a:t>
                      </a:r>
                      <a:r>
                        <a:rPr lang="en" b="0" u="sng">
                          <a:solidFill>
                            <a:schemeClr val="hlink"/>
                          </a:solidFill>
                          <a:hlinkClick r:id="rId3"/>
                        </a:rPr>
                        <a:t>https://washington.zoom.us/j/346891888</a:t>
                      </a:r>
                      <a:endParaRPr sz="1200" b="0">
                        <a:solidFill>
                          <a:srgbClr val="5F497A"/>
                        </a:solidFill>
                      </a:endParaRPr>
                    </a:p>
                    <a:p>
                      <a:pPr marL="0" lvl="0" indent="0" algn="ctr" rtl="0">
                        <a:lnSpc>
                          <a:spcPct val="115000"/>
                        </a:lnSpc>
                        <a:spcBef>
                          <a:spcPts val="0"/>
                        </a:spcBef>
                        <a:spcAft>
                          <a:spcPts val="0"/>
                        </a:spcAft>
                        <a:buClr>
                          <a:schemeClr val="dk1"/>
                        </a:buClr>
                        <a:buSzPts val="1100"/>
                        <a:buFont typeface="Arial"/>
                        <a:buNone/>
                      </a:pPr>
                      <a:r>
                        <a:rPr lang="en" sz="1300" b="0">
                          <a:solidFill>
                            <a:srgbClr val="5F497A"/>
                          </a:solidFill>
                        </a:rPr>
                        <a:t>Click “CC” to Show Captions in your Zoom Controls</a:t>
                      </a:r>
                      <a:endParaRPr sz="1200" b="0">
                        <a:solidFill>
                          <a:srgbClr val="5F497A"/>
                        </a:solidFill>
                      </a:endParaRPr>
                    </a:p>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rgbClr val="5F497A"/>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1" u="none" strike="noStrike" cap="none">
                        <a:solidFill>
                          <a:schemeClr val="lt1"/>
                        </a:solidFill>
                        <a:latin typeface="Arial"/>
                        <a:ea typeface="Arial"/>
                        <a:cs typeface="Arial"/>
                        <a:sym typeface="Arial"/>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15100">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TOPIC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PRESENTER</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ctr" rtl="0">
                        <a:lnSpc>
                          <a:spcPct val="100000"/>
                        </a:lnSpc>
                        <a:spcBef>
                          <a:spcPts val="0"/>
                        </a:spcBef>
                        <a:spcAft>
                          <a:spcPts val="0"/>
                        </a:spcAft>
                        <a:buClr>
                          <a:schemeClr val="lt1"/>
                        </a:buClr>
                        <a:buSzPts val="1600"/>
                        <a:buFont typeface="Calibri"/>
                        <a:buNone/>
                      </a:pPr>
                      <a:r>
                        <a:rPr lang="en" sz="1600">
                          <a:solidFill>
                            <a:schemeClr val="lt1"/>
                          </a:solidFill>
                        </a:rPr>
                        <a:t> </a:t>
                      </a:r>
                      <a:r>
                        <a:rPr lang="en" sz="1600" b="0" u="none" strike="noStrike" cap="none">
                          <a:solidFill>
                            <a:schemeClr val="lt1"/>
                          </a:solidFill>
                        </a:rPr>
                        <a:t>EMAIL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ctr"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MIN</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extLst>
                  <a:ext uri="{0D108BD9-81ED-4DB2-BD59-A6C34878D82A}">
                    <a16:rowId xmlns:a16="http://schemas.microsoft.com/office/drawing/2014/main" val="10002"/>
                  </a:ext>
                </a:extLst>
              </a:tr>
              <a:tr h="393850">
                <a:tc>
                  <a:txBody>
                    <a:bodyPr/>
                    <a:lstStyle/>
                    <a:p>
                      <a:pPr marL="0" marR="0" lvl="0" indent="0" algn="l" rtl="0">
                        <a:lnSpc>
                          <a:spcPct val="100000"/>
                        </a:lnSpc>
                        <a:spcBef>
                          <a:spcPts val="0"/>
                        </a:spcBef>
                        <a:spcAft>
                          <a:spcPts val="0"/>
                        </a:spcAft>
                        <a:buClr>
                          <a:srgbClr val="3F3F3F"/>
                        </a:buClr>
                        <a:buSzPts val="1400"/>
                        <a:buFont typeface="Calibri"/>
                        <a:buNone/>
                      </a:pPr>
                      <a:r>
                        <a:rPr lang="en" sz="1400" b="0" u="none" strike="noStrike" cap="none">
                          <a:solidFill>
                            <a:srgbClr val="3F3F3F"/>
                          </a:solidFill>
                          <a:latin typeface="Calibri"/>
                          <a:ea typeface="Calibri"/>
                          <a:cs typeface="Calibri"/>
                          <a:sym typeface="Calibri"/>
                        </a:rPr>
                        <a:t>Welcome</a:t>
                      </a: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b="1" u="none" strike="noStrike" cap="none">
                          <a:solidFill>
                            <a:srgbClr val="3F3F3F"/>
                          </a:solidFill>
                          <a:latin typeface="Calibri"/>
                          <a:ea typeface="Calibri"/>
                          <a:cs typeface="Calibri"/>
                          <a:sym typeface="Calibri"/>
                        </a:rPr>
                        <a:t>Kirsten DeFries</a:t>
                      </a:r>
                      <a:endParaRPr sz="1000" b="1"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None/>
                      </a:pPr>
                      <a:r>
                        <a:rPr lang="en" sz="1000" u="none" strike="noStrike" cap="none">
                          <a:solidFill>
                            <a:srgbClr val="3F3F3F"/>
                          </a:solidFill>
                          <a:latin typeface="Calibri"/>
                          <a:ea typeface="Calibri"/>
                          <a:cs typeface="Calibri"/>
                          <a:sym typeface="Calibri"/>
                        </a:rPr>
                        <a:t>Research Compliance &amp; Operations </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ctr" rtl="0">
                        <a:lnSpc>
                          <a:spcPct val="100000"/>
                        </a:lnSpc>
                        <a:spcBef>
                          <a:spcPts val="0"/>
                        </a:spcBef>
                        <a:spcAft>
                          <a:spcPts val="0"/>
                        </a:spcAft>
                        <a:buNone/>
                      </a:pPr>
                      <a:r>
                        <a:rPr lang="en" sz="1000" u="sng" strike="noStrike" cap="none">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kirsten5@uw.edu</a:t>
                      </a:r>
                      <a:r>
                        <a:rPr lang="en" sz="1000" u="sng" strike="noStrike" cap="none">
                          <a:solidFill>
                            <a:srgbClr val="000000"/>
                          </a:solidFill>
                          <a:latin typeface="Calibri"/>
                          <a:ea typeface="Calibri"/>
                          <a:cs typeface="Calibri"/>
                          <a:sym typeface="Calibri"/>
                        </a:rPr>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100" u="none" strike="noStrike" cap="none">
                          <a:solidFill>
                            <a:srgbClr val="3F3F3F"/>
                          </a:solidFill>
                          <a:latin typeface="Calibri"/>
                          <a:ea typeface="Calibri"/>
                          <a:cs typeface="Calibri"/>
                          <a:sym typeface="Calibri"/>
                        </a:rPr>
                        <a:t>2</a:t>
                      </a:r>
                      <a:endParaRPr sz="11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93850">
                <a:tc>
                  <a:txBody>
                    <a:bodyPr/>
                    <a:lstStyle/>
                    <a:p>
                      <a:pPr marL="0" marR="0" lvl="0" indent="0" algn="l" rtl="0">
                        <a:lnSpc>
                          <a:spcPct val="100000"/>
                        </a:lnSpc>
                        <a:spcBef>
                          <a:spcPts val="0"/>
                        </a:spcBef>
                        <a:spcAft>
                          <a:spcPts val="0"/>
                        </a:spcAft>
                        <a:buNone/>
                      </a:pPr>
                      <a:r>
                        <a:rPr lang="en" b="0">
                          <a:solidFill>
                            <a:srgbClr val="3F3F3F"/>
                          </a:solidFill>
                        </a:rPr>
                        <a:t>National Biosafety Month</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000" b="1">
                          <a:solidFill>
                            <a:srgbClr val="3F3F3F"/>
                          </a:solidFill>
                        </a:rPr>
                        <a:t>Lesley Decker, Haris Malik</a:t>
                      </a:r>
                      <a:endParaRPr sz="1000" b="1">
                        <a:solidFill>
                          <a:srgbClr val="3F3F3F"/>
                        </a:solidFill>
                      </a:endParaRPr>
                    </a:p>
                    <a:p>
                      <a:pPr marL="0" lvl="0" indent="0" algn="l" rtl="0">
                        <a:spcBef>
                          <a:spcPts val="0"/>
                        </a:spcBef>
                        <a:spcAft>
                          <a:spcPts val="0"/>
                        </a:spcAft>
                        <a:buNone/>
                      </a:pPr>
                      <a:r>
                        <a:rPr lang="en" sz="1000">
                          <a:solidFill>
                            <a:srgbClr val="3F3F3F"/>
                          </a:solidFill>
                        </a:rPr>
                        <a:t>Environmental Health &amp; Safety</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ctr" rtl="0">
                        <a:lnSpc>
                          <a:spcPct val="100000"/>
                        </a:lnSpc>
                        <a:spcBef>
                          <a:spcPts val="0"/>
                        </a:spcBef>
                        <a:spcAft>
                          <a:spcPts val="0"/>
                        </a:spcAft>
                        <a:buNone/>
                      </a:pPr>
                      <a:r>
                        <a:rPr lang="en" sz="1000" u="sng">
                          <a:solidFill>
                            <a:schemeClr val="hlink"/>
                          </a:solidFill>
                          <a:hlinkClick r:id="rId5"/>
                        </a:rPr>
                        <a:t>lldecker@uw.edu</a:t>
                      </a:r>
                      <a:r>
                        <a:rPr lang="en" sz="1000"/>
                        <a:t> </a:t>
                      </a:r>
                      <a:endParaRPr sz="1000"/>
                    </a:p>
                    <a:p>
                      <a:pPr marL="114300" marR="0" lvl="0" indent="0" algn="ctr" rtl="0">
                        <a:lnSpc>
                          <a:spcPct val="100000"/>
                        </a:lnSpc>
                        <a:spcBef>
                          <a:spcPts val="0"/>
                        </a:spcBef>
                        <a:spcAft>
                          <a:spcPts val="0"/>
                        </a:spcAft>
                        <a:buNone/>
                      </a:pPr>
                      <a:r>
                        <a:rPr lang="en" sz="1000" u="sng">
                          <a:solidFill>
                            <a:schemeClr val="hlink"/>
                          </a:solidFill>
                          <a:hlinkClick r:id="rId6"/>
                        </a:rPr>
                        <a:t>hmalik54@uw.edu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36225">
                <a:tc>
                  <a:txBody>
                    <a:bodyPr/>
                    <a:lstStyle/>
                    <a:p>
                      <a:pPr marL="0" marR="0" lvl="0" indent="0" algn="l" rtl="0">
                        <a:lnSpc>
                          <a:spcPct val="100000"/>
                        </a:lnSpc>
                        <a:spcBef>
                          <a:spcPts val="0"/>
                        </a:spcBef>
                        <a:spcAft>
                          <a:spcPts val="0"/>
                        </a:spcAft>
                        <a:buClr>
                          <a:srgbClr val="3F3F3F"/>
                        </a:buClr>
                        <a:buSzPts val="1100"/>
                        <a:buFont typeface="Calibri"/>
                        <a:buNone/>
                      </a:pPr>
                      <a:r>
                        <a:rPr lang="en" b="0">
                          <a:solidFill>
                            <a:srgbClr val="3F3F3F"/>
                          </a:solidFill>
                        </a:rPr>
                        <a:t>PAFC Hot Topic: eFECs Closeout &amp; NIH Childcare Allowance</a:t>
                      </a:r>
                      <a:endParaRPr sz="1100" b="1"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algn="l" rtl="0">
                        <a:spcBef>
                          <a:spcPts val="0"/>
                        </a:spcBef>
                        <a:spcAft>
                          <a:spcPts val="0"/>
                        </a:spcAft>
                        <a:buSzPts val="1100"/>
                        <a:buNone/>
                      </a:pPr>
                      <a:r>
                        <a:rPr lang="en" sz="1000" b="1">
                          <a:solidFill>
                            <a:srgbClr val="3F3F3F"/>
                          </a:solidFill>
                        </a:rPr>
                        <a:t>Matt Gardner</a:t>
                      </a:r>
                      <a:endParaRPr sz="1000" b="1">
                        <a:solidFill>
                          <a:srgbClr val="3F3F3F"/>
                        </a:solidFill>
                      </a:endParaRPr>
                    </a:p>
                    <a:p>
                      <a:pPr marL="0" lvl="0" indent="0" algn="l" rtl="0">
                        <a:spcBef>
                          <a:spcPts val="0"/>
                        </a:spcBef>
                        <a:spcAft>
                          <a:spcPts val="0"/>
                        </a:spcAft>
                        <a:buSzPts val="1100"/>
                        <a:buNone/>
                      </a:pPr>
                      <a:r>
                        <a:rPr lang="en" sz="1000">
                          <a:solidFill>
                            <a:srgbClr val="3F3F3F"/>
                          </a:solidFill>
                        </a:rPr>
                        <a:t>Post Award Fiscal Compliance</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ctr" rtl="0">
                        <a:lnSpc>
                          <a:spcPct val="100000"/>
                        </a:lnSpc>
                        <a:spcBef>
                          <a:spcPts val="0"/>
                        </a:spcBef>
                        <a:spcAft>
                          <a:spcPts val="0"/>
                        </a:spcAft>
                        <a:buNone/>
                      </a:pPr>
                      <a:r>
                        <a:rPr lang="en" sz="1000" u="sng">
                          <a:solidFill>
                            <a:schemeClr val="hlink"/>
                          </a:solidFill>
                          <a:hlinkClick r:id="rId7"/>
                        </a:rPr>
                        <a:t>gcafco@uw.edu</a:t>
                      </a:r>
                      <a:r>
                        <a:rPr lang="en" sz="1000" u="sng"/>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93850">
                <a:tc>
                  <a:txBody>
                    <a:bodyPr/>
                    <a:lstStyle/>
                    <a:p>
                      <a:pPr marL="0" marR="0" lvl="0" indent="0" algn="l" rtl="0">
                        <a:lnSpc>
                          <a:spcPct val="100000"/>
                        </a:lnSpc>
                        <a:spcBef>
                          <a:spcPts val="0"/>
                        </a:spcBef>
                        <a:spcAft>
                          <a:spcPts val="0"/>
                        </a:spcAft>
                        <a:buNone/>
                      </a:pPr>
                      <a:r>
                        <a:rPr lang="en" b="0">
                          <a:solidFill>
                            <a:srgbClr val="3F3F3F"/>
                          </a:solidFill>
                        </a:rPr>
                        <a:t>Agreement Templates</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Carol Rhodes</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Office of Sponsored Programs</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u="sng">
                          <a:solidFill>
                            <a:schemeClr val="hlink"/>
                          </a:solidFill>
                        </a:rPr>
                        <a:t>carhodes@uw.edu</a:t>
                      </a:r>
                      <a:endParaRPr sz="1000" u="sng">
                        <a:solidFill>
                          <a:schemeClr val="hlink"/>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436225">
                <a:tc>
                  <a:txBody>
                    <a:bodyPr/>
                    <a:lstStyle/>
                    <a:p>
                      <a:pPr marL="0" lvl="0" indent="0" algn="l" rtl="0">
                        <a:spcBef>
                          <a:spcPts val="0"/>
                        </a:spcBef>
                        <a:spcAft>
                          <a:spcPts val="0"/>
                        </a:spcAft>
                        <a:buNone/>
                      </a:pPr>
                      <a:r>
                        <a:rPr lang="en" b="0">
                          <a:solidFill>
                            <a:srgbClr val="3F3F3F"/>
                          </a:solidFill>
                        </a:rPr>
                        <a:t>Research Security: </a:t>
                      </a:r>
                      <a:endParaRPr b="0">
                        <a:solidFill>
                          <a:srgbClr val="3F3F3F"/>
                        </a:solidFill>
                      </a:endParaRPr>
                    </a:p>
                    <a:p>
                      <a:pPr marL="0" lvl="0" indent="0" algn="l" rtl="0">
                        <a:spcBef>
                          <a:spcPts val="0"/>
                        </a:spcBef>
                        <a:spcAft>
                          <a:spcPts val="0"/>
                        </a:spcAft>
                        <a:buNone/>
                      </a:pPr>
                      <a:r>
                        <a:rPr lang="en" b="0">
                          <a:solidFill>
                            <a:srgbClr val="3F3F3F"/>
                          </a:solidFill>
                        </a:rPr>
                        <a:t>Agency Updates &amp; Looking Ahead</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Carol Rhodes</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Office of Sponsored Programs</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ctr" rtl="0">
                        <a:spcBef>
                          <a:spcPts val="0"/>
                        </a:spcBef>
                        <a:spcAft>
                          <a:spcPts val="0"/>
                        </a:spcAft>
                        <a:buNone/>
                      </a:pPr>
                      <a:r>
                        <a:rPr lang="en" sz="1000" u="sng">
                          <a:solidFill>
                            <a:schemeClr val="hlink"/>
                          </a:solidFill>
                          <a:hlinkClick r:id="rId8"/>
                        </a:rPr>
                        <a:t>carhodes@uw.edu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393850">
                <a:tc>
                  <a:txBody>
                    <a:bodyPr/>
                    <a:lstStyle/>
                    <a:p>
                      <a:pPr marL="0" lvl="0" indent="0" algn="l" rtl="0">
                        <a:spcBef>
                          <a:spcPts val="0"/>
                        </a:spcBef>
                        <a:spcAft>
                          <a:spcPts val="0"/>
                        </a:spcAft>
                        <a:buNone/>
                      </a:pPr>
                      <a:r>
                        <a:rPr lang="en" b="0">
                          <a:solidFill>
                            <a:srgbClr val="3F3F3F"/>
                          </a:solidFill>
                        </a:rPr>
                        <a:t>ORCID Overview</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Aron Knapp &amp; Kim Halstead</a:t>
                      </a:r>
                      <a:br>
                        <a:rPr lang="en" sz="1000">
                          <a:solidFill>
                            <a:srgbClr val="3F3F3F"/>
                          </a:solidFill>
                        </a:rPr>
                      </a:br>
                      <a:r>
                        <a:rPr lang="en" sz="1000">
                          <a:solidFill>
                            <a:srgbClr val="3F3F3F"/>
                          </a:solidFill>
                        </a:rPr>
                        <a:t>Office of Research Information Services</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ctr" rtl="0">
                        <a:spcBef>
                          <a:spcPts val="0"/>
                        </a:spcBef>
                        <a:spcAft>
                          <a:spcPts val="0"/>
                        </a:spcAft>
                        <a:buNone/>
                      </a:pPr>
                      <a:r>
                        <a:rPr lang="en" sz="1000" u="sng">
                          <a:solidFill>
                            <a:schemeClr val="hlink"/>
                          </a:solidFill>
                          <a:hlinkClick r:id="rId9"/>
                        </a:rPr>
                        <a:t>orishelp@uw.edu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rgbClr val="3F3F3F"/>
                          </a:solidFill>
                        </a:rPr>
                        <a:t>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393850">
                <a:tc>
                  <a:txBody>
                    <a:bodyPr/>
                    <a:lstStyle/>
                    <a:p>
                      <a:pPr marL="0" marR="0" lvl="0" indent="0" algn="l" rtl="0">
                        <a:lnSpc>
                          <a:spcPct val="100000"/>
                        </a:lnSpc>
                        <a:spcBef>
                          <a:spcPts val="0"/>
                        </a:spcBef>
                        <a:spcAft>
                          <a:spcPts val="0"/>
                        </a:spcAft>
                        <a:buNone/>
                      </a:pPr>
                      <a:r>
                        <a:rPr lang="en" b="0">
                          <a:solidFill>
                            <a:srgbClr val="3F3F3F"/>
                          </a:solidFill>
                        </a:rPr>
                        <a:t>GCA Update</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Juan Lepez</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Grant &amp; Contract Accounting</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ctr" rtl="0">
                        <a:spcBef>
                          <a:spcPts val="0"/>
                        </a:spcBef>
                        <a:spcAft>
                          <a:spcPts val="0"/>
                        </a:spcAft>
                        <a:buNone/>
                      </a:pPr>
                      <a:r>
                        <a:rPr lang="en" sz="1000" u="sng">
                          <a:solidFill>
                            <a:schemeClr val="hlink"/>
                          </a:solidFill>
                          <a:hlinkClick r:id="rId10"/>
                        </a:rPr>
                        <a:t>kabah12@uw.edu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393850">
                <a:tc>
                  <a:txBody>
                    <a:bodyPr/>
                    <a:lstStyle/>
                    <a:p>
                      <a:pPr marL="0" marR="0" lvl="0" indent="0" algn="l" rtl="0">
                        <a:lnSpc>
                          <a:spcPct val="100000"/>
                        </a:lnSpc>
                        <a:spcBef>
                          <a:spcPts val="0"/>
                        </a:spcBef>
                        <a:spcAft>
                          <a:spcPts val="0"/>
                        </a:spcAft>
                        <a:buClr>
                          <a:srgbClr val="3F3F3F"/>
                        </a:buClr>
                        <a:buSzPts val="1100"/>
                        <a:buFont typeface="Calibri"/>
                        <a:buNone/>
                      </a:pPr>
                      <a:r>
                        <a:rPr lang="en" b="0">
                          <a:solidFill>
                            <a:srgbClr val="3F3F3F"/>
                          </a:solidFill>
                        </a:rPr>
                        <a:t>CORE Update &amp; SAGE Resources</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Laurie Stephan</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Collaborative On Research Education (CORE)</a:t>
                      </a:r>
                      <a:endParaRPr sz="1000" u="none" strike="noStrike" cap="none">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ctr" rtl="0">
                        <a:spcBef>
                          <a:spcPts val="0"/>
                        </a:spcBef>
                        <a:spcAft>
                          <a:spcPts val="0"/>
                        </a:spcAft>
                        <a:buClr>
                          <a:schemeClr val="dk1"/>
                        </a:buClr>
                        <a:buFont typeface="Arial"/>
                        <a:buNone/>
                      </a:pPr>
                      <a:r>
                        <a:rPr lang="en" sz="1000" u="sng">
                          <a:solidFill>
                            <a:schemeClr val="hlink"/>
                          </a:solidFill>
                          <a:hlinkClick r:id="rId11"/>
                        </a:rPr>
                        <a:t>corehelp@uw.edu</a:t>
                      </a:r>
                      <a:r>
                        <a:rPr lang="en" sz="1000" u="sng"/>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2</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1308675">
                <a:tc gridSpan="4">
                  <a:txBody>
                    <a:bodyPr/>
                    <a:lstStyle/>
                    <a:p>
                      <a:pPr marL="0" marR="0" lvl="8" indent="0" algn="l" rtl="0">
                        <a:lnSpc>
                          <a:spcPct val="100000"/>
                        </a:lnSpc>
                        <a:spcBef>
                          <a:spcPts val="0"/>
                        </a:spcBef>
                        <a:spcAft>
                          <a:spcPts val="0"/>
                        </a:spcAft>
                        <a:buClr>
                          <a:schemeClr val="dk1"/>
                        </a:buClr>
                        <a:buSzPts val="1200"/>
                        <a:buFont typeface="Calibri"/>
                        <a:buNone/>
                      </a:pPr>
                      <a:endParaRPr sz="12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A5A5A5"/>
                        </a:buClr>
                        <a:buSzPts val="1800"/>
                        <a:buFont typeface="Calibri"/>
                        <a:buNone/>
                      </a:pPr>
                      <a:r>
                        <a:rPr lang="en" sz="1800" b="1" u="none" strike="noStrike" cap="none">
                          <a:solidFill>
                            <a:srgbClr val="A5A5A5"/>
                          </a:solidFill>
                          <a:latin typeface="Calibri"/>
                          <a:ea typeface="Calibri"/>
                          <a:cs typeface="Calibri"/>
                          <a:sym typeface="Calibri"/>
                        </a:rPr>
                        <a:t>NEXT MEETING</a:t>
                      </a:r>
                      <a:endParaRPr sz="1800" b="1" u="none" strike="noStrike" cap="none">
                        <a:solidFill>
                          <a:srgbClr val="A5A5A5"/>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400"/>
                        <a:buFont typeface="Calibri"/>
                        <a:buNone/>
                      </a:pPr>
                      <a:r>
                        <a:rPr lang="en" b="0">
                          <a:solidFill>
                            <a:srgbClr val="5F497A"/>
                          </a:solidFill>
                        </a:rPr>
                        <a:t>November 9, 2023 9:00 AM - 10:00 AM</a:t>
                      </a:r>
                      <a:endParaRPr b="0">
                        <a:solidFill>
                          <a:srgbClr val="5F497A"/>
                        </a:solidFill>
                      </a:endParaRPr>
                    </a:p>
                    <a:p>
                      <a:pPr marL="0" lvl="8" indent="0" algn="ctr" rtl="0">
                        <a:spcBef>
                          <a:spcPts val="0"/>
                        </a:spcBef>
                        <a:spcAft>
                          <a:spcPts val="0"/>
                        </a:spcAft>
                        <a:buClr>
                          <a:srgbClr val="5F497A"/>
                        </a:buClr>
                        <a:buSzPts val="1400"/>
                        <a:buFont typeface="Calibri"/>
                        <a:buNone/>
                      </a:pPr>
                      <a:r>
                        <a:rPr lang="en" sz="1100" b="0">
                          <a:solidFill>
                            <a:srgbClr val="5F497A"/>
                          </a:solidFill>
                          <a:highlight>
                            <a:schemeClr val="lt1"/>
                          </a:highlight>
                        </a:rPr>
                        <a:t>Questions about MRAM? email </a:t>
                      </a:r>
                      <a:r>
                        <a:rPr lang="en" sz="1100" b="0" u="sng">
                          <a:solidFill>
                            <a:schemeClr val="hlink"/>
                          </a:solidFill>
                          <a:highlight>
                            <a:schemeClr val="lt1"/>
                          </a:highlight>
                          <a:hlinkClick r:id="rId12"/>
                        </a:rPr>
                        <a:t>mramques@uw.edu</a:t>
                      </a:r>
                      <a:r>
                        <a:rPr lang="en" sz="1100" b="0">
                          <a:solidFill>
                            <a:srgbClr val="5F497A"/>
                          </a:solidFill>
                          <a:highlight>
                            <a:schemeClr val="lt1"/>
                          </a:highlight>
                        </a:rPr>
                        <a:t> </a:t>
                      </a:r>
                      <a:endParaRPr b="0">
                        <a:solidFill>
                          <a:srgbClr val="5F497A"/>
                        </a:solidFill>
                      </a:endParaRPr>
                    </a:p>
                    <a:p>
                      <a:pPr marL="0" marR="0" lvl="8" indent="0" algn="ctr" rtl="0">
                        <a:lnSpc>
                          <a:spcPct val="100000"/>
                        </a:lnSpc>
                        <a:spcBef>
                          <a:spcPts val="0"/>
                        </a:spcBef>
                        <a:spcAft>
                          <a:spcPts val="0"/>
                        </a:spcAft>
                        <a:buClr>
                          <a:srgbClr val="5F497A"/>
                        </a:buClr>
                        <a:buSzPts val="1400"/>
                        <a:buFont typeface="Calibri"/>
                        <a:buNone/>
                      </a:pPr>
                      <a:endParaRPr b="0">
                        <a:solidFill>
                          <a:srgbClr val="5F497A"/>
                        </a:solidFill>
                      </a:endParaRPr>
                    </a:p>
                    <a:p>
                      <a:pPr marL="0" marR="0" lvl="8" indent="0" algn="ctr" rtl="0">
                        <a:lnSpc>
                          <a:spcPct val="100000"/>
                        </a:lnSpc>
                        <a:spcBef>
                          <a:spcPts val="0"/>
                        </a:spcBef>
                        <a:spcAft>
                          <a:spcPts val="0"/>
                        </a:spcAft>
                        <a:buClr>
                          <a:srgbClr val="5F497A"/>
                        </a:buClr>
                        <a:buSzPts val="1100"/>
                        <a:buFont typeface="Calibri"/>
                        <a:buNone/>
                      </a:pP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83"/>
          <p:cNvSpPr txBox="1">
            <a:spLocks noGrp="1"/>
          </p:cNvSpPr>
          <p:nvPr>
            <p:ph type="body" idx="1"/>
          </p:nvPr>
        </p:nvSpPr>
        <p:spPr>
          <a:xfrm>
            <a:off x="671758" y="684694"/>
            <a:ext cx="8184600" cy="74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 b="0">
                <a:latin typeface="Encode Sans Black"/>
                <a:ea typeface="Encode Sans Black"/>
                <a:cs typeface="Encode Sans Black"/>
                <a:sym typeface="Encode Sans Black"/>
              </a:rPr>
              <a:t>2023 BIOSAFETY MONTH AT UW: THE VALUE OF WRITTEN PROCEDURES</a:t>
            </a:r>
            <a:endParaRPr/>
          </a:p>
        </p:txBody>
      </p:sp>
      <p:sp>
        <p:nvSpPr>
          <p:cNvPr id="482" name="Google Shape;482;p83"/>
          <p:cNvSpPr txBox="1">
            <a:spLocks noGrp="1"/>
          </p:cNvSpPr>
          <p:nvPr>
            <p:ph type="sldNum" idx="12"/>
          </p:nvPr>
        </p:nvSpPr>
        <p:spPr>
          <a:xfrm>
            <a:off x="7086600" y="5609550"/>
            <a:ext cx="2057400" cy="273900"/>
          </a:xfrm>
          <a:prstGeom prst="rect">
            <a:avLst/>
          </a:prstGeom>
          <a:noFill/>
          <a:ln>
            <a:noFill/>
          </a:ln>
        </p:spPr>
        <p:txBody>
          <a:bodyPr spcFirstLastPara="1" wrap="square" lIns="91425" tIns="45700" rIns="548625" bIns="45700" anchor="ctr" anchorCtr="0">
            <a:normAutofit/>
          </a:bodyPr>
          <a:lstStyle/>
          <a:p>
            <a:pPr marL="0" lvl="0" indent="0" algn="r" rtl="0">
              <a:spcBef>
                <a:spcPts val="0"/>
              </a:spcBef>
              <a:spcAft>
                <a:spcPts val="0"/>
              </a:spcAft>
              <a:buNone/>
            </a:pPr>
            <a:fld id="{00000000-1234-1234-1234-123412341234}" type="slidenum">
              <a:rPr lang="en"/>
              <a:t>10</a:t>
            </a:fld>
            <a:endParaRPr/>
          </a:p>
        </p:txBody>
      </p:sp>
      <p:pic>
        <p:nvPicPr>
          <p:cNvPr id="483" name="Google Shape;483;p83"/>
          <p:cNvPicPr preferRelativeResize="0"/>
          <p:nvPr/>
        </p:nvPicPr>
        <p:blipFill rotWithShape="1">
          <a:blip r:embed="rId3">
            <a:alphaModFix/>
          </a:blip>
          <a:srcRect l="1613" t="1141" b="35430"/>
          <a:stretch/>
        </p:blipFill>
        <p:spPr>
          <a:xfrm>
            <a:off x="153211" y="2174237"/>
            <a:ext cx="4640092" cy="3658086"/>
          </a:xfrm>
          <a:prstGeom prst="rect">
            <a:avLst/>
          </a:prstGeom>
          <a:noFill/>
          <a:ln>
            <a:noFill/>
          </a:ln>
        </p:spPr>
      </p:pic>
      <p:sp>
        <p:nvSpPr>
          <p:cNvPr id="484" name="Google Shape;484;p83"/>
          <p:cNvSpPr txBox="1"/>
          <p:nvPr/>
        </p:nvSpPr>
        <p:spPr>
          <a:xfrm>
            <a:off x="4942944" y="1975844"/>
            <a:ext cx="3913500" cy="3537600"/>
          </a:xfrm>
          <a:prstGeom prst="rect">
            <a:avLst/>
          </a:prstGeom>
          <a:noFill/>
          <a:ln>
            <a:noFill/>
          </a:ln>
        </p:spPr>
        <p:txBody>
          <a:bodyPr spcFirstLastPara="1" wrap="square" lIns="68575" tIns="34275" rIns="68575" bIns="34275" anchor="t" anchorCtr="0">
            <a:normAutofit/>
          </a:bodyPr>
          <a:lstStyle/>
          <a:p>
            <a:pPr marL="342891" marR="0" lvl="0" indent="-342891" algn="l" rtl="0">
              <a:spcBef>
                <a:spcPts val="0"/>
              </a:spcBef>
              <a:spcAft>
                <a:spcPts val="0"/>
              </a:spcAft>
              <a:buClr>
                <a:schemeClr val="dk1"/>
              </a:buClr>
              <a:buSzPts val="1800"/>
              <a:buFont typeface="Arial"/>
              <a:buChar char="•"/>
            </a:pPr>
            <a:r>
              <a:rPr lang="en" sz="1800" b="1">
                <a:solidFill>
                  <a:schemeClr val="dk1"/>
                </a:solidFill>
                <a:latin typeface="Calibri"/>
                <a:ea typeface="Calibri"/>
                <a:cs typeface="Calibri"/>
                <a:sym typeface="Calibri"/>
              </a:rPr>
              <a:t>Use SOPs as training tools for new personnel, and document training.</a:t>
            </a:r>
            <a:endParaRPr/>
          </a:p>
          <a:p>
            <a:pPr marL="342891" marR="0" lvl="0" indent="-342891" algn="l" rtl="0">
              <a:spcBef>
                <a:spcPts val="360"/>
              </a:spcBef>
              <a:spcAft>
                <a:spcPts val="0"/>
              </a:spcAft>
              <a:buClr>
                <a:schemeClr val="dk1"/>
              </a:buClr>
              <a:buSzPts val="1800"/>
              <a:buFont typeface="Arial"/>
              <a:buChar char="•"/>
            </a:pPr>
            <a:r>
              <a:rPr lang="en" sz="1800" b="1">
                <a:solidFill>
                  <a:schemeClr val="dk1"/>
                </a:solidFill>
                <a:latin typeface="Calibri"/>
                <a:ea typeface="Calibri"/>
                <a:cs typeface="Calibri"/>
                <a:sym typeface="Calibri"/>
              </a:rPr>
              <a:t>Learn from the past. Share lessons learned, effective techniques, and avoid repeating mistakes.</a:t>
            </a:r>
            <a:endParaRPr/>
          </a:p>
          <a:p>
            <a:pPr marL="342891" marR="0" lvl="0" indent="-342891" algn="l" rtl="0">
              <a:spcBef>
                <a:spcPts val="360"/>
              </a:spcBef>
              <a:spcAft>
                <a:spcPts val="0"/>
              </a:spcAft>
              <a:buClr>
                <a:schemeClr val="dk1"/>
              </a:buClr>
              <a:buSzPts val="1800"/>
              <a:buFont typeface="Arial"/>
              <a:buChar char="•"/>
            </a:pPr>
            <a:r>
              <a:rPr lang="en" sz="1800" b="1">
                <a:solidFill>
                  <a:schemeClr val="dk1"/>
                </a:solidFill>
                <a:latin typeface="Calibri"/>
                <a:ea typeface="Calibri"/>
                <a:cs typeface="Calibri"/>
                <a:sym typeface="Calibri"/>
              </a:rPr>
              <a:t>Sometimes SOPs are a regulatory requirement (e.g., bloodborne pathogens).</a:t>
            </a:r>
            <a:endParaRPr/>
          </a:p>
          <a:p>
            <a:pPr marL="342891" marR="0" lvl="0" indent="-342891" algn="l" rtl="0">
              <a:spcBef>
                <a:spcPts val="360"/>
              </a:spcBef>
              <a:spcAft>
                <a:spcPts val="0"/>
              </a:spcAft>
              <a:buClr>
                <a:schemeClr val="dk1"/>
              </a:buClr>
              <a:buSzPts val="1800"/>
              <a:buFont typeface="Arial"/>
              <a:buChar char="•"/>
            </a:pPr>
            <a:r>
              <a:rPr lang="en" sz="1800" b="1">
                <a:solidFill>
                  <a:schemeClr val="dk1"/>
                </a:solidFill>
                <a:latin typeface="Calibri"/>
                <a:ea typeface="Calibri"/>
                <a:cs typeface="Calibri"/>
                <a:sym typeface="Calibri"/>
              </a:rPr>
              <a:t>Template biosafety SOP available on EH&amp;S website.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84"/>
          <p:cNvSpPr txBox="1">
            <a:spLocks noGrp="1"/>
          </p:cNvSpPr>
          <p:nvPr>
            <p:ph type="body" idx="1"/>
          </p:nvPr>
        </p:nvSpPr>
        <p:spPr>
          <a:xfrm>
            <a:off x="671758" y="684695"/>
            <a:ext cx="8184600" cy="7440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2200"/>
              <a:buNone/>
            </a:pPr>
            <a:r>
              <a:rPr lang="en" b="1" i="0" cap="none">
                <a:latin typeface="Encode Sans Black"/>
                <a:ea typeface="Encode Sans Black"/>
                <a:cs typeface="Encode Sans Black"/>
                <a:sym typeface="Encode Sans Black"/>
              </a:rPr>
              <a:t>CURATED TIPS TO IMPROVE SOPS</a:t>
            </a:r>
            <a:endParaRPr/>
          </a:p>
        </p:txBody>
      </p:sp>
      <p:sp>
        <p:nvSpPr>
          <p:cNvPr id="491" name="Google Shape;491;p84"/>
          <p:cNvSpPr txBox="1">
            <a:spLocks noGrp="1"/>
          </p:cNvSpPr>
          <p:nvPr>
            <p:ph type="sldNum" idx="12"/>
          </p:nvPr>
        </p:nvSpPr>
        <p:spPr>
          <a:xfrm>
            <a:off x="7086600" y="5609550"/>
            <a:ext cx="2057400" cy="273900"/>
          </a:xfrm>
          <a:prstGeom prst="rect">
            <a:avLst/>
          </a:prstGeom>
          <a:noFill/>
          <a:ln>
            <a:noFill/>
          </a:ln>
        </p:spPr>
        <p:txBody>
          <a:bodyPr spcFirstLastPara="1" wrap="square" lIns="68575" tIns="34275" rIns="411475" bIns="34275" anchor="ctr" anchorCtr="0">
            <a:normAutofit/>
          </a:bodyPr>
          <a:lstStyle/>
          <a:p>
            <a:pPr marL="0" lvl="0" indent="0" algn="r" rtl="0">
              <a:spcBef>
                <a:spcPts val="0"/>
              </a:spcBef>
              <a:spcAft>
                <a:spcPts val="0"/>
              </a:spcAft>
              <a:buNone/>
            </a:pPr>
            <a:fld id="{00000000-1234-1234-1234-123412341234}" type="slidenum">
              <a:rPr lang="en"/>
              <a:t>11</a:t>
            </a:fld>
            <a:endParaRPr/>
          </a:p>
        </p:txBody>
      </p:sp>
      <p:sp>
        <p:nvSpPr>
          <p:cNvPr id="492" name="Google Shape;492;p84"/>
          <p:cNvSpPr txBox="1"/>
          <p:nvPr/>
        </p:nvSpPr>
        <p:spPr>
          <a:xfrm>
            <a:off x="671758" y="2136677"/>
            <a:ext cx="4938900" cy="2642700"/>
          </a:xfrm>
          <a:prstGeom prst="rect">
            <a:avLst/>
          </a:prstGeom>
          <a:noFill/>
          <a:ln>
            <a:noFill/>
          </a:ln>
        </p:spPr>
        <p:txBody>
          <a:bodyPr spcFirstLastPara="1" wrap="square" lIns="68575" tIns="34275" rIns="68575" bIns="34275" anchor="t" anchorCtr="0">
            <a:noAutofit/>
          </a:bodyPr>
          <a:lstStyle/>
          <a:p>
            <a:pPr marL="257167" marR="0" lvl="0" indent="-257167" algn="l" rtl="0">
              <a:lnSpc>
                <a:spcPct val="90000"/>
              </a:lnSpc>
              <a:spcBef>
                <a:spcPts val="0"/>
              </a:spcBef>
              <a:spcAft>
                <a:spcPts val="0"/>
              </a:spcAft>
              <a:buClr>
                <a:schemeClr val="dk2"/>
              </a:buClr>
              <a:buSzPts val="1800"/>
              <a:buFont typeface="Arial"/>
              <a:buChar char="•"/>
            </a:pPr>
            <a:r>
              <a:rPr lang="en" sz="1800" b="1">
                <a:solidFill>
                  <a:schemeClr val="dk2"/>
                </a:solidFill>
                <a:latin typeface="Calibri"/>
                <a:ea typeface="Calibri"/>
                <a:cs typeface="Calibri"/>
                <a:sym typeface="Calibri"/>
              </a:rPr>
              <a:t>Treat your SOPs as a living document of accumulated knowledge and review regularly.</a:t>
            </a:r>
            <a:endParaRPr/>
          </a:p>
          <a:p>
            <a:pPr marL="600068" marR="0" lvl="1" indent="-200018" algn="l" rtl="0">
              <a:lnSpc>
                <a:spcPct val="90000"/>
              </a:lnSpc>
              <a:spcBef>
                <a:spcPts val="180"/>
              </a:spcBef>
              <a:spcAft>
                <a:spcPts val="0"/>
              </a:spcAft>
              <a:buClr>
                <a:schemeClr val="dk1"/>
              </a:buClr>
              <a:buSzPts val="900"/>
              <a:buFont typeface="Arial"/>
              <a:buNone/>
            </a:pPr>
            <a:endParaRPr sz="900" b="1" i="0" u="none" strike="noStrike" cap="none">
              <a:solidFill>
                <a:schemeClr val="dk2"/>
              </a:solidFill>
              <a:latin typeface="Calibri"/>
              <a:ea typeface="Calibri"/>
              <a:cs typeface="Calibri"/>
              <a:sym typeface="Calibri"/>
            </a:endParaRPr>
          </a:p>
          <a:p>
            <a:pPr marL="257167" marR="0" lvl="0" indent="-257167" algn="l" rtl="0">
              <a:lnSpc>
                <a:spcPct val="90000"/>
              </a:lnSpc>
              <a:spcBef>
                <a:spcPts val="360"/>
              </a:spcBef>
              <a:spcAft>
                <a:spcPts val="0"/>
              </a:spcAft>
              <a:buClr>
                <a:schemeClr val="dk2"/>
              </a:buClr>
              <a:buSzPts val="1800"/>
              <a:buFont typeface="Arial"/>
              <a:buChar char="•"/>
            </a:pPr>
            <a:r>
              <a:rPr lang="en" sz="1800" b="1">
                <a:solidFill>
                  <a:schemeClr val="dk2"/>
                </a:solidFill>
                <a:latin typeface="Calibri"/>
                <a:ea typeface="Calibri"/>
                <a:cs typeface="Calibri"/>
                <a:sym typeface="Calibri"/>
              </a:rPr>
              <a:t>Avoid the “we’ve always done it this way” mindset. Solicit feedback from others who may view through a unique lens.</a:t>
            </a:r>
            <a:endParaRPr/>
          </a:p>
          <a:p>
            <a:pPr marL="600068" marR="0" lvl="1" indent="-200018" algn="l" rtl="0">
              <a:lnSpc>
                <a:spcPct val="90000"/>
              </a:lnSpc>
              <a:spcBef>
                <a:spcPts val="180"/>
              </a:spcBef>
              <a:spcAft>
                <a:spcPts val="0"/>
              </a:spcAft>
              <a:buClr>
                <a:schemeClr val="dk1"/>
              </a:buClr>
              <a:buSzPts val="900"/>
              <a:buFont typeface="Arial"/>
              <a:buNone/>
            </a:pPr>
            <a:endParaRPr sz="900" b="1" i="0" u="none" strike="noStrike" cap="none">
              <a:solidFill>
                <a:schemeClr val="dk2"/>
              </a:solidFill>
              <a:latin typeface="Calibri"/>
              <a:ea typeface="Calibri"/>
              <a:cs typeface="Calibri"/>
              <a:sym typeface="Calibri"/>
            </a:endParaRPr>
          </a:p>
          <a:p>
            <a:pPr marL="257167" marR="0" lvl="0" indent="-257167" algn="l" rtl="0">
              <a:lnSpc>
                <a:spcPct val="90000"/>
              </a:lnSpc>
              <a:spcBef>
                <a:spcPts val="360"/>
              </a:spcBef>
              <a:spcAft>
                <a:spcPts val="0"/>
              </a:spcAft>
              <a:buClr>
                <a:schemeClr val="dk2"/>
              </a:buClr>
              <a:buSzPts val="1800"/>
              <a:buFont typeface="Arial"/>
              <a:buChar char="•"/>
            </a:pPr>
            <a:r>
              <a:rPr lang="en" sz="1800" b="1">
                <a:solidFill>
                  <a:schemeClr val="dk2"/>
                </a:solidFill>
                <a:latin typeface="Calibri"/>
                <a:ea typeface="Calibri"/>
                <a:cs typeface="Calibri"/>
                <a:sym typeface="Calibri"/>
              </a:rPr>
              <a:t>Use clear, concise, plain language to ensure content is accessible and steps are easy to follow.</a:t>
            </a:r>
            <a:endParaRPr/>
          </a:p>
        </p:txBody>
      </p:sp>
      <p:pic>
        <p:nvPicPr>
          <p:cNvPr id="493" name="Google Shape;493;p84" descr="Science concept with microscope and people working"/>
          <p:cNvPicPr preferRelativeResize="0"/>
          <p:nvPr/>
        </p:nvPicPr>
        <p:blipFill rotWithShape="1">
          <a:blip r:embed="rId3">
            <a:alphaModFix/>
          </a:blip>
          <a:srcRect l="6369" t="10822" r="5049" b="8107"/>
          <a:stretch/>
        </p:blipFill>
        <p:spPr>
          <a:xfrm>
            <a:off x="5912336" y="2303942"/>
            <a:ext cx="3091747" cy="28296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85"/>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
                <a:latin typeface="Encode Sans Black"/>
                <a:ea typeface="Encode Sans Black"/>
                <a:cs typeface="Encode Sans Black"/>
                <a:sym typeface="Encode Sans Black"/>
              </a:rPr>
              <a:t>BIOSAFETY MONTH OUTREACH</a:t>
            </a:r>
            <a:endParaRPr/>
          </a:p>
        </p:txBody>
      </p:sp>
      <p:sp>
        <p:nvSpPr>
          <p:cNvPr id="500" name="Google Shape;500;p85"/>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
                <a:solidFill>
                  <a:srgbClr val="FFFFFF"/>
                </a:solidFill>
              </a:rPr>
              <a:t>12</a:t>
            </a:fld>
            <a:endParaRPr>
              <a:solidFill>
                <a:srgbClr val="FFFFFF"/>
              </a:solidFill>
            </a:endParaRPr>
          </a:p>
        </p:txBody>
      </p:sp>
      <p:pic>
        <p:nvPicPr>
          <p:cNvPr id="501" name="Google Shape;501;p85"/>
          <p:cNvPicPr preferRelativeResize="0"/>
          <p:nvPr/>
        </p:nvPicPr>
        <p:blipFill rotWithShape="1">
          <a:blip r:embed="rId3">
            <a:alphaModFix/>
          </a:blip>
          <a:srcRect/>
          <a:stretch/>
        </p:blipFill>
        <p:spPr>
          <a:xfrm>
            <a:off x="6340250" y="2543780"/>
            <a:ext cx="2309271" cy="1770441"/>
          </a:xfrm>
          <a:prstGeom prst="rect">
            <a:avLst/>
          </a:prstGeom>
          <a:noFill/>
          <a:ln>
            <a:noFill/>
          </a:ln>
        </p:spPr>
      </p:pic>
      <p:sp>
        <p:nvSpPr>
          <p:cNvPr id="502" name="Google Shape;502;p85"/>
          <p:cNvSpPr txBox="1">
            <a:spLocks noGrp="1"/>
          </p:cNvSpPr>
          <p:nvPr>
            <p:ph type="body" idx="1"/>
          </p:nvPr>
        </p:nvSpPr>
        <p:spPr>
          <a:xfrm>
            <a:off x="494479" y="2159794"/>
            <a:ext cx="6052800" cy="3011700"/>
          </a:xfrm>
          <a:prstGeom prst="rect">
            <a:avLst/>
          </a:prstGeom>
          <a:noFill/>
          <a:ln>
            <a:noFill/>
          </a:ln>
        </p:spPr>
        <p:txBody>
          <a:bodyPr spcFirstLastPara="1" wrap="square" lIns="91425" tIns="45700" rIns="91425" bIns="45700" anchor="t" anchorCtr="0">
            <a:normAutofit fontScale="85000" lnSpcReduction="20000"/>
          </a:bodyPr>
          <a:lstStyle/>
          <a:p>
            <a:pPr marL="257167" marR="0" lvl="0" indent="-235736" algn="l" rtl="0">
              <a:lnSpc>
                <a:spcPct val="100000"/>
              </a:lnSpc>
              <a:spcBef>
                <a:spcPts val="0"/>
              </a:spcBef>
              <a:spcAft>
                <a:spcPts val="0"/>
              </a:spcAft>
              <a:buClr>
                <a:schemeClr val="dk1"/>
              </a:buClr>
              <a:buSzPct val="100000"/>
              <a:buFont typeface="Arial"/>
              <a:buChar char="•"/>
            </a:pPr>
            <a:r>
              <a:rPr lang="en" sz="2250"/>
              <a:t>Email to principal investigators and lab managers with BUAs</a:t>
            </a:r>
            <a:endParaRPr/>
          </a:p>
          <a:p>
            <a:pPr marL="257167" marR="0" lvl="0" indent="-235736" algn="l" rtl="0">
              <a:lnSpc>
                <a:spcPct val="100000"/>
              </a:lnSpc>
              <a:spcBef>
                <a:spcPts val="450"/>
              </a:spcBef>
              <a:spcAft>
                <a:spcPts val="0"/>
              </a:spcAft>
              <a:buClr>
                <a:schemeClr val="dk1"/>
              </a:buClr>
              <a:buSzPct val="100000"/>
              <a:buFont typeface="Arial"/>
              <a:buChar char="•"/>
            </a:pPr>
            <a:r>
              <a:rPr lang="en" sz="2250"/>
              <a:t>A news post featured on the EH&amp;S website and in EH&amp;S newsletter</a:t>
            </a:r>
            <a:endParaRPr/>
          </a:p>
          <a:p>
            <a:pPr marL="257167" marR="0" lvl="0" indent="-235736" algn="l" rtl="0">
              <a:lnSpc>
                <a:spcPct val="100000"/>
              </a:lnSpc>
              <a:spcBef>
                <a:spcPts val="450"/>
              </a:spcBef>
              <a:spcAft>
                <a:spcPts val="0"/>
              </a:spcAft>
              <a:buClr>
                <a:schemeClr val="dk1"/>
              </a:buClr>
              <a:buSzPct val="100000"/>
              <a:buFont typeface="Arial"/>
              <a:buChar char="•"/>
            </a:pPr>
            <a:r>
              <a:rPr lang="en" sz="2250"/>
              <a:t>Featured on the Office of Research webpage</a:t>
            </a:r>
            <a:endParaRPr/>
          </a:p>
          <a:p>
            <a:pPr marL="257167" marR="0" lvl="0" indent="-235736" algn="l" rtl="0">
              <a:lnSpc>
                <a:spcPct val="100000"/>
              </a:lnSpc>
              <a:spcBef>
                <a:spcPts val="450"/>
              </a:spcBef>
              <a:spcAft>
                <a:spcPts val="0"/>
              </a:spcAft>
              <a:buClr>
                <a:schemeClr val="dk1"/>
              </a:buClr>
              <a:buSzPct val="100000"/>
              <a:buFont typeface="Arial"/>
              <a:buChar char="•"/>
            </a:pPr>
            <a:r>
              <a:rPr lang="en" sz="2250"/>
              <a:t>Present to U-WIDE Health and Safety Committee, MRAM (research administrators) and the IBC</a:t>
            </a:r>
            <a:endParaRPr/>
          </a:p>
          <a:p>
            <a:pPr marL="257167" marR="0" lvl="0" indent="-142867" algn="l" rtl="0">
              <a:lnSpc>
                <a:spcPct val="100000"/>
              </a:lnSpc>
              <a:spcBef>
                <a:spcPts val="360"/>
              </a:spcBef>
              <a:spcAft>
                <a:spcPts val="0"/>
              </a:spcAft>
              <a:buClr>
                <a:schemeClr val="dk1"/>
              </a:buClr>
              <a:buSzPct val="100000"/>
              <a:buFont typeface="Arial"/>
              <a:buNone/>
            </a:pPr>
            <a:endParaRPr/>
          </a:p>
          <a:p>
            <a:pPr marL="0" lvl="0" indent="0" algn="l" rtl="0">
              <a:lnSpc>
                <a:spcPct val="100000"/>
              </a:lnSpc>
              <a:spcBef>
                <a:spcPts val="360"/>
              </a:spcBef>
              <a:spcAft>
                <a:spcPts val="0"/>
              </a:spcAft>
              <a:buClr>
                <a:schemeClr val="dk1"/>
              </a:buClr>
              <a:buSzPct val="100000"/>
              <a:buNone/>
            </a:pPr>
            <a:endParaRPr/>
          </a:p>
          <a:p>
            <a:pPr marL="0" lvl="0" indent="0" algn="l" rtl="0">
              <a:lnSpc>
                <a:spcPct val="100000"/>
              </a:lnSpc>
              <a:spcBef>
                <a:spcPts val="360"/>
              </a:spcBef>
              <a:spcAft>
                <a:spcPts val="0"/>
              </a:spcAft>
              <a:buClr>
                <a:schemeClr val="dk1"/>
              </a:buClr>
              <a:buSzPct val="100000"/>
              <a:buNone/>
            </a:pPr>
            <a:endParaRPr/>
          </a:p>
          <a:p>
            <a:pPr marL="257167" marR="0" lvl="0" indent="-142867" algn="l" rtl="0">
              <a:lnSpc>
                <a:spcPct val="100000"/>
              </a:lnSpc>
              <a:spcBef>
                <a:spcPts val="360"/>
              </a:spcBef>
              <a:spcAft>
                <a:spcPts val="0"/>
              </a:spcAft>
              <a:buClr>
                <a:schemeClr val="dk1"/>
              </a:buClr>
              <a:buSzPct val="100000"/>
              <a:buFont typeface="Arial"/>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86"/>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
                <a:latin typeface="Encode Sans Black"/>
                <a:ea typeface="Encode Sans Black"/>
                <a:cs typeface="Encode Sans Black"/>
                <a:sym typeface="Encode Sans Black"/>
              </a:rPr>
              <a:t>HAPPY BIOSAFETY MONTH!</a:t>
            </a:r>
            <a:endParaRPr/>
          </a:p>
        </p:txBody>
      </p:sp>
      <p:sp>
        <p:nvSpPr>
          <p:cNvPr id="509" name="Google Shape;509;p86"/>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
                <a:solidFill>
                  <a:srgbClr val="FFFFFF"/>
                </a:solidFill>
              </a:rPr>
              <a:t>13</a:t>
            </a:fld>
            <a:endParaRPr>
              <a:solidFill>
                <a:srgbClr val="FFFFFF"/>
              </a:solidFill>
            </a:endParaRPr>
          </a:p>
        </p:txBody>
      </p:sp>
      <p:sp>
        <p:nvSpPr>
          <p:cNvPr id="510" name="Google Shape;510;p86"/>
          <p:cNvSpPr txBox="1">
            <a:spLocks noGrp="1"/>
          </p:cNvSpPr>
          <p:nvPr>
            <p:ph type="body" idx="1"/>
          </p:nvPr>
        </p:nvSpPr>
        <p:spPr>
          <a:xfrm>
            <a:off x="668947" y="2082738"/>
            <a:ext cx="4475700" cy="3449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100"/>
              <a:buNone/>
            </a:pPr>
            <a:r>
              <a:rPr lang="en" sz="2100"/>
              <a:t>Questions? ehsbio@uw.edu</a:t>
            </a:r>
            <a:endParaRPr/>
          </a:p>
          <a:p>
            <a:pPr marL="0" lvl="0" indent="0" algn="l" rtl="0">
              <a:lnSpc>
                <a:spcPct val="100000"/>
              </a:lnSpc>
              <a:spcBef>
                <a:spcPts val="330"/>
              </a:spcBef>
              <a:spcAft>
                <a:spcPts val="0"/>
              </a:spcAft>
              <a:buClr>
                <a:schemeClr val="dk1"/>
              </a:buClr>
              <a:buSzPts val="1650"/>
              <a:buNone/>
            </a:pPr>
            <a:r>
              <a:rPr lang="en" sz="1650"/>
              <a:t>Thanks to the biosafety team:</a:t>
            </a:r>
            <a:endParaRPr/>
          </a:p>
          <a:p>
            <a:pPr marL="557198" lvl="1" indent="-214307" algn="l" rtl="0">
              <a:lnSpc>
                <a:spcPct val="100000"/>
              </a:lnSpc>
              <a:spcBef>
                <a:spcPts val="300"/>
              </a:spcBef>
              <a:spcAft>
                <a:spcPts val="0"/>
              </a:spcAft>
              <a:buClr>
                <a:schemeClr val="dk1"/>
              </a:buClr>
              <a:buSzPts val="1500"/>
              <a:buChar char="–"/>
            </a:pPr>
            <a:r>
              <a:rPr lang="en"/>
              <a:t>Lesley Decker</a:t>
            </a:r>
            <a:endParaRPr/>
          </a:p>
          <a:p>
            <a:pPr marL="557198" lvl="1" indent="-214307" algn="l" rtl="0">
              <a:lnSpc>
                <a:spcPct val="100000"/>
              </a:lnSpc>
              <a:spcBef>
                <a:spcPts val="300"/>
              </a:spcBef>
              <a:spcAft>
                <a:spcPts val="0"/>
              </a:spcAft>
              <a:buClr>
                <a:schemeClr val="dk1"/>
              </a:buClr>
              <a:buSzPts val="1500"/>
              <a:buChar char="–"/>
            </a:pPr>
            <a:r>
              <a:rPr lang="en"/>
              <a:t>Zara Llewellyn</a:t>
            </a:r>
            <a:endParaRPr/>
          </a:p>
          <a:p>
            <a:pPr marL="557198" lvl="1" indent="-214307" algn="l" rtl="0">
              <a:lnSpc>
                <a:spcPct val="100000"/>
              </a:lnSpc>
              <a:spcBef>
                <a:spcPts val="300"/>
              </a:spcBef>
              <a:spcAft>
                <a:spcPts val="0"/>
              </a:spcAft>
              <a:buClr>
                <a:schemeClr val="dk1"/>
              </a:buClr>
              <a:buSzPts val="1500"/>
              <a:buChar char="–"/>
            </a:pPr>
            <a:r>
              <a:rPr lang="en"/>
              <a:t>Kristi Kilgore</a:t>
            </a:r>
            <a:endParaRPr/>
          </a:p>
          <a:p>
            <a:pPr marL="557198" lvl="1" indent="-214307" algn="l" rtl="0">
              <a:lnSpc>
                <a:spcPct val="100000"/>
              </a:lnSpc>
              <a:spcBef>
                <a:spcPts val="300"/>
              </a:spcBef>
              <a:spcAft>
                <a:spcPts val="0"/>
              </a:spcAft>
              <a:buClr>
                <a:schemeClr val="dk1"/>
              </a:buClr>
              <a:buSzPts val="1500"/>
              <a:buChar char="–"/>
            </a:pPr>
            <a:r>
              <a:rPr lang="en"/>
              <a:t>Esther Pellham</a:t>
            </a:r>
            <a:endParaRPr/>
          </a:p>
          <a:p>
            <a:pPr marL="557198" lvl="1" indent="-214307" algn="l" rtl="0">
              <a:lnSpc>
                <a:spcPct val="100000"/>
              </a:lnSpc>
              <a:spcBef>
                <a:spcPts val="300"/>
              </a:spcBef>
              <a:spcAft>
                <a:spcPts val="0"/>
              </a:spcAft>
              <a:buClr>
                <a:schemeClr val="dk1"/>
              </a:buClr>
              <a:buSzPts val="1500"/>
              <a:buChar char="–"/>
            </a:pPr>
            <a:r>
              <a:rPr lang="en"/>
              <a:t>Haris Malik</a:t>
            </a:r>
            <a:endParaRPr/>
          </a:p>
          <a:p>
            <a:pPr marL="557198" lvl="1" indent="-214307" algn="l" rtl="0">
              <a:lnSpc>
                <a:spcPct val="100000"/>
              </a:lnSpc>
              <a:spcBef>
                <a:spcPts val="300"/>
              </a:spcBef>
              <a:spcAft>
                <a:spcPts val="0"/>
              </a:spcAft>
              <a:buClr>
                <a:schemeClr val="dk1"/>
              </a:buClr>
              <a:buSzPts val="1500"/>
              <a:buChar char="–"/>
            </a:pPr>
            <a:r>
              <a:rPr lang="en"/>
              <a:t>Devon McMenimen</a:t>
            </a:r>
            <a:endParaRPr/>
          </a:p>
          <a:p>
            <a:pPr marL="557198" lvl="1" indent="-214307" algn="l" rtl="0">
              <a:lnSpc>
                <a:spcPct val="100000"/>
              </a:lnSpc>
              <a:spcBef>
                <a:spcPts val="300"/>
              </a:spcBef>
              <a:spcAft>
                <a:spcPts val="0"/>
              </a:spcAft>
              <a:buClr>
                <a:schemeClr val="dk1"/>
              </a:buClr>
              <a:buSzPts val="1500"/>
              <a:buChar char="–"/>
            </a:pPr>
            <a:r>
              <a:rPr lang="en"/>
              <a:t>Jennifer Cabarrus</a:t>
            </a:r>
            <a:endParaRPr/>
          </a:p>
          <a:p>
            <a:pPr marL="0" lvl="0" indent="0" algn="l" rtl="0">
              <a:lnSpc>
                <a:spcPct val="100000"/>
              </a:lnSpc>
              <a:spcBef>
                <a:spcPts val="330"/>
              </a:spcBef>
              <a:spcAft>
                <a:spcPts val="0"/>
              </a:spcAft>
              <a:buClr>
                <a:schemeClr val="dk1"/>
              </a:buClr>
              <a:buSzPts val="1650"/>
              <a:buNone/>
            </a:pPr>
            <a:r>
              <a:rPr lang="en" sz="1650"/>
              <a:t>And our occupational health nurse:</a:t>
            </a:r>
            <a:endParaRPr/>
          </a:p>
          <a:p>
            <a:pPr marL="557198" lvl="1" indent="-214307" algn="l" rtl="0">
              <a:lnSpc>
                <a:spcPct val="100000"/>
              </a:lnSpc>
              <a:spcBef>
                <a:spcPts val="300"/>
              </a:spcBef>
              <a:spcAft>
                <a:spcPts val="0"/>
              </a:spcAft>
              <a:buClr>
                <a:schemeClr val="dk1"/>
              </a:buClr>
              <a:buSzPts val="1500"/>
              <a:buChar char="–"/>
            </a:pPr>
            <a:r>
              <a:rPr lang="en"/>
              <a:t>Judy Cashman</a:t>
            </a:r>
            <a:endParaRPr/>
          </a:p>
        </p:txBody>
      </p:sp>
      <p:grpSp>
        <p:nvGrpSpPr>
          <p:cNvPr id="511" name="Google Shape;511;p86"/>
          <p:cNvGrpSpPr/>
          <p:nvPr/>
        </p:nvGrpSpPr>
        <p:grpSpPr>
          <a:xfrm>
            <a:off x="5398089" y="1588140"/>
            <a:ext cx="3272411" cy="4060459"/>
            <a:chOff x="7197451" y="974519"/>
            <a:chExt cx="4363215" cy="5413945"/>
          </a:xfrm>
        </p:grpSpPr>
        <p:pic>
          <p:nvPicPr>
            <p:cNvPr id="512" name="Google Shape;512;p86" descr="Directory | EHS"/>
            <p:cNvPicPr preferRelativeResize="0"/>
            <p:nvPr/>
          </p:nvPicPr>
          <p:blipFill rotWithShape="1">
            <a:blip r:embed="rId3">
              <a:alphaModFix/>
            </a:blip>
            <a:srcRect/>
            <a:stretch/>
          </p:blipFill>
          <p:spPr>
            <a:xfrm>
              <a:off x="8639992" y="974519"/>
              <a:ext cx="1473608" cy="1822251"/>
            </a:xfrm>
            <a:prstGeom prst="rect">
              <a:avLst/>
            </a:prstGeom>
            <a:noFill/>
            <a:ln>
              <a:noFill/>
            </a:ln>
          </p:spPr>
        </p:pic>
        <p:pic>
          <p:nvPicPr>
            <p:cNvPr id="513" name="Google Shape;513;p86" descr="Directory | EHS"/>
            <p:cNvPicPr preferRelativeResize="0"/>
            <p:nvPr/>
          </p:nvPicPr>
          <p:blipFill rotWithShape="1">
            <a:blip r:embed="rId4">
              <a:alphaModFix/>
            </a:blip>
            <a:srcRect/>
            <a:stretch/>
          </p:blipFill>
          <p:spPr>
            <a:xfrm>
              <a:off x="7197451" y="975341"/>
              <a:ext cx="1473608" cy="1828800"/>
            </a:xfrm>
            <a:prstGeom prst="rect">
              <a:avLst/>
            </a:prstGeom>
            <a:noFill/>
            <a:ln>
              <a:noFill/>
            </a:ln>
          </p:spPr>
        </p:pic>
        <p:pic>
          <p:nvPicPr>
            <p:cNvPr id="514" name="Google Shape;514;p86" descr="Zara Llewellyn, Assistant Director, Research &amp; Occupational Safety"/>
            <p:cNvPicPr preferRelativeResize="0"/>
            <p:nvPr/>
          </p:nvPicPr>
          <p:blipFill rotWithShape="1">
            <a:blip r:embed="rId5">
              <a:alphaModFix/>
            </a:blip>
            <a:srcRect/>
            <a:stretch/>
          </p:blipFill>
          <p:spPr>
            <a:xfrm>
              <a:off x="8629320" y="2765683"/>
              <a:ext cx="1472184" cy="1828800"/>
            </a:xfrm>
            <a:prstGeom prst="rect">
              <a:avLst/>
            </a:prstGeom>
            <a:noFill/>
            <a:ln>
              <a:noFill/>
            </a:ln>
          </p:spPr>
        </p:pic>
        <p:pic>
          <p:nvPicPr>
            <p:cNvPr id="515" name="Google Shape;515;p86" descr="Directory | EHS"/>
            <p:cNvPicPr preferRelativeResize="0"/>
            <p:nvPr/>
          </p:nvPicPr>
          <p:blipFill rotWithShape="1">
            <a:blip r:embed="rId6">
              <a:alphaModFix/>
            </a:blip>
            <a:srcRect/>
            <a:stretch/>
          </p:blipFill>
          <p:spPr>
            <a:xfrm>
              <a:off x="10105076" y="2762866"/>
              <a:ext cx="1451638" cy="1828800"/>
            </a:xfrm>
            <a:prstGeom prst="rect">
              <a:avLst/>
            </a:prstGeom>
            <a:noFill/>
            <a:ln>
              <a:noFill/>
            </a:ln>
          </p:spPr>
        </p:pic>
        <p:pic>
          <p:nvPicPr>
            <p:cNvPr id="516" name="Google Shape;516;p86" descr="Directory | EHS"/>
            <p:cNvPicPr preferRelativeResize="0"/>
            <p:nvPr/>
          </p:nvPicPr>
          <p:blipFill rotWithShape="1">
            <a:blip r:embed="rId7">
              <a:alphaModFix/>
            </a:blip>
            <a:srcRect/>
            <a:stretch/>
          </p:blipFill>
          <p:spPr>
            <a:xfrm>
              <a:off x="8629700" y="4559664"/>
              <a:ext cx="1472184" cy="1828800"/>
            </a:xfrm>
            <a:prstGeom prst="rect">
              <a:avLst/>
            </a:prstGeom>
            <a:noFill/>
            <a:ln>
              <a:noFill/>
            </a:ln>
          </p:spPr>
        </p:pic>
        <p:pic>
          <p:nvPicPr>
            <p:cNvPr id="517" name="Google Shape;517;p86" descr="Directory | EHS"/>
            <p:cNvPicPr preferRelativeResize="0"/>
            <p:nvPr/>
          </p:nvPicPr>
          <p:blipFill rotWithShape="1">
            <a:blip r:embed="rId8">
              <a:alphaModFix/>
            </a:blip>
            <a:srcRect/>
            <a:stretch/>
          </p:blipFill>
          <p:spPr>
            <a:xfrm>
              <a:off x="7200378" y="2768500"/>
              <a:ext cx="1437352" cy="1828800"/>
            </a:xfrm>
            <a:prstGeom prst="rect">
              <a:avLst/>
            </a:prstGeom>
            <a:noFill/>
            <a:ln>
              <a:noFill/>
            </a:ln>
          </p:spPr>
        </p:pic>
        <p:pic>
          <p:nvPicPr>
            <p:cNvPr id="518" name="Google Shape;518;p86" descr="Directory | EHS"/>
            <p:cNvPicPr preferRelativeResize="0"/>
            <p:nvPr/>
          </p:nvPicPr>
          <p:blipFill rotWithShape="1">
            <a:blip r:embed="rId9">
              <a:alphaModFix/>
            </a:blip>
            <a:srcRect/>
            <a:stretch/>
          </p:blipFill>
          <p:spPr>
            <a:xfrm>
              <a:off x="10101884" y="4559664"/>
              <a:ext cx="1458782" cy="1828800"/>
            </a:xfrm>
            <a:prstGeom prst="rect">
              <a:avLst/>
            </a:prstGeom>
            <a:noFill/>
            <a:ln>
              <a:noFill/>
            </a:ln>
          </p:spPr>
        </p:pic>
        <p:pic>
          <p:nvPicPr>
            <p:cNvPr id="519" name="Google Shape;519;p86" descr="A person with a beard smiling&#10;&#10;Description automatically generated with low confidence"/>
            <p:cNvPicPr preferRelativeResize="0"/>
            <p:nvPr/>
          </p:nvPicPr>
          <p:blipFill rotWithShape="1">
            <a:blip r:embed="rId10">
              <a:alphaModFix/>
            </a:blip>
            <a:srcRect b="11621"/>
            <a:stretch/>
          </p:blipFill>
          <p:spPr>
            <a:xfrm>
              <a:off x="7198116" y="4559664"/>
              <a:ext cx="1436422" cy="1828800"/>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87"/>
          <p:cNvSpPr txBox="1">
            <a:spLocks noGrp="1"/>
          </p:cNvSpPr>
          <p:nvPr>
            <p:ph type="body" idx="1"/>
          </p:nvPr>
        </p:nvSpPr>
        <p:spPr>
          <a:xfrm>
            <a:off x="692029" y="1088136"/>
            <a:ext cx="7775400" cy="2715900"/>
          </a:xfrm>
          <a:prstGeom prst="rect">
            <a:avLst/>
          </a:prstGeom>
          <a:noFill/>
          <a:ln>
            <a:noFill/>
          </a:ln>
        </p:spPr>
        <p:txBody>
          <a:bodyPr spcFirstLastPara="1" wrap="square" lIns="91425" tIns="45700" rIns="91425" bIns="45700" anchor="b" anchorCtr="0">
            <a:normAutofit fontScale="92500" lnSpcReduction="20000"/>
          </a:bodyPr>
          <a:lstStyle/>
          <a:p>
            <a:pPr marL="0" lvl="0" indent="0" algn="l" rtl="0">
              <a:lnSpc>
                <a:spcPct val="100000"/>
              </a:lnSpc>
              <a:spcBef>
                <a:spcPts val="0"/>
              </a:spcBef>
              <a:spcAft>
                <a:spcPts val="0"/>
              </a:spcAft>
              <a:buClr>
                <a:schemeClr val="accent3"/>
              </a:buClr>
              <a:buSzPct val="100000"/>
              <a:buNone/>
            </a:pPr>
            <a:r>
              <a:rPr lang="en">
                <a:latin typeface="Arial"/>
                <a:ea typeface="Arial"/>
                <a:cs typeface="Arial"/>
                <a:sym typeface="Arial"/>
              </a:rPr>
              <a:t>COMPLIANCE HOT TOPICS: </a:t>
            </a:r>
            <a:endParaRPr/>
          </a:p>
          <a:p>
            <a:pPr marL="0" lvl="0" indent="0" algn="l" rtl="0">
              <a:lnSpc>
                <a:spcPct val="100000"/>
              </a:lnSpc>
              <a:spcBef>
                <a:spcPts val="925"/>
              </a:spcBef>
              <a:spcAft>
                <a:spcPts val="0"/>
              </a:spcAft>
              <a:buClr>
                <a:schemeClr val="accent3"/>
              </a:buClr>
              <a:buSzPct val="100000"/>
              <a:buNone/>
            </a:pPr>
            <a:r>
              <a:rPr lang="en">
                <a:latin typeface="Arial"/>
                <a:ea typeface="Arial"/>
                <a:cs typeface="Arial"/>
                <a:sym typeface="Arial"/>
              </a:rPr>
              <a:t>EFECS CLOSEOUT &amp; </a:t>
            </a:r>
            <a:endParaRPr/>
          </a:p>
          <a:p>
            <a:pPr marL="0" lvl="0" indent="0" algn="l" rtl="0">
              <a:lnSpc>
                <a:spcPct val="100000"/>
              </a:lnSpc>
              <a:spcBef>
                <a:spcPts val="925"/>
              </a:spcBef>
              <a:spcAft>
                <a:spcPts val="0"/>
              </a:spcAft>
              <a:buClr>
                <a:schemeClr val="accent3"/>
              </a:buClr>
              <a:buSzPct val="100000"/>
              <a:buNone/>
            </a:pPr>
            <a:r>
              <a:rPr lang="en">
                <a:latin typeface="Arial"/>
                <a:ea typeface="Arial"/>
                <a:cs typeface="Arial"/>
                <a:sym typeface="Arial"/>
              </a:rPr>
              <a:t>NIH CHILDCARE UPDATES</a:t>
            </a:r>
            <a:endParaRPr/>
          </a:p>
        </p:txBody>
      </p:sp>
      <p:sp>
        <p:nvSpPr>
          <p:cNvPr id="525" name="Google Shape;525;p87"/>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October 2023</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Matt Gardner</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Post Award Fiscal Compliance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8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600"/>
              <a:buNone/>
            </a:pPr>
            <a:r>
              <a:rPr lang="en" sz="3600" b="1">
                <a:latin typeface="Arial"/>
                <a:ea typeface="Arial"/>
                <a:cs typeface="Arial"/>
                <a:sym typeface="Arial"/>
              </a:rPr>
              <a:t>eFECS CLOSEOUT</a:t>
            </a:r>
            <a:endParaRPr/>
          </a:p>
        </p:txBody>
      </p:sp>
      <p:sp>
        <p:nvSpPr>
          <p:cNvPr id="531" name="Google Shape;531;p88"/>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The eFECS Effort Reporting system and eFECS Cost Share Module are now frozen in preparation for retirement.</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No changes can be made in either system going forward and the databases will be archived in accordance with UW record retention policies.</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eFECS retirement impacts to effort reporting and documenting cost share…</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532" name="Google Shape;532;p88"/>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8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UNCERTIFIED FACULTY EFFORT CERTIFICATIONS</a:t>
            </a:r>
            <a:endParaRPr/>
          </a:p>
        </p:txBody>
      </p:sp>
      <p:sp>
        <p:nvSpPr>
          <p:cNvPr id="538" name="Google Shape;538;p89"/>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Any uncertified FECs for any reporting period ending before 7/1/2023 will require a manual “paper” process for certification.</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Contact </a:t>
            </a:r>
            <a:r>
              <a:rPr lang="en" u="sng">
                <a:solidFill>
                  <a:schemeClr val="hlink"/>
                </a:solidFill>
                <a:latin typeface="Arial"/>
                <a:ea typeface="Arial"/>
                <a:cs typeface="Arial"/>
                <a:sym typeface="Arial"/>
                <a:hlinkClick r:id="rId3"/>
              </a:rPr>
              <a:t>efecs@uw.edu</a:t>
            </a:r>
            <a:r>
              <a:rPr lang="en">
                <a:latin typeface="Arial"/>
                <a:ea typeface="Arial"/>
                <a:cs typeface="Arial"/>
                <a:sym typeface="Arial"/>
              </a:rPr>
              <a:t> to initiate the manual certification process. </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The PAFC Effort Team will prepare the manual FECs and work with campus units through the certification process.</a:t>
            </a:r>
            <a:endParaRPr/>
          </a:p>
        </p:txBody>
      </p:sp>
      <p:sp>
        <p:nvSpPr>
          <p:cNvPr id="539" name="Google Shape;539;p89"/>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9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FECs ON-HOLD DUE TO PENDING PRE-7/1 SALARY TRANSFERS</a:t>
            </a:r>
            <a:endParaRPr/>
          </a:p>
        </p:txBody>
      </p:sp>
      <p:sp>
        <p:nvSpPr>
          <p:cNvPr id="545" name="Google Shape;545;p90"/>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rmAutofit fontScale="77500" lnSpcReduction="20000"/>
          </a:bodyPr>
          <a:lstStyle/>
          <a:p>
            <a:pPr marL="342900" lvl="0" indent="-342931" algn="l" rtl="0">
              <a:spcBef>
                <a:spcPts val="0"/>
              </a:spcBef>
              <a:spcAft>
                <a:spcPts val="0"/>
              </a:spcAft>
              <a:buClr>
                <a:srgbClr val="4B2E83"/>
              </a:buClr>
              <a:buSzPct val="100000"/>
              <a:buFont typeface="Merriweather Sans"/>
              <a:buChar char="&gt;"/>
            </a:pPr>
            <a:r>
              <a:rPr lang="en" sz="3100">
                <a:latin typeface="Arial"/>
                <a:ea typeface="Arial"/>
                <a:cs typeface="Arial"/>
                <a:sym typeface="Arial"/>
              </a:rPr>
              <a:t>If you have an FEC that requires a pre-7/1 salary transfer, please email the Effort Team at </a:t>
            </a:r>
            <a:r>
              <a:rPr lang="en" sz="3100" u="sng">
                <a:solidFill>
                  <a:schemeClr val="hlink"/>
                </a:solidFill>
                <a:latin typeface="Arial"/>
                <a:ea typeface="Arial"/>
                <a:cs typeface="Arial"/>
                <a:sym typeface="Arial"/>
                <a:hlinkClick r:id="rId3"/>
              </a:rPr>
              <a:t>efecs@uw.edu</a:t>
            </a:r>
            <a:r>
              <a:rPr lang="en" sz="3100">
                <a:latin typeface="Arial"/>
                <a:ea typeface="Arial"/>
                <a:cs typeface="Arial"/>
                <a:sym typeface="Arial"/>
              </a:rPr>
              <a:t>. Please provide: </a:t>
            </a:r>
            <a:endParaRPr/>
          </a:p>
          <a:p>
            <a:pPr marL="742950" lvl="1" indent="-285750" algn="l" rtl="0">
              <a:spcBef>
                <a:spcPts val="372"/>
              </a:spcBef>
              <a:spcAft>
                <a:spcPts val="0"/>
              </a:spcAft>
              <a:buClr>
                <a:srgbClr val="4B2E83"/>
              </a:buClr>
              <a:buSzPct val="100000"/>
              <a:buChar char="–"/>
            </a:pPr>
            <a:r>
              <a:rPr lang="en" sz="2400">
                <a:latin typeface="Arial"/>
                <a:ea typeface="Arial"/>
                <a:cs typeface="Arial"/>
                <a:sym typeface="Arial"/>
              </a:rPr>
              <a:t>Name of the faculty</a:t>
            </a:r>
            <a:endParaRPr/>
          </a:p>
          <a:p>
            <a:pPr marL="742950" lvl="1" indent="-285750" algn="l" rtl="0">
              <a:spcBef>
                <a:spcPts val="372"/>
              </a:spcBef>
              <a:spcAft>
                <a:spcPts val="0"/>
              </a:spcAft>
              <a:buClr>
                <a:srgbClr val="4B2E83"/>
              </a:buClr>
              <a:buSzPct val="100000"/>
              <a:buChar char="–"/>
            </a:pPr>
            <a:r>
              <a:rPr lang="en" sz="2400">
                <a:latin typeface="Arial"/>
                <a:ea typeface="Arial"/>
                <a:cs typeface="Arial"/>
                <a:sym typeface="Arial"/>
              </a:rPr>
              <a:t>Impacted FEC cycle</a:t>
            </a:r>
            <a:endParaRPr/>
          </a:p>
          <a:p>
            <a:pPr marL="742950" lvl="1" indent="-167640" algn="l" rtl="0">
              <a:spcBef>
                <a:spcPts val="372"/>
              </a:spcBef>
              <a:spcAft>
                <a:spcPts val="0"/>
              </a:spcAft>
              <a:buClr>
                <a:srgbClr val="4B2E83"/>
              </a:buClr>
              <a:buSzPct val="100000"/>
              <a:buNone/>
            </a:pPr>
            <a:endParaRPr sz="2400">
              <a:latin typeface="Arial"/>
              <a:ea typeface="Arial"/>
              <a:cs typeface="Arial"/>
              <a:sym typeface="Arial"/>
            </a:endParaRPr>
          </a:p>
          <a:p>
            <a:pPr marL="342900" lvl="0" indent="-342900" algn="l" rtl="0">
              <a:spcBef>
                <a:spcPts val="434"/>
              </a:spcBef>
              <a:spcAft>
                <a:spcPts val="0"/>
              </a:spcAft>
              <a:buClr>
                <a:srgbClr val="4B2E83"/>
              </a:buClr>
              <a:buSzPct val="100000"/>
              <a:buFont typeface="Merriweather Sans"/>
              <a:buChar char="&gt;"/>
            </a:pPr>
            <a:r>
              <a:rPr lang="en" sz="2800">
                <a:latin typeface="Arial"/>
                <a:ea typeface="Arial"/>
                <a:cs typeface="Arial"/>
                <a:sym typeface="Arial"/>
              </a:rPr>
              <a:t>Once the Workday reclass journal process is ready, and transfers are occurring, the Effort Team will begin working through the list of FECs which require manual certification.</a:t>
            </a:r>
            <a:endParaRPr/>
          </a:p>
          <a:p>
            <a:pPr marL="342900" lvl="0" indent="-205105" algn="l" rtl="0">
              <a:spcBef>
                <a:spcPts val="434"/>
              </a:spcBef>
              <a:spcAft>
                <a:spcPts val="0"/>
              </a:spcAft>
              <a:buClr>
                <a:srgbClr val="4B2E83"/>
              </a:buClr>
              <a:buSzPct val="100000"/>
              <a:buFont typeface="Merriweather Sans"/>
              <a:buNone/>
            </a:pPr>
            <a:endParaRPr sz="2800">
              <a:latin typeface="Arial"/>
              <a:ea typeface="Arial"/>
              <a:cs typeface="Arial"/>
              <a:sym typeface="Arial"/>
            </a:endParaRPr>
          </a:p>
          <a:p>
            <a:pPr marL="342900" lvl="0" indent="-342900" algn="l" rtl="0">
              <a:spcBef>
                <a:spcPts val="434"/>
              </a:spcBef>
              <a:spcAft>
                <a:spcPts val="0"/>
              </a:spcAft>
              <a:buClr>
                <a:srgbClr val="4B2E83"/>
              </a:buClr>
              <a:buSzPct val="100000"/>
              <a:buFont typeface="Merriweather Sans"/>
              <a:buChar char="&gt;"/>
            </a:pPr>
            <a:r>
              <a:rPr lang="en" sz="2800">
                <a:latin typeface="Arial"/>
                <a:ea typeface="Arial"/>
                <a:cs typeface="Arial"/>
                <a:sym typeface="Arial"/>
              </a:rPr>
              <a:t>We anticipate it will take multiple weeks, at a minimum, to work through the backlog of manual FECs. </a:t>
            </a:r>
            <a:endParaRPr/>
          </a:p>
        </p:txBody>
      </p:sp>
      <p:sp>
        <p:nvSpPr>
          <p:cNvPr id="546" name="Google Shape;546;p90"/>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9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200"/>
              <a:buNone/>
            </a:pPr>
            <a:r>
              <a:rPr lang="en" sz="3200" b="1">
                <a:latin typeface="Arial"/>
                <a:ea typeface="Arial"/>
                <a:cs typeface="Arial"/>
                <a:sym typeface="Arial"/>
              </a:rPr>
              <a:t>COST SHARE CONTRIBUTIONS</a:t>
            </a:r>
            <a:endParaRPr/>
          </a:p>
        </p:txBody>
      </p:sp>
      <p:sp>
        <p:nvSpPr>
          <p:cNvPr id="552" name="Google Shape;552;p91"/>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With eFECS retirement, all cost share commitments and contributions are now tracked and managed within Workday.</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Any pre-7/1 cost share contributions (salary or expenditures) that were not documented in eFECS must be documented in Workday via the forthcoming pre-7/1 reclass journal process. </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553" name="Google Shape;553;p91"/>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9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600"/>
              <a:buNone/>
            </a:pPr>
            <a:r>
              <a:rPr lang="en" sz="3600" b="1">
                <a:latin typeface="Arial"/>
                <a:ea typeface="Arial"/>
                <a:cs typeface="Arial"/>
                <a:sym typeface="Arial"/>
              </a:rPr>
              <a:t>ECC UPDATE</a:t>
            </a:r>
            <a:endParaRPr/>
          </a:p>
        </p:txBody>
      </p:sp>
      <p:sp>
        <p:nvSpPr>
          <p:cNvPr id="559" name="Google Shape;559;p92"/>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Coordinator training is underway for the new effort reporting system – ECC.</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“Office Hours” will begin on October 13</a:t>
            </a:r>
            <a:r>
              <a:rPr lang="en" baseline="30000">
                <a:latin typeface="Arial"/>
                <a:ea typeface="Arial"/>
                <a:cs typeface="Arial"/>
                <a:sym typeface="Arial"/>
              </a:rPr>
              <a:t>th</a:t>
            </a:r>
            <a:r>
              <a:rPr lang="en">
                <a:latin typeface="Arial"/>
                <a:ea typeface="Arial"/>
                <a:cs typeface="Arial"/>
                <a:sym typeface="Arial"/>
              </a:rPr>
              <a:t> and will occur every Friday from 10:00 am to 11:00 am. </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You can access links for the Coordinator Trainings or Office Hours via the webpage below:</a:t>
            </a:r>
            <a:br>
              <a:rPr lang="en">
                <a:latin typeface="Arial"/>
                <a:ea typeface="Arial"/>
                <a:cs typeface="Arial"/>
                <a:sym typeface="Arial"/>
              </a:rPr>
            </a:br>
            <a:br>
              <a:rPr lang="en">
                <a:latin typeface="Arial"/>
                <a:ea typeface="Arial"/>
                <a:cs typeface="Arial"/>
                <a:sym typeface="Arial"/>
              </a:rPr>
            </a:br>
            <a:r>
              <a:rPr lang="en" u="sng">
                <a:solidFill>
                  <a:schemeClr val="hlink"/>
                </a:solidFill>
                <a:latin typeface="Arial"/>
                <a:ea typeface="Arial"/>
                <a:cs typeface="Arial"/>
                <a:sym typeface="Arial"/>
                <a:hlinkClick r:id="rId3"/>
              </a:rPr>
              <a:t>https://finance.uw.edu/maa/ecc_training_timeline</a:t>
            </a: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560" name="Google Shape;560;p92"/>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75"/>
          <p:cNvSpPr txBox="1">
            <a:spLocks noGrp="1"/>
          </p:cNvSpPr>
          <p:nvPr>
            <p:ph type="body" idx="1"/>
          </p:nvPr>
        </p:nvSpPr>
        <p:spPr>
          <a:xfrm>
            <a:off x="671757" y="1447891"/>
            <a:ext cx="8051100" cy="1820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2"/>
              </a:buClr>
              <a:buSzPts val="3700"/>
              <a:buNone/>
            </a:pPr>
            <a:r>
              <a:rPr lang="en"/>
              <a:t>NATIONAL BIOSAFETY </a:t>
            </a:r>
            <a:endParaRPr/>
          </a:p>
          <a:p>
            <a:pPr marL="0" lvl="0" indent="0" algn="l" rtl="0">
              <a:lnSpc>
                <a:spcPct val="100000"/>
              </a:lnSpc>
              <a:spcBef>
                <a:spcPts val="740"/>
              </a:spcBef>
              <a:spcAft>
                <a:spcPts val="0"/>
              </a:spcAft>
              <a:buClr>
                <a:schemeClr val="lt2"/>
              </a:buClr>
              <a:buSzPts val="3700"/>
              <a:buNone/>
            </a:pPr>
            <a:r>
              <a:rPr lang="en"/>
              <a:t>MONTH 2023</a:t>
            </a:r>
            <a:endParaRPr/>
          </a:p>
        </p:txBody>
      </p:sp>
      <p:sp>
        <p:nvSpPr>
          <p:cNvPr id="381" name="Google Shape;381;p75"/>
          <p:cNvSpPr txBox="1">
            <a:spLocks noGrp="1"/>
          </p:cNvSpPr>
          <p:nvPr>
            <p:ph type="body" idx="2"/>
          </p:nvPr>
        </p:nvSpPr>
        <p:spPr>
          <a:xfrm>
            <a:off x="671756" y="4303360"/>
            <a:ext cx="6626400" cy="1642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2"/>
              </a:buClr>
              <a:buSzPts val="1650"/>
              <a:buNone/>
            </a:pPr>
            <a:r>
              <a:rPr lang="en" sz="1650">
                <a:solidFill>
                  <a:schemeClr val="lt1"/>
                </a:solidFill>
              </a:rPr>
              <a:t>Lesley Decker, Biosafety manager</a:t>
            </a:r>
            <a:endParaRPr>
              <a:solidFill>
                <a:schemeClr val="lt1"/>
              </a:solidFill>
            </a:endParaRPr>
          </a:p>
          <a:p>
            <a:pPr marL="0" lvl="0" indent="0" algn="l" rtl="0">
              <a:spcBef>
                <a:spcPts val="330"/>
              </a:spcBef>
              <a:spcAft>
                <a:spcPts val="0"/>
              </a:spcAft>
              <a:buClr>
                <a:schemeClr val="lt2"/>
              </a:buClr>
              <a:buSzPts val="1650"/>
              <a:buNone/>
            </a:pPr>
            <a:r>
              <a:rPr lang="en" sz="1650">
                <a:solidFill>
                  <a:schemeClr val="lt1"/>
                </a:solidFill>
              </a:rPr>
              <a:t>Haris Malik, Biosafety officer</a:t>
            </a:r>
            <a:endParaRPr>
              <a:solidFill>
                <a:schemeClr val="lt1"/>
              </a:solidFill>
            </a:endParaRPr>
          </a:p>
          <a:p>
            <a:pPr marL="0" lvl="0" indent="0" algn="l" rtl="0">
              <a:spcBef>
                <a:spcPts val="330"/>
              </a:spcBef>
              <a:spcAft>
                <a:spcPts val="0"/>
              </a:spcAft>
              <a:buClr>
                <a:schemeClr val="lt2"/>
              </a:buClr>
              <a:buSzPts val="1650"/>
              <a:buNone/>
            </a:pPr>
            <a:r>
              <a:rPr lang="en" sz="1650">
                <a:solidFill>
                  <a:schemeClr val="lt1"/>
                </a:solidFill>
              </a:rPr>
              <a:t>October 2023</a:t>
            </a:r>
            <a:endParaRPr>
              <a:solidFill>
                <a:schemeClr val="lt1"/>
              </a:solidFill>
            </a:endParaRPr>
          </a:p>
        </p:txBody>
      </p:sp>
      <p:pic>
        <p:nvPicPr>
          <p:cNvPr id="382" name="Google Shape;382;p75" descr="File:Biohazard symbol (red).svg - Wikimedia Commons"/>
          <p:cNvPicPr preferRelativeResize="0"/>
          <p:nvPr/>
        </p:nvPicPr>
        <p:blipFill rotWithShape="1">
          <a:blip r:embed="rId3">
            <a:alphaModFix/>
          </a:blip>
          <a:srcRect/>
          <a:stretch/>
        </p:blipFill>
        <p:spPr>
          <a:xfrm>
            <a:off x="5544203" y="3100692"/>
            <a:ext cx="1789558" cy="1789558"/>
          </a:xfrm>
          <a:prstGeom prst="rect">
            <a:avLst/>
          </a:prstGeom>
          <a:noFill/>
          <a:ln>
            <a:noFill/>
          </a:ln>
        </p:spPr>
      </p:pic>
      <p:sp>
        <p:nvSpPr>
          <p:cNvPr id="383" name="Google Shape;383;p75"/>
          <p:cNvSpPr txBox="1"/>
          <p:nvPr/>
        </p:nvSpPr>
        <p:spPr>
          <a:xfrm>
            <a:off x="671756" y="3388791"/>
            <a:ext cx="6448800" cy="41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100" b="0" i="0" u="none" strike="noStrike" cap="none">
                <a:solidFill>
                  <a:schemeClr val="lt1"/>
                </a:solidFill>
                <a:latin typeface="Encode Sans Black"/>
                <a:ea typeface="Encode Sans Black"/>
                <a:cs typeface="Encode Sans Black"/>
                <a:sym typeface="Encode Sans Black"/>
              </a:rPr>
              <a:t>The Value of Written Procedures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9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200"/>
              <a:buNone/>
            </a:pPr>
            <a:r>
              <a:rPr lang="en" sz="3200" b="1">
                <a:latin typeface="Arial"/>
                <a:ea typeface="Arial"/>
                <a:cs typeface="Arial"/>
                <a:sym typeface="Arial"/>
              </a:rPr>
              <a:t>NIH CHILDCARE ALLOWANCE UPDATES</a:t>
            </a:r>
            <a:endParaRPr/>
          </a:p>
        </p:txBody>
      </p:sp>
      <p:sp>
        <p:nvSpPr>
          <p:cNvPr id="566" name="Google Shape;566;p93"/>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
                <a:latin typeface="Arial"/>
                <a:ea typeface="Arial"/>
                <a:cs typeface="Arial"/>
                <a:sym typeface="Arial"/>
              </a:rPr>
              <a:t>New Workday Spend Category to use for Childcare Allowance reimbursements on NRSA fellowships or training grants:</a:t>
            </a:r>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a:p>
            <a:pPr marL="342900" lvl="0" indent="-342900" algn="l" rtl="0">
              <a:spcBef>
                <a:spcPts val="400"/>
              </a:spcBef>
              <a:spcAft>
                <a:spcPts val="0"/>
              </a:spcAft>
              <a:buClr>
                <a:srgbClr val="4B2E83"/>
              </a:buClr>
              <a:buSzPts val="2000"/>
              <a:buFont typeface="Merriweather Sans"/>
              <a:buChar char="&gt;"/>
            </a:pPr>
            <a:r>
              <a:rPr lang="en" sz="2000">
                <a:latin typeface="Arial"/>
                <a:ea typeface="Arial"/>
                <a:cs typeface="Arial"/>
                <a:sym typeface="Arial"/>
              </a:rPr>
              <a:t>National Research Service Award (NRSA) Childcare Costs (SC2742)</a:t>
            </a:r>
            <a:endParaRPr/>
          </a:p>
          <a:p>
            <a:pPr marL="342900" lvl="0" indent="-215900" algn="l" rtl="0">
              <a:spcBef>
                <a:spcPts val="400"/>
              </a:spcBef>
              <a:spcAft>
                <a:spcPts val="0"/>
              </a:spcAft>
              <a:buClr>
                <a:srgbClr val="4B2E83"/>
              </a:buClr>
              <a:buSzPts val="2000"/>
              <a:buFont typeface="Merriweather Sans"/>
              <a:buNone/>
            </a:pPr>
            <a:endParaRPr sz="2000">
              <a:latin typeface="Arial"/>
              <a:ea typeface="Arial"/>
              <a:cs typeface="Arial"/>
              <a:sym typeface="Arial"/>
            </a:endParaRPr>
          </a:p>
          <a:p>
            <a:pPr marL="342900" lvl="0" indent="-342900" algn="l" rtl="0">
              <a:spcBef>
                <a:spcPts val="400"/>
              </a:spcBef>
              <a:spcAft>
                <a:spcPts val="0"/>
              </a:spcAft>
              <a:buClr>
                <a:srgbClr val="4B2E83"/>
              </a:buClr>
              <a:buSzPts val="2000"/>
              <a:buFont typeface="Merriweather Sans"/>
              <a:buChar char="&gt;"/>
            </a:pPr>
            <a:r>
              <a:rPr lang="en" sz="2000">
                <a:latin typeface="Arial"/>
                <a:ea typeface="Arial"/>
                <a:cs typeface="Arial"/>
                <a:sym typeface="Arial"/>
              </a:rPr>
              <a:t>Workday link to spend category – </a:t>
            </a:r>
            <a:br>
              <a:rPr lang="en" sz="2000">
                <a:latin typeface="Arial"/>
                <a:ea typeface="Arial"/>
                <a:cs typeface="Arial"/>
                <a:sym typeface="Arial"/>
              </a:rPr>
            </a:br>
            <a:r>
              <a:rPr lang="en" sz="2000" u="sng">
                <a:solidFill>
                  <a:schemeClr val="hlink"/>
                </a:solidFill>
                <a:latin typeface="Arial"/>
                <a:ea typeface="Arial"/>
                <a:cs typeface="Arial"/>
                <a:sym typeface="Arial"/>
                <a:hlinkClick r:id="rId3"/>
              </a:rPr>
              <a:t>https://wd5.myworkday.com/uw/d/inst/1$806/806$1540.htmld</a:t>
            </a:r>
            <a:endParaRPr sz="2000">
              <a:latin typeface="Arial"/>
              <a:ea typeface="Arial"/>
              <a:cs typeface="Arial"/>
              <a:sym typeface="Arial"/>
            </a:endParaRPr>
          </a:p>
          <a:p>
            <a:pPr marL="342900" lvl="0" indent="-215900" algn="l" rtl="0">
              <a:spcBef>
                <a:spcPts val="400"/>
              </a:spcBef>
              <a:spcAft>
                <a:spcPts val="0"/>
              </a:spcAft>
              <a:buClr>
                <a:srgbClr val="4B2E83"/>
              </a:buClr>
              <a:buSzPts val="2000"/>
              <a:buFont typeface="Merriweather Sans"/>
              <a:buNone/>
            </a:pPr>
            <a:endParaRPr sz="2000">
              <a:latin typeface="Arial"/>
              <a:ea typeface="Arial"/>
              <a:cs typeface="Arial"/>
              <a:sym typeface="Arial"/>
            </a:endParaRPr>
          </a:p>
        </p:txBody>
      </p:sp>
      <p:sp>
        <p:nvSpPr>
          <p:cNvPr id="567" name="Google Shape;567;p93"/>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9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200"/>
              <a:buNone/>
            </a:pPr>
            <a:r>
              <a:rPr lang="en" sz="3200" b="1">
                <a:latin typeface="Arial"/>
                <a:ea typeface="Arial"/>
                <a:cs typeface="Arial"/>
                <a:sym typeface="Arial"/>
              </a:rPr>
              <a:t>NIH CHILDCARE ALLOWANCE UPDATES</a:t>
            </a:r>
            <a:endParaRPr/>
          </a:p>
        </p:txBody>
      </p:sp>
      <p:sp>
        <p:nvSpPr>
          <p:cNvPr id="573" name="Google Shape;573;p94"/>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
                <a:latin typeface="Arial"/>
                <a:ea typeface="Arial"/>
                <a:cs typeface="Arial"/>
                <a:sym typeface="Arial"/>
              </a:rPr>
              <a:t>Hierarchy for new NRSA Spend Category:</a:t>
            </a:r>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Ledger: </a:t>
            </a:r>
            <a:r>
              <a:rPr lang="en" b="0">
                <a:latin typeface="Arial"/>
                <a:ea typeface="Arial"/>
                <a:cs typeface="Arial"/>
                <a:sym typeface="Arial"/>
              </a:rPr>
              <a:t>62690 Other Purchased and Contract Services</a:t>
            </a:r>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Object Class: </a:t>
            </a:r>
            <a:r>
              <a:rPr lang="en" sz="2400" b="0">
                <a:latin typeface="Arial"/>
                <a:ea typeface="Arial"/>
                <a:cs typeface="Arial"/>
                <a:sym typeface="Arial"/>
              </a:rPr>
              <a:t>05_Other Contractual Services</a:t>
            </a:r>
            <a:endParaRPr/>
          </a:p>
          <a:p>
            <a:pPr marL="1143000" lvl="2" indent="-228600" algn="l" rtl="0">
              <a:spcBef>
                <a:spcPts val="480"/>
              </a:spcBef>
              <a:spcAft>
                <a:spcPts val="0"/>
              </a:spcAft>
              <a:buClr>
                <a:srgbClr val="4B2E83"/>
              </a:buClr>
              <a:buSzPts val="2400"/>
              <a:buChar char="&gt;"/>
            </a:pPr>
            <a:r>
              <a:rPr lang="en" sz="2400">
                <a:latin typeface="Arial"/>
                <a:ea typeface="Arial"/>
                <a:cs typeface="Arial"/>
                <a:sym typeface="Arial"/>
              </a:rPr>
              <a:t>Spend Category: </a:t>
            </a:r>
            <a:r>
              <a:rPr lang="en" sz="2400" b="0">
                <a:latin typeface="Arial"/>
                <a:ea typeface="Arial"/>
                <a:cs typeface="Arial"/>
                <a:sym typeface="Arial"/>
              </a:rPr>
              <a:t>National Research Service Award (NRSA) Childcare Costs (SC2742)</a:t>
            </a:r>
            <a:endParaRPr/>
          </a:p>
        </p:txBody>
      </p:sp>
      <p:sp>
        <p:nvSpPr>
          <p:cNvPr id="574" name="Google Shape;574;p94"/>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9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200"/>
              <a:buNone/>
            </a:pPr>
            <a:r>
              <a:rPr lang="en" sz="3200" b="1">
                <a:latin typeface="Arial"/>
                <a:ea typeface="Arial"/>
                <a:cs typeface="Arial"/>
                <a:sym typeface="Arial"/>
              </a:rPr>
              <a:t>NIH CHILDCARE ALLOWANCE UPDATES</a:t>
            </a:r>
            <a:endParaRPr/>
          </a:p>
        </p:txBody>
      </p:sp>
      <p:sp>
        <p:nvSpPr>
          <p:cNvPr id="580" name="Google Shape;580;p95"/>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
                <a:latin typeface="Arial"/>
                <a:ea typeface="Arial"/>
                <a:cs typeface="Arial"/>
                <a:sym typeface="Arial"/>
              </a:rPr>
              <a:t>Updated website content to reflect process in Workday</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PAFC: </a:t>
            </a:r>
            <a:r>
              <a:rPr lang="en" u="sng">
                <a:solidFill>
                  <a:schemeClr val="hlink"/>
                </a:solidFill>
                <a:latin typeface="Arial"/>
                <a:ea typeface="Arial"/>
                <a:cs typeface="Arial"/>
                <a:sym typeface="Arial"/>
                <a:hlinkClick r:id="rId3"/>
              </a:rPr>
              <a:t>https://finance.uw.edu/pafc/nih-childcare-allowance</a:t>
            </a: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GCA: </a:t>
            </a:r>
            <a:r>
              <a:rPr lang="en" u="sng">
                <a:solidFill>
                  <a:schemeClr val="hlink"/>
                </a:solidFill>
                <a:latin typeface="Arial"/>
                <a:ea typeface="Arial"/>
                <a:cs typeface="Arial"/>
                <a:sym typeface="Arial"/>
                <a:hlinkClick r:id="rId4"/>
              </a:rPr>
              <a:t>https://finance.uw.edu/gca/award-lifecycle/sponsor-specific-information/nih-childcare-allowance</a:t>
            </a: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581" name="Google Shape;581;p95"/>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9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4000"/>
              <a:buNone/>
            </a:pPr>
            <a:r>
              <a:rPr lang="en" sz="4000">
                <a:latin typeface="Arial"/>
                <a:ea typeface="Arial"/>
                <a:cs typeface="Arial"/>
                <a:sym typeface="Arial"/>
              </a:rPr>
              <a:t>Questions</a:t>
            </a:r>
            <a:endParaRPr/>
          </a:p>
        </p:txBody>
      </p:sp>
      <p:sp>
        <p:nvSpPr>
          <p:cNvPr id="587" name="Google Shape;587;p96"/>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Char char="&gt;"/>
            </a:pPr>
            <a:r>
              <a:rPr lang="en">
                <a:latin typeface="Arial"/>
                <a:ea typeface="Arial"/>
                <a:cs typeface="Arial"/>
                <a:sym typeface="Arial"/>
              </a:rPr>
              <a:t>Post Award Fiscal Compliance (PAFC)</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3"/>
              </a:rPr>
              <a:t>gcafco@uw.edu</a:t>
            </a:r>
            <a:endParaRPr>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4"/>
              </a:rPr>
              <a:t>efecs@uw.edu</a:t>
            </a:r>
            <a:r>
              <a:rPr lang="en">
                <a:latin typeface="Arial"/>
                <a:ea typeface="Arial"/>
                <a:cs typeface="Arial"/>
                <a:sym typeface="Arial"/>
              </a:rPr>
              <a:t> (FEC/eFECS related questions</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5"/>
              </a:rPr>
              <a:t>effortreporting@uw.edu</a:t>
            </a:r>
            <a:r>
              <a:rPr lang="en">
                <a:latin typeface="Arial"/>
                <a:ea typeface="Arial"/>
                <a:cs typeface="Arial"/>
                <a:sym typeface="Arial"/>
              </a:rPr>
              <a:t> (ECC-related questions)</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6"/>
              </a:rPr>
              <a:t>https://finance.uw.edu/pafc/</a:t>
            </a:r>
            <a:br>
              <a:rPr lang="en">
                <a:latin typeface="Arial"/>
                <a:ea typeface="Arial"/>
                <a:cs typeface="Arial"/>
                <a:sym typeface="Arial"/>
              </a:rPr>
            </a:br>
            <a:endParaRPr>
              <a:latin typeface="Arial"/>
              <a:ea typeface="Arial"/>
              <a:cs typeface="Arial"/>
              <a:sym typeface="Arial"/>
            </a:endParaRPr>
          </a:p>
          <a:p>
            <a:pPr marL="342900" lvl="0" indent="-342900" algn="l" rtl="0">
              <a:spcBef>
                <a:spcPts val="480"/>
              </a:spcBef>
              <a:spcAft>
                <a:spcPts val="0"/>
              </a:spcAft>
              <a:buClr>
                <a:srgbClr val="4B2E83"/>
              </a:buClr>
              <a:buSzPts val="2400"/>
              <a:buChar char="&gt;"/>
            </a:pPr>
            <a:r>
              <a:rPr lang="en">
                <a:latin typeface="Arial"/>
                <a:ea typeface="Arial"/>
                <a:cs typeface="Arial"/>
                <a:sym typeface="Arial"/>
              </a:rPr>
              <a:t>Matt Gardner</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7"/>
              </a:rPr>
              <a:t>mgard4@uw.edu</a:t>
            </a:r>
            <a:endParaRPr>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206-543-2610</a:t>
            </a:r>
            <a:endParaRPr/>
          </a:p>
          <a:p>
            <a:pPr marL="742950" lvl="1" indent="-209550" algn="l" rtl="0">
              <a:spcBef>
                <a:spcPts val="240"/>
              </a:spcBef>
              <a:spcAft>
                <a:spcPts val="0"/>
              </a:spcAft>
              <a:buClr>
                <a:srgbClr val="4B2E83"/>
              </a:buClr>
              <a:buSzPts val="1200"/>
              <a:buNone/>
            </a:pPr>
            <a:endParaRPr sz="1200">
              <a:latin typeface="Arial"/>
              <a:ea typeface="Arial"/>
              <a:cs typeface="Arial"/>
              <a:sym typeface="Arial"/>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190500" algn="l" rtl="0">
              <a:spcBef>
                <a:spcPts val="480"/>
              </a:spcBef>
              <a:spcAft>
                <a:spcPts val="0"/>
              </a:spcAft>
              <a:buClr>
                <a:srgbClr val="4B2E83"/>
              </a:buClr>
              <a:buSzPts val="2400"/>
              <a:buNone/>
            </a:pPr>
            <a:endParaRPr>
              <a:latin typeface="Arial"/>
              <a:ea typeface="Arial"/>
              <a:cs typeface="Arial"/>
              <a:sym typeface="Arial"/>
            </a:endParaRPr>
          </a:p>
        </p:txBody>
      </p:sp>
      <p:sp>
        <p:nvSpPr>
          <p:cNvPr id="588" name="Google Shape;588;p96"/>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97"/>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1500"/>
              <a:buFont typeface="Arial"/>
              <a:buNone/>
            </a:pPr>
            <a:r>
              <a:rPr lang="en" sz="3700">
                <a:latin typeface="Encode Sans Black"/>
                <a:ea typeface="Encode Sans Black"/>
                <a:cs typeface="Encode Sans Black"/>
                <a:sym typeface="Encode Sans Black"/>
              </a:rPr>
              <a:t>Agreement Templates</a:t>
            </a:r>
            <a:endParaRPr sz="3700">
              <a:latin typeface="Encode Sans Black"/>
              <a:ea typeface="Encode Sans Black"/>
              <a:cs typeface="Encode Sans Black"/>
              <a:sym typeface="Encode Sans Black"/>
            </a:endParaRPr>
          </a:p>
        </p:txBody>
      </p:sp>
      <p:sp>
        <p:nvSpPr>
          <p:cNvPr id="594" name="Google Shape;594;p97"/>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October 12,  2023 </a:t>
            </a:r>
            <a:r>
              <a:rPr lang="en" sz="1600" b="0" i="0" u="none" strike="noStrike" cap="none">
                <a:solidFill>
                  <a:srgbClr val="33006F"/>
                </a:solidFill>
                <a:latin typeface="Open Sans"/>
                <a:ea typeface="Open Sans"/>
                <a:cs typeface="Open Sans"/>
                <a:sym typeface="Open Sans"/>
              </a:rPr>
              <a:t>MRAM</a:t>
            </a:r>
            <a:endParaRPr/>
          </a:p>
          <a:p>
            <a:pPr marL="0" marR="0" lvl="0" indent="0" algn="l" rtl="0">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Carol Rhodes</a:t>
            </a:r>
            <a:endParaRPr/>
          </a:p>
          <a:p>
            <a:pPr marL="0" marR="0" lvl="0" indent="0" algn="l" rtl="0">
              <a:lnSpc>
                <a:spcPct val="150000"/>
              </a:lnSpc>
              <a:spcBef>
                <a:spcPts val="320"/>
              </a:spcBef>
              <a:spcAft>
                <a:spcPts val="0"/>
              </a:spcAft>
              <a:buClr>
                <a:srgbClr val="33006F"/>
              </a:buClr>
              <a:buSzPts val="400"/>
              <a:buFont typeface="Arial"/>
              <a:buNone/>
            </a:pPr>
            <a:r>
              <a:rPr lang="en" sz="1600" b="0" i="0" u="none" strike="noStrike" cap="none">
                <a:solidFill>
                  <a:srgbClr val="33006F"/>
                </a:solidFill>
                <a:latin typeface="Open Sans"/>
                <a:ea typeface="Open Sans"/>
                <a:cs typeface="Open Sans"/>
                <a:sym typeface="Open Sans"/>
              </a:rPr>
              <a:t>Office of Sponsored Programs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98"/>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Guidance Updates</a:t>
            </a:r>
            <a:endParaRPr>
              <a:latin typeface="Encode Sans Black"/>
              <a:ea typeface="Encode Sans Black"/>
              <a:cs typeface="Encode Sans Black"/>
              <a:sym typeface="Encode Sans Black"/>
            </a:endParaRPr>
          </a:p>
          <a:p>
            <a:pPr marL="0" lvl="0" indent="0" algn="l" rtl="0">
              <a:spcBef>
                <a:spcPts val="600"/>
              </a:spcBef>
              <a:spcAft>
                <a:spcPts val="0"/>
              </a:spcAft>
              <a:buNone/>
            </a:pPr>
            <a:r>
              <a:rPr lang="en">
                <a:latin typeface="Encode Sans Black"/>
                <a:ea typeface="Encode Sans Black"/>
                <a:cs typeface="Encode Sans Black"/>
                <a:sym typeface="Encode Sans Black"/>
              </a:rPr>
              <a:t>Agreement Considerations</a:t>
            </a:r>
            <a:endParaRPr>
              <a:latin typeface="Encode Sans Black"/>
              <a:ea typeface="Encode Sans Black"/>
              <a:cs typeface="Encode Sans Black"/>
              <a:sym typeface="Encode Sans Black"/>
            </a:endParaRPr>
          </a:p>
        </p:txBody>
      </p:sp>
      <p:sp>
        <p:nvSpPr>
          <p:cNvPr id="601" name="Google Shape;601;p98"/>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
              <a:t>UW’s </a:t>
            </a:r>
            <a:r>
              <a:rPr lang="en" u="sng">
                <a:solidFill>
                  <a:schemeClr val="hlink"/>
                </a:solidFill>
                <a:hlinkClick r:id="rId3"/>
              </a:rPr>
              <a:t>Agreement Considerations</a:t>
            </a:r>
            <a:r>
              <a:rPr lang="en"/>
              <a:t> based on Sponsored Research Agreement template</a:t>
            </a:r>
            <a:endParaRPr/>
          </a:p>
          <a:p>
            <a:pPr marL="457200" lvl="0" indent="0" algn="l" rtl="0">
              <a:spcBef>
                <a:spcPts val="480"/>
              </a:spcBef>
              <a:spcAft>
                <a:spcPts val="0"/>
              </a:spcAft>
              <a:buNone/>
            </a:pPr>
            <a:endParaRPr/>
          </a:p>
          <a:p>
            <a:pPr marL="457200" lvl="0" indent="-381000" algn="l" rtl="0">
              <a:spcBef>
                <a:spcPts val="480"/>
              </a:spcBef>
              <a:spcAft>
                <a:spcPts val="0"/>
              </a:spcAft>
              <a:buSzPts val="2400"/>
              <a:buChar char="&gt;"/>
            </a:pPr>
            <a:r>
              <a:rPr lang="en"/>
              <a:t>Provides basic information on standard terms the UW considers in sponsored research agreements.</a:t>
            </a:r>
            <a:endParaRPr/>
          </a:p>
          <a:p>
            <a:pPr marL="457200" lvl="0" indent="0" algn="l" rtl="0">
              <a:spcBef>
                <a:spcPts val="480"/>
              </a:spcBef>
              <a:spcAft>
                <a:spcPts val="0"/>
              </a:spcAft>
              <a:buNone/>
            </a:pPr>
            <a:endParaRPr/>
          </a:p>
          <a:p>
            <a:pPr marL="457200" lvl="0" indent="-381000" algn="l" rtl="0">
              <a:spcBef>
                <a:spcPts val="480"/>
              </a:spcBef>
              <a:spcAft>
                <a:spcPts val="0"/>
              </a:spcAft>
              <a:buSzPts val="2400"/>
              <a:buChar char="&gt;"/>
            </a:pPr>
            <a:r>
              <a:rPr lang="en"/>
              <a:t>Webpage can be shared with potential sponsors</a:t>
            </a: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99"/>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Sponsored Research Agreement (SRA) Template</a:t>
            </a:r>
            <a:endParaRPr>
              <a:latin typeface="Encode Sans Black"/>
              <a:ea typeface="Encode Sans Black"/>
              <a:cs typeface="Encode Sans Black"/>
              <a:sym typeface="Encode Sans Black"/>
            </a:endParaRPr>
          </a:p>
        </p:txBody>
      </p:sp>
      <p:sp>
        <p:nvSpPr>
          <p:cNvPr id="608" name="Google Shape;608;p99"/>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
              <a:t>NEW </a:t>
            </a:r>
            <a:r>
              <a:rPr lang="en" u="sng">
                <a:solidFill>
                  <a:schemeClr val="hlink"/>
                </a:solidFill>
                <a:hlinkClick r:id="rId3"/>
              </a:rPr>
              <a:t>Sponsored Research Agreement Template</a:t>
            </a:r>
            <a:r>
              <a:rPr lang="en"/>
              <a:t> &amp; instructions for requesting</a:t>
            </a:r>
            <a:endParaRPr/>
          </a:p>
          <a:p>
            <a:pPr marL="0" lvl="0" indent="0" algn="l" rtl="0">
              <a:spcBef>
                <a:spcPts val="480"/>
              </a:spcBef>
              <a:spcAft>
                <a:spcPts val="0"/>
              </a:spcAft>
              <a:buNone/>
            </a:pPr>
            <a:endParaRPr sz="2300"/>
          </a:p>
          <a:p>
            <a:pPr marL="457200" lvl="0" indent="-374650" algn="l" rtl="0">
              <a:spcBef>
                <a:spcPts val="480"/>
              </a:spcBef>
              <a:spcAft>
                <a:spcPts val="0"/>
              </a:spcAft>
              <a:buSzPts val="2300"/>
              <a:buChar char="&gt;"/>
            </a:pPr>
            <a:r>
              <a:rPr lang="en" sz="2300"/>
              <a:t>Using an approved UW agreement template may speed up the review process</a:t>
            </a:r>
            <a:endParaRPr sz="2300"/>
          </a:p>
          <a:p>
            <a:pPr marL="457200" lvl="0" indent="0" algn="l" rtl="0">
              <a:spcBef>
                <a:spcPts val="480"/>
              </a:spcBef>
              <a:spcAft>
                <a:spcPts val="0"/>
              </a:spcAft>
              <a:buNone/>
            </a:pPr>
            <a:endParaRPr sz="2300"/>
          </a:p>
          <a:p>
            <a:pPr marL="457200" lvl="0" indent="-374650" algn="l" rtl="0">
              <a:spcBef>
                <a:spcPts val="480"/>
              </a:spcBef>
              <a:spcAft>
                <a:spcPts val="0"/>
              </a:spcAft>
              <a:buSzPts val="2300"/>
              <a:buChar char="&gt;"/>
            </a:pPr>
            <a:r>
              <a:rPr lang="en" sz="2300"/>
              <a:t>Inform us via SAGE when there is request to use the UW’s SRA template</a:t>
            </a:r>
            <a:endParaRPr sz="2300"/>
          </a:p>
          <a:p>
            <a:pPr marL="914400" lvl="1" indent="-374650" algn="l" rtl="0">
              <a:spcBef>
                <a:spcPts val="0"/>
              </a:spcBef>
              <a:spcAft>
                <a:spcPts val="0"/>
              </a:spcAft>
              <a:buSzPts val="2300"/>
              <a:buChar char="–"/>
            </a:pPr>
            <a:r>
              <a:rPr lang="en" sz="2300"/>
              <a:t>Comments inthe After-the-Fact eGC1or the Award Setup Request</a:t>
            </a:r>
            <a:endParaRPr sz="2300"/>
          </a:p>
          <a:p>
            <a:pPr marL="0" lvl="0" indent="0" algn="l" rtl="0">
              <a:spcBef>
                <a:spcPts val="480"/>
              </a:spcBef>
              <a:spcAft>
                <a:spcPts val="0"/>
              </a:spcAft>
              <a:buNone/>
            </a:pPr>
            <a:endParaRPr/>
          </a:p>
          <a:p>
            <a:pPr marL="0" lvl="0" indent="0" algn="l" rtl="0">
              <a:spcBef>
                <a:spcPts val="48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100"/>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Black"/>
                <a:ea typeface="Encode Sans Black"/>
                <a:cs typeface="Encode Sans Black"/>
                <a:sym typeface="Encode Sans Black"/>
              </a:rPr>
              <a:t>Resources</a:t>
            </a:r>
            <a:endParaRPr>
              <a:latin typeface="Encode Sans Black"/>
              <a:ea typeface="Encode Sans Black"/>
              <a:cs typeface="Encode Sans Black"/>
              <a:sym typeface="Encode Sans Black"/>
            </a:endParaRPr>
          </a:p>
        </p:txBody>
      </p:sp>
      <p:sp>
        <p:nvSpPr>
          <p:cNvPr id="615" name="Google Shape;615;p100"/>
          <p:cNvSpPr txBox="1">
            <a:spLocks noGrp="1"/>
          </p:cNvSpPr>
          <p:nvPr>
            <p:ph type="body" idx="2"/>
          </p:nvPr>
        </p:nvSpPr>
        <p:spPr>
          <a:xfrm>
            <a:off x="720200" y="1497450"/>
            <a:ext cx="7788000" cy="4015500"/>
          </a:xfrm>
          <a:prstGeom prst="rect">
            <a:avLst/>
          </a:prstGeom>
        </p:spPr>
        <p:txBody>
          <a:bodyPr spcFirstLastPara="1" wrap="square" lIns="91425" tIns="91425" rIns="91425" bIns="91425" anchor="t" anchorCtr="0">
            <a:noAutofit/>
          </a:bodyPr>
          <a:lstStyle/>
          <a:p>
            <a:pPr marL="457200" lvl="0" indent="-374650" algn="l" rtl="0">
              <a:lnSpc>
                <a:spcPct val="115000"/>
              </a:lnSpc>
              <a:spcBef>
                <a:spcPts val="0"/>
              </a:spcBef>
              <a:spcAft>
                <a:spcPts val="0"/>
              </a:spcAft>
              <a:buSzPts val="2300"/>
              <a:buChar char="&gt;"/>
            </a:pPr>
            <a:r>
              <a:rPr lang="en" sz="2300" u="sng">
                <a:solidFill>
                  <a:schemeClr val="hlink"/>
                </a:solidFill>
                <a:hlinkClick r:id="rId3"/>
              </a:rPr>
              <a:t>Agreement Considerations</a:t>
            </a:r>
            <a:endParaRPr sz="2300"/>
          </a:p>
          <a:p>
            <a:pPr marL="914400" lvl="1" indent="-374650" algn="l" rtl="0">
              <a:lnSpc>
                <a:spcPct val="115000"/>
              </a:lnSpc>
              <a:spcBef>
                <a:spcPts val="0"/>
              </a:spcBef>
              <a:spcAft>
                <a:spcPts val="0"/>
              </a:spcAft>
              <a:buSzPts val="2300"/>
              <a:buChar char="–"/>
            </a:pPr>
            <a:r>
              <a:rPr lang="en" sz="2300" u="sng">
                <a:solidFill>
                  <a:schemeClr val="hlink"/>
                </a:solidFill>
                <a:hlinkClick r:id="rId4"/>
              </a:rPr>
              <a:t>Sponsored Research Agreement</a:t>
            </a:r>
            <a:r>
              <a:rPr lang="en" sz="2300"/>
              <a:t> Template Instructions to request</a:t>
            </a:r>
            <a:endParaRPr sz="2300"/>
          </a:p>
          <a:p>
            <a:pPr marL="457200" lvl="0" indent="-374650" algn="l" rtl="0">
              <a:lnSpc>
                <a:spcPct val="115000"/>
              </a:lnSpc>
              <a:spcBef>
                <a:spcPts val="0"/>
              </a:spcBef>
              <a:spcAft>
                <a:spcPts val="0"/>
              </a:spcAft>
              <a:buSzPts val="2300"/>
              <a:buChar char="&gt;"/>
            </a:pPr>
            <a:r>
              <a:rPr lang="en" sz="2300" u="sng">
                <a:solidFill>
                  <a:schemeClr val="hlink"/>
                </a:solidFill>
                <a:hlinkClick r:id="rId5"/>
              </a:rPr>
              <a:t>Sharing Information and Data</a:t>
            </a:r>
            <a:endParaRPr sz="2300"/>
          </a:p>
          <a:p>
            <a:pPr marL="914400" lvl="1" indent="-374650" algn="l" rtl="0">
              <a:lnSpc>
                <a:spcPct val="115000"/>
              </a:lnSpc>
              <a:spcBef>
                <a:spcPts val="0"/>
              </a:spcBef>
              <a:spcAft>
                <a:spcPts val="0"/>
              </a:spcAft>
              <a:buSzPts val="2300"/>
              <a:buChar char="–"/>
            </a:pPr>
            <a:r>
              <a:rPr lang="en" sz="2300" u="sng">
                <a:solidFill>
                  <a:schemeClr val="hlink"/>
                </a:solidFill>
                <a:hlinkClick r:id="rId6"/>
              </a:rPr>
              <a:t>Mutual Non-Disclosure Agreement</a:t>
            </a:r>
            <a:endParaRPr sz="2300"/>
          </a:p>
          <a:p>
            <a:pPr marL="914400" lvl="1" indent="-374650" algn="l" rtl="0">
              <a:lnSpc>
                <a:spcPct val="115000"/>
              </a:lnSpc>
              <a:spcBef>
                <a:spcPts val="0"/>
              </a:spcBef>
              <a:spcAft>
                <a:spcPts val="0"/>
              </a:spcAft>
              <a:buSzPts val="2300"/>
              <a:buChar char="–"/>
            </a:pPr>
            <a:r>
              <a:rPr lang="en" sz="2300" u="sng">
                <a:solidFill>
                  <a:schemeClr val="hlink"/>
                </a:solidFill>
                <a:hlinkClick r:id="rId7"/>
              </a:rPr>
              <a:t>Data Use &amp; Transfer Agreement (FDP)</a:t>
            </a:r>
            <a:endParaRPr sz="2300"/>
          </a:p>
          <a:p>
            <a:pPr marL="457200" lvl="0" indent="-374650" algn="l" rtl="0">
              <a:lnSpc>
                <a:spcPct val="115000"/>
              </a:lnSpc>
              <a:spcBef>
                <a:spcPts val="0"/>
              </a:spcBef>
              <a:spcAft>
                <a:spcPts val="0"/>
              </a:spcAft>
              <a:buSzPts val="2300"/>
              <a:buChar char="&gt;"/>
            </a:pPr>
            <a:r>
              <a:rPr lang="en" sz="2300" u="sng">
                <a:solidFill>
                  <a:schemeClr val="hlink"/>
                </a:solidFill>
                <a:hlinkClick r:id="rId8"/>
              </a:rPr>
              <a:t>Agreement Types</a:t>
            </a:r>
            <a:endParaRPr sz="2300"/>
          </a:p>
          <a:p>
            <a:pPr marL="457200" lvl="0" indent="-374650" algn="l" rtl="0">
              <a:lnSpc>
                <a:spcPct val="115000"/>
              </a:lnSpc>
              <a:spcBef>
                <a:spcPts val="0"/>
              </a:spcBef>
              <a:spcAft>
                <a:spcPts val="0"/>
              </a:spcAft>
              <a:buSzPts val="2300"/>
              <a:buChar char="&gt;"/>
            </a:pPr>
            <a:r>
              <a:rPr lang="en" sz="2300"/>
              <a:t>Tool: </a:t>
            </a:r>
            <a:r>
              <a:rPr lang="en" sz="2300" u="sng">
                <a:solidFill>
                  <a:schemeClr val="hlink"/>
                </a:solidFill>
                <a:hlinkClick r:id="rId9"/>
              </a:rPr>
              <a:t>Agreement Decision Tree </a:t>
            </a:r>
            <a:endParaRPr sz="23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10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 sz="3000" i="0" u="none" strike="noStrike" cap="none">
                <a:solidFill>
                  <a:srgbClr val="4B2E83"/>
                </a:solidFill>
                <a:latin typeface="Encode Sans Black"/>
                <a:ea typeface="Encode Sans Black"/>
                <a:cs typeface="Encode Sans Black"/>
                <a:sym typeface="Encode Sans Black"/>
              </a:rPr>
              <a:t>Questions</a:t>
            </a:r>
            <a:endParaRPr>
              <a:latin typeface="Encode Sans Black"/>
              <a:ea typeface="Encode Sans Black"/>
              <a:cs typeface="Encode Sans Black"/>
              <a:sym typeface="Encode Sans Black"/>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102"/>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1500"/>
              <a:buFont typeface="Arial"/>
              <a:buNone/>
            </a:pPr>
            <a:r>
              <a:rPr lang="en" sz="3700">
                <a:latin typeface="Encode Sans Black"/>
                <a:ea typeface="Encode Sans Black"/>
                <a:cs typeface="Encode Sans Black"/>
                <a:sym typeface="Encode Sans Black"/>
              </a:rPr>
              <a:t>Research Security </a:t>
            </a:r>
            <a:endParaRPr sz="3700">
              <a:latin typeface="Encode Sans Black"/>
              <a:ea typeface="Encode Sans Black"/>
              <a:cs typeface="Encode Sans Black"/>
              <a:sym typeface="Encode Sans Black"/>
            </a:endParaRPr>
          </a:p>
          <a:p>
            <a:pPr marL="0" marR="0" lvl="0" indent="0" algn="l" rtl="0">
              <a:lnSpc>
                <a:spcPct val="100000"/>
              </a:lnSpc>
              <a:spcBef>
                <a:spcPts val="0"/>
              </a:spcBef>
              <a:spcAft>
                <a:spcPts val="0"/>
              </a:spcAft>
              <a:buNone/>
            </a:pPr>
            <a:endParaRPr sz="2600">
              <a:latin typeface="Encode Sans Black"/>
              <a:ea typeface="Encode Sans Black"/>
              <a:cs typeface="Encode Sans Black"/>
              <a:sym typeface="Encode Sans Black"/>
            </a:endParaRPr>
          </a:p>
        </p:txBody>
      </p:sp>
      <p:sp>
        <p:nvSpPr>
          <p:cNvPr id="626" name="Google Shape;626;p102"/>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October 12, 2023 </a:t>
            </a:r>
            <a:r>
              <a:rPr lang="en" sz="1600" b="0" i="0" u="none" strike="noStrike" cap="none">
                <a:solidFill>
                  <a:srgbClr val="33006F"/>
                </a:solidFill>
                <a:latin typeface="Open Sans"/>
                <a:ea typeface="Open Sans"/>
                <a:cs typeface="Open Sans"/>
                <a:sym typeface="Open Sans"/>
              </a:rPr>
              <a:t>MRAM</a:t>
            </a:r>
            <a:endParaRPr/>
          </a:p>
          <a:p>
            <a:pPr marL="0" marR="0" lvl="0" indent="0" algn="l" rtl="0">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Carol Rhodes  </a:t>
            </a:r>
            <a:endParaRPr/>
          </a:p>
          <a:p>
            <a:pPr marL="0" marR="0" lvl="0" indent="0" algn="l" rtl="0">
              <a:lnSpc>
                <a:spcPct val="150000"/>
              </a:lnSpc>
              <a:spcBef>
                <a:spcPts val="320"/>
              </a:spcBef>
              <a:spcAft>
                <a:spcPts val="0"/>
              </a:spcAft>
              <a:buClr>
                <a:srgbClr val="33006F"/>
              </a:buClr>
              <a:buSzPts val="400"/>
              <a:buFont typeface="Arial"/>
              <a:buNone/>
            </a:pPr>
            <a:r>
              <a:rPr lang="en" sz="1600" b="0" i="0" u="none" strike="noStrike" cap="none">
                <a:solidFill>
                  <a:srgbClr val="33006F"/>
                </a:solidFill>
                <a:latin typeface="Open Sans"/>
                <a:ea typeface="Open Sans"/>
                <a:cs typeface="Open Sans"/>
                <a:sym typeface="Open Sans"/>
              </a:rPr>
              <a:t>Office of Sponsored Programs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76"/>
          <p:cNvSpPr txBox="1">
            <a:spLocks noGrp="1"/>
          </p:cNvSpPr>
          <p:nvPr>
            <p:ph type="body" idx="1"/>
          </p:nvPr>
        </p:nvSpPr>
        <p:spPr>
          <a:xfrm>
            <a:off x="659305" y="2159795"/>
            <a:ext cx="7147800" cy="3011700"/>
          </a:xfrm>
          <a:prstGeom prst="rect">
            <a:avLst/>
          </a:prstGeom>
          <a:noFill/>
          <a:ln>
            <a:noFill/>
          </a:ln>
        </p:spPr>
        <p:txBody>
          <a:bodyPr spcFirstLastPara="1" wrap="square" lIns="91425" tIns="45700" rIns="91425" bIns="45700" anchor="t" anchorCtr="0">
            <a:normAutofit/>
          </a:bodyPr>
          <a:lstStyle/>
          <a:p>
            <a:pPr marL="257167" marR="0" lvl="0" indent="-257167" algn="l" rtl="0">
              <a:lnSpc>
                <a:spcPct val="100000"/>
              </a:lnSpc>
              <a:spcBef>
                <a:spcPts val="0"/>
              </a:spcBef>
              <a:spcAft>
                <a:spcPts val="0"/>
              </a:spcAft>
              <a:buClr>
                <a:schemeClr val="dk1"/>
              </a:buClr>
              <a:buSzPts val="1950"/>
              <a:buFont typeface="Arial"/>
              <a:buChar char="•"/>
            </a:pPr>
            <a:r>
              <a:rPr lang="en" sz="1950"/>
              <a:t>Framework for containment of biohazards</a:t>
            </a:r>
            <a:endParaRPr/>
          </a:p>
          <a:p>
            <a:pPr marL="257167" marR="0" lvl="0" indent="-257167" algn="l" rtl="0">
              <a:lnSpc>
                <a:spcPct val="100000"/>
              </a:lnSpc>
              <a:spcBef>
                <a:spcPts val="390"/>
              </a:spcBef>
              <a:spcAft>
                <a:spcPts val="0"/>
              </a:spcAft>
              <a:buClr>
                <a:schemeClr val="dk1"/>
              </a:buClr>
              <a:buSzPts val="1950"/>
              <a:buFont typeface="Arial"/>
              <a:buChar char="•"/>
            </a:pPr>
            <a:r>
              <a:rPr lang="en" sz="1950"/>
              <a:t>Includes safe practices, safety equipment, facilities and training </a:t>
            </a:r>
            <a:endParaRPr/>
          </a:p>
          <a:p>
            <a:pPr marL="257167" marR="0" lvl="0" indent="-257167" algn="l" rtl="0">
              <a:lnSpc>
                <a:spcPct val="100000"/>
              </a:lnSpc>
              <a:spcBef>
                <a:spcPts val="390"/>
              </a:spcBef>
              <a:spcAft>
                <a:spcPts val="0"/>
              </a:spcAft>
              <a:buClr>
                <a:schemeClr val="dk1"/>
              </a:buClr>
              <a:buSzPts val="1950"/>
              <a:buFont typeface="Arial"/>
              <a:buChar char="•"/>
            </a:pPr>
            <a:r>
              <a:rPr lang="en" sz="1950"/>
              <a:t>Protects the worker, community and environment</a:t>
            </a:r>
            <a:endParaRPr/>
          </a:p>
          <a:p>
            <a:pPr marL="257167" marR="0" lvl="0" indent="-257167" algn="l" rtl="0">
              <a:lnSpc>
                <a:spcPct val="100000"/>
              </a:lnSpc>
              <a:spcBef>
                <a:spcPts val="390"/>
              </a:spcBef>
              <a:spcAft>
                <a:spcPts val="0"/>
              </a:spcAft>
              <a:buClr>
                <a:schemeClr val="dk1"/>
              </a:buClr>
              <a:buSzPts val="1950"/>
              <a:buFont typeface="Arial"/>
              <a:buChar char="•"/>
            </a:pPr>
            <a:r>
              <a:rPr lang="en" sz="1950"/>
              <a:t>Protects the research product</a:t>
            </a:r>
            <a:endParaRPr/>
          </a:p>
        </p:txBody>
      </p:sp>
      <p:sp>
        <p:nvSpPr>
          <p:cNvPr id="390" name="Google Shape;390;p76"/>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
                <a:latin typeface="Encode Sans Black"/>
                <a:ea typeface="Encode Sans Black"/>
                <a:cs typeface="Encode Sans Black"/>
                <a:sym typeface="Encode Sans Black"/>
              </a:rPr>
              <a:t>WHAT IS BIOSAFETY?</a:t>
            </a:r>
            <a:endParaRPr/>
          </a:p>
        </p:txBody>
      </p:sp>
      <p:sp>
        <p:nvSpPr>
          <p:cNvPr id="391" name="Google Shape;391;p76"/>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
                <a:solidFill>
                  <a:srgbClr val="FFFFFF"/>
                </a:solidFill>
              </a:rPr>
              <a:t>3</a:t>
            </a:fld>
            <a:endParaRPr>
              <a:solidFill>
                <a:srgbClr val="FFFFFF"/>
              </a:solidFill>
            </a:endParaRPr>
          </a:p>
        </p:txBody>
      </p:sp>
      <p:pic>
        <p:nvPicPr>
          <p:cNvPr id="392" name="Google Shape;392;p76"/>
          <p:cNvPicPr preferRelativeResize="0"/>
          <p:nvPr/>
        </p:nvPicPr>
        <p:blipFill rotWithShape="1">
          <a:blip r:embed="rId3">
            <a:alphaModFix/>
          </a:blip>
          <a:srcRect/>
          <a:stretch/>
        </p:blipFill>
        <p:spPr>
          <a:xfrm>
            <a:off x="5004324" y="3418403"/>
            <a:ext cx="3710186" cy="2395719"/>
          </a:xfrm>
          <a:prstGeom prst="rect">
            <a:avLst/>
          </a:prstGeom>
          <a:noFill/>
          <a:ln>
            <a:noFill/>
          </a:ln>
        </p:spPr>
      </p:pic>
      <p:pic>
        <p:nvPicPr>
          <p:cNvPr id="393" name="Google Shape;393;p76"/>
          <p:cNvPicPr preferRelativeResize="0"/>
          <p:nvPr/>
        </p:nvPicPr>
        <p:blipFill rotWithShape="1">
          <a:blip r:embed="rId4">
            <a:alphaModFix/>
          </a:blip>
          <a:srcRect b="15490"/>
          <a:stretch/>
        </p:blipFill>
        <p:spPr>
          <a:xfrm>
            <a:off x="571420" y="3854606"/>
            <a:ext cx="1853126" cy="1316812"/>
          </a:xfrm>
          <a:prstGeom prst="rect">
            <a:avLst/>
          </a:prstGeom>
          <a:noFill/>
          <a:ln>
            <a:noFill/>
          </a:ln>
        </p:spPr>
      </p:pic>
      <p:pic>
        <p:nvPicPr>
          <p:cNvPr id="394" name="Google Shape;394;p76"/>
          <p:cNvPicPr preferRelativeResize="0"/>
          <p:nvPr/>
        </p:nvPicPr>
        <p:blipFill rotWithShape="1">
          <a:blip r:embed="rId5">
            <a:alphaModFix/>
          </a:blip>
          <a:srcRect r="25121" b="635"/>
          <a:stretch/>
        </p:blipFill>
        <p:spPr>
          <a:xfrm>
            <a:off x="2615444" y="3798731"/>
            <a:ext cx="1617727" cy="1428560"/>
          </a:xfrm>
          <a:prstGeom prst="rect">
            <a:avLst/>
          </a:prstGeom>
          <a:noFill/>
          <a:ln>
            <a:noFill/>
          </a:ln>
        </p:spPr>
      </p:pic>
      <p:pic>
        <p:nvPicPr>
          <p:cNvPr id="395" name="Google Shape;395;p76" descr="Free Healthcare PowerPoint Template"/>
          <p:cNvPicPr preferRelativeResize="0"/>
          <p:nvPr/>
        </p:nvPicPr>
        <p:blipFill rotWithShape="1">
          <a:blip r:embed="rId6">
            <a:alphaModFix/>
          </a:blip>
          <a:srcRect l="84630" r="4023" b="59123"/>
          <a:stretch/>
        </p:blipFill>
        <p:spPr>
          <a:xfrm rot="5400000">
            <a:off x="3774764" y="4648786"/>
            <a:ext cx="508227" cy="1179740"/>
          </a:xfrm>
          <a:prstGeom prst="rect">
            <a:avLst/>
          </a:prstGeom>
          <a:noFill/>
          <a:ln>
            <a:noFill/>
          </a:ln>
        </p:spPr>
      </p:pic>
      <p:pic>
        <p:nvPicPr>
          <p:cNvPr id="396" name="Google Shape;396;p76"/>
          <p:cNvPicPr preferRelativeResize="0"/>
          <p:nvPr/>
        </p:nvPicPr>
        <p:blipFill rotWithShape="1">
          <a:blip r:embed="rId7">
            <a:alphaModFix/>
          </a:blip>
          <a:srcRect t="1361"/>
          <a:stretch/>
        </p:blipFill>
        <p:spPr>
          <a:xfrm>
            <a:off x="7493352" y="1273352"/>
            <a:ext cx="824778" cy="817170"/>
          </a:xfrm>
          <a:prstGeom prst="rect">
            <a:avLst/>
          </a:prstGeom>
          <a:noFill/>
          <a:ln>
            <a:noFill/>
          </a:ln>
          <a:effectLst>
            <a:outerShdw blurRad="190500" dist="228600" dir="2700000" algn="ctr">
              <a:srgbClr val="000000">
                <a:alpha val="298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103"/>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sz="3400">
                <a:latin typeface="Encode Sans ExtraBold"/>
                <a:ea typeface="Encode Sans ExtraBold"/>
                <a:cs typeface="Encode Sans ExtraBold"/>
                <a:sym typeface="Encode Sans ExtraBold"/>
              </a:rPr>
              <a:t>What is Research Security?</a:t>
            </a:r>
            <a:endParaRPr sz="3400">
              <a:latin typeface="Encode Sans ExtraBold"/>
              <a:ea typeface="Encode Sans ExtraBold"/>
              <a:cs typeface="Encode Sans ExtraBold"/>
              <a:sym typeface="Encode Sans ExtraBold"/>
            </a:endParaRPr>
          </a:p>
        </p:txBody>
      </p:sp>
      <p:sp>
        <p:nvSpPr>
          <p:cNvPr id="633" name="Google Shape;633;p103"/>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 sz="2500"/>
              <a:t>Standardized policies and practices among researchers and research organizations applying for Federal Research and Development (R&amp;D) awards, in the interest of strengthening protections of US Government supported R&amp;D against foreign government interference and exploitation.</a:t>
            </a:r>
            <a:endParaRPr sz="2500"/>
          </a:p>
          <a:p>
            <a:pPr marL="0" lvl="0" indent="0" algn="l" rtl="0">
              <a:spcBef>
                <a:spcPts val="480"/>
              </a:spcBef>
              <a:spcAft>
                <a:spcPts val="0"/>
              </a:spcAft>
              <a:buNone/>
            </a:pPr>
            <a:endParaRPr sz="2500"/>
          </a:p>
          <a:p>
            <a:pPr marL="0" lvl="0" indent="0" algn="l" rtl="0">
              <a:spcBef>
                <a:spcPts val="480"/>
              </a:spcBef>
              <a:spcAft>
                <a:spcPts val="0"/>
              </a:spcAft>
              <a:buNone/>
            </a:pPr>
            <a:endParaRPr sz="1800"/>
          </a:p>
          <a:p>
            <a:pPr marL="0" lvl="0" indent="0" algn="l" rtl="0">
              <a:spcBef>
                <a:spcPts val="480"/>
              </a:spcBef>
              <a:spcAft>
                <a:spcPts val="0"/>
              </a:spcAft>
              <a:buNone/>
            </a:pPr>
            <a:endParaRPr sz="1800"/>
          </a:p>
          <a:p>
            <a:pPr marL="0" lvl="0" indent="0" algn="l" rtl="0">
              <a:spcBef>
                <a:spcPts val="480"/>
              </a:spcBef>
              <a:spcAft>
                <a:spcPts val="0"/>
              </a:spcAft>
              <a:buNone/>
            </a:pPr>
            <a:r>
              <a:rPr lang="en" sz="1800" u="sng">
                <a:solidFill>
                  <a:schemeClr val="hlink"/>
                </a:solidFill>
                <a:hlinkClick r:id="rId3"/>
              </a:rPr>
              <a:t>White House (Presidential Memorandum on USG- Supported R&amp;D National Security Policy)</a:t>
            </a: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104"/>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latin typeface="Encode Sans ExtraBold"/>
                <a:ea typeface="Encode Sans ExtraBold"/>
                <a:cs typeface="Encode Sans ExtraBold"/>
                <a:sym typeface="Encode Sans ExtraBold"/>
              </a:rPr>
              <a:t>Elements of a Research Security Program</a:t>
            </a:r>
            <a:endParaRPr/>
          </a:p>
          <a:p>
            <a:pPr marL="0" lvl="0" indent="0" algn="l" rtl="0">
              <a:spcBef>
                <a:spcPts val="600"/>
              </a:spcBef>
              <a:spcAft>
                <a:spcPts val="0"/>
              </a:spcAft>
              <a:buNone/>
            </a:pPr>
            <a:r>
              <a:rPr lang="en" sz="2200"/>
              <a:t>National Security Presidential Memorandum 33 (NSPM-33) </a:t>
            </a:r>
            <a:endParaRPr sz="2800"/>
          </a:p>
        </p:txBody>
      </p:sp>
      <p:sp>
        <p:nvSpPr>
          <p:cNvPr id="640" name="Google Shape;640;p104"/>
          <p:cNvSpPr txBox="1">
            <a:spLocks noGrp="1"/>
          </p:cNvSpPr>
          <p:nvPr>
            <p:ph type="body" idx="2"/>
          </p:nvPr>
        </p:nvSpPr>
        <p:spPr>
          <a:xfrm>
            <a:off x="659305" y="1660525"/>
            <a:ext cx="81963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
              <a:t>Issued January 2022</a:t>
            </a:r>
            <a:endParaRPr/>
          </a:p>
          <a:p>
            <a:pPr marL="0" lvl="0" indent="0" algn="l" rtl="0">
              <a:spcBef>
                <a:spcPts val="480"/>
              </a:spcBef>
              <a:spcAft>
                <a:spcPts val="0"/>
              </a:spcAft>
              <a:buNone/>
            </a:pPr>
            <a:endParaRPr/>
          </a:p>
          <a:p>
            <a:pPr marL="0" lvl="0" indent="0" algn="l" rtl="0">
              <a:spcBef>
                <a:spcPts val="480"/>
              </a:spcBef>
              <a:spcAft>
                <a:spcPts val="0"/>
              </a:spcAft>
              <a:buNone/>
            </a:pPr>
            <a:r>
              <a:rPr lang="en"/>
              <a:t>Main areas:</a:t>
            </a:r>
            <a:endParaRPr/>
          </a:p>
          <a:p>
            <a:pPr marL="457200" marR="0" lvl="0" indent="-361950" algn="l" rtl="0">
              <a:lnSpc>
                <a:spcPct val="100000"/>
              </a:lnSpc>
              <a:spcBef>
                <a:spcPts val="480"/>
              </a:spcBef>
              <a:spcAft>
                <a:spcPts val="0"/>
              </a:spcAft>
              <a:buClr>
                <a:schemeClr val="dk2"/>
              </a:buClr>
              <a:buSzPts val="2100"/>
              <a:buFont typeface="Open Sans"/>
              <a:buChar char="&gt;"/>
            </a:pPr>
            <a:r>
              <a:rPr lang="en" sz="2100"/>
              <a:t>Disclosure Requirements and Standardization</a:t>
            </a:r>
            <a:endParaRPr sz="2100"/>
          </a:p>
          <a:p>
            <a:pPr marL="457200" marR="0" lvl="0" indent="-361950" algn="l" rtl="0">
              <a:lnSpc>
                <a:spcPct val="100000"/>
              </a:lnSpc>
              <a:spcBef>
                <a:spcPts val="0"/>
              </a:spcBef>
              <a:spcAft>
                <a:spcPts val="0"/>
              </a:spcAft>
              <a:buClr>
                <a:schemeClr val="dk2"/>
              </a:buClr>
              <a:buSzPts val="2100"/>
              <a:buFont typeface="Open Sans"/>
              <a:buChar char="&gt;"/>
            </a:pPr>
            <a:r>
              <a:rPr lang="en" sz="2100"/>
              <a:t>Digital Persistent Identifiers</a:t>
            </a:r>
            <a:endParaRPr sz="2100"/>
          </a:p>
          <a:p>
            <a:pPr marL="457200" marR="0" lvl="0" indent="-361950" algn="l" rtl="0">
              <a:lnSpc>
                <a:spcPct val="100000"/>
              </a:lnSpc>
              <a:spcBef>
                <a:spcPts val="0"/>
              </a:spcBef>
              <a:spcAft>
                <a:spcPts val="0"/>
              </a:spcAft>
              <a:buClr>
                <a:schemeClr val="dk2"/>
              </a:buClr>
              <a:buSzPts val="2100"/>
              <a:buFont typeface="Open Sans"/>
              <a:buChar char="&gt;"/>
            </a:pPr>
            <a:r>
              <a:rPr lang="en" sz="2100"/>
              <a:t>Consequences for Violation of Disclosure Requirements Information Sharing</a:t>
            </a:r>
            <a:endParaRPr sz="2100"/>
          </a:p>
          <a:p>
            <a:pPr marL="457200" marR="0" lvl="0" indent="-361950" algn="l" rtl="0">
              <a:lnSpc>
                <a:spcPct val="100000"/>
              </a:lnSpc>
              <a:spcBef>
                <a:spcPts val="0"/>
              </a:spcBef>
              <a:spcAft>
                <a:spcPts val="0"/>
              </a:spcAft>
              <a:buClr>
                <a:schemeClr val="dk2"/>
              </a:buClr>
              <a:buSzPts val="2100"/>
              <a:buFont typeface="Open Sans"/>
              <a:buChar char="&gt;"/>
            </a:pPr>
            <a:r>
              <a:rPr lang="en" sz="2100"/>
              <a:t>Cybersecurity</a:t>
            </a:r>
            <a:endParaRPr sz="2100"/>
          </a:p>
          <a:p>
            <a:pPr marL="457200" marR="0" lvl="0" indent="-361950" algn="l" rtl="0">
              <a:lnSpc>
                <a:spcPct val="100000"/>
              </a:lnSpc>
              <a:spcBef>
                <a:spcPts val="0"/>
              </a:spcBef>
              <a:spcAft>
                <a:spcPts val="0"/>
              </a:spcAft>
              <a:buClr>
                <a:schemeClr val="dk2"/>
              </a:buClr>
              <a:buSzPts val="2100"/>
              <a:buFont typeface="Open Sans"/>
              <a:buChar char="&gt;"/>
            </a:pPr>
            <a:r>
              <a:rPr lang="en" sz="2100"/>
              <a:t>Foreign travel security</a:t>
            </a:r>
            <a:endParaRPr sz="2100"/>
          </a:p>
          <a:p>
            <a:pPr marL="457200" marR="0" lvl="0" indent="-361950" algn="l" rtl="0">
              <a:lnSpc>
                <a:spcPct val="100000"/>
              </a:lnSpc>
              <a:spcBef>
                <a:spcPts val="0"/>
              </a:spcBef>
              <a:spcAft>
                <a:spcPts val="0"/>
              </a:spcAft>
              <a:buClr>
                <a:schemeClr val="dk2"/>
              </a:buClr>
              <a:buSzPts val="2100"/>
              <a:buFont typeface="Open Sans"/>
              <a:buChar char="&gt;"/>
            </a:pPr>
            <a:r>
              <a:rPr lang="en" sz="2100"/>
              <a:t>Research security training</a:t>
            </a:r>
            <a:endParaRPr sz="2100"/>
          </a:p>
          <a:p>
            <a:pPr marL="457200" marR="0" lvl="0" indent="-361950" algn="l" rtl="0">
              <a:lnSpc>
                <a:spcPct val="100000"/>
              </a:lnSpc>
              <a:spcBef>
                <a:spcPts val="0"/>
              </a:spcBef>
              <a:spcAft>
                <a:spcPts val="0"/>
              </a:spcAft>
              <a:buClr>
                <a:schemeClr val="dk2"/>
              </a:buClr>
              <a:buSzPts val="2100"/>
              <a:buFont typeface="Open Sans"/>
              <a:buChar char="&gt;"/>
            </a:pPr>
            <a:r>
              <a:rPr lang="en" sz="2100"/>
              <a:t>Export control training</a:t>
            </a:r>
            <a:endParaRPr sz="2100">
              <a:solidFill>
                <a:srgbClr val="101820"/>
              </a:solidFill>
              <a:highlight>
                <a:srgbClr val="FFFFFF"/>
              </a:highlight>
            </a:endParaRPr>
          </a:p>
          <a:p>
            <a:pPr marL="0" lvl="0" indent="0" algn="l" rtl="0">
              <a:lnSpc>
                <a:spcPct val="115000"/>
              </a:lnSpc>
              <a:spcBef>
                <a:spcPts val="0"/>
              </a:spcBef>
              <a:spcAft>
                <a:spcPts val="0"/>
              </a:spcAft>
              <a:buNone/>
            </a:pPr>
            <a:endParaRPr sz="1200">
              <a:solidFill>
                <a:srgbClr val="101820"/>
              </a:solidFill>
              <a:highlight>
                <a:srgbClr val="FFFFFF"/>
              </a:highlight>
              <a:latin typeface="Arial"/>
              <a:ea typeface="Arial"/>
              <a:cs typeface="Arial"/>
              <a:sym typeface="Arial"/>
            </a:endParaRPr>
          </a:p>
          <a:p>
            <a:pPr marL="0" lvl="0" indent="0" algn="l" rtl="0">
              <a:spcBef>
                <a:spcPts val="1200"/>
              </a:spcBef>
              <a:spcAft>
                <a:spcPts val="0"/>
              </a:spcAft>
              <a:buNone/>
            </a:pPr>
            <a:endParaRPr/>
          </a:p>
        </p:txBody>
      </p:sp>
      <p:sp>
        <p:nvSpPr>
          <p:cNvPr id="641" name="Google Shape;641;p104"/>
          <p:cNvSpPr txBox="1"/>
          <p:nvPr/>
        </p:nvSpPr>
        <p:spPr>
          <a:xfrm>
            <a:off x="160350" y="6097650"/>
            <a:ext cx="6747000" cy="41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latin typeface="Open Sans"/>
                <a:ea typeface="Open Sans"/>
                <a:cs typeface="Open Sans"/>
                <a:sym typeface="Open Sans"/>
              </a:rPr>
              <a:t>Whitehouse: </a:t>
            </a:r>
            <a:r>
              <a:rPr lang="en" sz="1700" u="sng">
                <a:solidFill>
                  <a:schemeClr val="dk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NSPM-33 Implementation Guidance </a:t>
            </a:r>
            <a:endParaRPr sz="1700">
              <a:solidFill>
                <a:schemeClr val="dk2"/>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105"/>
          <p:cNvSpPr txBox="1">
            <a:spLocks noGrp="1"/>
          </p:cNvSpPr>
          <p:nvPr>
            <p:ph type="body" idx="1"/>
          </p:nvPr>
        </p:nvSpPr>
        <p:spPr>
          <a:xfrm>
            <a:off x="671750" y="371500"/>
            <a:ext cx="84723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sz="3400">
                <a:latin typeface="Encode Sans ExtraBold"/>
                <a:ea typeface="Encode Sans ExtraBold"/>
                <a:cs typeface="Encode Sans ExtraBold"/>
                <a:sym typeface="Encode Sans ExtraBold"/>
              </a:rPr>
              <a:t>Sponsored Programs:</a:t>
            </a:r>
            <a:endParaRPr sz="3400">
              <a:latin typeface="Encode Sans ExtraBold"/>
              <a:ea typeface="Encode Sans ExtraBold"/>
              <a:cs typeface="Encode Sans ExtraBold"/>
              <a:sym typeface="Encode Sans ExtraBold"/>
            </a:endParaRPr>
          </a:p>
          <a:p>
            <a:pPr marL="0" lvl="0" indent="0" algn="l" rtl="0">
              <a:spcBef>
                <a:spcPts val="600"/>
              </a:spcBef>
              <a:spcAft>
                <a:spcPts val="0"/>
              </a:spcAft>
              <a:buNone/>
            </a:pPr>
            <a:r>
              <a:rPr lang="en" sz="3400">
                <a:latin typeface="Encode Sans ExtraBold"/>
                <a:ea typeface="Encode Sans ExtraBold"/>
                <a:cs typeface="Encode Sans ExtraBold"/>
                <a:sym typeface="Encode Sans ExtraBold"/>
              </a:rPr>
              <a:t>What do we consider?</a:t>
            </a:r>
            <a:endParaRPr sz="3400">
              <a:latin typeface="Encode Sans ExtraBold"/>
              <a:ea typeface="Encode Sans ExtraBold"/>
              <a:cs typeface="Encode Sans ExtraBold"/>
              <a:sym typeface="Encode Sans ExtraBold"/>
            </a:endParaRPr>
          </a:p>
        </p:txBody>
      </p:sp>
      <p:sp>
        <p:nvSpPr>
          <p:cNvPr id="648" name="Google Shape;648;p105"/>
          <p:cNvSpPr txBox="1">
            <a:spLocks noGrp="1"/>
          </p:cNvSpPr>
          <p:nvPr>
            <p:ph type="body" idx="2"/>
          </p:nvPr>
        </p:nvSpPr>
        <p:spPr>
          <a:xfrm>
            <a:off x="659305" y="1431925"/>
            <a:ext cx="8196300" cy="4015500"/>
          </a:xfrm>
          <a:prstGeom prst="rect">
            <a:avLst/>
          </a:prstGeom>
        </p:spPr>
        <p:txBody>
          <a:bodyPr spcFirstLastPara="1" wrap="square" lIns="91425" tIns="91425" rIns="91425" bIns="91425" anchor="t" anchorCtr="0">
            <a:noAutofit/>
          </a:bodyPr>
          <a:lstStyle/>
          <a:p>
            <a:pPr marL="457200" lvl="0" indent="-374650" algn="l" rtl="0">
              <a:lnSpc>
                <a:spcPct val="115000"/>
              </a:lnSpc>
              <a:spcBef>
                <a:spcPts val="480"/>
              </a:spcBef>
              <a:spcAft>
                <a:spcPts val="0"/>
              </a:spcAft>
              <a:buSzPts val="2300"/>
              <a:buChar char="&gt;"/>
            </a:pPr>
            <a:r>
              <a:rPr lang="en" sz="2300"/>
              <a:t>Required Disclosures to sponsors </a:t>
            </a:r>
            <a:endParaRPr sz="2300"/>
          </a:p>
          <a:p>
            <a:pPr marL="457200" lvl="0" indent="-374650" algn="l" rtl="0">
              <a:lnSpc>
                <a:spcPct val="115000"/>
              </a:lnSpc>
              <a:spcBef>
                <a:spcPts val="0"/>
              </a:spcBef>
              <a:spcAft>
                <a:spcPts val="0"/>
              </a:spcAft>
              <a:buSzPts val="2300"/>
              <a:buChar char="&gt;"/>
            </a:pPr>
            <a:r>
              <a:rPr lang="en" sz="2300"/>
              <a:t>What kind of information or materials will be accessed/shared? </a:t>
            </a:r>
            <a:endParaRPr sz="2300"/>
          </a:p>
          <a:p>
            <a:pPr marL="914400" lvl="1" indent="-342900" algn="l" rtl="0">
              <a:lnSpc>
                <a:spcPct val="115000"/>
              </a:lnSpc>
              <a:spcBef>
                <a:spcPts val="0"/>
              </a:spcBef>
              <a:spcAft>
                <a:spcPts val="0"/>
              </a:spcAft>
              <a:buSzPts val="1800"/>
              <a:buChar char="-"/>
            </a:pPr>
            <a:r>
              <a:rPr lang="en" sz="1800"/>
              <a:t>Controlled Unclassified Information (CUI)</a:t>
            </a:r>
            <a:endParaRPr sz="1800"/>
          </a:p>
          <a:p>
            <a:pPr marL="914400" lvl="1" indent="-342900" algn="l" rtl="0">
              <a:lnSpc>
                <a:spcPct val="115000"/>
              </a:lnSpc>
              <a:spcBef>
                <a:spcPts val="0"/>
              </a:spcBef>
              <a:spcAft>
                <a:spcPts val="0"/>
              </a:spcAft>
              <a:buSzPts val="1800"/>
              <a:buChar char="-"/>
            </a:pPr>
            <a:r>
              <a:rPr lang="en" sz="1800"/>
              <a:t>Dual Use/Agents</a:t>
            </a:r>
            <a:endParaRPr sz="2300"/>
          </a:p>
          <a:p>
            <a:pPr marL="457200" lvl="0" indent="-374650" algn="l" rtl="0">
              <a:lnSpc>
                <a:spcPct val="115000"/>
              </a:lnSpc>
              <a:spcBef>
                <a:spcPts val="0"/>
              </a:spcBef>
              <a:spcAft>
                <a:spcPts val="0"/>
              </a:spcAft>
              <a:buSzPts val="2300"/>
              <a:buChar char="&gt;"/>
            </a:pPr>
            <a:r>
              <a:rPr lang="en" sz="2300"/>
              <a:t>Are Cybersecurity requirements met?</a:t>
            </a:r>
            <a:endParaRPr sz="2300"/>
          </a:p>
          <a:p>
            <a:pPr marL="457200" lvl="0" indent="-374650" algn="l" rtl="0">
              <a:lnSpc>
                <a:spcPct val="115000"/>
              </a:lnSpc>
              <a:spcBef>
                <a:spcPts val="0"/>
              </a:spcBef>
              <a:spcAft>
                <a:spcPts val="0"/>
              </a:spcAft>
              <a:buSzPts val="2300"/>
              <a:buChar char="&gt;"/>
            </a:pPr>
            <a:r>
              <a:rPr lang="en" sz="2300"/>
              <a:t>Export Control review, e.g.</a:t>
            </a:r>
            <a:endParaRPr sz="2300"/>
          </a:p>
          <a:p>
            <a:pPr marL="914400" lvl="1" indent="-342900" algn="l" rtl="0">
              <a:lnSpc>
                <a:spcPct val="115000"/>
              </a:lnSpc>
              <a:spcBef>
                <a:spcPts val="0"/>
              </a:spcBef>
              <a:spcAft>
                <a:spcPts val="0"/>
              </a:spcAft>
              <a:buSzPts val="1800"/>
              <a:buChar char="-"/>
            </a:pPr>
            <a:r>
              <a:rPr lang="en" sz="1800"/>
              <a:t>Foreign national participation and licensing</a:t>
            </a:r>
            <a:endParaRPr sz="1800"/>
          </a:p>
          <a:p>
            <a:pPr marL="914400" lvl="1" indent="-342900" algn="l" rtl="0">
              <a:lnSpc>
                <a:spcPct val="115000"/>
              </a:lnSpc>
              <a:spcBef>
                <a:spcPts val="0"/>
              </a:spcBef>
              <a:spcAft>
                <a:spcPts val="0"/>
              </a:spcAft>
              <a:buSzPts val="1800"/>
              <a:buChar char="-"/>
            </a:pPr>
            <a:r>
              <a:rPr lang="en" sz="1800"/>
              <a:t>Shipping export controlled items</a:t>
            </a:r>
            <a:endParaRPr sz="1800"/>
          </a:p>
          <a:p>
            <a:pPr marL="457200" lvl="0" indent="-374650" algn="l" rtl="0">
              <a:lnSpc>
                <a:spcPct val="115000"/>
              </a:lnSpc>
              <a:spcBef>
                <a:spcPts val="0"/>
              </a:spcBef>
              <a:spcAft>
                <a:spcPts val="0"/>
              </a:spcAft>
              <a:buSzPts val="2300"/>
              <a:buChar char="&gt;"/>
            </a:pPr>
            <a:r>
              <a:rPr lang="en" sz="2300"/>
              <a:t>Restrictions on participation/Faculty Council on Research review</a:t>
            </a:r>
            <a:endParaRPr sz="2300"/>
          </a:p>
          <a:p>
            <a:pPr marL="457200" lvl="0" indent="-374650" algn="l" rtl="0">
              <a:lnSpc>
                <a:spcPct val="115000"/>
              </a:lnSpc>
              <a:spcBef>
                <a:spcPts val="0"/>
              </a:spcBef>
              <a:spcAft>
                <a:spcPts val="0"/>
              </a:spcAft>
              <a:buSzPts val="2300"/>
              <a:buChar char="&gt;"/>
            </a:pPr>
            <a:r>
              <a:rPr lang="en" sz="2300"/>
              <a:t>Prohibitions on products, technologies</a:t>
            </a:r>
            <a:endParaRPr sz="2300"/>
          </a:p>
          <a:p>
            <a:pPr marL="914400" lvl="1" indent="-342900" algn="l" rtl="0">
              <a:lnSpc>
                <a:spcPct val="115000"/>
              </a:lnSpc>
              <a:spcBef>
                <a:spcPts val="0"/>
              </a:spcBef>
              <a:spcAft>
                <a:spcPts val="0"/>
              </a:spcAft>
              <a:buSzPts val="1800"/>
              <a:buChar char="-"/>
            </a:pPr>
            <a:r>
              <a:rPr lang="en" sz="1800"/>
              <a:t>Bytedance</a:t>
            </a:r>
            <a:endParaRPr sz="1800"/>
          </a:p>
          <a:p>
            <a:pPr marL="914400" lvl="1" indent="-342900" algn="l" rtl="0">
              <a:lnSpc>
                <a:spcPct val="115000"/>
              </a:lnSpc>
              <a:spcBef>
                <a:spcPts val="0"/>
              </a:spcBef>
              <a:spcAft>
                <a:spcPts val="0"/>
              </a:spcAft>
              <a:buSzPts val="1800"/>
              <a:buChar char="-"/>
            </a:pPr>
            <a:r>
              <a:rPr lang="en" sz="1800"/>
              <a:t>Huawei</a:t>
            </a:r>
            <a:endParaRPr sz="1800"/>
          </a:p>
          <a:p>
            <a:pPr marL="914400" lvl="0" indent="0" algn="l" rtl="0">
              <a:lnSpc>
                <a:spcPct val="115000"/>
              </a:lnSpc>
              <a:spcBef>
                <a:spcPts val="480"/>
              </a:spcBef>
              <a:spcAft>
                <a:spcPts val="0"/>
              </a:spcAft>
              <a:buNone/>
            </a:pPr>
            <a:endParaRPr sz="23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106"/>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sz="3100">
                <a:latin typeface="Encode Sans Black"/>
                <a:ea typeface="Encode Sans Black"/>
                <a:cs typeface="Encode Sans Black"/>
                <a:sym typeface="Encode Sans Black"/>
              </a:rPr>
              <a:t>Examples of  Research Security Steps and Guidance in Place </a:t>
            </a:r>
            <a:endParaRPr sz="3100">
              <a:latin typeface="Encode Sans Black"/>
              <a:ea typeface="Encode Sans Black"/>
              <a:cs typeface="Encode Sans Black"/>
              <a:sym typeface="Encode Sans Black"/>
            </a:endParaRPr>
          </a:p>
        </p:txBody>
      </p:sp>
      <p:sp>
        <p:nvSpPr>
          <p:cNvPr id="655" name="Google Shape;655;p106"/>
          <p:cNvSpPr txBox="1">
            <a:spLocks noGrp="1"/>
          </p:cNvSpPr>
          <p:nvPr>
            <p:ph type="body" idx="2"/>
          </p:nvPr>
        </p:nvSpPr>
        <p:spPr>
          <a:xfrm>
            <a:off x="720200" y="1497450"/>
            <a:ext cx="7788000" cy="4015500"/>
          </a:xfrm>
          <a:prstGeom prst="rect">
            <a:avLst/>
          </a:prstGeom>
        </p:spPr>
        <p:txBody>
          <a:bodyPr spcFirstLastPara="1" wrap="square" lIns="91425" tIns="91425" rIns="91425" bIns="91425" anchor="t" anchorCtr="0">
            <a:noAutofit/>
          </a:bodyPr>
          <a:lstStyle/>
          <a:p>
            <a:pPr marL="457200" lvl="0" indent="-387350" algn="l" rtl="0">
              <a:lnSpc>
                <a:spcPct val="115000"/>
              </a:lnSpc>
              <a:spcBef>
                <a:spcPts val="0"/>
              </a:spcBef>
              <a:spcAft>
                <a:spcPts val="0"/>
              </a:spcAft>
              <a:buSzPts val="2500"/>
              <a:buChar char="&gt;"/>
            </a:pPr>
            <a:r>
              <a:rPr lang="en" sz="2500" u="sng">
                <a:solidFill>
                  <a:schemeClr val="hlink"/>
                </a:solidFill>
                <a:hlinkClick r:id="rId3"/>
              </a:rPr>
              <a:t>Foreign Interests in Sponsored Programs </a:t>
            </a:r>
            <a:endParaRPr sz="2500"/>
          </a:p>
          <a:p>
            <a:pPr marL="1371600" lvl="2" indent="-336550" algn="l" rtl="0">
              <a:lnSpc>
                <a:spcPct val="115000"/>
              </a:lnSpc>
              <a:spcBef>
                <a:spcPts val="0"/>
              </a:spcBef>
              <a:spcAft>
                <a:spcPts val="0"/>
              </a:spcAft>
              <a:buSzPts val="1700"/>
              <a:buChar char="&gt;"/>
            </a:pPr>
            <a:r>
              <a:rPr lang="en" sz="2100" u="sng">
                <a:solidFill>
                  <a:schemeClr val="accent5"/>
                </a:solidFill>
                <a:hlinkClick r:id="rId4">
                  <a:extLst>
                    <a:ext uri="{A12FA001-AC4F-418D-AE19-62706E023703}">
                      <ahyp:hlinkClr xmlns:ahyp="http://schemas.microsoft.com/office/drawing/2018/hyperlinkcolor" val="tx"/>
                    </a:ext>
                  </a:extLst>
                </a:hlinkClick>
              </a:rPr>
              <a:t>Current &amp; Pending, or Other Support</a:t>
            </a:r>
            <a:endParaRPr sz="1700"/>
          </a:p>
          <a:p>
            <a:pPr marL="1371600" lvl="2" indent="-368300" algn="l" rtl="0">
              <a:lnSpc>
                <a:spcPct val="115000"/>
              </a:lnSpc>
              <a:spcBef>
                <a:spcPts val="0"/>
              </a:spcBef>
              <a:spcAft>
                <a:spcPts val="0"/>
              </a:spcAft>
              <a:buSzPts val="2200"/>
              <a:buChar char="&gt;"/>
            </a:pPr>
            <a:r>
              <a:rPr lang="en" sz="2200" u="sng">
                <a:solidFill>
                  <a:schemeClr val="hlink"/>
                </a:solidFill>
                <a:hlinkClick r:id="rId5"/>
              </a:rPr>
              <a:t>Foreign Talent Recruitment Disclosure form</a:t>
            </a:r>
            <a:r>
              <a:rPr lang="en" sz="2200"/>
              <a:t> </a:t>
            </a:r>
            <a:endParaRPr sz="2200"/>
          </a:p>
          <a:p>
            <a:pPr marL="457200" lvl="0" indent="-387350" algn="l" rtl="0">
              <a:lnSpc>
                <a:spcPct val="115000"/>
              </a:lnSpc>
              <a:spcBef>
                <a:spcPts val="0"/>
              </a:spcBef>
              <a:spcAft>
                <a:spcPts val="0"/>
              </a:spcAft>
              <a:buSzPts val="2500"/>
              <a:buChar char="&gt;"/>
            </a:pPr>
            <a:r>
              <a:rPr lang="en" sz="2500" u="sng">
                <a:solidFill>
                  <a:schemeClr val="hlink"/>
                </a:solidFill>
                <a:hlinkClick r:id="rId6"/>
              </a:rPr>
              <a:t>Export Control Guidance, Review and ECMPs or Technology Control Plans</a:t>
            </a:r>
            <a:endParaRPr sz="2500"/>
          </a:p>
          <a:p>
            <a:pPr marL="457200" lvl="0" indent="-387350" algn="l" rtl="0">
              <a:lnSpc>
                <a:spcPct val="115000"/>
              </a:lnSpc>
              <a:spcBef>
                <a:spcPts val="0"/>
              </a:spcBef>
              <a:spcAft>
                <a:spcPts val="0"/>
              </a:spcAft>
              <a:buSzPts val="2500"/>
              <a:buChar char="&gt;"/>
            </a:pPr>
            <a:r>
              <a:rPr lang="en" sz="2500" u="sng">
                <a:solidFill>
                  <a:schemeClr val="hlink"/>
                </a:solidFill>
                <a:hlinkClick r:id="rId7"/>
              </a:rPr>
              <a:t>No TikTok / Bytedance on devices used with Federal Contracts </a:t>
            </a:r>
            <a:endParaRPr sz="2500"/>
          </a:p>
          <a:p>
            <a:pPr marL="457200" lvl="0" indent="-387350" algn="l" rtl="0">
              <a:lnSpc>
                <a:spcPct val="115000"/>
              </a:lnSpc>
              <a:spcBef>
                <a:spcPts val="0"/>
              </a:spcBef>
              <a:spcAft>
                <a:spcPts val="0"/>
              </a:spcAft>
              <a:buSzPts val="2500"/>
              <a:buChar char="&gt;"/>
            </a:pPr>
            <a:r>
              <a:rPr lang="en" sz="2500"/>
              <a:t>EH&amp;S - </a:t>
            </a:r>
            <a:r>
              <a:rPr lang="en" sz="2500" u="sng">
                <a:solidFill>
                  <a:schemeClr val="hlink"/>
                </a:solidFill>
                <a:hlinkClick r:id="rId8"/>
              </a:rPr>
              <a:t>DURC Training</a:t>
            </a:r>
            <a:endParaRPr sz="2500"/>
          </a:p>
          <a:p>
            <a:pPr marL="457200" lvl="0" indent="-387350" algn="l" rtl="0">
              <a:lnSpc>
                <a:spcPct val="115000"/>
              </a:lnSpc>
              <a:spcBef>
                <a:spcPts val="0"/>
              </a:spcBef>
              <a:spcAft>
                <a:spcPts val="0"/>
              </a:spcAft>
              <a:buSzPts val="2500"/>
              <a:buChar char="&gt;"/>
            </a:pPr>
            <a:r>
              <a:rPr lang="en" sz="2500"/>
              <a:t>Procurement Services: </a:t>
            </a:r>
            <a:r>
              <a:rPr lang="en" sz="2500" u="sng">
                <a:solidFill>
                  <a:schemeClr val="hlink"/>
                </a:solidFill>
                <a:hlinkClick r:id="rId9"/>
              </a:rPr>
              <a:t>Foreign Supplier Guidance</a:t>
            </a:r>
            <a:r>
              <a:rPr lang="en" sz="2500"/>
              <a:t> and </a:t>
            </a:r>
            <a:r>
              <a:rPr lang="en" sz="2500" u="sng">
                <a:solidFill>
                  <a:schemeClr val="hlink"/>
                </a:solidFill>
                <a:hlinkClick r:id="rId10"/>
              </a:rPr>
              <a:t>Exceptions</a:t>
            </a:r>
            <a:r>
              <a:rPr lang="en" sz="2500"/>
              <a:t> </a:t>
            </a:r>
            <a:endParaRPr sz="2500"/>
          </a:p>
          <a:p>
            <a:pPr marL="457200" lvl="0" indent="0" algn="l" rtl="0">
              <a:lnSpc>
                <a:spcPct val="115000"/>
              </a:lnSpc>
              <a:spcBef>
                <a:spcPts val="480"/>
              </a:spcBef>
              <a:spcAft>
                <a:spcPts val="0"/>
              </a:spcAft>
              <a:buNone/>
            </a:pPr>
            <a:endParaRPr sz="2500"/>
          </a:p>
          <a:p>
            <a:pPr marL="0" lvl="0" indent="0" algn="l" rtl="0">
              <a:lnSpc>
                <a:spcPct val="115000"/>
              </a:lnSpc>
              <a:spcBef>
                <a:spcPts val="0"/>
              </a:spcBef>
              <a:spcAft>
                <a:spcPts val="0"/>
              </a:spcAft>
              <a:buNone/>
            </a:pPr>
            <a:endParaRPr sz="25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10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sz="3400">
                <a:latin typeface="Encode Sans Black"/>
                <a:ea typeface="Encode Sans Black"/>
                <a:cs typeface="Encode Sans Black"/>
                <a:sym typeface="Encode Sans Black"/>
              </a:rPr>
              <a:t>NIH - Subaward/Consortium Written Agreements</a:t>
            </a:r>
            <a:endParaRPr sz="3400">
              <a:latin typeface="Encode Sans Black"/>
              <a:ea typeface="Encode Sans Black"/>
              <a:cs typeface="Encode Sans Black"/>
              <a:sym typeface="Encode Sans Black"/>
            </a:endParaRPr>
          </a:p>
        </p:txBody>
      </p:sp>
      <p:sp>
        <p:nvSpPr>
          <p:cNvPr id="662" name="Google Shape;662;p107"/>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 sz="1800"/>
              <a:t>“Subaward agreements must stipulate that foreign subrecipients will provide access to copies of all lab notebooks, all data, and all documentation that supports the research outcomes as described in the progress report, to the primary recipient with a frequency of no less than once per year, in alignment with the timing requirements for Research Performance Progress Report submission.”</a:t>
            </a:r>
            <a:endParaRPr sz="1800"/>
          </a:p>
          <a:p>
            <a:pPr marL="0" lvl="0" indent="0" algn="l" rtl="0">
              <a:spcBef>
                <a:spcPts val="480"/>
              </a:spcBef>
              <a:spcAft>
                <a:spcPts val="0"/>
              </a:spcAft>
              <a:buNone/>
            </a:pPr>
            <a:endParaRPr sz="1800"/>
          </a:p>
          <a:p>
            <a:pPr marL="0" lvl="0" indent="0" algn="l" rtl="0">
              <a:spcBef>
                <a:spcPts val="480"/>
              </a:spcBef>
              <a:spcAft>
                <a:spcPts val="0"/>
              </a:spcAft>
              <a:buNone/>
            </a:pPr>
            <a:r>
              <a:rPr lang="en" sz="1800"/>
              <a:t>Effective date Jan. 2024, </a:t>
            </a:r>
            <a:r>
              <a:rPr lang="en" sz="1800" b="1"/>
              <a:t>compliance required by March 2, 2024</a:t>
            </a:r>
            <a:endParaRPr sz="1800" b="1"/>
          </a:p>
          <a:p>
            <a:pPr marL="0" lvl="0" indent="0" algn="l" rtl="0">
              <a:spcBef>
                <a:spcPts val="480"/>
              </a:spcBef>
              <a:spcAft>
                <a:spcPts val="0"/>
              </a:spcAft>
              <a:buNone/>
            </a:pPr>
            <a:endParaRPr/>
          </a:p>
          <a:p>
            <a:pPr marL="0" lvl="0" indent="0" algn="l" rtl="0">
              <a:spcBef>
                <a:spcPts val="480"/>
              </a:spcBef>
              <a:spcAft>
                <a:spcPts val="0"/>
              </a:spcAft>
              <a:buNone/>
            </a:pPr>
            <a:r>
              <a:rPr lang="en" sz="1900"/>
              <a:t>Note: Similar to retaining your RPPRs, campus units should retain relevant supporting documentation.</a:t>
            </a:r>
            <a:endParaRPr sz="1900"/>
          </a:p>
          <a:p>
            <a:pPr marL="0" lvl="0" indent="0" algn="l" rtl="0">
              <a:spcBef>
                <a:spcPts val="480"/>
              </a:spcBef>
              <a:spcAft>
                <a:spcPts val="0"/>
              </a:spcAft>
              <a:buNone/>
            </a:pPr>
            <a:endParaRPr/>
          </a:p>
        </p:txBody>
      </p:sp>
      <p:sp>
        <p:nvSpPr>
          <p:cNvPr id="663" name="Google Shape;663;p107"/>
          <p:cNvSpPr txBox="1"/>
          <p:nvPr/>
        </p:nvSpPr>
        <p:spPr>
          <a:xfrm>
            <a:off x="203200" y="5744350"/>
            <a:ext cx="7112100" cy="923400"/>
          </a:xfrm>
          <a:prstGeom prst="rect">
            <a:avLst/>
          </a:prstGeom>
          <a:noFill/>
          <a:ln>
            <a:noFill/>
          </a:ln>
        </p:spPr>
        <p:txBody>
          <a:bodyPr spcFirstLastPara="1" wrap="square" lIns="91425" tIns="91425" rIns="91425" bIns="91425" anchor="t" anchorCtr="0">
            <a:spAutoFit/>
          </a:bodyPr>
          <a:lstStyle/>
          <a:p>
            <a:pPr marL="0" lvl="0" indent="0" algn="l" rtl="0">
              <a:spcBef>
                <a:spcPts val="480"/>
              </a:spcBef>
              <a:spcAft>
                <a:spcPts val="0"/>
              </a:spcAft>
              <a:buNone/>
            </a:pPr>
            <a:r>
              <a:rPr lang="en" sz="1900" u="sng">
                <a:solidFill>
                  <a:schemeClr val="hlink"/>
                </a:solidFill>
                <a:latin typeface="Open Sans"/>
                <a:ea typeface="Open Sans"/>
                <a:cs typeface="Open Sans"/>
                <a:sym typeface="Open Sans"/>
                <a:hlinkClick r:id="rId3"/>
              </a:rPr>
              <a:t>NOT-OD-23-133</a:t>
            </a:r>
            <a:endParaRPr/>
          </a:p>
          <a:p>
            <a:pPr marL="0" lvl="0" indent="0" algn="l" rtl="0">
              <a:spcBef>
                <a:spcPts val="480"/>
              </a:spcBef>
              <a:spcAft>
                <a:spcPts val="0"/>
              </a:spcAft>
              <a:buNone/>
            </a:pPr>
            <a:r>
              <a:rPr lang="en" sz="2000" u="sng">
                <a:solidFill>
                  <a:schemeClr val="hlink"/>
                </a:solidFill>
                <a:latin typeface="Open Sans"/>
                <a:ea typeface="Open Sans"/>
                <a:cs typeface="Open Sans"/>
                <a:sym typeface="Open Sans"/>
                <a:hlinkClick r:id="rId4"/>
              </a:rPr>
              <a:t>Open Mike</a:t>
            </a:r>
            <a:r>
              <a:rPr lang="en" sz="2500" u="sng">
                <a:solidFill>
                  <a:schemeClr val="hlink"/>
                </a:solidFill>
                <a:latin typeface="Open Sans"/>
                <a:ea typeface="Open Sans"/>
                <a:cs typeface="Open Sans"/>
                <a:sym typeface="Open Sans"/>
                <a:hlinkClick r:id="rId4"/>
              </a:rPr>
              <a:t> </a:t>
            </a:r>
            <a:endParaRPr sz="2500">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108"/>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90000"/>
              </a:lnSpc>
              <a:spcBef>
                <a:spcPts val="600"/>
              </a:spcBef>
              <a:spcAft>
                <a:spcPts val="0"/>
              </a:spcAft>
              <a:buNone/>
            </a:pPr>
            <a:r>
              <a:rPr lang="en" sz="3400">
                <a:latin typeface="Encode Sans ExtraBold"/>
                <a:ea typeface="Encode Sans ExtraBold"/>
                <a:cs typeface="Encode Sans ExtraBold"/>
                <a:sym typeface="Encode Sans ExtraBold"/>
              </a:rPr>
              <a:t>Research Security Training Requirements Coming</a:t>
            </a:r>
            <a:endParaRPr sz="3400"/>
          </a:p>
        </p:txBody>
      </p:sp>
      <p:sp>
        <p:nvSpPr>
          <p:cNvPr id="670" name="Google Shape;670;p108"/>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
            </a:pPr>
            <a:r>
              <a:rPr lang="en"/>
              <a:t>Training modules in development</a:t>
            </a:r>
            <a:endParaRPr/>
          </a:p>
          <a:p>
            <a:pPr marL="457200" lvl="0" indent="-381000" algn="l" rtl="0">
              <a:spcBef>
                <a:spcPts val="0"/>
              </a:spcBef>
              <a:spcAft>
                <a:spcPts val="0"/>
              </a:spcAft>
              <a:buSzPts val="2400"/>
              <a:buChar char="-"/>
            </a:pPr>
            <a:r>
              <a:rPr lang="en"/>
              <a:t>NSF issued solicitation in 2022 to develop research security training  for recipients of federal research funding. </a:t>
            </a:r>
            <a:endParaRPr/>
          </a:p>
          <a:p>
            <a:pPr marL="914400" lvl="1" indent="-355600" algn="l" rtl="0">
              <a:spcBef>
                <a:spcPts val="0"/>
              </a:spcBef>
              <a:spcAft>
                <a:spcPts val="0"/>
              </a:spcAft>
              <a:buSzPts val="2000"/>
              <a:buChar char="-"/>
            </a:pPr>
            <a:r>
              <a:rPr lang="en"/>
              <a:t>“This training is an essential step toward mitigating foreign government risks and threats to U.S. government-funded research and may be used to fulfill the research security program requirement in NSPM-33.”</a:t>
            </a:r>
            <a:endParaRPr/>
          </a:p>
          <a:p>
            <a:pPr marL="0" lvl="0" indent="0" algn="l" rtl="0">
              <a:spcBef>
                <a:spcPts val="480"/>
              </a:spcBef>
              <a:spcAft>
                <a:spcPts val="0"/>
              </a:spcAft>
              <a:buNone/>
            </a:pPr>
            <a:endParaRPr/>
          </a:p>
        </p:txBody>
      </p:sp>
      <p:sp>
        <p:nvSpPr>
          <p:cNvPr id="671" name="Google Shape;671;p108"/>
          <p:cNvSpPr txBox="1"/>
          <p:nvPr/>
        </p:nvSpPr>
        <p:spPr>
          <a:xfrm>
            <a:off x="875750" y="5863300"/>
            <a:ext cx="3182400" cy="62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latin typeface="Open Sans"/>
                <a:ea typeface="Open Sans"/>
                <a:cs typeface="Open Sans"/>
                <a:sym typeface="Open Sans"/>
                <a:hlinkClick r:id="rId3"/>
              </a:rPr>
              <a:t>NSF: Research Security</a:t>
            </a:r>
            <a:endParaRPr sz="1800">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109"/>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90000"/>
              </a:lnSpc>
              <a:spcBef>
                <a:spcPts val="600"/>
              </a:spcBef>
              <a:spcAft>
                <a:spcPts val="0"/>
              </a:spcAft>
              <a:buNone/>
            </a:pPr>
            <a:r>
              <a:rPr lang="en" sz="3400">
                <a:latin typeface="Encode Sans ExtraBold"/>
                <a:ea typeface="Encode Sans ExtraBold"/>
                <a:cs typeface="Encode Sans ExtraBold"/>
                <a:sym typeface="Encode Sans ExtraBold"/>
              </a:rPr>
              <a:t>What is Controlled Unclassified </a:t>
            </a:r>
            <a:endParaRPr sz="3400">
              <a:latin typeface="Encode Sans ExtraBold"/>
              <a:ea typeface="Encode Sans ExtraBold"/>
              <a:cs typeface="Encode Sans ExtraBold"/>
              <a:sym typeface="Encode Sans ExtraBold"/>
            </a:endParaRPr>
          </a:p>
          <a:p>
            <a:pPr marL="0" marR="0" lvl="0" indent="0" algn="l" rtl="0">
              <a:lnSpc>
                <a:spcPct val="90000"/>
              </a:lnSpc>
              <a:spcBef>
                <a:spcPts val="600"/>
              </a:spcBef>
              <a:spcAft>
                <a:spcPts val="0"/>
              </a:spcAft>
              <a:buNone/>
            </a:pPr>
            <a:r>
              <a:rPr lang="en" sz="3400">
                <a:latin typeface="Encode Sans ExtraBold"/>
                <a:ea typeface="Encode Sans ExtraBold"/>
                <a:cs typeface="Encode Sans ExtraBold"/>
                <a:sym typeface="Encode Sans ExtraBold"/>
              </a:rPr>
              <a:t>Information (CUI)? </a:t>
            </a:r>
            <a:endParaRPr sz="3400">
              <a:latin typeface="Encode Sans Black"/>
              <a:ea typeface="Encode Sans Black"/>
              <a:cs typeface="Encode Sans Black"/>
              <a:sym typeface="Encode Sans Black"/>
            </a:endParaRPr>
          </a:p>
        </p:txBody>
      </p:sp>
      <p:sp>
        <p:nvSpPr>
          <p:cNvPr id="678" name="Google Shape;678;p109"/>
          <p:cNvSpPr txBox="1">
            <a:spLocks noGrp="1"/>
          </p:cNvSpPr>
          <p:nvPr>
            <p:ph type="body" idx="2"/>
          </p:nvPr>
        </p:nvSpPr>
        <p:spPr>
          <a:xfrm>
            <a:off x="720200" y="1497450"/>
            <a:ext cx="7788000" cy="40155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 sz="2300">
                <a:solidFill>
                  <a:schemeClr val="dk2"/>
                </a:solidFill>
              </a:rPr>
              <a:t>Information the Government creates or possesses, or that an entity creates or possesses for or on behalf of the Government, that a law, regulation, or Government-wide policy requires or permits an agency to handle using safeguarding or dissemination controls. </a:t>
            </a:r>
            <a:endParaRPr sz="2300">
              <a:solidFill>
                <a:schemeClr val="dk2"/>
              </a:solidFill>
            </a:endParaRPr>
          </a:p>
          <a:p>
            <a:pPr marL="0" lvl="0" indent="0" algn="l" rtl="0">
              <a:lnSpc>
                <a:spcPct val="107916"/>
              </a:lnSpc>
              <a:spcBef>
                <a:spcPts val="0"/>
              </a:spcBef>
              <a:spcAft>
                <a:spcPts val="0"/>
              </a:spcAft>
              <a:buNone/>
            </a:pPr>
            <a:endParaRPr sz="2100">
              <a:solidFill>
                <a:srgbClr val="555555"/>
              </a:solidFill>
              <a:latin typeface="Calibri"/>
              <a:ea typeface="Calibri"/>
              <a:cs typeface="Calibri"/>
              <a:sym typeface="Calibri"/>
            </a:endParaRPr>
          </a:p>
          <a:p>
            <a:pPr marL="0" lvl="0" indent="0" algn="l" rtl="0">
              <a:lnSpc>
                <a:spcPct val="107916"/>
              </a:lnSpc>
              <a:spcBef>
                <a:spcPts val="0"/>
              </a:spcBef>
              <a:spcAft>
                <a:spcPts val="0"/>
              </a:spcAft>
              <a:buNone/>
            </a:pPr>
            <a:r>
              <a:rPr lang="en" sz="2300" u="sng">
                <a:solidFill>
                  <a:schemeClr val="dk2"/>
                </a:solidFill>
                <a:hlinkClick r:id="rId3">
                  <a:extLst>
                    <a:ext uri="{A12FA001-AC4F-418D-AE19-62706E023703}">
                      <ahyp:hlinkClr xmlns:ahyp="http://schemas.microsoft.com/office/drawing/2018/hyperlinkcolor" val="tx"/>
                    </a:ext>
                  </a:extLst>
                </a:hlinkClick>
              </a:rPr>
              <a:t>Controlled Unclassified Information (CUI) Registry</a:t>
            </a:r>
            <a:endParaRPr sz="3000">
              <a:solidFill>
                <a:schemeClr val="dk2"/>
              </a:solidFill>
            </a:endParaRPr>
          </a:p>
        </p:txBody>
      </p:sp>
      <p:sp>
        <p:nvSpPr>
          <p:cNvPr id="679" name="Google Shape;679;p109"/>
          <p:cNvSpPr txBox="1"/>
          <p:nvPr/>
        </p:nvSpPr>
        <p:spPr>
          <a:xfrm>
            <a:off x="219825" y="6215250"/>
            <a:ext cx="7351500" cy="5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a:solidFill>
                <a:schemeClr val="dk1"/>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110"/>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90000"/>
              </a:lnSpc>
              <a:spcBef>
                <a:spcPts val="600"/>
              </a:spcBef>
              <a:spcAft>
                <a:spcPts val="0"/>
              </a:spcAft>
              <a:buNone/>
            </a:pPr>
            <a:r>
              <a:rPr lang="en" sz="3400">
                <a:latin typeface="Encode Sans ExtraBold"/>
                <a:ea typeface="Encode Sans ExtraBold"/>
                <a:cs typeface="Encode Sans ExtraBold"/>
                <a:sym typeface="Encode Sans ExtraBold"/>
              </a:rPr>
              <a:t>What is the Cybersecurity Maturity Model Certification (CMMC)? </a:t>
            </a:r>
            <a:endParaRPr sz="3400">
              <a:latin typeface="Encode Sans Black"/>
              <a:ea typeface="Encode Sans Black"/>
              <a:cs typeface="Encode Sans Black"/>
              <a:sym typeface="Encode Sans Black"/>
            </a:endParaRPr>
          </a:p>
        </p:txBody>
      </p:sp>
      <p:sp>
        <p:nvSpPr>
          <p:cNvPr id="686" name="Google Shape;686;p110"/>
          <p:cNvSpPr txBox="1">
            <a:spLocks noGrp="1"/>
          </p:cNvSpPr>
          <p:nvPr>
            <p:ph type="body" idx="2"/>
          </p:nvPr>
        </p:nvSpPr>
        <p:spPr>
          <a:xfrm>
            <a:off x="720200" y="1497450"/>
            <a:ext cx="7788000" cy="4015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a:solidFill>
                  <a:schemeClr val="accent1"/>
                </a:solidFill>
                <a:highlight>
                  <a:srgbClr val="FFFFFF"/>
                </a:highlight>
              </a:rPr>
              <a:t>A three-tier model designed to protect Controlled Unclassified Information (CUI) that is shared with contractors (like UW) through acquisition programs (federal contracts).  </a:t>
            </a:r>
            <a:endParaRPr sz="1700">
              <a:solidFill>
                <a:schemeClr val="accent1"/>
              </a:solidFill>
              <a:highlight>
                <a:srgbClr val="FFFFFF"/>
              </a:highlight>
            </a:endParaRPr>
          </a:p>
          <a:p>
            <a:pPr marL="0" lvl="0" indent="0" algn="l" rtl="0">
              <a:lnSpc>
                <a:spcPct val="115000"/>
              </a:lnSpc>
              <a:spcBef>
                <a:spcPts val="0"/>
              </a:spcBef>
              <a:spcAft>
                <a:spcPts val="0"/>
              </a:spcAft>
              <a:buNone/>
            </a:pPr>
            <a:endParaRPr sz="1700">
              <a:solidFill>
                <a:schemeClr val="accent1"/>
              </a:solidFill>
              <a:highlight>
                <a:srgbClr val="FFFFFF"/>
              </a:highlight>
            </a:endParaRPr>
          </a:p>
          <a:p>
            <a:pPr marL="0" lvl="0" indent="0" algn="l" rtl="0">
              <a:lnSpc>
                <a:spcPct val="115000"/>
              </a:lnSpc>
              <a:spcBef>
                <a:spcPts val="0"/>
              </a:spcBef>
              <a:spcAft>
                <a:spcPts val="0"/>
              </a:spcAft>
              <a:buNone/>
            </a:pPr>
            <a:r>
              <a:rPr lang="en" sz="1700">
                <a:solidFill>
                  <a:schemeClr val="accent1"/>
                </a:solidFill>
                <a:highlight>
                  <a:srgbClr val="FFFFFF"/>
                </a:highlight>
              </a:rPr>
              <a:t>Requires  cybersecurity requirements align with National Institute of Standards and Technology (NIST SP 800-171). </a:t>
            </a:r>
            <a:endParaRPr sz="1700">
              <a:solidFill>
                <a:schemeClr val="accent1"/>
              </a:solidFill>
              <a:highlight>
                <a:srgbClr val="FFFFFF"/>
              </a:highlight>
            </a:endParaRPr>
          </a:p>
          <a:p>
            <a:pPr marL="0" lvl="0" indent="0" algn="l" rtl="0">
              <a:lnSpc>
                <a:spcPct val="115000"/>
              </a:lnSpc>
              <a:spcBef>
                <a:spcPts val="0"/>
              </a:spcBef>
              <a:spcAft>
                <a:spcPts val="0"/>
              </a:spcAft>
              <a:buNone/>
            </a:pPr>
            <a:endParaRPr sz="1700">
              <a:solidFill>
                <a:schemeClr val="accent1"/>
              </a:solidFill>
              <a:highlight>
                <a:srgbClr val="FFFFFF"/>
              </a:highlight>
            </a:endParaRPr>
          </a:p>
          <a:p>
            <a:pPr marL="0" lvl="0" indent="0" algn="l" rtl="0">
              <a:lnSpc>
                <a:spcPct val="115000"/>
              </a:lnSpc>
              <a:spcBef>
                <a:spcPts val="0"/>
              </a:spcBef>
              <a:spcAft>
                <a:spcPts val="0"/>
              </a:spcAft>
              <a:buNone/>
            </a:pPr>
            <a:r>
              <a:rPr lang="en" sz="1700">
                <a:solidFill>
                  <a:schemeClr val="accent1"/>
                </a:solidFill>
                <a:highlight>
                  <a:srgbClr val="FFFFFF"/>
                </a:highlight>
              </a:rPr>
              <a:t>DoD is going through CMMC 2.0 rulemaking to develop new DFARs.</a:t>
            </a:r>
            <a:endParaRPr sz="1700">
              <a:solidFill>
                <a:schemeClr val="accent1"/>
              </a:solidFill>
            </a:endParaRPr>
          </a:p>
          <a:p>
            <a:pPr marL="0" lvl="0" indent="0" algn="l" rtl="0">
              <a:lnSpc>
                <a:spcPct val="115000"/>
              </a:lnSpc>
              <a:spcBef>
                <a:spcPts val="0"/>
              </a:spcBef>
              <a:spcAft>
                <a:spcPts val="0"/>
              </a:spcAft>
              <a:buNone/>
            </a:pPr>
            <a:endParaRPr sz="2100">
              <a:solidFill>
                <a:schemeClr val="accent1"/>
              </a:solidFill>
            </a:endParaRPr>
          </a:p>
          <a:p>
            <a:pPr marL="0" lvl="0" indent="0" algn="l" rtl="0">
              <a:lnSpc>
                <a:spcPct val="115000"/>
              </a:lnSpc>
              <a:spcBef>
                <a:spcPts val="0"/>
              </a:spcBef>
              <a:spcAft>
                <a:spcPts val="0"/>
              </a:spcAft>
              <a:buNone/>
            </a:pPr>
            <a:r>
              <a:rPr lang="en" sz="2100" b="1">
                <a:solidFill>
                  <a:schemeClr val="accent1"/>
                </a:solidFill>
              </a:rPr>
              <a:t>How do I know which standards apply?</a:t>
            </a:r>
            <a:endParaRPr sz="2100" b="1">
              <a:solidFill>
                <a:schemeClr val="accent1"/>
              </a:solidFill>
            </a:endParaRPr>
          </a:p>
          <a:p>
            <a:pPr marL="0" lvl="0" indent="0" algn="l" rtl="0">
              <a:lnSpc>
                <a:spcPct val="115000"/>
              </a:lnSpc>
              <a:spcBef>
                <a:spcPts val="0"/>
              </a:spcBef>
              <a:spcAft>
                <a:spcPts val="0"/>
              </a:spcAft>
              <a:buNone/>
            </a:pPr>
            <a:r>
              <a:rPr lang="en" sz="1700">
                <a:solidFill>
                  <a:schemeClr val="accent1"/>
                </a:solidFill>
              </a:rPr>
              <a:t>Once CMMC 2.0 is implemented, DoD will specify the required CMMC level in the solicitation and in any Requests for Information (RFIs) and DFARs will be in impacted contracts.</a:t>
            </a:r>
            <a:endParaRPr sz="1700">
              <a:solidFill>
                <a:schemeClr val="accent1"/>
              </a:solidFill>
            </a:endParaRPr>
          </a:p>
          <a:p>
            <a:pPr marL="0" lvl="0" indent="0" algn="l" rtl="0">
              <a:lnSpc>
                <a:spcPct val="115000"/>
              </a:lnSpc>
              <a:spcBef>
                <a:spcPts val="0"/>
              </a:spcBef>
              <a:spcAft>
                <a:spcPts val="0"/>
              </a:spcAft>
              <a:buNone/>
            </a:pPr>
            <a:endParaRPr sz="2100"/>
          </a:p>
          <a:p>
            <a:pPr marL="0" lvl="0" indent="0" algn="l" rtl="0">
              <a:lnSpc>
                <a:spcPct val="115000"/>
              </a:lnSpc>
              <a:spcBef>
                <a:spcPts val="0"/>
              </a:spcBef>
              <a:spcAft>
                <a:spcPts val="0"/>
              </a:spcAft>
              <a:buNone/>
            </a:pPr>
            <a:endParaRPr sz="2100"/>
          </a:p>
          <a:p>
            <a:pPr marL="0" lvl="0" indent="0" algn="l" rtl="0">
              <a:lnSpc>
                <a:spcPct val="115000"/>
              </a:lnSpc>
              <a:spcBef>
                <a:spcPts val="0"/>
              </a:spcBef>
              <a:spcAft>
                <a:spcPts val="0"/>
              </a:spcAft>
              <a:buNone/>
            </a:pPr>
            <a:endParaRPr sz="2100"/>
          </a:p>
        </p:txBody>
      </p:sp>
      <p:sp>
        <p:nvSpPr>
          <p:cNvPr id="687" name="Google Shape;687;p110"/>
          <p:cNvSpPr txBox="1"/>
          <p:nvPr/>
        </p:nvSpPr>
        <p:spPr>
          <a:xfrm>
            <a:off x="219825" y="6215250"/>
            <a:ext cx="7351500" cy="5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a:solidFill>
                <a:schemeClr val="dk1"/>
              </a:solidFill>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111"/>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90000"/>
              </a:lnSpc>
              <a:spcBef>
                <a:spcPts val="600"/>
              </a:spcBef>
              <a:spcAft>
                <a:spcPts val="0"/>
              </a:spcAft>
              <a:buNone/>
            </a:pPr>
            <a:r>
              <a:rPr lang="en" sz="3400">
                <a:latin typeface="Encode Sans ExtraBold"/>
                <a:ea typeface="Encode Sans ExtraBold"/>
                <a:cs typeface="Encode Sans ExtraBold"/>
                <a:sym typeface="Encode Sans ExtraBold"/>
              </a:rPr>
              <a:t>Research Security Memo</a:t>
            </a:r>
            <a:endParaRPr sz="3400">
              <a:latin typeface="Encode Sans Black"/>
              <a:ea typeface="Encode Sans Black"/>
              <a:cs typeface="Encode Sans Black"/>
              <a:sym typeface="Encode Sans Black"/>
            </a:endParaRPr>
          </a:p>
        </p:txBody>
      </p:sp>
      <p:sp>
        <p:nvSpPr>
          <p:cNvPr id="694" name="Google Shape;694;p111"/>
          <p:cNvSpPr txBox="1">
            <a:spLocks noGrp="1"/>
          </p:cNvSpPr>
          <p:nvPr>
            <p:ph type="body" idx="2"/>
          </p:nvPr>
        </p:nvSpPr>
        <p:spPr>
          <a:xfrm>
            <a:off x="720200" y="1497450"/>
            <a:ext cx="7788000" cy="4015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When sponsors (such as DoD) include specific research security requirements, e.g. around Controlled Unclassified Information (CUI):</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OSP reviewers will provide a Research Security Memo to PI to acknowledge.</a:t>
            </a:r>
            <a:endParaRPr/>
          </a:p>
          <a:p>
            <a:pPr marL="457200" lvl="0" indent="-381000" algn="l" rtl="0">
              <a:lnSpc>
                <a:spcPct val="115000"/>
              </a:lnSpc>
              <a:spcBef>
                <a:spcPts val="0"/>
              </a:spcBef>
              <a:spcAft>
                <a:spcPts val="0"/>
              </a:spcAft>
              <a:buSzPts val="2400"/>
              <a:buChar char="&gt;"/>
            </a:pPr>
            <a:r>
              <a:rPr lang="en"/>
              <a:t>Memo will indicate requirements imposed by sponsor and ask for confirmation that security requirements are in place</a:t>
            </a:r>
            <a:endParaRPr/>
          </a:p>
          <a:p>
            <a:pPr marL="457200" lvl="0" indent="-381000" algn="l" rtl="0">
              <a:lnSpc>
                <a:spcPct val="115000"/>
              </a:lnSpc>
              <a:spcBef>
                <a:spcPts val="0"/>
              </a:spcBef>
              <a:spcAft>
                <a:spcPts val="0"/>
              </a:spcAft>
              <a:buSzPts val="2400"/>
              <a:buChar char="&gt;"/>
            </a:pPr>
            <a:r>
              <a:rPr lang="en"/>
              <a:t>PI acknowledgement and IT administrator or Chair concurrence required</a:t>
            </a:r>
            <a:endParaRPr/>
          </a:p>
          <a:p>
            <a:pPr marL="0" lvl="0" indent="0" algn="l" rtl="0">
              <a:lnSpc>
                <a:spcPct val="115000"/>
              </a:lnSpc>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12"/>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90000"/>
              </a:lnSpc>
              <a:spcBef>
                <a:spcPts val="600"/>
              </a:spcBef>
              <a:spcAft>
                <a:spcPts val="0"/>
              </a:spcAft>
              <a:buNone/>
            </a:pPr>
            <a:r>
              <a:rPr lang="en" sz="3400">
                <a:latin typeface="Encode Sans ExtraBold"/>
                <a:ea typeface="Encode Sans ExtraBold"/>
                <a:cs typeface="Encode Sans ExtraBold"/>
                <a:sym typeface="Encode Sans ExtraBold"/>
              </a:rPr>
              <a:t>Some Current Sponsor Guidance</a:t>
            </a:r>
            <a:endParaRPr sz="3400">
              <a:latin typeface="Encode Sans ExtraBold"/>
              <a:ea typeface="Encode Sans ExtraBold"/>
              <a:cs typeface="Encode Sans ExtraBold"/>
              <a:sym typeface="Encode Sans ExtraBold"/>
            </a:endParaRPr>
          </a:p>
        </p:txBody>
      </p:sp>
      <p:sp>
        <p:nvSpPr>
          <p:cNvPr id="701" name="Google Shape;701;p112"/>
          <p:cNvSpPr txBox="1">
            <a:spLocks noGrp="1"/>
          </p:cNvSpPr>
          <p:nvPr>
            <p:ph type="body" idx="2"/>
          </p:nvPr>
        </p:nvSpPr>
        <p:spPr>
          <a:xfrm>
            <a:off x="659300" y="1362850"/>
            <a:ext cx="8196300" cy="4617900"/>
          </a:xfrm>
          <a:prstGeom prst="rect">
            <a:avLst/>
          </a:prstGeom>
        </p:spPr>
        <p:txBody>
          <a:bodyPr spcFirstLastPara="1" wrap="square" lIns="91425" tIns="91425" rIns="91425" bIns="91425" anchor="t" anchorCtr="0">
            <a:noAutofit/>
          </a:bodyPr>
          <a:lstStyle/>
          <a:p>
            <a:pPr marL="457200" lvl="0" indent="-387350" algn="l" rtl="0">
              <a:lnSpc>
                <a:spcPct val="115000"/>
              </a:lnSpc>
              <a:spcBef>
                <a:spcPts val="480"/>
              </a:spcBef>
              <a:spcAft>
                <a:spcPts val="0"/>
              </a:spcAft>
              <a:buSzPts val="2500"/>
              <a:buChar char="&gt;"/>
            </a:pPr>
            <a:r>
              <a:rPr lang="en" sz="2500" u="sng">
                <a:solidFill>
                  <a:schemeClr val="hlink"/>
                </a:solidFill>
                <a:hlinkClick r:id="rId3"/>
              </a:rPr>
              <a:t>DOD Countering Unwanted Foreign Influence in Department-Funded Research </a:t>
            </a:r>
            <a:endParaRPr sz="2500"/>
          </a:p>
          <a:p>
            <a:pPr marL="457200" lvl="0" indent="-387350" algn="l" rtl="0">
              <a:lnSpc>
                <a:spcPct val="115000"/>
              </a:lnSpc>
              <a:spcBef>
                <a:spcPts val="0"/>
              </a:spcBef>
              <a:spcAft>
                <a:spcPts val="0"/>
              </a:spcAft>
              <a:buSzPts val="2500"/>
              <a:buChar char="&gt;"/>
            </a:pPr>
            <a:r>
              <a:rPr lang="en" sz="2500" u="sng">
                <a:solidFill>
                  <a:schemeClr val="hlink"/>
                </a:solidFill>
                <a:hlinkClick r:id="rId4"/>
              </a:rPr>
              <a:t>NIH: Foreign Interference </a:t>
            </a:r>
            <a:endParaRPr sz="2500"/>
          </a:p>
          <a:p>
            <a:pPr marL="457200" lvl="0" indent="-387350" algn="l" rtl="0">
              <a:lnSpc>
                <a:spcPct val="115000"/>
              </a:lnSpc>
              <a:spcBef>
                <a:spcPts val="0"/>
              </a:spcBef>
              <a:spcAft>
                <a:spcPts val="0"/>
              </a:spcAft>
              <a:buSzPts val="2500"/>
              <a:buChar char="&gt;"/>
            </a:pPr>
            <a:r>
              <a:rPr lang="en" sz="2500" u="sng">
                <a:solidFill>
                  <a:schemeClr val="hlink"/>
                </a:solidFill>
                <a:hlinkClick r:id="rId5"/>
              </a:rPr>
              <a:t>NSF Research Security</a:t>
            </a:r>
            <a:endParaRPr sz="2500"/>
          </a:p>
          <a:p>
            <a:pPr marL="457200" lvl="0" indent="-387350" algn="l" rtl="0">
              <a:lnSpc>
                <a:spcPct val="115000"/>
              </a:lnSpc>
              <a:spcBef>
                <a:spcPts val="0"/>
              </a:spcBef>
              <a:spcAft>
                <a:spcPts val="0"/>
              </a:spcAft>
              <a:buSzPts val="2500"/>
              <a:buChar char="&gt;"/>
            </a:pPr>
            <a:r>
              <a:rPr lang="en" sz="2500"/>
              <a:t>Guidance on Disclosures &amp; Foreign Talent Program Participation: </a:t>
            </a:r>
            <a:r>
              <a:rPr lang="en" sz="2500" u="sng">
                <a:solidFill>
                  <a:schemeClr val="hlink"/>
                </a:solidFill>
                <a:hlinkClick r:id="rId6"/>
              </a:rPr>
              <a:t>NIH</a:t>
            </a:r>
            <a:r>
              <a:rPr lang="en" sz="2500"/>
              <a:t>, </a:t>
            </a:r>
            <a:r>
              <a:rPr lang="en" sz="2500" u="sng">
                <a:solidFill>
                  <a:schemeClr val="hlink"/>
                </a:solidFill>
                <a:hlinkClick r:id="rId7"/>
              </a:rPr>
              <a:t>NSF</a:t>
            </a:r>
            <a:r>
              <a:rPr lang="en" sz="2500"/>
              <a:t>, and </a:t>
            </a:r>
            <a:r>
              <a:rPr lang="en" sz="2500" u="sng">
                <a:solidFill>
                  <a:schemeClr val="hlink"/>
                </a:solidFill>
                <a:hlinkClick r:id="rId8"/>
              </a:rPr>
              <a:t>DOE</a:t>
            </a:r>
            <a:r>
              <a:rPr lang="en" sz="2500"/>
              <a:t> </a:t>
            </a:r>
            <a:endParaRPr sz="2500"/>
          </a:p>
          <a:p>
            <a:pPr marL="457200" lvl="0" indent="-387350" algn="l" rtl="0">
              <a:lnSpc>
                <a:spcPct val="115000"/>
              </a:lnSpc>
              <a:spcBef>
                <a:spcPts val="0"/>
              </a:spcBef>
              <a:spcAft>
                <a:spcPts val="0"/>
              </a:spcAft>
              <a:buSzPts val="2500"/>
              <a:buChar char="&gt;"/>
            </a:pPr>
            <a:r>
              <a:rPr lang="en" sz="2500"/>
              <a:t>Related agency disclosure requirements such as :</a:t>
            </a:r>
            <a:endParaRPr sz="2500"/>
          </a:p>
          <a:p>
            <a:pPr marL="914400" lvl="1" indent="-361950" algn="l" rtl="0">
              <a:lnSpc>
                <a:spcPct val="115000"/>
              </a:lnSpc>
              <a:spcBef>
                <a:spcPts val="0"/>
              </a:spcBef>
              <a:spcAft>
                <a:spcPts val="0"/>
              </a:spcAft>
              <a:buSzPts val="2100"/>
              <a:buChar char="–"/>
            </a:pPr>
            <a:r>
              <a:rPr lang="en" sz="2100" u="sng">
                <a:solidFill>
                  <a:schemeClr val="hlink"/>
                </a:solidFill>
                <a:hlinkClick r:id="rId9"/>
              </a:rPr>
              <a:t>DOE interim COI policy requirements</a:t>
            </a:r>
            <a:endParaRPr sz="2100"/>
          </a:p>
          <a:p>
            <a:pPr marL="914400" lvl="1" indent="-361950" algn="l" rtl="0">
              <a:lnSpc>
                <a:spcPct val="115000"/>
              </a:lnSpc>
              <a:spcBef>
                <a:spcPts val="0"/>
              </a:spcBef>
              <a:spcAft>
                <a:spcPts val="0"/>
              </a:spcAft>
              <a:buSzPts val="2100"/>
              <a:buChar char="–"/>
            </a:pPr>
            <a:r>
              <a:rPr lang="en" sz="2100" u="sng">
                <a:solidFill>
                  <a:schemeClr val="hlink"/>
                </a:solidFill>
                <a:hlinkClick r:id="rId10"/>
              </a:rPr>
              <a:t>NASA COI policy</a:t>
            </a: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77"/>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
                <a:latin typeface="Encode Sans Black"/>
                <a:ea typeface="Encode Sans Black"/>
                <a:cs typeface="Encode Sans Black"/>
                <a:sym typeface="Encode Sans Black"/>
              </a:rPr>
              <a:t>ABOUT EH&amp;S BIOSAFETY (FY23)</a:t>
            </a:r>
            <a:endParaRPr/>
          </a:p>
        </p:txBody>
      </p:sp>
      <p:sp>
        <p:nvSpPr>
          <p:cNvPr id="403" name="Google Shape;403;p77"/>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
                <a:solidFill>
                  <a:srgbClr val="FFFFFF"/>
                </a:solidFill>
              </a:rPr>
              <a:t>4</a:t>
            </a:fld>
            <a:endParaRPr>
              <a:solidFill>
                <a:srgbClr val="FFFFFF"/>
              </a:solidFill>
            </a:endParaRPr>
          </a:p>
        </p:txBody>
      </p:sp>
      <p:sp>
        <p:nvSpPr>
          <p:cNvPr id="404" name="Google Shape;404;p77"/>
          <p:cNvSpPr txBox="1">
            <a:spLocks noGrp="1"/>
          </p:cNvSpPr>
          <p:nvPr>
            <p:ph type="body" idx="1"/>
          </p:nvPr>
        </p:nvSpPr>
        <p:spPr>
          <a:xfrm>
            <a:off x="494479" y="2159794"/>
            <a:ext cx="5124600" cy="3251400"/>
          </a:xfrm>
          <a:prstGeom prst="rect">
            <a:avLst/>
          </a:prstGeom>
          <a:noFill/>
          <a:ln>
            <a:noFill/>
          </a:ln>
        </p:spPr>
        <p:txBody>
          <a:bodyPr spcFirstLastPara="1" wrap="square" lIns="91425" tIns="45700" rIns="91425" bIns="45700" anchor="t" anchorCtr="0">
            <a:normAutofit fontScale="92500" lnSpcReduction="10000"/>
          </a:bodyPr>
          <a:lstStyle/>
          <a:p>
            <a:pPr marL="257167" lvl="0" indent="-257183" algn="l" rtl="0">
              <a:lnSpc>
                <a:spcPct val="100000"/>
              </a:lnSpc>
              <a:spcBef>
                <a:spcPts val="0"/>
              </a:spcBef>
              <a:spcAft>
                <a:spcPts val="0"/>
              </a:spcAft>
              <a:buClr>
                <a:schemeClr val="dk1"/>
              </a:buClr>
              <a:buSzPct val="100000"/>
              <a:buFont typeface="Arial"/>
              <a:buChar char="•"/>
            </a:pPr>
            <a:r>
              <a:rPr lang="en" sz="2250">
                <a:latin typeface="Calibri"/>
                <a:ea typeface="Calibri"/>
                <a:cs typeface="Calibri"/>
                <a:sym typeface="Calibri"/>
              </a:rPr>
              <a:t>371 Biological Use Authorizations (BUAs)</a:t>
            </a:r>
            <a:endParaRPr/>
          </a:p>
          <a:p>
            <a:pPr marL="257167" lvl="0" indent="-257183" algn="l" rtl="0">
              <a:lnSpc>
                <a:spcPct val="100000"/>
              </a:lnSpc>
              <a:spcBef>
                <a:spcPts val="416"/>
              </a:spcBef>
              <a:spcAft>
                <a:spcPts val="0"/>
              </a:spcAft>
              <a:buClr>
                <a:schemeClr val="dk1"/>
              </a:buClr>
              <a:buSzPct val="100000"/>
              <a:buFont typeface="Arial"/>
              <a:buChar char="•"/>
            </a:pPr>
            <a:r>
              <a:rPr lang="en" sz="2250">
                <a:latin typeface="Calibri"/>
                <a:ea typeface="Calibri"/>
                <a:cs typeface="Calibri"/>
                <a:sym typeface="Calibri"/>
              </a:rPr>
              <a:t>20 clinical trial BUAs (rDNA into humans) </a:t>
            </a:r>
            <a:endParaRPr/>
          </a:p>
          <a:p>
            <a:pPr marL="257167" lvl="0" indent="-257183" algn="l" rtl="0">
              <a:lnSpc>
                <a:spcPct val="100000"/>
              </a:lnSpc>
              <a:spcBef>
                <a:spcPts val="416"/>
              </a:spcBef>
              <a:spcAft>
                <a:spcPts val="0"/>
              </a:spcAft>
              <a:buClr>
                <a:schemeClr val="dk1"/>
              </a:buClr>
              <a:buSzPct val="100000"/>
              <a:buFont typeface="Arial"/>
              <a:buChar char="•"/>
            </a:pPr>
            <a:r>
              <a:rPr lang="en" sz="2250">
                <a:latin typeface="Calibri"/>
                <a:ea typeface="Calibri"/>
                <a:cs typeface="Calibri"/>
                <a:sym typeface="Calibri"/>
              </a:rPr>
              <a:t>392 biosafety lab inspections (598 rooms)</a:t>
            </a:r>
            <a:endParaRPr/>
          </a:p>
          <a:p>
            <a:pPr marL="257167" lvl="0" indent="-257183" algn="l" rtl="0">
              <a:lnSpc>
                <a:spcPct val="100000"/>
              </a:lnSpc>
              <a:spcBef>
                <a:spcPts val="416"/>
              </a:spcBef>
              <a:spcAft>
                <a:spcPts val="0"/>
              </a:spcAft>
              <a:buClr>
                <a:schemeClr val="dk1"/>
              </a:buClr>
              <a:buSzPct val="100000"/>
              <a:buFont typeface="Arial"/>
              <a:buChar char="•"/>
            </a:pPr>
            <a:r>
              <a:rPr lang="en" sz="2250">
                <a:latin typeface="Calibri"/>
                <a:ea typeface="Calibri"/>
                <a:cs typeface="Calibri"/>
                <a:sym typeface="Calibri"/>
              </a:rPr>
              <a:t>Online trainings completed:</a:t>
            </a:r>
            <a:endParaRPr/>
          </a:p>
          <a:p>
            <a:pPr marL="557198" lvl="2" indent="-257200" algn="l" rtl="0">
              <a:lnSpc>
                <a:spcPct val="100000"/>
              </a:lnSpc>
              <a:spcBef>
                <a:spcPts val="388"/>
              </a:spcBef>
              <a:spcAft>
                <a:spcPts val="0"/>
              </a:spcAft>
              <a:buClr>
                <a:schemeClr val="dk1"/>
              </a:buClr>
              <a:buSzPct val="100000"/>
              <a:buFont typeface="Arial"/>
              <a:buChar char="•"/>
            </a:pPr>
            <a:r>
              <a:rPr lang="en" sz="2100">
                <a:latin typeface="Calibri"/>
                <a:ea typeface="Calibri"/>
                <a:cs typeface="Calibri"/>
                <a:sym typeface="Calibri"/>
              </a:rPr>
              <a:t>Biosafety: 2,694</a:t>
            </a:r>
            <a:endParaRPr/>
          </a:p>
          <a:p>
            <a:pPr marL="557198" lvl="2" indent="-257200" algn="l" rtl="0">
              <a:lnSpc>
                <a:spcPct val="100000"/>
              </a:lnSpc>
              <a:spcBef>
                <a:spcPts val="388"/>
              </a:spcBef>
              <a:spcAft>
                <a:spcPts val="0"/>
              </a:spcAft>
              <a:buClr>
                <a:schemeClr val="dk1"/>
              </a:buClr>
              <a:buSzPct val="100000"/>
              <a:buFont typeface="Arial"/>
              <a:buChar char="•"/>
            </a:pPr>
            <a:r>
              <a:rPr lang="en" sz="2100">
                <a:latin typeface="Calibri"/>
                <a:ea typeface="Calibri"/>
                <a:cs typeface="Calibri"/>
                <a:sym typeface="Calibri"/>
              </a:rPr>
              <a:t>Bloodborne pathogens (BBP): 3,783</a:t>
            </a:r>
            <a:endParaRPr/>
          </a:p>
          <a:p>
            <a:pPr marL="557198" lvl="2" indent="-257200" algn="l" rtl="0">
              <a:lnSpc>
                <a:spcPct val="100000"/>
              </a:lnSpc>
              <a:spcBef>
                <a:spcPts val="388"/>
              </a:spcBef>
              <a:spcAft>
                <a:spcPts val="0"/>
              </a:spcAft>
              <a:buClr>
                <a:schemeClr val="dk1"/>
              </a:buClr>
              <a:buSzPct val="100000"/>
              <a:buFont typeface="Arial"/>
              <a:buChar char="•"/>
            </a:pPr>
            <a:r>
              <a:rPr lang="en" sz="2100">
                <a:latin typeface="Calibri"/>
                <a:ea typeface="Calibri"/>
                <a:cs typeface="Calibri"/>
                <a:sym typeface="Calibri"/>
              </a:rPr>
              <a:t>Shipping regulated medical waste: 237</a:t>
            </a:r>
            <a:endParaRPr/>
          </a:p>
          <a:p>
            <a:pPr marL="0" lvl="0" indent="0" algn="l" rtl="0">
              <a:lnSpc>
                <a:spcPct val="100000"/>
              </a:lnSpc>
              <a:spcBef>
                <a:spcPts val="402"/>
              </a:spcBef>
              <a:spcAft>
                <a:spcPts val="0"/>
              </a:spcAft>
              <a:buClr>
                <a:schemeClr val="dk1"/>
              </a:buClr>
              <a:buSzPct val="100000"/>
              <a:buNone/>
            </a:pPr>
            <a:endParaRPr sz="2175">
              <a:latin typeface="Calibri"/>
              <a:ea typeface="Calibri"/>
              <a:cs typeface="Calibri"/>
              <a:sym typeface="Calibri"/>
            </a:endParaRPr>
          </a:p>
          <a:p>
            <a:pPr marL="0" lvl="0" indent="0" algn="l" rtl="0">
              <a:lnSpc>
                <a:spcPct val="100000"/>
              </a:lnSpc>
              <a:spcBef>
                <a:spcPts val="333"/>
              </a:spcBef>
              <a:spcAft>
                <a:spcPts val="0"/>
              </a:spcAft>
              <a:buClr>
                <a:schemeClr val="dk1"/>
              </a:buClr>
              <a:buSzPct val="100000"/>
              <a:buNone/>
            </a:pPr>
            <a:endParaRPr/>
          </a:p>
          <a:p>
            <a:pPr marL="257167" marR="0" lvl="0" indent="-151439" algn="l" rtl="0">
              <a:lnSpc>
                <a:spcPct val="100000"/>
              </a:lnSpc>
              <a:spcBef>
                <a:spcPts val="333"/>
              </a:spcBef>
              <a:spcAft>
                <a:spcPts val="0"/>
              </a:spcAft>
              <a:buClr>
                <a:schemeClr val="dk1"/>
              </a:buClr>
              <a:buSzPct val="100000"/>
              <a:buFont typeface="Arial"/>
              <a:buNone/>
            </a:pPr>
            <a:endParaRPr/>
          </a:p>
        </p:txBody>
      </p:sp>
      <p:pic>
        <p:nvPicPr>
          <p:cNvPr id="405" name="Google Shape;405;p77" descr="Two people in a lab&#10;&#10;Description automatically generated with medium confidence"/>
          <p:cNvPicPr preferRelativeResize="0"/>
          <p:nvPr/>
        </p:nvPicPr>
        <p:blipFill rotWithShape="1">
          <a:blip r:embed="rId3">
            <a:alphaModFix/>
          </a:blip>
          <a:srcRect l="8446" r="13774"/>
          <a:stretch/>
        </p:blipFill>
        <p:spPr>
          <a:xfrm>
            <a:off x="5619136" y="2382163"/>
            <a:ext cx="3178361" cy="272510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113"/>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90000"/>
              </a:lnSpc>
              <a:spcBef>
                <a:spcPts val="600"/>
              </a:spcBef>
              <a:spcAft>
                <a:spcPts val="0"/>
              </a:spcAft>
              <a:buNone/>
            </a:pPr>
            <a:r>
              <a:rPr lang="en" sz="3400">
                <a:latin typeface="Encode Sans Black"/>
                <a:ea typeface="Encode Sans Black"/>
                <a:cs typeface="Encode Sans Black"/>
                <a:sym typeface="Encode Sans Black"/>
              </a:rPr>
              <a:t>What’s Coming Up</a:t>
            </a:r>
            <a:endParaRPr sz="3400">
              <a:latin typeface="Encode Sans Black"/>
              <a:ea typeface="Encode Sans Black"/>
              <a:cs typeface="Encode Sans Black"/>
              <a:sym typeface="Encode Sans Black"/>
            </a:endParaRPr>
          </a:p>
        </p:txBody>
      </p:sp>
      <p:sp>
        <p:nvSpPr>
          <p:cNvPr id="708" name="Google Shape;708;p113"/>
          <p:cNvSpPr txBox="1">
            <a:spLocks noGrp="1"/>
          </p:cNvSpPr>
          <p:nvPr>
            <p:ph type="body" idx="2"/>
          </p:nvPr>
        </p:nvSpPr>
        <p:spPr>
          <a:xfrm>
            <a:off x="659300" y="1362850"/>
            <a:ext cx="8196300" cy="4617900"/>
          </a:xfrm>
          <a:prstGeom prst="rect">
            <a:avLst/>
          </a:prstGeom>
        </p:spPr>
        <p:txBody>
          <a:bodyPr spcFirstLastPara="1" wrap="square" lIns="91425" tIns="91425" rIns="91425" bIns="91425" anchor="t" anchorCtr="0">
            <a:noAutofit/>
          </a:bodyPr>
          <a:lstStyle/>
          <a:p>
            <a:pPr marL="457200" lvl="0" indent="-374650" algn="l" rtl="0">
              <a:lnSpc>
                <a:spcPct val="115000"/>
              </a:lnSpc>
              <a:spcBef>
                <a:spcPts val="480"/>
              </a:spcBef>
              <a:spcAft>
                <a:spcPts val="0"/>
              </a:spcAft>
              <a:buSzPts val="2300"/>
              <a:buChar char="&gt;"/>
            </a:pPr>
            <a:r>
              <a:rPr lang="en" sz="2300" u="sng">
                <a:solidFill>
                  <a:schemeClr val="hlink"/>
                </a:solidFill>
                <a:hlinkClick r:id="rId3"/>
              </a:rPr>
              <a:t>Final NSTC Common disclosure forms</a:t>
            </a:r>
            <a:endParaRPr sz="2300"/>
          </a:p>
          <a:p>
            <a:pPr marL="457200" lvl="0" indent="-374650" algn="l" rtl="0">
              <a:lnSpc>
                <a:spcPct val="115000"/>
              </a:lnSpc>
              <a:spcBef>
                <a:spcPts val="0"/>
              </a:spcBef>
              <a:spcAft>
                <a:spcPts val="0"/>
              </a:spcAft>
              <a:buSzPts val="2300"/>
              <a:buChar char="&gt;"/>
            </a:pPr>
            <a:r>
              <a:rPr lang="en" sz="2300" u="sng">
                <a:solidFill>
                  <a:schemeClr val="hlink"/>
                </a:solidFill>
                <a:hlinkClick r:id="rId4"/>
              </a:rPr>
              <a:t>Final Research Security Program standards</a:t>
            </a:r>
            <a:endParaRPr sz="2300"/>
          </a:p>
          <a:p>
            <a:pPr marL="457200" lvl="0" indent="-374650" algn="l" rtl="0">
              <a:lnSpc>
                <a:spcPct val="115000"/>
              </a:lnSpc>
              <a:spcBef>
                <a:spcPts val="0"/>
              </a:spcBef>
              <a:spcAft>
                <a:spcPts val="0"/>
              </a:spcAft>
              <a:buSzPts val="2300"/>
              <a:buChar char="&gt;"/>
            </a:pPr>
            <a:r>
              <a:rPr lang="en" sz="2300" u="sng">
                <a:solidFill>
                  <a:schemeClr val="hlink"/>
                </a:solidFill>
                <a:hlinkClick r:id="rId5"/>
              </a:rPr>
              <a:t>NSF research security training modules</a:t>
            </a:r>
            <a:endParaRPr sz="2300"/>
          </a:p>
          <a:p>
            <a:pPr marL="457200" lvl="0" indent="-374650" algn="l" rtl="0">
              <a:lnSpc>
                <a:spcPct val="115000"/>
              </a:lnSpc>
              <a:spcBef>
                <a:spcPts val="0"/>
              </a:spcBef>
              <a:spcAft>
                <a:spcPts val="0"/>
              </a:spcAft>
              <a:buSzPts val="2300"/>
              <a:buChar char="&gt;"/>
            </a:pPr>
            <a:r>
              <a:rPr lang="en" sz="2300" u="sng">
                <a:solidFill>
                  <a:schemeClr val="hlink"/>
                </a:solidFill>
                <a:hlinkClick r:id="rId6"/>
              </a:rPr>
              <a:t>NSF Research Security and Integrity Information Sharing Analysis Organization</a:t>
            </a:r>
            <a:r>
              <a:rPr lang="en" sz="2300"/>
              <a:t> (RSI-ISAO)</a:t>
            </a:r>
            <a:endParaRPr sz="2300"/>
          </a:p>
          <a:p>
            <a:pPr marL="457200" lvl="0" indent="-374650" algn="l" rtl="0">
              <a:lnSpc>
                <a:spcPct val="115000"/>
              </a:lnSpc>
              <a:spcBef>
                <a:spcPts val="0"/>
              </a:spcBef>
              <a:spcAft>
                <a:spcPts val="0"/>
              </a:spcAft>
              <a:buSzPts val="2300"/>
              <a:buChar char="&gt;"/>
            </a:pPr>
            <a:r>
              <a:rPr lang="en" sz="2300"/>
              <a:t>Final </a:t>
            </a:r>
            <a:r>
              <a:rPr lang="en" sz="2300" u="sng">
                <a:solidFill>
                  <a:schemeClr val="hlink"/>
                </a:solidFill>
                <a:hlinkClick r:id="rId7"/>
              </a:rPr>
              <a:t>NSF 2024 Proposals and Awards Policies &amp; Procedures Guide (PAPPG)</a:t>
            </a:r>
            <a:r>
              <a:rPr lang="en" sz="2300"/>
              <a:t>:</a:t>
            </a:r>
            <a:endParaRPr sz="2300"/>
          </a:p>
          <a:p>
            <a:pPr marL="914400" lvl="1" indent="-349250" algn="l" rtl="0">
              <a:lnSpc>
                <a:spcPct val="115000"/>
              </a:lnSpc>
              <a:spcBef>
                <a:spcPts val="0"/>
              </a:spcBef>
              <a:spcAft>
                <a:spcPts val="0"/>
              </a:spcAft>
              <a:buSzPts val="1900"/>
              <a:buChar char="–"/>
            </a:pPr>
            <a:r>
              <a:rPr lang="en" sz="1900"/>
              <a:t>Reporting of foreign gifts &amp; contacts to NSF, </a:t>
            </a:r>
            <a:r>
              <a:rPr lang="en" sz="1900" u="sng">
                <a:solidFill>
                  <a:schemeClr val="hlink"/>
                </a:solidFill>
                <a:hlinkClick r:id="rId7"/>
              </a:rPr>
              <a:t>2024 PAPPG, Chapt. II.B.2</a:t>
            </a:r>
            <a:endParaRPr sz="1900"/>
          </a:p>
          <a:p>
            <a:pPr marL="914400" lvl="1" indent="-349250" algn="l" rtl="0">
              <a:lnSpc>
                <a:spcPct val="115000"/>
              </a:lnSpc>
              <a:spcBef>
                <a:spcPts val="0"/>
              </a:spcBef>
              <a:spcAft>
                <a:spcPts val="0"/>
              </a:spcAft>
              <a:buSzPts val="1900"/>
              <a:buChar char="–"/>
            </a:pPr>
            <a:r>
              <a:rPr lang="en" sz="1900"/>
              <a:t>Certification to NSF of non-participation in malign foreign talents programs, </a:t>
            </a:r>
            <a:r>
              <a:rPr lang="en" sz="1900" u="sng">
                <a:solidFill>
                  <a:schemeClr val="hlink"/>
                </a:solidFill>
                <a:hlinkClick r:id="rId7"/>
              </a:rPr>
              <a:t>2024 PAPPG, Chapt. II.D.1.d. &amp; e</a:t>
            </a:r>
            <a:endParaRPr sz="1900"/>
          </a:p>
          <a:p>
            <a:pPr marL="457200" lvl="0" indent="-361950" algn="l" rtl="0">
              <a:lnSpc>
                <a:spcPct val="115000"/>
              </a:lnSpc>
              <a:spcBef>
                <a:spcPts val="0"/>
              </a:spcBef>
              <a:spcAft>
                <a:spcPts val="0"/>
              </a:spcAft>
              <a:buSzPts val="2100"/>
              <a:buChar char="&gt;"/>
            </a:pPr>
            <a:r>
              <a:rPr lang="en" sz="2100"/>
              <a:t>COGR: </a:t>
            </a:r>
            <a:r>
              <a:rPr lang="en" sz="2100" u="sng">
                <a:solidFill>
                  <a:schemeClr val="accent5"/>
                </a:solidFill>
                <a:hlinkClick r:id="rId8">
                  <a:extLst>
                    <a:ext uri="{A12FA001-AC4F-418D-AE19-62706E023703}">
                      <ahyp:hlinkClr xmlns:ahyp="http://schemas.microsoft.com/office/drawing/2018/hyperlinkcolor" val="tx"/>
                    </a:ext>
                  </a:extLst>
                </a:hlinkClick>
              </a:rPr>
              <a:t>Quick Reference Table of Current &amp; Upcoming Federal Research Security Requirements</a:t>
            </a:r>
            <a:endParaRPr sz="2300"/>
          </a:p>
          <a:p>
            <a:pPr marL="0" lvl="0" indent="0" algn="l" rtl="0">
              <a:lnSpc>
                <a:spcPct val="115000"/>
              </a:lnSpc>
              <a:spcBef>
                <a:spcPts val="480"/>
              </a:spcBef>
              <a:spcAft>
                <a:spcPts val="0"/>
              </a:spcAft>
              <a:buNone/>
            </a:pPr>
            <a:endParaRPr sz="23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11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 sz="3400" i="0" u="none" strike="noStrike" cap="none">
                <a:solidFill>
                  <a:srgbClr val="4B2E83"/>
                </a:solidFill>
                <a:latin typeface="Encode Sans Black"/>
                <a:ea typeface="Encode Sans Black"/>
                <a:cs typeface="Encode Sans Black"/>
                <a:sym typeface="Encode Sans Black"/>
              </a:rPr>
              <a:t>Questions</a:t>
            </a:r>
            <a:endParaRPr sz="3400">
              <a:latin typeface="Encode Sans Black"/>
              <a:ea typeface="Encode Sans Black"/>
              <a:cs typeface="Encode Sans Black"/>
              <a:sym typeface="Encode Sans Black"/>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115"/>
          <p:cNvSpPr txBox="1">
            <a:spLocks noGrp="1"/>
          </p:cNvSpPr>
          <p:nvPr>
            <p:ph type="body" idx="1"/>
          </p:nvPr>
        </p:nvSpPr>
        <p:spPr>
          <a:xfrm>
            <a:off x="692025" y="1640278"/>
            <a:ext cx="6972300" cy="2021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accent3"/>
              </a:buClr>
              <a:buSzPts val="1063"/>
              <a:buFont typeface="Arial"/>
              <a:buNone/>
            </a:pPr>
            <a:r>
              <a:rPr lang="en" sz="4250">
                <a:solidFill>
                  <a:schemeClr val="lt1"/>
                </a:solidFill>
                <a:latin typeface="Encode Sans Black"/>
                <a:ea typeface="Encode Sans Black"/>
                <a:cs typeface="Encode Sans Black"/>
                <a:sym typeface="Encode Sans Black"/>
              </a:rPr>
              <a:t>ORCID OVERVIEW</a:t>
            </a:r>
            <a:endParaRPr sz="4250">
              <a:solidFill>
                <a:schemeClr val="lt1"/>
              </a:solidFill>
              <a:latin typeface="Encode Sans Black"/>
              <a:ea typeface="Encode Sans Black"/>
              <a:cs typeface="Encode Sans Black"/>
              <a:sym typeface="Encode Sans Black"/>
            </a:endParaRPr>
          </a:p>
        </p:txBody>
      </p:sp>
      <p:sp>
        <p:nvSpPr>
          <p:cNvPr id="719" name="Google Shape;719;p115"/>
          <p:cNvSpPr txBox="1"/>
          <p:nvPr/>
        </p:nvSpPr>
        <p:spPr>
          <a:xfrm>
            <a:off x="692029" y="4308048"/>
            <a:ext cx="6656700" cy="18123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October 12, 2023</a:t>
            </a:r>
            <a:endParaRPr/>
          </a:p>
          <a:p>
            <a:pPr marL="0" marR="0" lvl="0" indent="0" algn="l" rtl="0">
              <a:spcBef>
                <a:spcPts val="320"/>
              </a:spcBef>
              <a:spcAft>
                <a:spcPts val="0"/>
              </a:spcAft>
              <a:buClr>
                <a:srgbClr val="FFFFFF"/>
              </a:buClr>
              <a:buSzPts val="500"/>
              <a:buFont typeface="Arial"/>
              <a:buNone/>
            </a:pPr>
            <a:endParaRPr/>
          </a:p>
          <a:p>
            <a:pPr marL="0" marR="0" lvl="0" indent="0" algn="l" rtl="0">
              <a:spcBef>
                <a:spcPts val="320"/>
              </a:spcBef>
              <a:spcAft>
                <a:spcPts val="0"/>
              </a:spcAft>
              <a:buClr>
                <a:srgbClr val="FFFFFF"/>
              </a:buClr>
              <a:buSzPts val="500"/>
              <a:buFont typeface="Arial"/>
              <a:buNone/>
            </a:pPr>
            <a:r>
              <a:rPr lang="en" sz="2000" b="1">
                <a:solidFill>
                  <a:srgbClr val="FFFFFF"/>
                </a:solidFill>
                <a:latin typeface="Open Sans"/>
                <a:ea typeface="Open Sans"/>
                <a:cs typeface="Open Sans"/>
                <a:sym typeface="Open Sans"/>
              </a:rPr>
              <a:t>Aron Knapp &amp; Kim Halstead</a:t>
            </a:r>
            <a:endParaRPr sz="2000" b="1">
              <a:solidFill>
                <a:srgbClr val="FFFFFF"/>
              </a:solidFill>
              <a:latin typeface="Open Sans"/>
              <a:ea typeface="Open Sans"/>
              <a:cs typeface="Open Sans"/>
              <a:sym typeface="Open Sans"/>
            </a:endParaRPr>
          </a:p>
          <a:p>
            <a:pPr marL="0" marR="0" lvl="0" indent="0" algn="l" rtl="0">
              <a:spcBef>
                <a:spcPts val="320"/>
              </a:spcBef>
              <a:spcAft>
                <a:spcPts val="0"/>
              </a:spcAft>
              <a:buClr>
                <a:srgbClr val="FFFFFF"/>
              </a:buClr>
              <a:buSzPts val="500"/>
              <a:buFont typeface="Arial"/>
              <a:buNone/>
            </a:pPr>
            <a:r>
              <a:rPr lang="en" sz="2000" b="0" i="0" u="none" strike="noStrike" cap="none">
                <a:solidFill>
                  <a:srgbClr val="FFFFFF"/>
                </a:solidFill>
                <a:latin typeface="Open Sans"/>
                <a:ea typeface="Open Sans"/>
                <a:cs typeface="Open Sans"/>
                <a:sym typeface="Open Sans"/>
              </a:rPr>
              <a:t>Office of </a:t>
            </a:r>
            <a:r>
              <a:rPr lang="en" sz="2000">
                <a:solidFill>
                  <a:srgbClr val="FFFFFF"/>
                </a:solidFill>
                <a:latin typeface="Open Sans"/>
                <a:ea typeface="Open Sans"/>
                <a:cs typeface="Open Sans"/>
                <a:sym typeface="Open Sans"/>
              </a:rPr>
              <a:t>Research Information Services</a:t>
            </a:r>
            <a:endParaRPr/>
          </a:p>
          <a:p>
            <a:pPr marL="0" marR="0" lvl="0" indent="0" algn="l" rtl="0">
              <a:spcBef>
                <a:spcPts val="320"/>
              </a:spcBef>
              <a:spcAft>
                <a:spcPts val="0"/>
              </a:spcAft>
              <a:buClr>
                <a:srgbClr val="FFFFFF"/>
              </a:buClr>
              <a:buSzPts val="35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116"/>
          <p:cNvSpPr txBox="1">
            <a:spLocks noGrp="1"/>
          </p:cNvSpPr>
          <p:nvPr>
            <p:ph type="body" idx="1"/>
          </p:nvPr>
        </p:nvSpPr>
        <p:spPr>
          <a:xfrm>
            <a:off x="671750" y="371500"/>
            <a:ext cx="7426500" cy="992100"/>
          </a:xfrm>
          <a:prstGeom prst="rect">
            <a:avLst/>
          </a:prstGeom>
        </p:spPr>
        <p:txBody>
          <a:bodyPr spcFirstLastPara="1" wrap="square" lIns="91425" tIns="91425" rIns="91425" bIns="91425" anchor="b" anchorCtr="0">
            <a:normAutofit/>
          </a:bodyPr>
          <a:lstStyle/>
          <a:p>
            <a:pPr marL="0" lvl="0" indent="0" algn="l" rtl="0">
              <a:lnSpc>
                <a:spcPct val="80000"/>
              </a:lnSpc>
              <a:spcBef>
                <a:spcPts val="600"/>
              </a:spcBef>
              <a:spcAft>
                <a:spcPts val="0"/>
              </a:spcAft>
              <a:buNone/>
            </a:pPr>
            <a:r>
              <a:rPr lang="en">
                <a:latin typeface="Encode Sans Black"/>
                <a:ea typeface="Encode Sans Black"/>
                <a:cs typeface="Encode Sans Black"/>
                <a:sym typeface="Encode Sans Black"/>
              </a:rPr>
              <a:t>WHAT IS ORCID?</a:t>
            </a:r>
            <a:endParaRPr>
              <a:latin typeface="Encode Sans Black"/>
              <a:ea typeface="Encode Sans Black"/>
              <a:cs typeface="Encode Sans Black"/>
              <a:sym typeface="Encode Sans Black"/>
            </a:endParaRPr>
          </a:p>
        </p:txBody>
      </p:sp>
      <p:sp>
        <p:nvSpPr>
          <p:cNvPr id="726" name="Google Shape;726;p116"/>
          <p:cNvSpPr txBox="1">
            <a:spLocks noGrp="1"/>
          </p:cNvSpPr>
          <p:nvPr>
            <p:ph type="body" idx="2"/>
          </p:nvPr>
        </p:nvSpPr>
        <p:spPr>
          <a:xfrm>
            <a:off x="665900" y="1504150"/>
            <a:ext cx="8196300" cy="4947600"/>
          </a:xfrm>
          <a:prstGeom prst="rect">
            <a:avLst/>
          </a:prstGeom>
        </p:spPr>
        <p:txBody>
          <a:bodyPr spcFirstLastPara="1" wrap="square" lIns="91425" tIns="91425" rIns="91425" bIns="91425" anchor="t" anchorCtr="0">
            <a:normAutofit/>
          </a:bodyPr>
          <a:lstStyle/>
          <a:p>
            <a:pPr marL="457200" lvl="0" indent="-381000" algn="l" rtl="0">
              <a:lnSpc>
                <a:spcPct val="115000"/>
              </a:lnSpc>
              <a:spcBef>
                <a:spcPts val="480"/>
              </a:spcBef>
              <a:spcAft>
                <a:spcPts val="0"/>
              </a:spcAft>
              <a:buClr>
                <a:srgbClr val="4B2E83"/>
              </a:buClr>
              <a:buSzPts val="2400"/>
              <a:buChar char="&gt;"/>
            </a:pPr>
            <a:r>
              <a:rPr lang="en" b="1" u="sng">
                <a:solidFill>
                  <a:srgbClr val="4B2E83"/>
                </a:solidFill>
                <a:hlinkClick r:id="rId3">
                  <a:extLst>
                    <a:ext uri="{A12FA001-AC4F-418D-AE19-62706E023703}">
                      <ahyp:hlinkClr xmlns:ahyp="http://schemas.microsoft.com/office/drawing/2018/hyperlinkcolor" val="tx"/>
                    </a:ext>
                  </a:extLst>
                </a:hlinkClick>
              </a:rPr>
              <a:t>ORCID</a:t>
            </a:r>
            <a:r>
              <a:rPr lang="en" b="1"/>
              <a:t>: </a:t>
            </a:r>
            <a:r>
              <a:rPr lang="en"/>
              <a:t>Open Researcher and Contributor iD</a:t>
            </a:r>
            <a:endParaRPr/>
          </a:p>
          <a:p>
            <a:pPr marL="457200" lvl="0" indent="-381000" algn="l" rtl="0">
              <a:lnSpc>
                <a:spcPct val="115000"/>
              </a:lnSpc>
              <a:spcBef>
                <a:spcPts val="0"/>
              </a:spcBef>
              <a:spcAft>
                <a:spcPts val="0"/>
              </a:spcAft>
              <a:buClr>
                <a:srgbClr val="4B2E83"/>
              </a:buClr>
              <a:buSzPts val="2400"/>
              <a:buChar char="&gt;"/>
            </a:pPr>
            <a:r>
              <a:rPr lang="en"/>
              <a:t>An ORCID iD is a unique digital identifier that helps link researchers to their grants, publications, and other research-related work, through time.</a:t>
            </a:r>
            <a:endParaRPr/>
          </a:p>
          <a:p>
            <a:pPr marL="457200" lvl="0" indent="-381000" algn="l" rtl="0">
              <a:lnSpc>
                <a:spcPct val="115000"/>
              </a:lnSpc>
              <a:spcBef>
                <a:spcPts val="0"/>
              </a:spcBef>
              <a:spcAft>
                <a:spcPts val="0"/>
              </a:spcAft>
              <a:buSzPts val="2400"/>
              <a:buChar char="&gt;"/>
            </a:pPr>
            <a:r>
              <a:rPr lang="en"/>
              <a:t>ORCID profile data helps research institutions, funders, publishers, and other organizations better track and support research work.</a:t>
            </a:r>
            <a:endParaRPr/>
          </a:p>
          <a:p>
            <a:pPr marL="0" lvl="0" indent="0" algn="l" rtl="0">
              <a:lnSpc>
                <a:spcPct val="115000"/>
              </a:lnSpc>
              <a:spcBef>
                <a:spcPts val="480"/>
              </a:spcBef>
              <a:spcAft>
                <a:spcPts val="0"/>
              </a:spcAft>
              <a:buNone/>
            </a:pPr>
            <a:endParaRPr/>
          </a:p>
          <a:p>
            <a:pPr marL="0" lvl="0" indent="0" algn="l" rtl="0">
              <a:spcBef>
                <a:spcPts val="480"/>
              </a:spcBef>
              <a:spcAft>
                <a:spcPts val="0"/>
              </a:spcAft>
              <a:buNone/>
            </a:pPr>
            <a:endParaRPr/>
          </a:p>
        </p:txBody>
      </p:sp>
      <p:pic>
        <p:nvPicPr>
          <p:cNvPr id="727" name="Google Shape;727;p116">
            <a:hlinkClick r:id="rId3"/>
          </p:cNvPr>
          <p:cNvPicPr preferRelativeResize="0"/>
          <p:nvPr/>
        </p:nvPicPr>
        <p:blipFill>
          <a:blip r:embed="rId4">
            <a:alphaModFix/>
          </a:blip>
          <a:stretch>
            <a:fillRect/>
          </a:stretch>
        </p:blipFill>
        <p:spPr>
          <a:xfrm>
            <a:off x="2707597" y="5029800"/>
            <a:ext cx="3728801" cy="14219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117"/>
          <p:cNvSpPr txBox="1">
            <a:spLocks noGrp="1"/>
          </p:cNvSpPr>
          <p:nvPr>
            <p:ph type="body" idx="1"/>
          </p:nvPr>
        </p:nvSpPr>
        <p:spPr>
          <a:xfrm>
            <a:off x="671750" y="371500"/>
            <a:ext cx="7426500" cy="992100"/>
          </a:xfrm>
          <a:prstGeom prst="rect">
            <a:avLst/>
          </a:prstGeom>
        </p:spPr>
        <p:txBody>
          <a:bodyPr spcFirstLastPara="1" wrap="square" lIns="91425" tIns="91425" rIns="91425" bIns="91425" anchor="b" anchorCtr="0">
            <a:normAutofit/>
          </a:bodyPr>
          <a:lstStyle/>
          <a:p>
            <a:pPr marL="0" lvl="0" indent="0" algn="l" rtl="0">
              <a:lnSpc>
                <a:spcPct val="80000"/>
              </a:lnSpc>
              <a:spcBef>
                <a:spcPts val="600"/>
              </a:spcBef>
              <a:spcAft>
                <a:spcPts val="0"/>
              </a:spcAft>
              <a:buNone/>
            </a:pPr>
            <a:r>
              <a:rPr lang="en">
                <a:latin typeface="Encode Sans Black"/>
                <a:ea typeface="Encode Sans Black"/>
                <a:cs typeface="Encode Sans Black"/>
                <a:sym typeface="Encode Sans Black"/>
              </a:rPr>
              <a:t>WHAT IS ORCID?</a:t>
            </a:r>
            <a:endParaRPr>
              <a:latin typeface="Encode Sans Black"/>
              <a:ea typeface="Encode Sans Black"/>
              <a:cs typeface="Encode Sans Black"/>
              <a:sym typeface="Encode Sans Black"/>
            </a:endParaRPr>
          </a:p>
        </p:txBody>
      </p:sp>
      <p:pic>
        <p:nvPicPr>
          <p:cNvPr id="734" name="Google Shape;734;p117"/>
          <p:cNvPicPr preferRelativeResize="0"/>
          <p:nvPr/>
        </p:nvPicPr>
        <p:blipFill>
          <a:blip r:embed="rId3">
            <a:alphaModFix/>
          </a:blip>
          <a:stretch>
            <a:fillRect/>
          </a:stretch>
        </p:blipFill>
        <p:spPr>
          <a:xfrm>
            <a:off x="1378200" y="1764125"/>
            <a:ext cx="6013599" cy="48166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118"/>
          <p:cNvSpPr txBox="1">
            <a:spLocks noGrp="1"/>
          </p:cNvSpPr>
          <p:nvPr>
            <p:ph type="body" idx="1"/>
          </p:nvPr>
        </p:nvSpPr>
        <p:spPr>
          <a:xfrm>
            <a:off x="671750" y="371500"/>
            <a:ext cx="7626600" cy="992100"/>
          </a:xfrm>
          <a:prstGeom prst="rect">
            <a:avLst/>
          </a:prstGeom>
        </p:spPr>
        <p:txBody>
          <a:bodyPr spcFirstLastPara="1" wrap="square" lIns="91425" tIns="91425" rIns="91425" bIns="91425" anchor="b" anchorCtr="0">
            <a:normAutofit/>
          </a:bodyPr>
          <a:lstStyle/>
          <a:p>
            <a:pPr marL="0" lvl="0" indent="0" algn="l" rtl="0">
              <a:lnSpc>
                <a:spcPct val="80000"/>
              </a:lnSpc>
              <a:spcBef>
                <a:spcPts val="600"/>
              </a:spcBef>
              <a:spcAft>
                <a:spcPts val="0"/>
              </a:spcAft>
              <a:buNone/>
            </a:pPr>
            <a:r>
              <a:rPr lang="en">
                <a:latin typeface="Encode Sans Black"/>
                <a:ea typeface="Encode Sans Black"/>
                <a:cs typeface="Encode Sans Black"/>
                <a:sym typeface="Encode Sans Black"/>
              </a:rPr>
              <a:t>WHAT ARE THE BENEFITS OF ORCID?</a:t>
            </a:r>
            <a:endParaRPr>
              <a:latin typeface="Encode Sans Black"/>
              <a:ea typeface="Encode Sans Black"/>
              <a:cs typeface="Encode Sans Black"/>
              <a:sym typeface="Encode Sans Black"/>
            </a:endParaRPr>
          </a:p>
        </p:txBody>
      </p:sp>
      <p:sp>
        <p:nvSpPr>
          <p:cNvPr id="741" name="Google Shape;741;p118"/>
          <p:cNvSpPr txBox="1">
            <a:spLocks noGrp="1"/>
          </p:cNvSpPr>
          <p:nvPr>
            <p:ph type="body" idx="2"/>
          </p:nvPr>
        </p:nvSpPr>
        <p:spPr>
          <a:xfrm>
            <a:off x="665900" y="1504150"/>
            <a:ext cx="8341800" cy="5192700"/>
          </a:xfrm>
          <a:prstGeom prst="rect">
            <a:avLst/>
          </a:prstGeom>
          <a:solidFill>
            <a:schemeClr val="lt1"/>
          </a:solidFill>
        </p:spPr>
        <p:txBody>
          <a:bodyPr spcFirstLastPara="1" wrap="square" lIns="91425" tIns="91425" rIns="91425" bIns="91425" anchor="t" anchorCtr="0">
            <a:noAutofit/>
          </a:bodyPr>
          <a:lstStyle/>
          <a:p>
            <a:pPr marL="457200" lvl="0" indent="-342900" algn="l" rtl="0">
              <a:lnSpc>
                <a:spcPct val="95000"/>
              </a:lnSpc>
              <a:spcBef>
                <a:spcPts val="480"/>
              </a:spcBef>
              <a:spcAft>
                <a:spcPts val="0"/>
              </a:spcAft>
              <a:buSzPts val="1800"/>
              <a:buChar char="&gt;"/>
            </a:pPr>
            <a:r>
              <a:rPr lang="en" sz="1800" b="1"/>
              <a:t>Reduces Administration Time</a:t>
            </a:r>
            <a:r>
              <a:rPr lang="en" sz="1800"/>
              <a:t>: ORCID profile data can be re-used for a number of reporting requirements: </a:t>
            </a:r>
            <a:endParaRPr sz="1800"/>
          </a:p>
          <a:p>
            <a:pPr marL="914400" lvl="1" indent="-342900" algn="l" rtl="0">
              <a:lnSpc>
                <a:spcPct val="95000"/>
              </a:lnSpc>
              <a:spcBef>
                <a:spcPts val="0"/>
              </a:spcBef>
              <a:spcAft>
                <a:spcPts val="0"/>
              </a:spcAft>
              <a:buSzPts val="1800"/>
              <a:buChar char="–"/>
            </a:pPr>
            <a:r>
              <a:rPr lang="en" sz="1800"/>
              <a:t>Enables auto-population of biosketches and other documents required by some agencies (e.g., NIH and NSF)</a:t>
            </a:r>
            <a:endParaRPr sz="1800"/>
          </a:p>
          <a:p>
            <a:pPr marL="914400" lvl="1" indent="-342900" algn="l" rtl="0">
              <a:lnSpc>
                <a:spcPct val="95000"/>
              </a:lnSpc>
              <a:spcBef>
                <a:spcPts val="0"/>
              </a:spcBef>
              <a:spcAft>
                <a:spcPts val="0"/>
              </a:spcAft>
              <a:buSzPts val="1800"/>
              <a:buChar char="–"/>
            </a:pPr>
            <a:r>
              <a:rPr lang="en" sz="1800"/>
              <a:t>Increasingly, publications, sponsors, and institutions such as the NIH are requiring ORCID iDs for certain applications</a:t>
            </a:r>
            <a:br>
              <a:rPr lang="en" sz="1800"/>
            </a:br>
            <a:endParaRPr sz="1800"/>
          </a:p>
          <a:p>
            <a:pPr marL="457200" lvl="0" indent="-342900" algn="l" rtl="0">
              <a:lnSpc>
                <a:spcPct val="95000"/>
              </a:lnSpc>
              <a:spcBef>
                <a:spcPts val="0"/>
              </a:spcBef>
              <a:spcAft>
                <a:spcPts val="0"/>
              </a:spcAft>
              <a:buSzPts val="1800"/>
              <a:buChar char="&gt;"/>
            </a:pPr>
            <a:r>
              <a:rPr lang="en" sz="1800" b="1"/>
              <a:t>Ensure Compliance:</a:t>
            </a:r>
            <a:r>
              <a:rPr lang="en" sz="1800"/>
              <a:t> Sponsors and publishers are increasingly requiring ORCID iDs. </a:t>
            </a:r>
            <a:br>
              <a:rPr lang="en" sz="1800"/>
            </a:br>
            <a:endParaRPr sz="1800"/>
          </a:p>
          <a:p>
            <a:pPr marL="457200" lvl="0" indent="-342900" algn="l" rtl="0">
              <a:lnSpc>
                <a:spcPct val="95000"/>
              </a:lnSpc>
              <a:spcBef>
                <a:spcPts val="0"/>
              </a:spcBef>
              <a:spcAft>
                <a:spcPts val="0"/>
              </a:spcAft>
              <a:buClr>
                <a:srgbClr val="4B2E83"/>
              </a:buClr>
              <a:buSzPts val="1800"/>
              <a:buChar char="&gt;"/>
            </a:pPr>
            <a:r>
              <a:rPr lang="en" sz="1800" b="1"/>
              <a:t>Consistency</a:t>
            </a:r>
            <a:r>
              <a:rPr lang="en" sz="1800"/>
              <a:t>: Researchers can use the same iD throughout their career, bringing record of their contributions with them.</a:t>
            </a:r>
            <a:br>
              <a:rPr lang="en" sz="1800"/>
            </a:br>
            <a:endParaRPr sz="1800"/>
          </a:p>
          <a:p>
            <a:pPr marL="457200" lvl="0" indent="-342900" algn="l" rtl="0">
              <a:lnSpc>
                <a:spcPct val="95000"/>
              </a:lnSpc>
              <a:spcBef>
                <a:spcPts val="0"/>
              </a:spcBef>
              <a:spcAft>
                <a:spcPts val="0"/>
              </a:spcAft>
              <a:buSzPts val="1800"/>
              <a:buChar char="&gt;"/>
            </a:pPr>
            <a:r>
              <a:rPr lang="en" sz="1800" b="1"/>
              <a:t>Easier Publication Maintenance</a:t>
            </a:r>
            <a:r>
              <a:rPr lang="en" sz="1800"/>
              <a:t>: The iD can link to all their research publications and other research-related material in a single place.</a:t>
            </a:r>
            <a:br>
              <a:rPr lang="en" sz="1800"/>
            </a:br>
            <a:endParaRPr sz="1800"/>
          </a:p>
          <a:p>
            <a:pPr marL="457200" lvl="0" indent="-342900" algn="l" rtl="0">
              <a:lnSpc>
                <a:spcPct val="95000"/>
              </a:lnSpc>
              <a:spcBef>
                <a:spcPts val="0"/>
              </a:spcBef>
              <a:spcAft>
                <a:spcPts val="0"/>
              </a:spcAft>
              <a:buSzPts val="1800"/>
              <a:buChar char="&gt;"/>
            </a:pPr>
            <a:r>
              <a:rPr lang="en" sz="1800" b="1"/>
              <a:t>Enables Integrations: </a:t>
            </a:r>
            <a:r>
              <a:rPr lang="en" sz="1800"/>
              <a:t>The ORCID API enables integrations with funders, publishers, repositories, UW’s SAGE and MyResearch applications, faculty profiles, and more.</a:t>
            </a:r>
            <a:endParaRPr sz="1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pic>
        <p:nvPicPr>
          <p:cNvPr id="746" name="Google Shape;746;p119"/>
          <p:cNvPicPr preferRelativeResize="0"/>
          <p:nvPr/>
        </p:nvPicPr>
        <p:blipFill>
          <a:blip r:embed="rId3">
            <a:alphaModFix/>
          </a:blip>
          <a:stretch>
            <a:fillRect/>
          </a:stretch>
        </p:blipFill>
        <p:spPr>
          <a:xfrm>
            <a:off x="3411625" y="3056624"/>
            <a:ext cx="1815401" cy="1815401"/>
          </a:xfrm>
          <a:prstGeom prst="rect">
            <a:avLst/>
          </a:prstGeom>
          <a:noFill/>
          <a:ln>
            <a:noFill/>
          </a:ln>
        </p:spPr>
      </p:pic>
      <p:cxnSp>
        <p:nvCxnSpPr>
          <p:cNvPr id="747" name="Google Shape;747;p119"/>
          <p:cNvCxnSpPr/>
          <p:nvPr/>
        </p:nvCxnSpPr>
        <p:spPr>
          <a:xfrm rot="10800000" flipH="1">
            <a:off x="4694200" y="2401871"/>
            <a:ext cx="466200" cy="633300"/>
          </a:xfrm>
          <a:prstGeom prst="straightConnector1">
            <a:avLst/>
          </a:prstGeom>
          <a:noFill/>
          <a:ln w="28575" cap="flat" cmpd="sng">
            <a:solidFill>
              <a:srgbClr val="4B2E83"/>
            </a:solidFill>
            <a:prstDash val="solid"/>
            <a:round/>
            <a:headEnd type="triangle" w="med" len="med"/>
            <a:tailEnd type="triangle" w="med" len="med"/>
          </a:ln>
        </p:spPr>
      </p:cxnSp>
      <p:grpSp>
        <p:nvGrpSpPr>
          <p:cNvPr id="748" name="Google Shape;748;p119"/>
          <p:cNvGrpSpPr/>
          <p:nvPr/>
        </p:nvGrpSpPr>
        <p:grpSpPr>
          <a:xfrm>
            <a:off x="4239450" y="1507071"/>
            <a:ext cx="1931700" cy="834900"/>
            <a:chOff x="5558300" y="1507096"/>
            <a:chExt cx="1931700" cy="834900"/>
          </a:xfrm>
        </p:grpSpPr>
        <p:sp>
          <p:nvSpPr>
            <p:cNvPr id="749" name="Google Shape;749;p119"/>
            <p:cNvSpPr/>
            <p:nvPr/>
          </p:nvSpPr>
          <p:spPr>
            <a:xfrm>
              <a:off x="5558300" y="1507096"/>
              <a:ext cx="1931700" cy="834900"/>
            </a:xfrm>
            <a:prstGeom prst="flowChartAlternateProcess">
              <a:avLst/>
            </a:prstGeom>
            <a:solidFill>
              <a:srgbClr val="4B2E8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8D3A2"/>
                </a:solidFill>
              </a:endParaRPr>
            </a:p>
          </p:txBody>
        </p:sp>
        <p:sp>
          <p:nvSpPr>
            <p:cNvPr id="750" name="Google Shape;750;p119"/>
            <p:cNvSpPr txBox="1"/>
            <p:nvPr/>
          </p:nvSpPr>
          <p:spPr>
            <a:xfrm>
              <a:off x="5782875" y="1698025"/>
              <a:ext cx="1437600" cy="38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E8D3A2"/>
                  </a:solidFill>
                </a:rPr>
                <a:t>Grants</a:t>
              </a:r>
              <a:endParaRPr sz="1800" b="1">
                <a:solidFill>
                  <a:srgbClr val="E8D3A2"/>
                </a:solidFill>
              </a:endParaRPr>
            </a:p>
          </p:txBody>
        </p:sp>
      </p:grpSp>
      <p:grpSp>
        <p:nvGrpSpPr>
          <p:cNvPr id="751" name="Google Shape;751;p119"/>
          <p:cNvGrpSpPr/>
          <p:nvPr/>
        </p:nvGrpSpPr>
        <p:grpSpPr>
          <a:xfrm>
            <a:off x="6085025" y="2736283"/>
            <a:ext cx="1931700" cy="834900"/>
            <a:chOff x="5558300" y="1507096"/>
            <a:chExt cx="1931700" cy="834900"/>
          </a:xfrm>
        </p:grpSpPr>
        <p:sp>
          <p:nvSpPr>
            <p:cNvPr id="752" name="Google Shape;752;p119"/>
            <p:cNvSpPr/>
            <p:nvPr/>
          </p:nvSpPr>
          <p:spPr>
            <a:xfrm>
              <a:off x="5558300" y="1507096"/>
              <a:ext cx="1931700" cy="834900"/>
            </a:xfrm>
            <a:prstGeom prst="flowChartAlternateProcess">
              <a:avLst/>
            </a:prstGeom>
            <a:solidFill>
              <a:srgbClr val="4B2E8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8D3A2"/>
                </a:solidFill>
              </a:endParaRPr>
            </a:p>
          </p:txBody>
        </p:sp>
        <p:sp>
          <p:nvSpPr>
            <p:cNvPr id="753" name="Google Shape;753;p119"/>
            <p:cNvSpPr txBox="1"/>
            <p:nvPr/>
          </p:nvSpPr>
          <p:spPr>
            <a:xfrm>
              <a:off x="5739350" y="1729850"/>
              <a:ext cx="1569600" cy="38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E8D3A2"/>
                  </a:solidFill>
                </a:rPr>
                <a:t>Repositories</a:t>
              </a:r>
              <a:endParaRPr sz="1800" b="1">
                <a:solidFill>
                  <a:srgbClr val="E8D3A2"/>
                </a:solidFill>
              </a:endParaRPr>
            </a:p>
          </p:txBody>
        </p:sp>
      </p:grpSp>
      <p:grpSp>
        <p:nvGrpSpPr>
          <p:cNvPr id="754" name="Google Shape;754;p119"/>
          <p:cNvGrpSpPr/>
          <p:nvPr/>
        </p:nvGrpSpPr>
        <p:grpSpPr>
          <a:xfrm>
            <a:off x="6085025" y="3965471"/>
            <a:ext cx="1931700" cy="834900"/>
            <a:chOff x="5558300" y="1507096"/>
            <a:chExt cx="1931700" cy="834900"/>
          </a:xfrm>
        </p:grpSpPr>
        <p:sp>
          <p:nvSpPr>
            <p:cNvPr id="755" name="Google Shape;755;p119"/>
            <p:cNvSpPr/>
            <p:nvPr/>
          </p:nvSpPr>
          <p:spPr>
            <a:xfrm>
              <a:off x="5558300" y="1507096"/>
              <a:ext cx="1931700" cy="834900"/>
            </a:xfrm>
            <a:prstGeom prst="flowChartAlternateProcess">
              <a:avLst/>
            </a:prstGeom>
            <a:solidFill>
              <a:srgbClr val="4B2E8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8D3A2"/>
                </a:solidFill>
              </a:endParaRPr>
            </a:p>
          </p:txBody>
        </p:sp>
        <p:sp>
          <p:nvSpPr>
            <p:cNvPr id="756" name="Google Shape;756;p119"/>
            <p:cNvSpPr txBox="1"/>
            <p:nvPr/>
          </p:nvSpPr>
          <p:spPr>
            <a:xfrm>
              <a:off x="5782875" y="1507100"/>
              <a:ext cx="1437600" cy="68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solidFill>
                    <a:srgbClr val="E8D3A2"/>
                  </a:solidFill>
                </a:rPr>
                <a:t>Researcher Information Systems</a:t>
              </a:r>
              <a:endParaRPr sz="1500" b="1">
                <a:solidFill>
                  <a:srgbClr val="E8D3A2"/>
                </a:solidFill>
              </a:endParaRPr>
            </a:p>
          </p:txBody>
        </p:sp>
      </p:grpSp>
      <p:grpSp>
        <p:nvGrpSpPr>
          <p:cNvPr id="757" name="Google Shape;757;p119"/>
          <p:cNvGrpSpPr/>
          <p:nvPr/>
        </p:nvGrpSpPr>
        <p:grpSpPr>
          <a:xfrm>
            <a:off x="5752925" y="5112071"/>
            <a:ext cx="1931700" cy="834900"/>
            <a:chOff x="5558300" y="1507096"/>
            <a:chExt cx="1931700" cy="834900"/>
          </a:xfrm>
        </p:grpSpPr>
        <p:sp>
          <p:nvSpPr>
            <p:cNvPr id="758" name="Google Shape;758;p119"/>
            <p:cNvSpPr/>
            <p:nvPr/>
          </p:nvSpPr>
          <p:spPr>
            <a:xfrm>
              <a:off x="5558300" y="1507096"/>
              <a:ext cx="1931700" cy="834900"/>
            </a:xfrm>
            <a:prstGeom prst="flowChartAlternateProcess">
              <a:avLst/>
            </a:prstGeom>
            <a:solidFill>
              <a:srgbClr val="4B2E8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8D3A2"/>
                </a:solidFill>
              </a:endParaRPr>
            </a:p>
          </p:txBody>
        </p:sp>
        <p:sp>
          <p:nvSpPr>
            <p:cNvPr id="759" name="Google Shape;759;p119"/>
            <p:cNvSpPr txBox="1"/>
            <p:nvPr/>
          </p:nvSpPr>
          <p:spPr>
            <a:xfrm>
              <a:off x="5782875" y="1698025"/>
              <a:ext cx="1437600" cy="38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E8D3A2"/>
                  </a:solidFill>
                </a:rPr>
                <a:t>Publishers</a:t>
              </a:r>
              <a:endParaRPr sz="1800" b="1">
                <a:solidFill>
                  <a:srgbClr val="E8D3A2"/>
                </a:solidFill>
              </a:endParaRPr>
            </a:p>
          </p:txBody>
        </p:sp>
      </p:grpSp>
      <p:grpSp>
        <p:nvGrpSpPr>
          <p:cNvPr id="760" name="Google Shape;760;p119"/>
          <p:cNvGrpSpPr/>
          <p:nvPr/>
        </p:nvGrpSpPr>
        <p:grpSpPr>
          <a:xfrm>
            <a:off x="3606150" y="5586646"/>
            <a:ext cx="1931700" cy="835029"/>
            <a:chOff x="5558300" y="1507096"/>
            <a:chExt cx="1931700" cy="835029"/>
          </a:xfrm>
        </p:grpSpPr>
        <p:sp>
          <p:nvSpPr>
            <p:cNvPr id="761" name="Google Shape;761;p119"/>
            <p:cNvSpPr/>
            <p:nvPr/>
          </p:nvSpPr>
          <p:spPr>
            <a:xfrm>
              <a:off x="5558300" y="1507096"/>
              <a:ext cx="1931700" cy="834900"/>
            </a:xfrm>
            <a:prstGeom prst="flowChartAlternateProcess">
              <a:avLst/>
            </a:prstGeom>
            <a:solidFill>
              <a:srgbClr val="4B2E8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8D3A2"/>
                </a:solidFill>
              </a:endParaRPr>
            </a:p>
          </p:txBody>
        </p:sp>
        <p:sp>
          <p:nvSpPr>
            <p:cNvPr id="762" name="Google Shape;762;p119"/>
            <p:cNvSpPr txBox="1"/>
            <p:nvPr/>
          </p:nvSpPr>
          <p:spPr>
            <a:xfrm>
              <a:off x="5782875" y="1518325"/>
              <a:ext cx="1437600" cy="82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E8D3A2"/>
                  </a:solidFill>
                </a:rPr>
                <a:t>Other Identifiers</a:t>
              </a:r>
              <a:endParaRPr sz="1800" b="1">
                <a:solidFill>
                  <a:srgbClr val="E8D3A2"/>
                </a:solidFill>
              </a:endParaRPr>
            </a:p>
          </p:txBody>
        </p:sp>
      </p:grpSp>
      <p:grpSp>
        <p:nvGrpSpPr>
          <p:cNvPr id="763" name="Google Shape;763;p119"/>
          <p:cNvGrpSpPr/>
          <p:nvPr/>
        </p:nvGrpSpPr>
        <p:grpSpPr>
          <a:xfrm>
            <a:off x="1352175" y="5586708"/>
            <a:ext cx="1931700" cy="834900"/>
            <a:chOff x="5558300" y="1507096"/>
            <a:chExt cx="1931700" cy="834900"/>
          </a:xfrm>
        </p:grpSpPr>
        <p:sp>
          <p:nvSpPr>
            <p:cNvPr id="764" name="Google Shape;764;p119"/>
            <p:cNvSpPr/>
            <p:nvPr/>
          </p:nvSpPr>
          <p:spPr>
            <a:xfrm>
              <a:off x="5558300" y="1507096"/>
              <a:ext cx="1931700" cy="834900"/>
            </a:xfrm>
            <a:prstGeom prst="flowChartAlternateProcess">
              <a:avLst/>
            </a:prstGeom>
            <a:solidFill>
              <a:srgbClr val="4B2E8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E8D3A2"/>
                </a:solidFill>
              </a:endParaRPr>
            </a:p>
          </p:txBody>
        </p:sp>
        <p:sp>
          <p:nvSpPr>
            <p:cNvPr id="765" name="Google Shape;765;p119"/>
            <p:cNvSpPr txBox="1"/>
            <p:nvPr/>
          </p:nvSpPr>
          <p:spPr>
            <a:xfrm>
              <a:off x="5558300" y="1560638"/>
              <a:ext cx="1931700" cy="72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E8D3A2"/>
                  </a:solidFill>
                </a:rPr>
                <a:t>Society Membership</a:t>
              </a:r>
              <a:endParaRPr sz="1800" b="1">
                <a:solidFill>
                  <a:srgbClr val="E8D3A2"/>
                </a:solidFill>
              </a:endParaRPr>
            </a:p>
          </p:txBody>
        </p:sp>
      </p:grpSp>
      <p:cxnSp>
        <p:nvCxnSpPr>
          <p:cNvPr id="766" name="Google Shape;766;p119"/>
          <p:cNvCxnSpPr/>
          <p:nvPr/>
        </p:nvCxnSpPr>
        <p:spPr>
          <a:xfrm rot="10800000" flipH="1">
            <a:off x="5256875" y="3205208"/>
            <a:ext cx="798300" cy="447600"/>
          </a:xfrm>
          <a:prstGeom prst="straightConnector1">
            <a:avLst/>
          </a:prstGeom>
          <a:noFill/>
          <a:ln w="28575" cap="flat" cmpd="sng">
            <a:solidFill>
              <a:srgbClr val="4B2E83"/>
            </a:solidFill>
            <a:prstDash val="solid"/>
            <a:round/>
            <a:headEnd type="triangle" w="med" len="med"/>
            <a:tailEnd type="triangle" w="med" len="med"/>
          </a:ln>
        </p:spPr>
      </p:cxnSp>
      <p:cxnSp>
        <p:nvCxnSpPr>
          <p:cNvPr id="767" name="Google Shape;767;p119"/>
          <p:cNvCxnSpPr>
            <a:endCxn id="755" idx="1"/>
          </p:cNvCxnSpPr>
          <p:nvPr/>
        </p:nvCxnSpPr>
        <p:spPr>
          <a:xfrm>
            <a:off x="5227025" y="4188221"/>
            <a:ext cx="858000" cy="194700"/>
          </a:xfrm>
          <a:prstGeom prst="straightConnector1">
            <a:avLst/>
          </a:prstGeom>
          <a:noFill/>
          <a:ln w="28575" cap="flat" cmpd="sng">
            <a:solidFill>
              <a:srgbClr val="4B2E83"/>
            </a:solidFill>
            <a:prstDash val="solid"/>
            <a:round/>
            <a:headEnd type="triangle" w="med" len="med"/>
            <a:tailEnd type="triangle" w="med" len="med"/>
          </a:ln>
        </p:spPr>
      </p:cxnSp>
      <p:cxnSp>
        <p:nvCxnSpPr>
          <p:cNvPr id="768" name="Google Shape;768;p119"/>
          <p:cNvCxnSpPr/>
          <p:nvPr/>
        </p:nvCxnSpPr>
        <p:spPr>
          <a:xfrm>
            <a:off x="5048750" y="4675575"/>
            <a:ext cx="704100" cy="406500"/>
          </a:xfrm>
          <a:prstGeom prst="straightConnector1">
            <a:avLst/>
          </a:prstGeom>
          <a:noFill/>
          <a:ln w="28575" cap="flat" cmpd="sng">
            <a:solidFill>
              <a:srgbClr val="4B2E83"/>
            </a:solidFill>
            <a:prstDash val="solid"/>
            <a:round/>
            <a:headEnd type="triangle" w="med" len="med"/>
            <a:tailEnd type="triangle" w="med" len="med"/>
          </a:ln>
        </p:spPr>
      </p:cxnSp>
      <p:cxnSp>
        <p:nvCxnSpPr>
          <p:cNvPr id="769" name="Google Shape;769;p119"/>
          <p:cNvCxnSpPr>
            <a:stCxn id="746" idx="2"/>
          </p:cNvCxnSpPr>
          <p:nvPr/>
        </p:nvCxnSpPr>
        <p:spPr>
          <a:xfrm>
            <a:off x="4319325" y="4872025"/>
            <a:ext cx="249900" cy="673500"/>
          </a:xfrm>
          <a:prstGeom prst="straightConnector1">
            <a:avLst/>
          </a:prstGeom>
          <a:noFill/>
          <a:ln w="28575" cap="flat" cmpd="sng">
            <a:solidFill>
              <a:srgbClr val="4B2E83"/>
            </a:solidFill>
            <a:prstDash val="solid"/>
            <a:round/>
            <a:headEnd type="triangle" w="med" len="med"/>
            <a:tailEnd type="triangle" w="med" len="med"/>
          </a:ln>
        </p:spPr>
      </p:cxnSp>
      <p:cxnSp>
        <p:nvCxnSpPr>
          <p:cNvPr id="770" name="Google Shape;770;p119"/>
          <p:cNvCxnSpPr/>
          <p:nvPr/>
        </p:nvCxnSpPr>
        <p:spPr>
          <a:xfrm flipH="1">
            <a:off x="2857425" y="4679850"/>
            <a:ext cx="756300" cy="756300"/>
          </a:xfrm>
          <a:prstGeom prst="straightConnector1">
            <a:avLst/>
          </a:prstGeom>
          <a:noFill/>
          <a:ln w="28575" cap="flat" cmpd="sng">
            <a:solidFill>
              <a:srgbClr val="4B2E83"/>
            </a:solidFill>
            <a:prstDash val="solid"/>
            <a:round/>
            <a:headEnd type="triangle" w="med" len="med"/>
            <a:tailEnd type="triangle" w="med" len="med"/>
          </a:ln>
        </p:spPr>
      </p:cxnSp>
      <p:sp>
        <p:nvSpPr>
          <p:cNvPr id="771" name="Google Shape;771;p119"/>
          <p:cNvSpPr txBox="1">
            <a:spLocks noGrp="1"/>
          </p:cNvSpPr>
          <p:nvPr>
            <p:ph type="body" idx="1"/>
          </p:nvPr>
        </p:nvSpPr>
        <p:spPr>
          <a:xfrm>
            <a:off x="758700" y="375225"/>
            <a:ext cx="7626600" cy="992100"/>
          </a:xfrm>
          <a:prstGeom prst="rect">
            <a:avLst/>
          </a:prstGeom>
        </p:spPr>
        <p:txBody>
          <a:bodyPr spcFirstLastPara="1" wrap="square" lIns="91425" tIns="91425" rIns="91425" bIns="91425" anchor="b" anchorCtr="0">
            <a:normAutofit/>
          </a:bodyPr>
          <a:lstStyle/>
          <a:p>
            <a:pPr marL="0" lvl="0" indent="0" algn="l" rtl="0">
              <a:lnSpc>
                <a:spcPct val="80000"/>
              </a:lnSpc>
              <a:spcBef>
                <a:spcPts val="600"/>
              </a:spcBef>
              <a:spcAft>
                <a:spcPts val="0"/>
              </a:spcAft>
              <a:buNone/>
            </a:pPr>
            <a:r>
              <a:rPr lang="en">
                <a:latin typeface="Encode Sans Black"/>
                <a:ea typeface="Encode Sans Black"/>
                <a:cs typeface="Encode Sans Black"/>
                <a:sym typeface="Encode Sans Black"/>
              </a:rPr>
              <a:t>WHAT ARE THE BENEFITS OF ORCID?</a:t>
            </a:r>
            <a:endParaRPr>
              <a:latin typeface="Encode Sans Black"/>
              <a:ea typeface="Encode Sans Black"/>
              <a:cs typeface="Encode Sans Black"/>
              <a:sym typeface="Encode Sans Black"/>
            </a:endParaRPr>
          </a:p>
        </p:txBody>
      </p:sp>
      <p:sp>
        <p:nvSpPr>
          <p:cNvPr id="772" name="Google Shape;772;p119"/>
          <p:cNvSpPr txBox="1">
            <a:spLocks noGrp="1"/>
          </p:cNvSpPr>
          <p:nvPr>
            <p:ph type="body" idx="2"/>
          </p:nvPr>
        </p:nvSpPr>
        <p:spPr>
          <a:xfrm>
            <a:off x="665900" y="1504150"/>
            <a:ext cx="3103800" cy="3296100"/>
          </a:xfrm>
          <a:prstGeom prst="rect">
            <a:avLst/>
          </a:prstGeom>
        </p:spPr>
        <p:txBody>
          <a:bodyPr spcFirstLastPara="1" wrap="square" lIns="91425" tIns="91425" rIns="91425" bIns="91425" anchor="t" anchorCtr="0">
            <a:normAutofit fontScale="92500" lnSpcReduction="20000"/>
          </a:bodyPr>
          <a:lstStyle/>
          <a:p>
            <a:pPr marL="457200" lvl="0" indent="-369570" algn="l" rtl="0">
              <a:lnSpc>
                <a:spcPct val="115000"/>
              </a:lnSpc>
              <a:spcBef>
                <a:spcPts val="480"/>
              </a:spcBef>
              <a:spcAft>
                <a:spcPts val="0"/>
              </a:spcAft>
              <a:buSzPct val="100000"/>
              <a:buChar char="&gt;"/>
            </a:pPr>
            <a:r>
              <a:rPr lang="en"/>
              <a:t>ORCID enables the </a:t>
            </a:r>
            <a:r>
              <a:rPr lang="en" b="1"/>
              <a:t>exchange of information between systems</a:t>
            </a:r>
            <a:r>
              <a:rPr lang="en"/>
              <a:t>, reducing administrative burden.</a:t>
            </a:r>
            <a:endParaRPr/>
          </a:p>
          <a:p>
            <a:pPr marL="0" lvl="0" indent="0" algn="l" rtl="0">
              <a:lnSpc>
                <a:spcPct val="115000"/>
              </a:lnSpc>
              <a:spcBef>
                <a:spcPts val="480"/>
              </a:spcBef>
              <a:spcAft>
                <a:spcPts val="0"/>
              </a:spcAft>
              <a:buNone/>
            </a:pPr>
            <a:endParaRPr/>
          </a:p>
          <a:p>
            <a:pPr marL="0" lvl="0" indent="0" algn="l" rtl="0">
              <a:spcBef>
                <a:spcPts val="48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120"/>
          <p:cNvSpPr txBox="1">
            <a:spLocks noGrp="1"/>
          </p:cNvSpPr>
          <p:nvPr>
            <p:ph type="body" idx="1"/>
          </p:nvPr>
        </p:nvSpPr>
        <p:spPr>
          <a:xfrm>
            <a:off x="671750" y="371500"/>
            <a:ext cx="7626600" cy="992100"/>
          </a:xfrm>
          <a:prstGeom prst="rect">
            <a:avLst/>
          </a:prstGeom>
        </p:spPr>
        <p:txBody>
          <a:bodyPr spcFirstLastPara="1" wrap="square" lIns="91425" tIns="91425" rIns="91425" bIns="91425" anchor="b" anchorCtr="0">
            <a:normAutofit/>
          </a:bodyPr>
          <a:lstStyle/>
          <a:p>
            <a:pPr marL="0" lvl="0" indent="0" algn="l" rtl="0">
              <a:lnSpc>
                <a:spcPct val="80000"/>
              </a:lnSpc>
              <a:spcBef>
                <a:spcPts val="600"/>
              </a:spcBef>
              <a:spcAft>
                <a:spcPts val="0"/>
              </a:spcAft>
              <a:buNone/>
            </a:pPr>
            <a:r>
              <a:rPr lang="en">
                <a:latin typeface="Encode Sans Black"/>
                <a:ea typeface="Encode Sans Black"/>
                <a:cs typeface="Encode Sans Black"/>
                <a:sym typeface="Encode Sans Black"/>
              </a:rPr>
              <a:t>WHAT COMMUNICATION ABOUT ORCID IS PLANNED?</a:t>
            </a:r>
            <a:endParaRPr>
              <a:latin typeface="Encode Sans Black"/>
              <a:ea typeface="Encode Sans Black"/>
              <a:cs typeface="Encode Sans Black"/>
              <a:sym typeface="Encode Sans Black"/>
            </a:endParaRPr>
          </a:p>
        </p:txBody>
      </p:sp>
      <p:sp>
        <p:nvSpPr>
          <p:cNvPr id="779" name="Google Shape;779;p120"/>
          <p:cNvSpPr txBox="1">
            <a:spLocks noGrp="1"/>
          </p:cNvSpPr>
          <p:nvPr>
            <p:ph type="body" idx="2"/>
          </p:nvPr>
        </p:nvSpPr>
        <p:spPr>
          <a:xfrm>
            <a:off x="665900" y="1504150"/>
            <a:ext cx="8196300" cy="5146200"/>
          </a:xfrm>
          <a:prstGeom prst="rect">
            <a:avLst/>
          </a:prstGeom>
        </p:spPr>
        <p:txBody>
          <a:bodyPr spcFirstLastPara="1" wrap="square" lIns="91425" tIns="91425" rIns="91425" bIns="91425" anchor="t" anchorCtr="0">
            <a:normAutofit lnSpcReduction="20000"/>
          </a:bodyPr>
          <a:lstStyle/>
          <a:p>
            <a:pPr marL="457200" lvl="0" indent="-381000" algn="l" rtl="0">
              <a:lnSpc>
                <a:spcPct val="115000"/>
              </a:lnSpc>
              <a:spcBef>
                <a:spcPts val="480"/>
              </a:spcBef>
              <a:spcAft>
                <a:spcPts val="0"/>
              </a:spcAft>
              <a:buSzPts val="2400"/>
              <a:buChar char="&gt;"/>
            </a:pPr>
            <a:r>
              <a:rPr lang="en"/>
              <a:t>The UW is </a:t>
            </a:r>
            <a:r>
              <a:rPr lang="en" b="1"/>
              <a:t>strongly encouraging</a:t>
            </a:r>
            <a:r>
              <a:rPr lang="en"/>
              <a:t> adoption of ORCID iDs and consistent profile maintenance.</a:t>
            </a:r>
            <a:endParaRPr/>
          </a:p>
          <a:p>
            <a:pPr marL="457200" lvl="0" indent="0" algn="l" rtl="0">
              <a:lnSpc>
                <a:spcPct val="115000"/>
              </a:lnSpc>
              <a:spcBef>
                <a:spcPts val="480"/>
              </a:spcBef>
              <a:spcAft>
                <a:spcPts val="0"/>
              </a:spcAft>
              <a:buNone/>
            </a:pPr>
            <a:endParaRPr/>
          </a:p>
          <a:p>
            <a:pPr marL="457200" lvl="0" indent="-381000" algn="l" rtl="0">
              <a:lnSpc>
                <a:spcPct val="115000"/>
              </a:lnSpc>
              <a:spcBef>
                <a:spcPts val="480"/>
              </a:spcBef>
              <a:spcAft>
                <a:spcPts val="0"/>
              </a:spcAft>
              <a:buClr>
                <a:srgbClr val="4B2E83"/>
              </a:buClr>
              <a:buSzPts val="2400"/>
              <a:buChar char="&gt;"/>
            </a:pPr>
            <a:r>
              <a:rPr lang="en" b="1"/>
              <a:t>Thursday, 10/5</a:t>
            </a:r>
            <a:r>
              <a:rPr lang="en"/>
              <a:t>: </a:t>
            </a:r>
            <a:r>
              <a:rPr lang="en" u="sng">
                <a:solidFill>
                  <a:srgbClr val="4B2E83"/>
                </a:solidFill>
                <a:hlinkClick r:id="rId3">
                  <a:extLst>
                    <a:ext uri="{A12FA001-AC4F-418D-AE19-62706E023703}">
                      <ahyp:hlinkClr xmlns:ahyp="http://schemas.microsoft.com/office/drawing/2018/hyperlinkcolor" val="tx"/>
                    </a:ext>
                  </a:extLst>
                </a:hlinkClick>
              </a:rPr>
              <a:t>Email</a:t>
            </a:r>
            <a:r>
              <a:rPr lang="en"/>
              <a:t> sent from Mari Ostendorf to all active faculty and non-faculty researchers introducing ORCID and its benefits</a:t>
            </a:r>
            <a:endParaRPr/>
          </a:p>
          <a:p>
            <a:pPr marL="914400" lvl="1" indent="-355600" algn="l" rtl="0">
              <a:lnSpc>
                <a:spcPct val="115000"/>
              </a:lnSpc>
              <a:spcBef>
                <a:spcPts val="0"/>
              </a:spcBef>
              <a:spcAft>
                <a:spcPts val="0"/>
              </a:spcAft>
              <a:buClr>
                <a:srgbClr val="4B2E83"/>
              </a:buClr>
              <a:buSzPts val="2000"/>
              <a:buChar char="–"/>
            </a:pPr>
            <a:r>
              <a:rPr lang="en"/>
              <a:t>Webpage published: </a:t>
            </a:r>
            <a:r>
              <a:rPr lang="en" u="sng">
                <a:solidFill>
                  <a:srgbClr val="4B2E83"/>
                </a:solidFill>
                <a:hlinkClick r:id="rId4">
                  <a:extLst>
                    <a:ext uri="{A12FA001-AC4F-418D-AE19-62706E023703}">
                      <ahyp:hlinkClr xmlns:ahyp="http://schemas.microsoft.com/office/drawing/2018/hyperlinkcolor" val="tx"/>
                    </a:ext>
                  </a:extLst>
                </a:hlinkClick>
              </a:rPr>
              <a:t>ORCID iD Overview</a:t>
            </a:r>
            <a:br>
              <a:rPr lang="en"/>
            </a:br>
            <a:endParaRPr/>
          </a:p>
          <a:p>
            <a:pPr marL="457200" lvl="0" indent="-381000" algn="l" rtl="0">
              <a:lnSpc>
                <a:spcPct val="115000"/>
              </a:lnSpc>
              <a:spcBef>
                <a:spcPts val="0"/>
              </a:spcBef>
              <a:spcAft>
                <a:spcPts val="0"/>
              </a:spcAft>
              <a:buSzPts val="2400"/>
              <a:buChar char="&gt;"/>
            </a:pPr>
            <a:r>
              <a:rPr lang="en" b="1"/>
              <a:t>Friday, 10/13</a:t>
            </a:r>
            <a:r>
              <a:rPr lang="en"/>
              <a:t>: Email will be sent from ORIS to active faculty and non-faculty researchers who do not yet have an ORCID iD encouraging registration</a:t>
            </a:r>
            <a:br>
              <a:rPr lang="en"/>
            </a:br>
            <a:endParaRPr/>
          </a:p>
          <a:p>
            <a:pPr marL="0" lvl="0" indent="0" algn="l" rtl="0">
              <a:spcBef>
                <a:spcPts val="48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121"/>
          <p:cNvSpPr txBox="1">
            <a:spLocks noGrp="1"/>
          </p:cNvSpPr>
          <p:nvPr>
            <p:ph type="body" idx="1"/>
          </p:nvPr>
        </p:nvSpPr>
        <p:spPr>
          <a:xfrm>
            <a:off x="671750" y="371500"/>
            <a:ext cx="7626600" cy="992100"/>
          </a:xfrm>
          <a:prstGeom prst="rect">
            <a:avLst/>
          </a:prstGeom>
        </p:spPr>
        <p:txBody>
          <a:bodyPr spcFirstLastPara="1" wrap="square" lIns="91425" tIns="91425" rIns="91425" bIns="91425" anchor="b" anchorCtr="0">
            <a:normAutofit/>
          </a:bodyPr>
          <a:lstStyle/>
          <a:p>
            <a:pPr marL="0" lvl="0" indent="0" algn="l" rtl="0">
              <a:lnSpc>
                <a:spcPct val="80000"/>
              </a:lnSpc>
              <a:spcBef>
                <a:spcPts val="600"/>
              </a:spcBef>
              <a:spcAft>
                <a:spcPts val="0"/>
              </a:spcAft>
              <a:buNone/>
            </a:pPr>
            <a:r>
              <a:rPr lang="en">
                <a:latin typeface="Encode Sans Black"/>
                <a:ea typeface="Encode Sans Black"/>
                <a:cs typeface="Encode Sans Black"/>
                <a:sym typeface="Encode Sans Black"/>
              </a:rPr>
              <a:t>WHAT COMMUNICATION ABOUT ORCID IS PLANNED?</a:t>
            </a:r>
            <a:endParaRPr>
              <a:latin typeface="Encode Sans Black"/>
              <a:ea typeface="Encode Sans Black"/>
              <a:cs typeface="Encode Sans Black"/>
              <a:sym typeface="Encode Sans Black"/>
            </a:endParaRPr>
          </a:p>
        </p:txBody>
      </p:sp>
      <p:sp>
        <p:nvSpPr>
          <p:cNvPr id="786" name="Google Shape;786;p121"/>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rmAutofit/>
          </a:bodyPr>
          <a:lstStyle/>
          <a:p>
            <a:pPr marL="457200" lvl="0" indent="-381000" algn="l" rtl="0">
              <a:lnSpc>
                <a:spcPct val="115000"/>
              </a:lnSpc>
              <a:spcBef>
                <a:spcPts val="480"/>
              </a:spcBef>
              <a:spcAft>
                <a:spcPts val="0"/>
              </a:spcAft>
              <a:buSzPts val="2400"/>
              <a:buChar char="&gt;"/>
            </a:pPr>
            <a:r>
              <a:rPr lang="en" b="1"/>
              <a:t>Coming Soon: </a:t>
            </a:r>
            <a:r>
              <a:rPr lang="en"/>
              <a:t>Email from ORIS to ORCID iD users who need to update their affiliation to the University of Washington</a:t>
            </a:r>
            <a:br>
              <a:rPr lang="en"/>
            </a:br>
            <a:endParaRPr/>
          </a:p>
          <a:p>
            <a:pPr marL="0" lvl="0" indent="0" algn="l" rtl="0">
              <a:spcBef>
                <a:spcPts val="480"/>
              </a:spcBef>
              <a:spcAft>
                <a:spcPts val="0"/>
              </a:spcAft>
              <a:buNone/>
            </a:pPr>
            <a:endParaRPr/>
          </a:p>
        </p:txBody>
      </p:sp>
      <p:pic>
        <p:nvPicPr>
          <p:cNvPr id="787" name="Google Shape;787;p121"/>
          <p:cNvPicPr preferRelativeResize="0"/>
          <p:nvPr/>
        </p:nvPicPr>
        <p:blipFill rotWithShape="1">
          <a:blip r:embed="rId3">
            <a:alphaModFix/>
          </a:blip>
          <a:srcRect l="9776" t="6234" r="44429" b="41685"/>
          <a:stretch/>
        </p:blipFill>
        <p:spPr>
          <a:xfrm>
            <a:off x="247425" y="3663922"/>
            <a:ext cx="4248199" cy="2908529"/>
          </a:xfrm>
          <a:prstGeom prst="rect">
            <a:avLst/>
          </a:prstGeom>
          <a:noFill/>
          <a:ln w="12700" cap="flat" cmpd="sng">
            <a:solidFill>
              <a:srgbClr val="000000"/>
            </a:solidFill>
            <a:prstDash val="solid"/>
            <a:miter lim="8000"/>
            <a:headEnd type="none" w="sm" len="sm"/>
            <a:tailEnd type="none" w="sm" len="sm"/>
          </a:ln>
        </p:spPr>
      </p:pic>
      <p:pic>
        <p:nvPicPr>
          <p:cNvPr id="788" name="Google Shape;788;p121"/>
          <p:cNvPicPr preferRelativeResize="0"/>
          <p:nvPr/>
        </p:nvPicPr>
        <p:blipFill rotWithShape="1">
          <a:blip r:embed="rId4">
            <a:alphaModFix/>
          </a:blip>
          <a:srcRect l="9566" t="6643" r="49727" b="46573"/>
          <a:stretch/>
        </p:blipFill>
        <p:spPr>
          <a:xfrm>
            <a:off x="4677650" y="3663925"/>
            <a:ext cx="4184550" cy="2908525"/>
          </a:xfrm>
          <a:prstGeom prst="rect">
            <a:avLst/>
          </a:prstGeom>
          <a:noFill/>
          <a:ln w="12700" cap="flat" cmpd="sng">
            <a:solidFill>
              <a:srgbClr val="000000"/>
            </a:solidFill>
            <a:prstDash val="solid"/>
            <a:miter lim="8000"/>
            <a:headEnd type="none" w="sm" len="sm"/>
            <a:tailEnd type="none" w="sm" len="sm"/>
          </a:ln>
        </p:spPr>
      </p:pic>
      <p:sp>
        <p:nvSpPr>
          <p:cNvPr id="789" name="Google Shape;789;p121"/>
          <p:cNvSpPr txBox="1"/>
          <p:nvPr/>
        </p:nvSpPr>
        <p:spPr>
          <a:xfrm>
            <a:off x="247425" y="3151950"/>
            <a:ext cx="4248300" cy="55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480"/>
              </a:spcBef>
              <a:spcAft>
                <a:spcPts val="0"/>
              </a:spcAft>
              <a:buNone/>
            </a:pPr>
            <a:r>
              <a:rPr lang="en" sz="2400" i="1">
                <a:solidFill>
                  <a:srgbClr val="4B2E83"/>
                </a:solidFill>
                <a:latin typeface="Open Sans"/>
                <a:ea typeface="Open Sans"/>
                <a:cs typeface="Open Sans"/>
                <a:sym typeface="Open Sans"/>
              </a:rPr>
              <a:t>Correct Affiliation</a:t>
            </a:r>
            <a:endParaRPr i="1"/>
          </a:p>
        </p:txBody>
      </p:sp>
      <p:sp>
        <p:nvSpPr>
          <p:cNvPr id="790" name="Google Shape;790;p121"/>
          <p:cNvSpPr txBox="1"/>
          <p:nvPr/>
        </p:nvSpPr>
        <p:spPr>
          <a:xfrm>
            <a:off x="4645775" y="3151950"/>
            <a:ext cx="4248300" cy="55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480"/>
              </a:spcBef>
              <a:spcAft>
                <a:spcPts val="0"/>
              </a:spcAft>
              <a:buNone/>
            </a:pPr>
            <a:r>
              <a:rPr lang="en" sz="2400" i="1">
                <a:solidFill>
                  <a:srgbClr val="4B2E83"/>
                </a:solidFill>
                <a:latin typeface="Open Sans"/>
                <a:ea typeface="Open Sans"/>
                <a:cs typeface="Open Sans"/>
                <a:sym typeface="Open Sans"/>
              </a:rPr>
              <a:t>Incorrect Affiliation</a:t>
            </a:r>
            <a:endParaRPr i="1"/>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pic>
        <p:nvPicPr>
          <p:cNvPr id="796" name="Google Shape;796;p122"/>
          <p:cNvPicPr preferRelativeResize="0"/>
          <p:nvPr/>
        </p:nvPicPr>
        <p:blipFill rotWithShape="1">
          <a:blip r:embed="rId3">
            <a:alphaModFix/>
          </a:blip>
          <a:srcRect l="39403" t="19533" r="32312" b="41068"/>
          <a:stretch/>
        </p:blipFill>
        <p:spPr>
          <a:xfrm>
            <a:off x="1248875" y="2730575"/>
            <a:ext cx="5337252" cy="3934974"/>
          </a:xfrm>
          <a:prstGeom prst="rect">
            <a:avLst/>
          </a:prstGeom>
          <a:noFill/>
          <a:ln w="9525" cap="flat" cmpd="sng">
            <a:solidFill>
              <a:schemeClr val="dk2"/>
            </a:solidFill>
            <a:prstDash val="solid"/>
            <a:round/>
            <a:headEnd type="none" w="sm" len="sm"/>
            <a:tailEnd type="none" w="sm" len="sm"/>
          </a:ln>
        </p:spPr>
      </p:pic>
      <p:sp>
        <p:nvSpPr>
          <p:cNvPr id="797" name="Google Shape;797;p122"/>
          <p:cNvSpPr txBox="1">
            <a:spLocks noGrp="1"/>
          </p:cNvSpPr>
          <p:nvPr>
            <p:ph type="body" idx="1"/>
          </p:nvPr>
        </p:nvSpPr>
        <p:spPr>
          <a:xfrm>
            <a:off x="671750" y="371500"/>
            <a:ext cx="7626600" cy="992100"/>
          </a:xfrm>
          <a:prstGeom prst="rect">
            <a:avLst/>
          </a:prstGeom>
        </p:spPr>
        <p:txBody>
          <a:bodyPr spcFirstLastPara="1" wrap="square" lIns="91425" tIns="91425" rIns="91425" bIns="91425" anchor="b" anchorCtr="0">
            <a:normAutofit/>
          </a:bodyPr>
          <a:lstStyle/>
          <a:p>
            <a:pPr marL="0" lvl="0" indent="0" algn="l" rtl="0">
              <a:lnSpc>
                <a:spcPct val="80000"/>
              </a:lnSpc>
              <a:spcBef>
                <a:spcPts val="600"/>
              </a:spcBef>
              <a:spcAft>
                <a:spcPts val="0"/>
              </a:spcAft>
              <a:buNone/>
            </a:pPr>
            <a:r>
              <a:rPr lang="en">
                <a:latin typeface="Encode Sans Black"/>
                <a:ea typeface="Encode Sans Black"/>
                <a:cs typeface="Encode Sans Black"/>
                <a:sym typeface="Encode Sans Black"/>
              </a:rPr>
              <a:t>WHAT COMMUNICATION ABOUT ORCID IS PLANNED?</a:t>
            </a:r>
            <a:endParaRPr>
              <a:latin typeface="Encode Sans Black"/>
              <a:ea typeface="Encode Sans Black"/>
              <a:cs typeface="Encode Sans Black"/>
              <a:sym typeface="Encode Sans Black"/>
            </a:endParaRPr>
          </a:p>
        </p:txBody>
      </p:sp>
      <p:sp>
        <p:nvSpPr>
          <p:cNvPr id="798" name="Google Shape;798;p122"/>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rmAutofit/>
          </a:bodyPr>
          <a:lstStyle/>
          <a:p>
            <a:pPr marL="457200" lvl="0" indent="-381000" algn="l" rtl="0">
              <a:lnSpc>
                <a:spcPct val="115000"/>
              </a:lnSpc>
              <a:spcBef>
                <a:spcPts val="480"/>
              </a:spcBef>
              <a:spcAft>
                <a:spcPts val="0"/>
              </a:spcAft>
              <a:buClr>
                <a:srgbClr val="4B2E83"/>
              </a:buClr>
              <a:buSzPts val="2400"/>
              <a:buChar char="&gt;"/>
            </a:pPr>
            <a:r>
              <a:rPr lang="en">
                <a:solidFill>
                  <a:srgbClr val="4B2E83"/>
                </a:solidFill>
              </a:rPr>
              <a:t>Email recipients will be asked to grant the University of Washington permission to update their affiliation.</a:t>
            </a:r>
            <a:br>
              <a:rPr lang="en">
                <a:solidFill>
                  <a:srgbClr val="4B2E83"/>
                </a:solidFill>
              </a:rPr>
            </a:br>
            <a:endParaRPr>
              <a:solidFill>
                <a:srgbClr val="4B2E83"/>
              </a:solidFill>
            </a:endParaRPr>
          </a:p>
          <a:p>
            <a:pPr marL="0" lvl="0" indent="0" algn="l" rtl="0">
              <a:spcBef>
                <a:spcPts val="480"/>
              </a:spcBef>
              <a:spcAft>
                <a:spcPts val="0"/>
              </a:spcAft>
              <a:buNone/>
            </a:pPr>
            <a:endParaRPr>
              <a:solidFill>
                <a:srgbClr val="4B2E83"/>
              </a:solidFill>
            </a:endParaRPr>
          </a:p>
        </p:txBody>
      </p:sp>
      <p:sp>
        <p:nvSpPr>
          <p:cNvPr id="799" name="Google Shape;799;p122"/>
          <p:cNvSpPr/>
          <p:nvPr/>
        </p:nvSpPr>
        <p:spPr>
          <a:xfrm>
            <a:off x="1758550" y="5660200"/>
            <a:ext cx="4262400" cy="527700"/>
          </a:xfrm>
          <a:prstGeom prst="rect">
            <a:avLst/>
          </a:prstGeom>
          <a:noFill/>
          <a:ln w="28575" cap="flat" cmpd="sng">
            <a:solidFill>
              <a:srgbClr val="4B2E83"/>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0" name="Google Shape;800;p122"/>
          <p:cNvSpPr txBox="1"/>
          <p:nvPr/>
        </p:nvSpPr>
        <p:spPr>
          <a:xfrm>
            <a:off x="7532600" y="3572875"/>
            <a:ext cx="1486800" cy="99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4B2E83"/>
                </a:solidFill>
              </a:rPr>
              <a:t>Clicking allows the UW to update ORCID affiliation</a:t>
            </a:r>
            <a:endParaRPr sz="1600">
              <a:solidFill>
                <a:srgbClr val="4B2E83"/>
              </a:solidFill>
            </a:endParaRPr>
          </a:p>
        </p:txBody>
      </p:sp>
      <p:cxnSp>
        <p:nvCxnSpPr>
          <p:cNvPr id="801" name="Google Shape;801;p122"/>
          <p:cNvCxnSpPr>
            <a:stCxn id="799" idx="3"/>
            <a:endCxn id="800" idx="1"/>
          </p:cNvCxnSpPr>
          <p:nvPr/>
        </p:nvCxnSpPr>
        <p:spPr>
          <a:xfrm rot="10800000" flipH="1">
            <a:off x="6020950" y="4068850"/>
            <a:ext cx="1511700" cy="1855200"/>
          </a:xfrm>
          <a:prstGeom prst="bentConnector3">
            <a:avLst>
              <a:gd name="adj1" fmla="val 49998"/>
            </a:avLst>
          </a:prstGeom>
          <a:noFill/>
          <a:ln w="19050" cap="flat" cmpd="sng">
            <a:solidFill>
              <a:srgbClr val="4B2E83"/>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78"/>
          <p:cNvPicPr preferRelativeResize="0"/>
          <p:nvPr/>
        </p:nvPicPr>
        <p:blipFill rotWithShape="1">
          <a:blip r:embed="rId3">
            <a:alphaModFix/>
          </a:blip>
          <a:srcRect/>
          <a:stretch/>
        </p:blipFill>
        <p:spPr>
          <a:xfrm>
            <a:off x="1681906" y="4228222"/>
            <a:ext cx="1930382" cy="1783151"/>
          </a:xfrm>
          <a:prstGeom prst="rect">
            <a:avLst/>
          </a:prstGeom>
          <a:noFill/>
          <a:ln>
            <a:noFill/>
          </a:ln>
        </p:spPr>
      </p:pic>
      <p:pic>
        <p:nvPicPr>
          <p:cNvPr id="412" name="Google Shape;412;p78"/>
          <p:cNvPicPr preferRelativeResize="0"/>
          <p:nvPr/>
        </p:nvPicPr>
        <p:blipFill rotWithShape="1">
          <a:blip r:embed="rId4">
            <a:alphaModFix/>
          </a:blip>
          <a:srcRect/>
          <a:stretch/>
        </p:blipFill>
        <p:spPr>
          <a:xfrm>
            <a:off x="4776640" y="1242315"/>
            <a:ext cx="1951842" cy="1951842"/>
          </a:xfrm>
          <a:prstGeom prst="rect">
            <a:avLst/>
          </a:prstGeom>
          <a:noFill/>
          <a:ln>
            <a:noFill/>
          </a:ln>
        </p:spPr>
      </p:pic>
      <p:sp>
        <p:nvSpPr>
          <p:cNvPr id="413" name="Google Shape;413;p78"/>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
                <a:latin typeface="Encode Sans Black"/>
                <a:ea typeface="Encode Sans Black"/>
                <a:cs typeface="Encode Sans Black"/>
                <a:sym typeface="Encode Sans Black"/>
              </a:rPr>
              <a:t>ABOUT EH&amp;S BIOSAFETY</a:t>
            </a:r>
            <a:endParaRPr/>
          </a:p>
        </p:txBody>
      </p:sp>
      <p:sp>
        <p:nvSpPr>
          <p:cNvPr id="414" name="Google Shape;414;p78"/>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
                <a:solidFill>
                  <a:srgbClr val="FFFFFF"/>
                </a:solidFill>
              </a:rPr>
              <a:t>5</a:t>
            </a:fld>
            <a:endParaRPr>
              <a:solidFill>
                <a:srgbClr val="FFFFFF"/>
              </a:solidFill>
            </a:endParaRPr>
          </a:p>
        </p:txBody>
      </p:sp>
      <p:pic>
        <p:nvPicPr>
          <p:cNvPr id="415" name="Google Shape;415;p78"/>
          <p:cNvPicPr preferRelativeResize="0"/>
          <p:nvPr/>
        </p:nvPicPr>
        <p:blipFill rotWithShape="1">
          <a:blip r:embed="rId5">
            <a:alphaModFix/>
          </a:blip>
          <a:srcRect/>
          <a:stretch/>
        </p:blipFill>
        <p:spPr>
          <a:xfrm>
            <a:off x="6593337" y="4439739"/>
            <a:ext cx="2684471" cy="1783151"/>
          </a:xfrm>
          <a:prstGeom prst="rect">
            <a:avLst/>
          </a:prstGeom>
          <a:noFill/>
          <a:ln>
            <a:noFill/>
          </a:ln>
        </p:spPr>
      </p:pic>
      <p:pic>
        <p:nvPicPr>
          <p:cNvPr id="416" name="Google Shape;416;p78" descr="A picture containing indoor, floor, baby bed, clothes&#10;&#10;Description automatically generated"/>
          <p:cNvPicPr preferRelativeResize="0"/>
          <p:nvPr/>
        </p:nvPicPr>
        <p:blipFill rotWithShape="1">
          <a:blip r:embed="rId6">
            <a:alphaModFix/>
          </a:blip>
          <a:srcRect/>
          <a:stretch/>
        </p:blipFill>
        <p:spPr>
          <a:xfrm rot="5400000">
            <a:off x="4449032" y="3748640"/>
            <a:ext cx="2573843" cy="1930382"/>
          </a:xfrm>
          <a:prstGeom prst="rect">
            <a:avLst/>
          </a:prstGeom>
          <a:noFill/>
          <a:ln>
            <a:noFill/>
          </a:ln>
        </p:spPr>
      </p:pic>
      <p:pic>
        <p:nvPicPr>
          <p:cNvPr id="417" name="Google Shape;417;p78" descr="A picture containing text, container, bin&#10;&#10;Description automatically generated"/>
          <p:cNvPicPr preferRelativeResize="0"/>
          <p:nvPr/>
        </p:nvPicPr>
        <p:blipFill rotWithShape="1">
          <a:blip r:embed="rId7">
            <a:alphaModFix/>
          </a:blip>
          <a:srcRect/>
          <a:stretch/>
        </p:blipFill>
        <p:spPr>
          <a:xfrm>
            <a:off x="2645657" y="3589070"/>
            <a:ext cx="1030579" cy="1030579"/>
          </a:xfrm>
          <a:prstGeom prst="rect">
            <a:avLst/>
          </a:prstGeom>
          <a:noFill/>
          <a:ln>
            <a:noFill/>
          </a:ln>
        </p:spPr>
      </p:pic>
      <p:pic>
        <p:nvPicPr>
          <p:cNvPr id="418" name="Google Shape;418;p78"/>
          <p:cNvPicPr preferRelativeResize="0"/>
          <p:nvPr/>
        </p:nvPicPr>
        <p:blipFill rotWithShape="1">
          <a:blip r:embed="rId8">
            <a:alphaModFix/>
          </a:blip>
          <a:srcRect l="22209" r="19833"/>
          <a:stretch/>
        </p:blipFill>
        <p:spPr>
          <a:xfrm>
            <a:off x="3764096" y="3524595"/>
            <a:ext cx="1253529" cy="1216591"/>
          </a:xfrm>
          <a:prstGeom prst="rect">
            <a:avLst/>
          </a:prstGeom>
          <a:noFill/>
          <a:ln>
            <a:noFill/>
          </a:ln>
        </p:spPr>
      </p:pic>
      <p:pic>
        <p:nvPicPr>
          <p:cNvPr id="419" name="Google Shape;419;p78"/>
          <p:cNvPicPr preferRelativeResize="0"/>
          <p:nvPr/>
        </p:nvPicPr>
        <p:blipFill rotWithShape="1">
          <a:blip r:embed="rId9">
            <a:alphaModFix/>
          </a:blip>
          <a:srcRect/>
          <a:stretch/>
        </p:blipFill>
        <p:spPr>
          <a:xfrm rot="851580">
            <a:off x="3727203" y="4732109"/>
            <a:ext cx="918205" cy="1184780"/>
          </a:xfrm>
          <a:prstGeom prst="rect">
            <a:avLst/>
          </a:prstGeom>
          <a:noFill/>
          <a:ln>
            <a:noFill/>
          </a:ln>
        </p:spPr>
      </p:pic>
      <p:pic>
        <p:nvPicPr>
          <p:cNvPr id="420" name="Google Shape;420;p78"/>
          <p:cNvPicPr preferRelativeResize="0"/>
          <p:nvPr/>
        </p:nvPicPr>
        <p:blipFill rotWithShape="1">
          <a:blip r:embed="rId10">
            <a:alphaModFix/>
          </a:blip>
          <a:srcRect/>
          <a:stretch/>
        </p:blipFill>
        <p:spPr>
          <a:xfrm>
            <a:off x="6688445" y="861971"/>
            <a:ext cx="2442855" cy="2478068"/>
          </a:xfrm>
          <a:prstGeom prst="rect">
            <a:avLst/>
          </a:prstGeom>
          <a:noFill/>
          <a:ln>
            <a:noFill/>
          </a:ln>
        </p:spPr>
      </p:pic>
      <p:pic>
        <p:nvPicPr>
          <p:cNvPr id="421" name="Google Shape;421;p78" descr="A person holding a small animal&#10;&#10;Description automatically generated with low confidence"/>
          <p:cNvPicPr preferRelativeResize="0"/>
          <p:nvPr/>
        </p:nvPicPr>
        <p:blipFill rotWithShape="1">
          <a:blip r:embed="rId11">
            <a:alphaModFix/>
          </a:blip>
          <a:srcRect/>
          <a:stretch/>
        </p:blipFill>
        <p:spPr>
          <a:xfrm>
            <a:off x="6701145" y="2841888"/>
            <a:ext cx="2504093" cy="1597850"/>
          </a:xfrm>
          <a:prstGeom prst="rect">
            <a:avLst/>
          </a:prstGeom>
          <a:noFill/>
          <a:ln>
            <a:noFill/>
          </a:ln>
        </p:spPr>
      </p:pic>
      <p:pic>
        <p:nvPicPr>
          <p:cNvPr id="422" name="Google Shape;422;p78"/>
          <p:cNvPicPr preferRelativeResize="0"/>
          <p:nvPr/>
        </p:nvPicPr>
        <p:blipFill rotWithShape="1">
          <a:blip r:embed="rId12">
            <a:alphaModFix/>
          </a:blip>
          <a:srcRect r="1826"/>
          <a:stretch/>
        </p:blipFill>
        <p:spPr>
          <a:xfrm>
            <a:off x="17929" y="1923487"/>
            <a:ext cx="1730486" cy="2199271"/>
          </a:xfrm>
          <a:prstGeom prst="rect">
            <a:avLst/>
          </a:prstGeom>
          <a:noFill/>
          <a:ln>
            <a:noFill/>
          </a:ln>
        </p:spPr>
      </p:pic>
      <p:pic>
        <p:nvPicPr>
          <p:cNvPr id="423" name="Google Shape;423;p78" descr="A picture containing person, indoor&#10;&#10;Description automatically generated"/>
          <p:cNvPicPr preferRelativeResize="0"/>
          <p:nvPr/>
        </p:nvPicPr>
        <p:blipFill rotWithShape="1">
          <a:blip r:embed="rId13">
            <a:alphaModFix/>
          </a:blip>
          <a:srcRect/>
          <a:stretch/>
        </p:blipFill>
        <p:spPr>
          <a:xfrm>
            <a:off x="-1703" y="3918462"/>
            <a:ext cx="1750118" cy="2625178"/>
          </a:xfrm>
          <a:prstGeom prst="rect">
            <a:avLst/>
          </a:prstGeom>
          <a:noFill/>
          <a:ln>
            <a:noFill/>
          </a:ln>
        </p:spPr>
      </p:pic>
      <p:pic>
        <p:nvPicPr>
          <p:cNvPr id="424" name="Google Shape;424;p78" descr="image"/>
          <p:cNvPicPr preferRelativeResize="0"/>
          <p:nvPr/>
        </p:nvPicPr>
        <p:blipFill rotWithShape="1">
          <a:blip r:embed="rId14">
            <a:alphaModFix/>
          </a:blip>
          <a:srcRect/>
          <a:stretch/>
        </p:blipFill>
        <p:spPr>
          <a:xfrm>
            <a:off x="1856223" y="2125119"/>
            <a:ext cx="3108707" cy="119508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23"/>
          <p:cNvSpPr txBox="1">
            <a:spLocks noGrp="1"/>
          </p:cNvSpPr>
          <p:nvPr>
            <p:ph type="body" idx="1"/>
          </p:nvPr>
        </p:nvSpPr>
        <p:spPr>
          <a:xfrm>
            <a:off x="671750" y="371500"/>
            <a:ext cx="7626600" cy="992100"/>
          </a:xfrm>
          <a:prstGeom prst="rect">
            <a:avLst/>
          </a:prstGeom>
        </p:spPr>
        <p:txBody>
          <a:bodyPr spcFirstLastPara="1" wrap="square" lIns="91425" tIns="91425" rIns="91425" bIns="91425" anchor="b" anchorCtr="0">
            <a:normAutofit/>
          </a:bodyPr>
          <a:lstStyle/>
          <a:p>
            <a:pPr marL="0" lvl="0" indent="0" algn="l" rtl="0">
              <a:lnSpc>
                <a:spcPct val="80000"/>
              </a:lnSpc>
              <a:spcBef>
                <a:spcPts val="600"/>
              </a:spcBef>
              <a:spcAft>
                <a:spcPts val="0"/>
              </a:spcAft>
              <a:buNone/>
            </a:pPr>
            <a:r>
              <a:rPr lang="en">
                <a:latin typeface="Encode Sans Black"/>
                <a:ea typeface="Encode Sans Black"/>
                <a:cs typeface="Encode Sans Black"/>
                <a:sym typeface="Encode Sans Black"/>
              </a:rPr>
              <a:t>WHAT COMMUNICATION ABOUT ORCID IS PLANNED?</a:t>
            </a:r>
            <a:endParaRPr>
              <a:latin typeface="Encode Sans Black"/>
              <a:ea typeface="Encode Sans Black"/>
              <a:cs typeface="Encode Sans Black"/>
              <a:sym typeface="Encode Sans Black"/>
            </a:endParaRPr>
          </a:p>
        </p:txBody>
      </p:sp>
      <p:sp>
        <p:nvSpPr>
          <p:cNvPr id="808" name="Google Shape;808;p123"/>
          <p:cNvSpPr txBox="1">
            <a:spLocks noGrp="1"/>
          </p:cNvSpPr>
          <p:nvPr>
            <p:ph type="body" idx="2"/>
          </p:nvPr>
        </p:nvSpPr>
        <p:spPr>
          <a:xfrm>
            <a:off x="665899" y="1504150"/>
            <a:ext cx="3445800" cy="4015500"/>
          </a:xfrm>
          <a:prstGeom prst="rect">
            <a:avLst/>
          </a:prstGeom>
        </p:spPr>
        <p:txBody>
          <a:bodyPr spcFirstLastPara="1" wrap="square" lIns="91425" tIns="91425" rIns="91425" bIns="91425" anchor="t" anchorCtr="0">
            <a:normAutofit/>
          </a:bodyPr>
          <a:lstStyle/>
          <a:p>
            <a:pPr marL="457200" lvl="0" indent="-381000" algn="l" rtl="0">
              <a:lnSpc>
                <a:spcPct val="115000"/>
              </a:lnSpc>
              <a:spcBef>
                <a:spcPts val="480"/>
              </a:spcBef>
              <a:spcAft>
                <a:spcPts val="0"/>
              </a:spcAft>
              <a:buClr>
                <a:srgbClr val="4B2E83"/>
              </a:buClr>
              <a:buSzPts val="2400"/>
              <a:buChar char="&gt;"/>
            </a:pPr>
            <a:r>
              <a:rPr lang="en">
                <a:solidFill>
                  <a:srgbClr val="4B2E83"/>
                </a:solidFill>
              </a:rPr>
              <a:t>Recipients will be asked to grant permission to the UW to update their ORCID profile affiliation.</a:t>
            </a:r>
            <a:endParaRPr>
              <a:solidFill>
                <a:srgbClr val="4B2E83"/>
              </a:solidFill>
            </a:endParaRPr>
          </a:p>
          <a:p>
            <a:pPr marL="0" lvl="0" indent="0" algn="l" rtl="0">
              <a:spcBef>
                <a:spcPts val="480"/>
              </a:spcBef>
              <a:spcAft>
                <a:spcPts val="0"/>
              </a:spcAft>
              <a:buNone/>
            </a:pPr>
            <a:endParaRPr>
              <a:solidFill>
                <a:srgbClr val="4B2E83"/>
              </a:solidFill>
            </a:endParaRPr>
          </a:p>
        </p:txBody>
      </p:sp>
      <p:pic>
        <p:nvPicPr>
          <p:cNvPr id="809" name="Google Shape;809;p123"/>
          <p:cNvPicPr preferRelativeResize="0"/>
          <p:nvPr/>
        </p:nvPicPr>
        <p:blipFill rotWithShape="1">
          <a:blip r:embed="rId3">
            <a:alphaModFix/>
          </a:blip>
          <a:srcRect b="3100"/>
          <a:stretch/>
        </p:blipFill>
        <p:spPr>
          <a:xfrm>
            <a:off x="4432550" y="1363600"/>
            <a:ext cx="4447652" cy="5300977"/>
          </a:xfrm>
          <a:prstGeom prst="rect">
            <a:avLst/>
          </a:prstGeom>
          <a:noFill/>
          <a:ln w="9525" cap="flat" cmpd="sng">
            <a:solidFill>
              <a:srgbClr val="4B2E83"/>
            </a:solidFill>
            <a:prstDash val="solid"/>
            <a:round/>
            <a:headEnd type="none" w="sm" len="sm"/>
            <a:tailEnd type="none" w="sm" len="sm"/>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24"/>
          <p:cNvSpPr txBox="1">
            <a:spLocks noGrp="1"/>
          </p:cNvSpPr>
          <p:nvPr>
            <p:ph type="title"/>
          </p:nvPr>
        </p:nvSpPr>
        <p:spPr>
          <a:xfrm>
            <a:off x="671757" y="1179824"/>
            <a:ext cx="6972300" cy="2641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2"/>
              </a:buClr>
              <a:buSzPts val="5000"/>
              <a:buFont typeface="Encode Sans Black"/>
              <a:buNone/>
            </a:pPr>
            <a:r>
              <a:rPr lang="en"/>
              <a:t>GCA UPDATE</a:t>
            </a:r>
            <a:endParaRPr/>
          </a:p>
        </p:txBody>
      </p:sp>
      <p:sp>
        <p:nvSpPr>
          <p:cNvPr id="815" name="Google Shape;815;p124"/>
          <p:cNvSpPr txBox="1"/>
          <p:nvPr/>
        </p:nvSpPr>
        <p:spPr>
          <a:xfrm>
            <a:off x="893675" y="4526675"/>
            <a:ext cx="4643100" cy="157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Encode Sans"/>
                <a:ea typeface="Encode Sans"/>
                <a:cs typeface="Encode Sans"/>
                <a:sym typeface="Encode Sans"/>
              </a:rPr>
              <a:t>Juan Lepez</a:t>
            </a:r>
            <a:endParaRPr sz="1600" b="0" i="0" u="none" strike="noStrike" cap="none">
              <a:solidFill>
                <a:schemeClr val="lt1"/>
              </a:solidFill>
              <a:latin typeface="Encode Sans"/>
              <a:ea typeface="Encode Sans"/>
              <a:cs typeface="Encode Sans"/>
              <a:sym typeface="Encode Sans"/>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Encode Sans"/>
                <a:ea typeface="Encode Sans"/>
                <a:cs typeface="Encode Sans"/>
                <a:sym typeface="Encode Sans"/>
              </a:rPr>
              <a:t>Director, Grant &amp; Contract Accounting</a:t>
            </a:r>
            <a:endParaRPr sz="1600" b="0" i="0" u="none" strike="noStrike" cap="none">
              <a:solidFill>
                <a:schemeClr val="lt1"/>
              </a:solidFill>
              <a:latin typeface="Encode Sans"/>
              <a:ea typeface="Encode Sans"/>
              <a:cs typeface="Encode Sans"/>
              <a:sym typeface="Encode Sans"/>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lt1"/>
                </a:solidFill>
                <a:latin typeface="Encode Sans"/>
                <a:ea typeface="Encode Sans"/>
                <a:cs typeface="Encode Sans"/>
                <a:sym typeface="Encode Sans"/>
              </a:rPr>
              <a:t>October 12, 2023 MRAM</a:t>
            </a:r>
            <a:endParaRPr sz="1600" b="0" i="0" u="none" strike="noStrike" cap="none">
              <a:solidFill>
                <a:schemeClr val="lt1"/>
              </a:solidFill>
              <a:latin typeface="Encode Sans"/>
              <a:ea typeface="Encode Sans"/>
              <a:cs typeface="Encode Sans"/>
              <a:sym typeface="Encode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125"/>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
              <a:t>TOPICS</a:t>
            </a:r>
            <a:endParaRPr/>
          </a:p>
        </p:txBody>
      </p:sp>
      <p:sp>
        <p:nvSpPr>
          <p:cNvPr id="821" name="Google Shape;821;p125"/>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480"/>
              </a:spcBef>
              <a:spcAft>
                <a:spcPts val="0"/>
              </a:spcAft>
              <a:buSzPts val="2400"/>
              <a:buChar char="&gt;"/>
            </a:pPr>
            <a:r>
              <a:rPr lang="en"/>
              <a:t>GCA status update</a:t>
            </a:r>
            <a:endParaRPr/>
          </a:p>
          <a:p>
            <a:pPr marL="457200" lvl="0" indent="-381000" algn="l" rtl="0">
              <a:lnSpc>
                <a:spcPct val="100000"/>
              </a:lnSpc>
              <a:spcBef>
                <a:spcPts val="480"/>
              </a:spcBef>
              <a:spcAft>
                <a:spcPts val="0"/>
              </a:spcAft>
              <a:buSzPts val="2400"/>
              <a:buChar char="&gt;"/>
            </a:pPr>
            <a:r>
              <a:rPr lang="en"/>
              <a:t>Award tasks for campus</a:t>
            </a:r>
            <a:endParaRPr/>
          </a:p>
          <a:p>
            <a:pPr marL="457200" lvl="0" indent="-381000" algn="l" rtl="0">
              <a:lnSpc>
                <a:spcPct val="100000"/>
              </a:lnSpc>
              <a:spcBef>
                <a:spcPts val="480"/>
              </a:spcBef>
              <a:spcAft>
                <a:spcPts val="0"/>
              </a:spcAft>
              <a:buSzPts val="2400"/>
              <a:buChar char="&gt;"/>
            </a:pPr>
            <a:r>
              <a:rPr lang="en"/>
              <a:t>Submitting urgent requests</a:t>
            </a:r>
            <a:endParaRPr/>
          </a:p>
          <a:p>
            <a:pPr marL="0" lvl="0" indent="0" algn="l" rtl="0">
              <a:lnSpc>
                <a:spcPct val="100000"/>
              </a:lnSpc>
              <a:spcBef>
                <a:spcPts val="480"/>
              </a:spcBef>
              <a:spcAft>
                <a:spcPts val="0"/>
              </a:spcAft>
              <a:buSzPts val="2400"/>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126"/>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
              <a:t>STATUS UPDATE</a:t>
            </a:r>
            <a:endParaRPr/>
          </a:p>
        </p:txBody>
      </p:sp>
      <p:sp>
        <p:nvSpPr>
          <p:cNvPr id="827" name="Google Shape;827;p126"/>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
              <a:t>As of Monday, October 9:</a:t>
            </a:r>
            <a:endParaRPr/>
          </a:p>
          <a:p>
            <a:pPr marL="457200" lvl="0" indent="-381000" algn="l" rtl="0">
              <a:lnSpc>
                <a:spcPct val="100000"/>
              </a:lnSpc>
              <a:spcBef>
                <a:spcPts val="1000"/>
              </a:spcBef>
              <a:spcAft>
                <a:spcPts val="0"/>
              </a:spcAft>
              <a:buSzPts val="2400"/>
              <a:buChar char="&gt;"/>
            </a:pPr>
            <a:r>
              <a:rPr lang="en"/>
              <a:t>Award Setup: 1467 unprocessed items</a:t>
            </a:r>
            <a:endParaRPr/>
          </a:p>
          <a:p>
            <a:pPr marL="457200" lvl="0" indent="-381000" algn="l" rtl="0">
              <a:lnSpc>
                <a:spcPct val="100000"/>
              </a:lnSpc>
              <a:spcBef>
                <a:spcPts val="1000"/>
              </a:spcBef>
              <a:spcAft>
                <a:spcPts val="0"/>
              </a:spcAft>
              <a:buSzPts val="2400"/>
              <a:buChar char="&gt;"/>
            </a:pPr>
            <a:r>
              <a:rPr lang="en"/>
              <a:t>Invoicing: Working on metrics</a:t>
            </a:r>
            <a:endParaRPr/>
          </a:p>
          <a:p>
            <a:pPr marL="457200" lvl="0" indent="-381000" algn="l" rtl="0">
              <a:lnSpc>
                <a:spcPct val="100000"/>
              </a:lnSpc>
              <a:spcBef>
                <a:spcPts val="1000"/>
              </a:spcBef>
              <a:spcAft>
                <a:spcPts val="0"/>
              </a:spcAft>
              <a:buSzPts val="2400"/>
              <a:buChar char="&gt;"/>
            </a:pPr>
            <a:r>
              <a:rPr lang="en"/>
              <a:t>Reporting: 282 backlog reports</a:t>
            </a:r>
            <a:endParaRPr/>
          </a:p>
          <a:p>
            <a:pPr marL="457200" lvl="0" indent="-381000" algn="l" rtl="0">
              <a:lnSpc>
                <a:spcPct val="100000"/>
              </a:lnSpc>
              <a:spcBef>
                <a:spcPts val="1000"/>
              </a:spcBef>
              <a:spcAft>
                <a:spcPts val="0"/>
              </a:spcAft>
              <a:buSzPts val="2400"/>
              <a:buChar char="&gt;"/>
            </a:pPr>
            <a:r>
              <a:rPr lang="en"/>
              <a:t>Closing: Working on metrics</a:t>
            </a:r>
            <a:endParaRPr/>
          </a:p>
          <a:p>
            <a:pPr marL="457200" lvl="0" indent="-381000" algn="l" rtl="0">
              <a:lnSpc>
                <a:spcPct val="100000"/>
              </a:lnSpc>
              <a:spcBef>
                <a:spcPts val="1000"/>
              </a:spcBef>
              <a:spcAft>
                <a:spcPts val="0"/>
              </a:spcAft>
              <a:buSzPts val="2400"/>
              <a:buChar char="&gt;"/>
            </a:pPr>
            <a:r>
              <a:rPr lang="en"/>
              <a:t>Customer Service: 5 day response time</a:t>
            </a:r>
            <a:endParaRPr/>
          </a:p>
          <a:p>
            <a:pPr marL="457200" lvl="0" indent="0" algn="l" rtl="0">
              <a:lnSpc>
                <a:spcPct val="100000"/>
              </a:lnSpc>
              <a:spcBef>
                <a:spcPts val="1000"/>
              </a:spcBef>
              <a:spcAft>
                <a:spcPts val="1000"/>
              </a:spcAft>
              <a:buSzPts val="2400"/>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127"/>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
              <a:t>AWARD TASKS FOR CAMPUS</a:t>
            </a:r>
            <a:endParaRPr/>
          </a:p>
        </p:txBody>
      </p:sp>
      <p:sp>
        <p:nvSpPr>
          <p:cNvPr id="833" name="Google Shape;833;p127"/>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480"/>
              </a:spcBef>
              <a:spcAft>
                <a:spcPts val="0"/>
              </a:spcAft>
              <a:buSzPts val="2400"/>
              <a:buChar char="&gt;"/>
            </a:pPr>
            <a:r>
              <a:rPr lang="en"/>
              <a:t>Based on our current progress, we will continue to focus on creating and maintaining GCA award tasks</a:t>
            </a:r>
            <a:endParaRPr/>
          </a:p>
          <a:p>
            <a:pPr marL="457200" lvl="0" indent="-381000" algn="l" rtl="0">
              <a:lnSpc>
                <a:spcPct val="100000"/>
              </a:lnSpc>
              <a:spcBef>
                <a:spcPts val="0"/>
              </a:spcBef>
              <a:spcAft>
                <a:spcPts val="0"/>
              </a:spcAft>
              <a:buSzPts val="2400"/>
              <a:buChar char="&gt;"/>
            </a:pPr>
            <a:r>
              <a:rPr lang="en"/>
              <a:t>Revisit in early 2024</a:t>
            </a:r>
            <a:endParaRPr/>
          </a:p>
          <a:p>
            <a:pPr marL="457200" lvl="0" indent="0" algn="l" rtl="0">
              <a:lnSpc>
                <a:spcPct val="100000"/>
              </a:lnSpc>
              <a:spcBef>
                <a:spcPts val="1000"/>
              </a:spcBef>
              <a:spcAft>
                <a:spcPts val="1000"/>
              </a:spcAft>
              <a:buSzPts val="2400"/>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128"/>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
              <a:t>DEFINING URGENT REQUESTS</a:t>
            </a:r>
            <a:endParaRPr/>
          </a:p>
        </p:txBody>
      </p:sp>
      <p:sp>
        <p:nvSpPr>
          <p:cNvPr id="839" name="Google Shape;839;p128"/>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
              <a:t>GCA is receiving a high volume of urgent requests daily. To help triage these requests, “urgent” means:</a:t>
            </a:r>
            <a:endParaRPr/>
          </a:p>
          <a:p>
            <a:pPr marL="457200" lvl="0" indent="-381000" algn="l" rtl="0">
              <a:lnSpc>
                <a:spcPct val="100000"/>
              </a:lnSpc>
              <a:spcBef>
                <a:spcPts val="1000"/>
              </a:spcBef>
              <a:spcAft>
                <a:spcPts val="0"/>
              </a:spcAft>
              <a:buSzPts val="2400"/>
              <a:buChar char="&gt;"/>
            </a:pPr>
            <a:r>
              <a:rPr lang="en"/>
              <a:t>Possible non-payment</a:t>
            </a:r>
            <a:endParaRPr/>
          </a:p>
          <a:p>
            <a:pPr marL="457200" lvl="0" indent="-381000" algn="l" rtl="0">
              <a:lnSpc>
                <a:spcPct val="100000"/>
              </a:lnSpc>
              <a:spcBef>
                <a:spcPts val="0"/>
              </a:spcBef>
              <a:spcAft>
                <a:spcPts val="0"/>
              </a:spcAft>
              <a:buSzPts val="2400"/>
              <a:buChar char="&gt;"/>
            </a:pPr>
            <a:r>
              <a:rPr lang="en"/>
              <a:t>Loss of funding</a:t>
            </a:r>
            <a:endParaRPr/>
          </a:p>
          <a:p>
            <a:pPr marL="457200" lvl="0" indent="-381000" algn="l" rtl="0">
              <a:lnSpc>
                <a:spcPct val="100000"/>
              </a:lnSpc>
              <a:spcBef>
                <a:spcPts val="0"/>
              </a:spcBef>
              <a:spcAft>
                <a:spcPts val="0"/>
              </a:spcAft>
              <a:buSzPts val="2400"/>
              <a:buChar char="&gt;"/>
            </a:pPr>
            <a:r>
              <a:rPr lang="en"/>
              <a:t>Inability to post expenditures because of GCA’s backlogs</a:t>
            </a:r>
            <a:endParaRPr/>
          </a:p>
          <a:p>
            <a:pPr marL="914400" lvl="1" indent="-355600" algn="l" rtl="0">
              <a:lnSpc>
                <a:spcPct val="100000"/>
              </a:lnSpc>
              <a:spcBef>
                <a:spcPts val="0"/>
              </a:spcBef>
              <a:spcAft>
                <a:spcPts val="0"/>
              </a:spcAft>
              <a:buSzPts val="2000"/>
              <a:buChar char="–"/>
            </a:pPr>
            <a:r>
              <a:rPr lang="en"/>
              <a:t>Examples include No-Cost Extensions, Temporary Internal Extensions, ASRs with upcoming start dates</a:t>
            </a:r>
            <a:endParaRPr/>
          </a:p>
          <a:p>
            <a:pPr marL="914400" lvl="1" indent="-355600" algn="l" rtl="0">
              <a:lnSpc>
                <a:spcPct val="100000"/>
              </a:lnSpc>
              <a:spcBef>
                <a:spcPts val="0"/>
              </a:spcBef>
              <a:spcAft>
                <a:spcPts val="0"/>
              </a:spcAft>
              <a:buSzPts val="2000"/>
              <a:buChar char="–"/>
            </a:pPr>
            <a:r>
              <a:rPr lang="en"/>
              <a:t>GCA teams are prioritizing items based on award end date</a:t>
            </a:r>
            <a:endParaRPr/>
          </a:p>
          <a:p>
            <a:pPr marL="457200" lvl="0" indent="0" algn="l" rtl="0">
              <a:lnSpc>
                <a:spcPct val="100000"/>
              </a:lnSpc>
              <a:spcBef>
                <a:spcPts val="1000"/>
              </a:spcBef>
              <a:spcAft>
                <a:spcPts val="1000"/>
              </a:spcAft>
              <a:buSzPts val="2400"/>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129"/>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
              <a:t>SENDING URGENT REQUESTS TO GCA</a:t>
            </a:r>
            <a:endParaRPr/>
          </a:p>
        </p:txBody>
      </p:sp>
      <p:sp>
        <p:nvSpPr>
          <p:cNvPr id="845" name="Google Shape;845;p129"/>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
              <a:t>If your situation falls into those categories, send an email to </a:t>
            </a:r>
            <a:r>
              <a:rPr lang="en" u="sng">
                <a:solidFill>
                  <a:schemeClr val="accent6"/>
                </a:solidFill>
                <a:hlinkClick r:id="rId3">
                  <a:extLst>
                    <a:ext uri="{A12FA001-AC4F-418D-AE19-62706E023703}">
                      <ahyp:hlinkClr xmlns:ahyp="http://schemas.microsoft.com/office/drawing/2018/hyperlinkcolor" val="tx"/>
                    </a:ext>
                  </a:extLst>
                </a:hlinkClick>
              </a:rPr>
              <a:t>gcahelp@uw.edu</a:t>
            </a:r>
            <a:r>
              <a:rPr lang="en"/>
              <a:t> and:</a:t>
            </a:r>
            <a:endParaRPr/>
          </a:p>
          <a:p>
            <a:pPr marL="457200" lvl="0" indent="-381000" algn="l" rtl="0">
              <a:lnSpc>
                <a:spcPct val="100000"/>
              </a:lnSpc>
              <a:spcBef>
                <a:spcPts val="1000"/>
              </a:spcBef>
              <a:spcAft>
                <a:spcPts val="0"/>
              </a:spcAft>
              <a:buSzPts val="2400"/>
              <a:buChar char="&gt;"/>
            </a:pPr>
            <a:r>
              <a:rPr lang="en"/>
              <a:t>Put “Urgent” in the subject line</a:t>
            </a:r>
            <a:endParaRPr/>
          </a:p>
          <a:p>
            <a:pPr marL="457200" lvl="0" indent="-381000" algn="l" rtl="0">
              <a:lnSpc>
                <a:spcPct val="100000"/>
              </a:lnSpc>
              <a:spcBef>
                <a:spcPts val="0"/>
              </a:spcBef>
              <a:spcAft>
                <a:spcPts val="0"/>
              </a:spcAft>
              <a:buSzPts val="2400"/>
              <a:buChar char="&gt;"/>
            </a:pPr>
            <a:r>
              <a:rPr lang="en"/>
              <a:t>Include why the request is urgent</a:t>
            </a:r>
            <a:endParaRPr/>
          </a:p>
          <a:p>
            <a:pPr marL="457200" lvl="0" indent="-381000" algn="l" rtl="0">
              <a:lnSpc>
                <a:spcPct val="100000"/>
              </a:lnSpc>
              <a:spcBef>
                <a:spcPts val="0"/>
              </a:spcBef>
              <a:spcAft>
                <a:spcPts val="0"/>
              </a:spcAft>
              <a:buSzPts val="2400"/>
              <a:buChar char="&gt;"/>
            </a:pPr>
            <a:r>
              <a:rPr lang="en"/>
              <a:t>Attach sponsor communication (if app.)</a:t>
            </a:r>
            <a:endParaRPr/>
          </a:p>
          <a:p>
            <a:pPr marL="0" lvl="0" indent="0" algn="l" rtl="0">
              <a:lnSpc>
                <a:spcPct val="100000"/>
              </a:lnSpc>
              <a:spcBef>
                <a:spcPts val="1000"/>
              </a:spcBef>
              <a:spcAft>
                <a:spcPts val="0"/>
              </a:spcAft>
              <a:buSzPts val="2400"/>
              <a:buNone/>
            </a:pPr>
            <a:endParaRPr/>
          </a:p>
          <a:p>
            <a:pPr marL="0" lvl="0" indent="0" algn="l" rtl="0">
              <a:lnSpc>
                <a:spcPct val="100000"/>
              </a:lnSpc>
              <a:spcBef>
                <a:spcPts val="1000"/>
              </a:spcBef>
              <a:spcAft>
                <a:spcPts val="1000"/>
              </a:spcAft>
              <a:buSzPts val="2400"/>
              <a:buNone/>
            </a:pPr>
            <a:r>
              <a:rPr lang="en">
                <a:solidFill>
                  <a:schemeClr val="dk1"/>
                </a:solidFill>
              </a:rPr>
              <a:t>Turnaround for urgent items: 3-5 business days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130"/>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
              <a:t>WHERE’S MY STUFF, GCA?</a:t>
            </a:r>
            <a:endParaRPr/>
          </a:p>
        </p:txBody>
      </p:sp>
      <p:sp>
        <p:nvSpPr>
          <p:cNvPr id="851" name="Google Shape;851;p130"/>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
              <a:t>If your situation doesn’t fall into an “urgent” category:</a:t>
            </a:r>
            <a:endParaRPr/>
          </a:p>
          <a:p>
            <a:pPr marL="457200" lvl="0" indent="-381000" algn="l" rtl="0">
              <a:lnSpc>
                <a:spcPct val="100000"/>
              </a:lnSpc>
              <a:spcBef>
                <a:spcPts val="1000"/>
              </a:spcBef>
              <a:spcAft>
                <a:spcPts val="0"/>
              </a:spcAft>
              <a:buSzPts val="2400"/>
              <a:buChar char="&gt;"/>
            </a:pPr>
            <a:r>
              <a:rPr lang="en"/>
              <a:t>Send an </a:t>
            </a:r>
            <a:r>
              <a:rPr lang="en" u="sng">
                <a:solidFill>
                  <a:schemeClr val="accent6"/>
                </a:solidFill>
                <a:hlinkClick r:id="rId3">
                  <a:extLst>
                    <a:ext uri="{A12FA001-AC4F-418D-AE19-62706E023703}">
                      <ahyp:hlinkClr xmlns:ahyp="http://schemas.microsoft.com/office/drawing/2018/hyperlinkcolor" val="tx"/>
                    </a:ext>
                  </a:extLst>
                </a:hlinkClick>
              </a:rPr>
              <a:t>Award Portal</a:t>
            </a:r>
            <a:r>
              <a:rPr lang="en"/>
              <a:t> Ticket</a:t>
            </a:r>
            <a:endParaRPr/>
          </a:p>
          <a:p>
            <a:pPr marL="457200" lvl="0" indent="-381000" algn="l" rtl="0">
              <a:lnSpc>
                <a:spcPct val="100000"/>
              </a:lnSpc>
              <a:spcBef>
                <a:spcPts val="0"/>
              </a:spcBef>
              <a:spcAft>
                <a:spcPts val="0"/>
              </a:spcAft>
              <a:buSzPts val="2400"/>
              <a:buChar char="&gt;"/>
            </a:pPr>
            <a:r>
              <a:rPr lang="en"/>
              <a:t>We will try to provide an estimate for when item will be completed</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131"/>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
              <a:t>RESOURCES</a:t>
            </a:r>
            <a:endParaRPr/>
          </a:p>
        </p:txBody>
      </p:sp>
      <p:sp>
        <p:nvSpPr>
          <p:cNvPr id="857" name="Google Shape;857;p131"/>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SzPts val="2400"/>
              <a:buChar char="&gt;"/>
            </a:pPr>
            <a:r>
              <a:rPr lang="en" u="sng">
                <a:solidFill>
                  <a:schemeClr val="accent6"/>
                </a:solidFill>
                <a:hlinkClick r:id="rId3">
                  <a:extLst>
                    <a:ext uri="{A12FA001-AC4F-418D-AE19-62706E023703}">
                      <ahyp:hlinkClr xmlns:ahyp="http://schemas.microsoft.com/office/drawing/2018/hyperlinkcolor" val="tx"/>
                    </a:ext>
                  </a:extLst>
                </a:hlinkClick>
              </a:rPr>
              <a:t>Award Setup volumes</a:t>
            </a:r>
            <a:r>
              <a:rPr lang="en"/>
              <a:t> week-over-week is available on GCA homepage</a:t>
            </a:r>
            <a:endParaRPr/>
          </a:p>
          <a:p>
            <a:pPr marL="457200" lvl="0" indent="-381000" algn="l" rtl="0">
              <a:lnSpc>
                <a:spcPct val="100000"/>
              </a:lnSpc>
              <a:spcBef>
                <a:spcPts val="0"/>
              </a:spcBef>
              <a:spcAft>
                <a:spcPts val="0"/>
              </a:spcAft>
              <a:buSzPts val="2400"/>
              <a:buChar char="&gt;"/>
            </a:pPr>
            <a:r>
              <a:rPr lang="en" u="sng">
                <a:solidFill>
                  <a:schemeClr val="accent6"/>
                </a:solidFill>
                <a:hlinkClick r:id="rId4">
                  <a:extLst>
                    <a:ext uri="{A12FA001-AC4F-418D-AE19-62706E023703}">
                      <ahyp:hlinkClr xmlns:ahyp="http://schemas.microsoft.com/office/drawing/2018/hyperlinkcolor" val="tx"/>
                    </a:ext>
                  </a:extLst>
                </a:hlinkClick>
              </a:rPr>
              <a:t>Urgent requests</a:t>
            </a:r>
            <a:r>
              <a:rPr lang="en"/>
              <a:t> webpage</a:t>
            </a:r>
            <a:endParaRPr/>
          </a:p>
          <a:p>
            <a:pPr marL="457200" lvl="0" indent="0" algn="l" rtl="0">
              <a:lnSpc>
                <a:spcPct val="100000"/>
              </a:lnSpc>
              <a:spcBef>
                <a:spcPts val="1000"/>
              </a:spcBef>
              <a:spcAft>
                <a:spcPts val="0"/>
              </a:spcAft>
              <a:buSzPts val="2400"/>
              <a:buNone/>
            </a:pPr>
            <a:endParaRPr/>
          </a:p>
          <a:p>
            <a:pPr marL="457200" lvl="0" indent="0" algn="l" rtl="0">
              <a:lnSpc>
                <a:spcPct val="100000"/>
              </a:lnSpc>
              <a:spcBef>
                <a:spcPts val="1000"/>
              </a:spcBef>
              <a:spcAft>
                <a:spcPts val="0"/>
              </a:spcAft>
              <a:buSzPts val="2400"/>
              <a:buNone/>
            </a:pPr>
            <a:endParaRPr/>
          </a:p>
          <a:p>
            <a:pPr marL="0" lvl="0" indent="0" algn="l" rtl="0">
              <a:lnSpc>
                <a:spcPct val="100000"/>
              </a:lnSpc>
              <a:spcBef>
                <a:spcPts val="1000"/>
              </a:spcBef>
              <a:spcAft>
                <a:spcPts val="1000"/>
              </a:spcAft>
              <a:buSzPts val="2400"/>
              <a:buNone/>
            </a:pPr>
            <a:endParaRPr>
              <a:highlight>
                <a:srgbClr val="FFFF00"/>
              </a:highligh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132"/>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
              <a:t>QUESTIONS</a:t>
            </a:r>
            <a:endParaRPr/>
          </a:p>
        </p:txBody>
      </p:sp>
      <p:sp>
        <p:nvSpPr>
          <p:cNvPr id="863" name="Google Shape;863;p132"/>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
              <a:t>Contact GCA for assistance by creating a ticket in</a:t>
            </a:r>
            <a:endParaRPr/>
          </a:p>
          <a:p>
            <a:pPr marL="0" lvl="0" indent="0" algn="l" rtl="0">
              <a:lnSpc>
                <a:spcPct val="100000"/>
              </a:lnSpc>
              <a:spcBef>
                <a:spcPts val="480"/>
              </a:spcBef>
              <a:spcAft>
                <a:spcPts val="0"/>
              </a:spcAft>
              <a:buSzPts val="2400"/>
              <a:buNone/>
            </a:pPr>
            <a:r>
              <a:rPr lang="en" u="sng">
                <a:solidFill>
                  <a:schemeClr val="accent6"/>
                </a:solidFill>
                <a:hlinkClick r:id="rId3">
                  <a:extLst>
                    <a:ext uri="{A12FA001-AC4F-418D-AE19-62706E023703}">
                      <ahyp:hlinkClr xmlns:ahyp="http://schemas.microsoft.com/office/drawing/2018/hyperlinkcolor" val="tx"/>
                    </a:ext>
                  </a:extLst>
                </a:hlinkClick>
              </a:rPr>
              <a:t>Award Portal</a:t>
            </a:r>
            <a:r>
              <a:rPr lang="en"/>
              <a:t> or email </a:t>
            </a:r>
            <a:r>
              <a:rPr lang="en" u="sng">
                <a:solidFill>
                  <a:schemeClr val="accent6"/>
                </a:solidFill>
                <a:hlinkClick r:id="rId4">
                  <a:extLst>
                    <a:ext uri="{A12FA001-AC4F-418D-AE19-62706E023703}">
                      <ahyp:hlinkClr xmlns:ahyp="http://schemas.microsoft.com/office/drawing/2018/hyperlinkcolor" val="tx"/>
                    </a:ext>
                  </a:extLst>
                </a:hlinkClick>
              </a:rPr>
              <a:t>gcahelp@uw.edu</a:t>
            </a:r>
            <a:endParaRPr>
              <a:solidFill>
                <a:schemeClr val="accent6"/>
              </a:solidFill>
            </a:endParaRPr>
          </a:p>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endParaRPr/>
          </a:p>
          <a:p>
            <a:pPr marL="457200" lvl="0" indent="0" algn="l" rtl="0">
              <a:lnSpc>
                <a:spcPct val="100000"/>
              </a:lnSpc>
              <a:spcBef>
                <a:spcPts val="1000"/>
              </a:spcBef>
              <a:spcAft>
                <a:spcPts val="0"/>
              </a:spcAft>
              <a:buSzPts val="2400"/>
              <a:buNone/>
            </a:pPr>
            <a:endParaRPr/>
          </a:p>
          <a:p>
            <a:pPr marL="457200" lvl="0" indent="0" algn="l" rtl="0">
              <a:lnSpc>
                <a:spcPct val="100000"/>
              </a:lnSpc>
              <a:spcBef>
                <a:spcPts val="1000"/>
              </a:spcBef>
              <a:spcAft>
                <a:spcPts val="0"/>
              </a:spcAft>
              <a:buSzPts val="2400"/>
              <a:buNone/>
            </a:pPr>
            <a:endParaRPr/>
          </a:p>
          <a:p>
            <a:pPr marL="457200" lvl="0" indent="0" algn="l" rtl="0">
              <a:lnSpc>
                <a:spcPct val="100000"/>
              </a:lnSpc>
              <a:spcBef>
                <a:spcPts val="1000"/>
              </a:spcBef>
              <a:spcAft>
                <a:spcPts val="0"/>
              </a:spcAft>
              <a:buSzPts val="2400"/>
              <a:buNone/>
            </a:pPr>
            <a:endParaRPr/>
          </a:p>
          <a:p>
            <a:pPr marL="457200" lvl="0" indent="0" algn="l" rtl="0">
              <a:lnSpc>
                <a:spcPct val="100000"/>
              </a:lnSpc>
              <a:spcBef>
                <a:spcPts val="1000"/>
              </a:spcBef>
              <a:spcAft>
                <a:spcPts val="0"/>
              </a:spcAft>
              <a:buSzPts val="2400"/>
              <a:buNone/>
            </a:pPr>
            <a:endParaRPr/>
          </a:p>
          <a:p>
            <a:pPr marL="457200" lvl="0" indent="0" algn="l" rtl="0">
              <a:lnSpc>
                <a:spcPct val="100000"/>
              </a:lnSpc>
              <a:spcBef>
                <a:spcPts val="1000"/>
              </a:spcBef>
              <a:spcAft>
                <a:spcPts val="0"/>
              </a:spcAft>
              <a:buSzPts val="2400"/>
              <a:buNone/>
            </a:pPr>
            <a:endParaRPr/>
          </a:p>
          <a:p>
            <a:pPr marL="457200" lvl="0" indent="0" algn="l" rtl="0">
              <a:lnSpc>
                <a:spcPct val="100000"/>
              </a:lnSpc>
              <a:spcBef>
                <a:spcPts val="1000"/>
              </a:spcBef>
              <a:spcAft>
                <a:spcPts val="0"/>
              </a:spcAft>
              <a:buSzPts val="2400"/>
              <a:buNone/>
            </a:pPr>
            <a:endParaRPr/>
          </a:p>
          <a:p>
            <a:pPr marL="457200" lvl="0" indent="0" algn="l" rtl="0">
              <a:lnSpc>
                <a:spcPct val="100000"/>
              </a:lnSpc>
              <a:spcBef>
                <a:spcPts val="1000"/>
              </a:spcBef>
              <a:spcAft>
                <a:spcPts val="0"/>
              </a:spcAft>
              <a:buSzPts val="2400"/>
              <a:buNone/>
            </a:pPr>
            <a:endParaRPr/>
          </a:p>
          <a:p>
            <a:pPr marL="0" lvl="0" indent="0" algn="l" rtl="0">
              <a:lnSpc>
                <a:spcPct val="100000"/>
              </a:lnSpc>
              <a:spcBef>
                <a:spcPts val="1000"/>
              </a:spcBef>
              <a:spcAft>
                <a:spcPts val="1000"/>
              </a:spcAft>
              <a:buSzPts val="2400"/>
              <a:buNone/>
            </a:pPr>
            <a:endParaRPr>
              <a:highlight>
                <a:srgbClr val="FFFF00"/>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79"/>
          <p:cNvSpPr txBox="1">
            <a:spLocks noGrp="1"/>
          </p:cNvSpPr>
          <p:nvPr>
            <p:ph type="body" idx="1"/>
          </p:nvPr>
        </p:nvSpPr>
        <p:spPr>
          <a:xfrm>
            <a:off x="659305" y="1736726"/>
            <a:ext cx="8076900" cy="4015500"/>
          </a:xfrm>
          <a:prstGeom prst="rect">
            <a:avLst/>
          </a:prstGeom>
          <a:noFill/>
          <a:ln>
            <a:noFill/>
          </a:ln>
        </p:spPr>
        <p:txBody>
          <a:bodyPr spcFirstLastPara="1" wrap="square" lIns="91425" tIns="45700" rIns="91425" bIns="45700" anchor="t" anchorCtr="0">
            <a:normAutofit/>
          </a:bodyPr>
          <a:lstStyle/>
          <a:p>
            <a:pPr marL="257167" marR="0" lvl="0" indent="-257167" algn="l" rtl="0">
              <a:lnSpc>
                <a:spcPct val="100000"/>
              </a:lnSpc>
              <a:spcBef>
                <a:spcPts val="0"/>
              </a:spcBef>
              <a:spcAft>
                <a:spcPts val="0"/>
              </a:spcAft>
              <a:buClr>
                <a:schemeClr val="dk1"/>
              </a:buClr>
              <a:buSzPts val="1950"/>
              <a:buFont typeface="Arial"/>
              <a:buChar char="•"/>
            </a:pPr>
            <a:r>
              <a:rPr lang="en" sz="1950"/>
              <a:t>Started in 2014 by the NIH Office of Science Policy</a:t>
            </a:r>
            <a:endParaRPr/>
          </a:p>
          <a:p>
            <a:pPr marL="257167" marR="0" lvl="0" indent="-257167" algn="l" rtl="0">
              <a:lnSpc>
                <a:spcPct val="100000"/>
              </a:lnSpc>
              <a:spcBef>
                <a:spcPts val="390"/>
              </a:spcBef>
              <a:spcAft>
                <a:spcPts val="0"/>
              </a:spcAft>
              <a:buClr>
                <a:schemeClr val="dk1"/>
              </a:buClr>
              <a:buSzPts val="1950"/>
              <a:buFont typeface="Arial"/>
              <a:buChar char="•"/>
            </a:pPr>
            <a:r>
              <a:rPr lang="en" sz="1950"/>
              <a:t>Time to focus attention to biosafety practices, policies, procedures and inventory</a:t>
            </a:r>
            <a:endParaRPr/>
          </a:p>
        </p:txBody>
      </p:sp>
      <p:sp>
        <p:nvSpPr>
          <p:cNvPr id="431" name="Google Shape;431;p79"/>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
                <a:latin typeface="Encode Sans Black"/>
                <a:ea typeface="Encode Sans Black"/>
                <a:cs typeface="Encode Sans Black"/>
                <a:sym typeface="Encode Sans Black"/>
              </a:rPr>
              <a:t>NATIONAL BIOSAFETY MONTH</a:t>
            </a:r>
            <a:endParaRPr/>
          </a:p>
        </p:txBody>
      </p:sp>
      <p:sp>
        <p:nvSpPr>
          <p:cNvPr id="432" name="Google Shape;432;p79"/>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
                <a:solidFill>
                  <a:srgbClr val="FFFFFF"/>
                </a:solidFill>
              </a:rPr>
              <a:t>6</a:t>
            </a:fld>
            <a:endParaRPr>
              <a:solidFill>
                <a:srgbClr val="FFFFFF"/>
              </a:solidFill>
            </a:endParaRPr>
          </a:p>
        </p:txBody>
      </p:sp>
      <p:pic>
        <p:nvPicPr>
          <p:cNvPr id="433" name="Google Shape;433;p79"/>
          <p:cNvPicPr preferRelativeResize="0"/>
          <p:nvPr/>
        </p:nvPicPr>
        <p:blipFill rotWithShape="1">
          <a:blip r:embed="rId3">
            <a:alphaModFix/>
          </a:blip>
          <a:srcRect r="9338" b="18685"/>
          <a:stretch/>
        </p:blipFill>
        <p:spPr>
          <a:xfrm>
            <a:off x="391213" y="3417381"/>
            <a:ext cx="4414948" cy="2579363"/>
          </a:xfrm>
          <a:prstGeom prst="rect">
            <a:avLst/>
          </a:prstGeom>
          <a:noFill/>
          <a:ln>
            <a:noFill/>
          </a:ln>
        </p:spPr>
      </p:pic>
      <p:pic>
        <p:nvPicPr>
          <p:cNvPr id="434" name="Google Shape;434;p79"/>
          <p:cNvPicPr preferRelativeResize="0"/>
          <p:nvPr/>
        </p:nvPicPr>
        <p:blipFill rotWithShape="1">
          <a:blip r:embed="rId4">
            <a:alphaModFix/>
          </a:blip>
          <a:srcRect b="23195"/>
          <a:stretch/>
        </p:blipFill>
        <p:spPr>
          <a:xfrm rot="512915">
            <a:off x="4865524" y="3184558"/>
            <a:ext cx="3968819" cy="2584059"/>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pic>
        <p:nvPicPr>
          <p:cNvPr id="869" name="Google Shape;869;p133"/>
          <p:cNvPicPr preferRelativeResize="0"/>
          <p:nvPr/>
        </p:nvPicPr>
        <p:blipFill rotWithShape="1">
          <a:blip r:embed="rId3">
            <a:alphaModFix/>
          </a:blip>
          <a:srcRect t="29927" b="29927"/>
          <a:stretch/>
        </p:blipFill>
        <p:spPr>
          <a:xfrm>
            <a:off x="0" y="5562600"/>
            <a:ext cx="9143999" cy="1290933"/>
          </a:xfrm>
          <a:prstGeom prst="rect">
            <a:avLst/>
          </a:prstGeom>
          <a:noFill/>
          <a:ln>
            <a:noFill/>
          </a:ln>
        </p:spPr>
      </p:pic>
      <p:sp>
        <p:nvSpPr>
          <p:cNvPr id="870" name="Google Shape;870;p133"/>
          <p:cNvSpPr/>
          <p:nvPr/>
        </p:nvSpPr>
        <p:spPr>
          <a:xfrm>
            <a:off x="0" y="1066800"/>
            <a:ext cx="9144000" cy="48723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1" name="Google Shape;871;p133"/>
          <p:cNvSpPr/>
          <p:nvPr/>
        </p:nvSpPr>
        <p:spPr>
          <a:xfrm>
            <a:off x="6934200" y="1150443"/>
            <a:ext cx="2170800" cy="4755000"/>
          </a:xfrm>
          <a:prstGeom prst="rect">
            <a:avLst/>
          </a:prstGeom>
          <a:solidFill>
            <a:srgbClr val="DDD9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2" name="Google Shape;872;p133"/>
          <p:cNvSpPr/>
          <p:nvPr/>
        </p:nvSpPr>
        <p:spPr>
          <a:xfrm>
            <a:off x="0" y="-76200"/>
            <a:ext cx="9153600" cy="1174500"/>
          </a:xfrm>
          <a:prstGeom prst="rect">
            <a:avLst/>
          </a:prstGeom>
          <a:solidFill>
            <a:srgbClr val="917B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3" name="Google Shape;873;p133"/>
          <p:cNvSpPr txBox="1"/>
          <p:nvPr/>
        </p:nvSpPr>
        <p:spPr>
          <a:xfrm>
            <a:off x="246434" y="1197114"/>
            <a:ext cx="6459300" cy="4002000"/>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0"/>
              </a:spcBef>
              <a:spcAft>
                <a:spcPts val="0"/>
              </a:spcAft>
              <a:buNone/>
            </a:pPr>
            <a:r>
              <a:rPr lang="en" sz="2800" b="0" i="0" u="none" strike="noStrike" cap="none">
                <a:solidFill>
                  <a:schemeClr val="lt1"/>
                </a:solidFill>
                <a:latin typeface="Open Sans"/>
                <a:ea typeface="Open Sans"/>
                <a:cs typeface="Open Sans"/>
                <a:sym typeface="Open Sans"/>
              </a:rPr>
              <a:t>FT and CORE coursework</a:t>
            </a:r>
            <a:endParaRPr/>
          </a:p>
          <a:p>
            <a:pPr marL="731520" marR="0" lvl="2" indent="-342900" algn="l" rtl="0">
              <a:spcBef>
                <a:spcPts val="2400"/>
              </a:spcBef>
              <a:spcAft>
                <a:spcPts val="0"/>
              </a:spcAft>
              <a:buClr>
                <a:schemeClr val="lt1"/>
              </a:buClr>
              <a:buSzPts val="2400"/>
              <a:buFont typeface="Arial"/>
              <a:buChar char="•"/>
            </a:pPr>
            <a:r>
              <a:rPr lang="en" sz="2400" b="0" i="0" u="none" strike="noStrike" cap="none">
                <a:solidFill>
                  <a:schemeClr val="lt1"/>
                </a:solidFill>
                <a:latin typeface="Open Sans"/>
                <a:ea typeface="Open Sans"/>
                <a:cs typeface="Open Sans"/>
                <a:sym typeface="Open Sans"/>
              </a:rPr>
              <a:t>Fall quarter schedule published.</a:t>
            </a:r>
            <a:endParaRPr/>
          </a:p>
          <a:p>
            <a:pPr marL="731520" marR="0" lvl="2" indent="-342900" algn="l" rtl="0">
              <a:spcBef>
                <a:spcPts val="2400"/>
              </a:spcBef>
              <a:spcAft>
                <a:spcPts val="0"/>
              </a:spcAft>
              <a:buClr>
                <a:schemeClr val="lt1"/>
              </a:buClr>
              <a:buSzPts val="2400"/>
              <a:buFont typeface="Arial"/>
              <a:buChar char="•"/>
            </a:pPr>
            <a:r>
              <a:rPr lang="en" sz="2400" b="0" i="0" u="none" strike="noStrike" cap="none">
                <a:solidFill>
                  <a:schemeClr val="lt1"/>
                </a:solidFill>
                <a:latin typeface="Open Sans"/>
                <a:ea typeface="Open Sans"/>
                <a:cs typeface="Open Sans"/>
                <a:sym typeface="Open Sans"/>
              </a:rPr>
              <a:t>Learners must restart on-demand coursework not completed prior to July 6, 2023.</a:t>
            </a:r>
            <a:endParaRPr/>
          </a:p>
          <a:p>
            <a:pPr marL="731520" marR="0" lvl="2" indent="-342900" algn="l" rtl="0">
              <a:spcBef>
                <a:spcPts val="2400"/>
              </a:spcBef>
              <a:spcAft>
                <a:spcPts val="0"/>
              </a:spcAft>
              <a:buClr>
                <a:schemeClr val="lt1"/>
              </a:buClr>
              <a:buSzPts val="2400"/>
              <a:buFont typeface="Arial"/>
              <a:buChar char="•"/>
            </a:pPr>
            <a:r>
              <a:rPr lang="en" sz="2400" b="0" i="0" u="sng" strike="noStrike" cap="none">
                <a:solidFill>
                  <a:schemeClr val="lt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Curriculum Guide</a:t>
            </a:r>
            <a:r>
              <a:rPr lang="en" sz="2400" b="0" i="0" u="none" strike="noStrike" cap="none">
                <a:solidFill>
                  <a:schemeClr val="lt1"/>
                </a:solidFill>
                <a:latin typeface="Open Sans"/>
                <a:ea typeface="Open Sans"/>
                <a:cs typeface="Open Sans"/>
                <a:sym typeface="Open Sans"/>
              </a:rPr>
              <a:t> contains up-to-date information about course status.</a:t>
            </a:r>
            <a:endParaRPr/>
          </a:p>
        </p:txBody>
      </p:sp>
      <p:sp>
        <p:nvSpPr>
          <p:cNvPr id="874" name="Google Shape;874;p133"/>
          <p:cNvSpPr txBox="1"/>
          <p:nvPr/>
        </p:nvSpPr>
        <p:spPr>
          <a:xfrm>
            <a:off x="6968587" y="3071336"/>
            <a:ext cx="2022900" cy="738900"/>
          </a:xfrm>
          <a:prstGeom prst="rect">
            <a:avLst/>
          </a:prstGeom>
          <a:noFill/>
          <a:ln>
            <a:noFill/>
          </a:ln>
        </p:spPr>
        <p:txBody>
          <a:bodyPr spcFirstLastPara="1" wrap="square" lIns="0" tIns="45700" rIns="91425" bIns="45700" anchor="t" anchorCtr="0">
            <a:spAutoFit/>
          </a:bodyPr>
          <a:lstStyle/>
          <a:p>
            <a:pPr marL="112712" marR="0" lvl="0" indent="0" algn="l" rtl="0">
              <a:spcBef>
                <a:spcPts val="0"/>
              </a:spcBef>
              <a:spcAft>
                <a:spcPts val="0"/>
              </a:spcAft>
              <a:buNone/>
            </a:pPr>
            <a:r>
              <a:rPr lang="en" sz="1800" b="1" i="0" u="none" strike="noStrike" cap="none">
                <a:solidFill>
                  <a:srgbClr val="595959"/>
                </a:solidFill>
                <a:latin typeface="Open Sans"/>
                <a:ea typeface="Open Sans"/>
                <a:cs typeface="Open Sans"/>
                <a:sym typeface="Open Sans"/>
              </a:rPr>
              <a:t>CORE Home </a:t>
            </a:r>
            <a:r>
              <a:rPr lang="en" sz="1200" b="0" i="0" u="sng" strike="noStrike" cap="none">
                <a:solidFill>
                  <a:srgbClr val="36609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https://www.washington.edu/research/training/core/</a:t>
            </a:r>
            <a:endParaRPr sz="1200" b="0" i="0" u="none" strike="noStrike" cap="none">
              <a:solidFill>
                <a:srgbClr val="366092"/>
              </a:solidFill>
              <a:latin typeface="Calibri"/>
              <a:ea typeface="Calibri"/>
              <a:cs typeface="Calibri"/>
              <a:sym typeface="Calibri"/>
            </a:endParaRPr>
          </a:p>
        </p:txBody>
      </p:sp>
      <p:sp>
        <p:nvSpPr>
          <p:cNvPr id="875" name="Google Shape;875;p133"/>
          <p:cNvSpPr txBox="1"/>
          <p:nvPr/>
        </p:nvSpPr>
        <p:spPr>
          <a:xfrm>
            <a:off x="152400" y="3555529"/>
            <a:ext cx="737700" cy="307800"/>
          </a:xfrm>
          <a:prstGeom prst="rect">
            <a:avLst/>
          </a:prstGeom>
          <a:noFill/>
          <a:ln>
            <a:noFill/>
          </a:ln>
        </p:spPr>
        <p:txBody>
          <a:bodyPr spcFirstLastPara="1" wrap="square" lIns="0" tIns="45700" rIns="0" bIns="45700" anchor="t" anchorCtr="0">
            <a:spAutoFit/>
          </a:bodyPr>
          <a:lstStyle/>
          <a:p>
            <a:pPr marL="0" marR="0" lvl="0" indent="0" algn="r" rtl="0">
              <a:spcBef>
                <a:spcPts val="0"/>
              </a:spcBef>
              <a:spcAft>
                <a:spcPts val="0"/>
              </a:spcAft>
              <a:buNone/>
            </a:pPr>
            <a:endParaRPr sz="1400" b="1" i="0" u="none" strike="noStrike" cap="none">
              <a:solidFill>
                <a:srgbClr val="595959"/>
              </a:solidFill>
              <a:latin typeface="Calibri"/>
              <a:ea typeface="Calibri"/>
              <a:cs typeface="Calibri"/>
              <a:sym typeface="Calibri"/>
            </a:endParaRPr>
          </a:p>
        </p:txBody>
      </p:sp>
      <p:pic>
        <p:nvPicPr>
          <p:cNvPr id="876" name="Google Shape;876;p133" descr="C:\Users\hient2\Desktop\Untitled-1.png"/>
          <p:cNvPicPr preferRelativeResize="0"/>
          <p:nvPr/>
        </p:nvPicPr>
        <p:blipFill rotWithShape="1">
          <a:blip r:embed="rId6">
            <a:alphaModFix/>
          </a:blip>
          <a:srcRect/>
          <a:stretch/>
        </p:blipFill>
        <p:spPr>
          <a:xfrm>
            <a:off x="6553200" y="152400"/>
            <a:ext cx="2768928" cy="1006186"/>
          </a:xfrm>
          <a:prstGeom prst="rect">
            <a:avLst/>
          </a:prstGeom>
          <a:noFill/>
          <a:ln>
            <a:noFill/>
          </a:ln>
        </p:spPr>
      </p:pic>
      <p:sp>
        <p:nvSpPr>
          <p:cNvPr id="877" name="Google Shape;877;p133"/>
          <p:cNvSpPr txBox="1"/>
          <p:nvPr/>
        </p:nvSpPr>
        <p:spPr>
          <a:xfrm>
            <a:off x="6959062" y="1600200"/>
            <a:ext cx="22236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b="1" i="0" u="none" strike="noStrike" cap="none">
                <a:solidFill>
                  <a:srgbClr val="595959"/>
                </a:solidFill>
                <a:latin typeface="Open Sans"/>
                <a:ea typeface="Open Sans"/>
                <a:cs typeface="Open Sans"/>
                <a:sym typeface="Open Sans"/>
              </a:rPr>
              <a:t>CORE Registration</a:t>
            </a:r>
            <a:endParaRPr/>
          </a:p>
          <a:p>
            <a:pPr marL="0" marR="0" lvl="0" indent="0" algn="l" rtl="0">
              <a:spcBef>
                <a:spcPts val="0"/>
              </a:spcBef>
              <a:spcAft>
                <a:spcPts val="0"/>
              </a:spcAft>
              <a:buNone/>
            </a:pPr>
            <a:r>
              <a:rPr lang="en" sz="1200" u="sng">
                <a:solidFill>
                  <a:srgbClr val="366092"/>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https://uwresearch.gosignmeup.com/public/course/browse</a:t>
            </a:r>
            <a:endParaRPr sz="1200" u="sng">
              <a:solidFill>
                <a:srgbClr val="366092"/>
              </a:solidFill>
              <a:latin typeface="Calibri"/>
              <a:ea typeface="Calibri"/>
              <a:cs typeface="Calibri"/>
              <a:sym typeface="Calibri"/>
            </a:endParaRPr>
          </a:p>
        </p:txBody>
      </p:sp>
      <p:pic>
        <p:nvPicPr>
          <p:cNvPr id="878" name="Google Shape;878;p133"/>
          <p:cNvPicPr preferRelativeResize="0"/>
          <p:nvPr/>
        </p:nvPicPr>
        <p:blipFill rotWithShape="1">
          <a:blip r:embed="rId8">
            <a:alphaModFix/>
          </a:blip>
          <a:srcRect/>
          <a:stretch/>
        </p:blipFill>
        <p:spPr>
          <a:xfrm>
            <a:off x="7857188" y="6000690"/>
            <a:ext cx="1273231" cy="857309"/>
          </a:xfrm>
          <a:prstGeom prst="rect">
            <a:avLst/>
          </a:prstGeom>
          <a:noFill/>
          <a:ln>
            <a:noFill/>
          </a:ln>
        </p:spPr>
      </p:pic>
      <p:sp>
        <p:nvSpPr>
          <p:cNvPr id="879" name="Google Shape;879;p133"/>
          <p:cNvSpPr txBox="1"/>
          <p:nvPr/>
        </p:nvSpPr>
        <p:spPr>
          <a:xfrm>
            <a:off x="17663" y="206514"/>
            <a:ext cx="6886200" cy="708000"/>
          </a:xfrm>
          <a:prstGeom prst="rect">
            <a:avLst/>
          </a:prstGeom>
          <a:noFill/>
          <a:ln>
            <a:noFill/>
          </a:ln>
        </p:spPr>
        <p:txBody>
          <a:bodyPr spcFirstLastPara="1" wrap="square" lIns="91425" tIns="45700" rIns="91425" bIns="45700" anchor="t" anchorCtr="0">
            <a:spAutoFit/>
          </a:bodyPr>
          <a:lstStyle/>
          <a:p>
            <a:pPr marL="182880" marR="0" lvl="0" indent="0" algn="l" rtl="0">
              <a:spcBef>
                <a:spcPts val="0"/>
              </a:spcBef>
              <a:spcAft>
                <a:spcPts val="0"/>
              </a:spcAft>
              <a:buNone/>
            </a:pPr>
            <a:r>
              <a:rPr lang="en" sz="4000" b="1">
                <a:solidFill>
                  <a:schemeClr val="lt1"/>
                </a:solidFill>
                <a:latin typeface="Open Sans SemiBold"/>
                <a:ea typeface="Open Sans SemiBold"/>
                <a:cs typeface="Open Sans SemiBold"/>
                <a:sym typeface="Open Sans SemiBold"/>
              </a:rPr>
              <a:t>Updates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73">
                                            <p:txEl>
                                              <p:pRg st="0" end="0"/>
                                            </p:txEl>
                                          </p:spTgt>
                                        </p:tgtEl>
                                        <p:attrNameLst>
                                          <p:attrName>style.visibility</p:attrName>
                                        </p:attrNameLst>
                                      </p:cBhvr>
                                      <p:to>
                                        <p:strVal val="visible"/>
                                      </p:to>
                                    </p:set>
                                    <p:animEffect transition="in" filter="fade">
                                      <p:cBhvr>
                                        <p:cTn id="11" dur="500"/>
                                        <p:tgtEl>
                                          <p:spTgt spid="87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73">
                                            <p:txEl>
                                              <p:pRg st="1" end="1"/>
                                            </p:txEl>
                                          </p:spTgt>
                                        </p:tgtEl>
                                        <p:attrNameLst>
                                          <p:attrName>style.visibility</p:attrName>
                                        </p:attrNameLst>
                                      </p:cBhvr>
                                      <p:to>
                                        <p:strVal val="visible"/>
                                      </p:to>
                                    </p:set>
                                    <p:animEffect transition="in" filter="fade">
                                      <p:cBhvr>
                                        <p:cTn id="16" dur="500"/>
                                        <p:tgtEl>
                                          <p:spTgt spid="87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73">
                                            <p:txEl>
                                              <p:pRg st="2" end="2"/>
                                            </p:txEl>
                                          </p:spTgt>
                                        </p:tgtEl>
                                        <p:attrNameLst>
                                          <p:attrName>style.visibility</p:attrName>
                                        </p:attrNameLst>
                                      </p:cBhvr>
                                      <p:to>
                                        <p:strVal val="visible"/>
                                      </p:to>
                                    </p:set>
                                    <p:animEffect transition="in" filter="fade">
                                      <p:cBhvr>
                                        <p:cTn id="21" dur="500"/>
                                        <p:tgtEl>
                                          <p:spTgt spid="87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73">
                                            <p:txEl>
                                              <p:pRg st="3" end="3"/>
                                            </p:txEl>
                                          </p:spTgt>
                                        </p:tgtEl>
                                        <p:attrNameLst>
                                          <p:attrName>style.visibility</p:attrName>
                                        </p:attrNameLst>
                                      </p:cBhvr>
                                      <p:to>
                                        <p:strVal val="visible"/>
                                      </p:to>
                                    </p:set>
                                    <p:animEffect transition="in" filter="fade">
                                      <p:cBhvr>
                                        <p:cTn id="26" dur="500"/>
                                        <p:tgtEl>
                                          <p:spTgt spid="8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pic>
        <p:nvPicPr>
          <p:cNvPr id="885" name="Google Shape;885;p134"/>
          <p:cNvPicPr preferRelativeResize="0"/>
          <p:nvPr/>
        </p:nvPicPr>
        <p:blipFill rotWithShape="1">
          <a:blip r:embed="rId3">
            <a:alphaModFix/>
          </a:blip>
          <a:srcRect t="29928" b="29924"/>
          <a:stretch/>
        </p:blipFill>
        <p:spPr>
          <a:xfrm>
            <a:off x="0" y="5562600"/>
            <a:ext cx="9143999" cy="1290933"/>
          </a:xfrm>
          <a:prstGeom prst="rect">
            <a:avLst/>
          </a:prstGeom>
          <a:noFill/>
          <a:ln>
            <a:noFill/>
          </a:ln>
        </p:spPr>
      </p:pic>
      <p:sp>
        <p:nvSpPr>
          <p:cNvPr id="886" name="Google Shape;886;p134"/>
          <p:cNvSpPr/>
          <p:nvPr/>
        </p:nvSpPr>
        <p:spPr>
          <a:xfrm>
            <a:off x="0" y="1066800"/>
            <a:ext cx="9144000" cy="49272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7" name="Google Shape;887;p134"/>
          <p:cNvSpPr/>
          <p:nvPr/>
        </p:nvSpPr>
        <p:spPr>
          <a:xfrm>
            <a:off x="0" y="-76200"/>
            <a:ext cx="9153600" cy="1174500"/>
          </a:xfrm>
          <a:prstGeom prst="rect">
            <a:avLst/>
          </a:prstGeom>
          <a:solidFill>
            <a:srgbClr val="917B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8" name="Google Shape;888;p134"/>
          <p:cNvSpPr txBox="1"/>
          <p:nvPr/>
        </p:nvSpPr>
        <p:spPr>
          <a:xfrm>
            <a:off x="152400" y="3555529"/>
            <a:ext cx="737700" cy="307800"/>
          </a:xfrm>
          <a:prstGeom prst="rect">
            <a:avLst/>
          </a:prstGeom>
          <a:noFill/>
          <a:ln>
            <a:noFill/>
          </a:ln>
        </p:spPr>
        <p:txBody>
          <a:bodyPr spcFirstLastPara="1" wrap="square" lIns="0" tIns="45700" rIns="0" bIns="45700" anchor="t" anchorCtr="0">
            <a:spAutoFit/>
          </a:bodyPr>
          <a:lstStyle/>
          <a:p>
            <a:pPr marL="0" marR="0" lvl="0" indent="0" algn="r" rtl="0">
              <a:spcBef>
                <a:spcPts val="0"/>
              </a:spcBef>
              <a:spcAft>
                <a:spcPts val="0"/>
              </a:spcAft>
              <a:buNone/>
            </a:pPr>
            <a:endParaRPr sz="1400" b="1">
              <a:solidFill>
                <a:srgbClr val="595959"/>
              </a:solidFill>
              <a:latin typeface="Calibri"/>
              <a:ea typeface="Calibri"/>
              <a:cs typeface="Calibri"/>
              <a:sym typeface="Calibri"/>
            </a:endParaRPr>
          </a:p>
        </p:txBody>
      </p:sp>
      <p:pic>
        <p:nvPicPr>
          <p:cNvPr id="889" name="Google Shape;889;p134" descr="C:\Users\hient2\Desktop\Untitled-1.png"/>
          <p:cNvPicPr preferRelativeResize="0"/>
          <p:nvPr/>
        </p:nvPicPr>
        <p:blipFill rotWithShape="1">
          <a:blip r:embed="rId4">
            <a:alphaModFix/>
          </a:blip>
          <a:srcRect/>
          <a:stretch/>
        </p:blipFill>
        <p:spPr>
          <a:xfrm>
            <a:off x="6553200" y="152400"/>
            <a:ext cx="2768928" cy="1006186"/>
          </a:xfrm>
          <a:prstGeom prst="rect">
            <a:avLst/>
          </a:prstGeom>
          <a:noFill/>
          <a:ln>
            <a:noFill/>
          </a:ln>
        </p:spPr>
      </p:pic>
      <p:sp>
        <p:nvSpPr>
          <p:cNvPr id="890" name="Google Shape;890;p134"/>
          <p:cNvSpPr txBox="1"/>
          <p:nvPr/>
        </p:nvSpPr>
        <p:spPr>
          <a:xfrm>
            <a:off x="17663" y="206514"/>
            <a:ext cx="6886200" cy="708000"/>
          </a:xfrm>
          <a:prstGeom prst="rect">
            <a:avLst/>
          </a:prstGeom>
          <a:noFill/>
          <a:ln>
            <a:noFill/>
          </a:ln>
        </p:spPr>
        <p:txBody>
          <a:bodyPr spcFirstLastPara="1" wrap="square" lIns="91425" tIns="45700" rIns="91425" bIns="45700" anchor="t" anchorCtr="0">
            <a:spAutoFit/>
          </a:bodyPr>
          <a:lstStyle/>
          <a:p>
            <a:pPr marL="182880" marR="0" lvl="0" indent="0" algn="l" rtl="0">
              <a:spcBef>
                <a:spcPts val="0"/>
              </a:spcBef>
              <a:spcAft>
                <a:spcPts val="0"/>
              </a:spcAft>
              <a:buNone/>
            </a:pPr>
            <a:r>
              <a:rPr lang="en" sz="4000" b="1">
                <a:solidFill>
                  <a:schemeClr val="lt1"/>
                </a:solidFill>
                <a:latin typeface="Open Sans SemiBold"/>
                <a:ea typeface="Open Sans SemiBold"/>
                <a:cs typeface="Open Sans SemiBold"/>
                <a:sym typeface="Open Sans SemiBold"/>
              </a:rPr>
              <a:t>Updates</a:t>
            </a:r>
            <a:endParaRPr/>
          </a:p>
        </p:txBody>
      </p:sp>
      <p:graphicFrame>
        <p:nvGraphicFramePr>
          <p:cNvPr id="891" name="Google Shape;891;p134"/>
          <p:cNvGraphicFramePr/>
          <p:nvPr/>
        </p:nvGraphicFramePr>
        <p:xfrm>
          <a:off x="890016" y="1152468"/>
          <a:ext cx="3000000" cy="3000000"/>
        </p:xfrm>
        <a:graphic>
          <a:graphicData uri="http://schemas.openxmlformats.org/drawingml/2006/table">
            <a:tbl>
              <a:tblPr firstRow="1" bandRow="1">
                <a:noFill/>
                <a:tableStyleId>{7DFE0073-7D30-438D-8309-29162E750178}</a:tableStyleId>
              </a:tblPr>
              <a:tblGrid>
                <a:gridCol w="3822200">
                  <a:extLst>
                    <a:ext uri="{9D8B030D-6E8A-4147-A177-3AD203B41FA5}">
                      <a16:colId xmlns:a16="http://schemas.microsoft.com/office/drawing/2014/main" val="20000"/>
                    </a:ext>
                  </a:extLst>
                </a:gridCol>
                <a:gridCol w="3822200">
                  <a:extLst>
                    <a:ext uri="{9D8B030D-6E8A-4147-A177-3AD203B41FA5}">
                      <a16:colId xmlns:a16="http://schemas.microsoft.com/office/drawing/2014/main" val="20001"/>
                    </a:ext>
                  </a:extLst>
                </a:gridCol>
              </a:tblGrid>
              <a:tr h="1133525">
                <a:tc gridSpan="2">
                  <a:txBody>
                    <a:bodyPr/>
                    <a:lstStyle/>
                    <a:p>
                      <a:pPr marL="0" marR="0" lvl="0" indent="0" algn="l" rtl="0">
                        <a:spcBef>
                          <a:spcPts val="0"/>
                        </a:spcBef>
                        <a:spcAft>
                          <a:spcPts val="0"/>
                        </a:spcAft>
                        <a:buNone/>
                      </a:pPr>
                      <a:r>
                        <a:rPr lang="en" sz="4400" u="none" strike="noStrike" cap="none"/>
                        <a:t>New Courses</a:t>
                      </a:r>
                      <a:endParaRPr sz="4400">
                        <a:latin typeface="Open Sans SemiBold"/>
                        <a:ea typeface="Open Sans SemiBold"/>
                        <a:cs typeface="Open Sans SemiBold"/>
                        <a:sym typeface="Open Sans SemiBold"/>
                      </a:endParaRPr>
                    </a:p>
                  </a:txBody>
                  <a:tcPr marL="137150" marR="137150" marT="137150" marB="137150" anchor="ctr"/>
                </a:tc>
                <a:tc hMerge="1">
                  <a:txBody>
                    <a:bodyPr/>
                    <a:lstStyle/>
                    <a:p>
                      <a:endParaRPr lang="en-US"/>
                    </a:p>
                  </a:txBody>
                  <a:tcPr/>
                </a:tc>
                <a:extLst>
                  <a:ext uri="{0D108BD9-81ED-4DB2-BD59-A6C34878D82A}">
                    <a16:rowId xmlns:a16="http://schemas.microsoft.com/office/drawing/2014/main" val="10000"/>
                  </a:ext>
                </a:extLst>
              </a:tr>
              <a:tr h="1295400">
                <a:tc>
                  <a:txBody>
                    <a:bodyPr/>
                    <a:lstStyle/>
                    <a:p>
                      <a:pPr marL="0" marR="0" lvl="0" indent="0" algn="l" rtl="0">
                        <a:spcBef>
                          <a:spcPts val="0"/>
                        </a:spcBef>
                        <a:spcAft>
                          <a:spcPts val="0"/>
                        </a:spcAft>
                        <a:buNone/>
                      </a:pPr>
                      <a:r>
                        <a:rPr lang="en" sz="2000"/>
                        <a:t>November 1</a:t>
                      </a:r>
                      <a:endParaRPr/>
                    </a:p>
                    <a:p>
                      <a:pPr marL="0" marR="0" lvl="0" indent="0" algn="l" rtl="0">
                        <a:spcBef>
                          <a:spcPts val="0"/>
                        </a:spcBef>
                        <a:spcAft>
                          <a:spcPts val="0"/>
                        </a:spcAft>
                        <a:buNone/>
                      </a:pPr>
                      <a:r>
                        <a:rPr lang="en" sz="2000"/>
                        <a:t>9:30 am – 12:00 pm</a:t>
                      </a:r>
                      <a:endParaRPr sz="2000">
                        <a:latin typeface="Open Sans SemiBold"/>
                        <a:ea typeface="Open Sans SemiBold"/>
                        <a:cs typeface="Open Sans SemiBold"/>
                        <a:sym typeface="Open Sans SemiBold"/>
                      </a:endParaRPr>
                    </a:p>
                  </a:txBody>
                  <a:tcPr marL="137150" marR="137150" marT="137150" marB="137150" anchor="ctr"/>
                </a:tc>
                <a:tc>
                  <a:txBody>
                    <a:bodyPr/>
                    <a:lstStyle/>
                    <a:p>
                      <a:pPr marL="0" marR="0" lvl="0" indent="0" algn="l" rtl="0">
                        <a:lnSpc>
                          <a:spcPct val="100000"/>
                        </a:lnSpc>
                        <a:spcBef>
                          <a:spcPts val="0"/>
                        </a:spcBef>
                        <a:spcAft>
                          <a:spcPts val="0"/>
                        </a:spcAft>
                        <a:buClr>
                          <a:srgbClr val="33000B"/>
                        </a:buClr>
                        <a:buSzPts val="2000"/>
                        <a:buFont typeface="Calibri"/>
                        <a:buNone/>
                      </a:pPr>
                      <a:r>
                        <a:rPr lang="en" sz="2000">
                          <a:solidFill>
                            <a:srgbClr val="33000B"/>
                          </a:solidFill>
                        </a:rPr>
                        <a:t>Compliance Case Studies: Humans, Animals and Substances</a:t>
                      </a:r>
                      <a:endParaRPr sz="1800">
                        <a:solidFill>
                          <a:srgbClr val="33000B"/>
                        </a:solidFill>
                        <a:latin typeface="Open Sans SemiBold"/>
                        <a:ea typeface="Open Sans SemiBold"/>
                        <a:cs typeface="Open Sans SemiBold"/>
                        <a:sym typeface="Open Sans SemiBold"/>
                      </a:endParaRPr>
                    </a:p>
                  </a:txBody>
                  <a:tcPr marL="137150" marR="137150" marT="137150" marB="137150" anchor="ctr"/>
                </a:tc>
                <a:extLst>
                  <a:ext uri="{0D108BD9-81ED-4DB2-BD59-A6C34878D82A}">
                    <a16:rowId xmlns:a16="http://schemas.microsoft.com/office/drawing/2014/main" val="10001"/>
                  </a:ext>
                </a:extLst>
              </a:tr>
              <a:tr h="1143000">
                <a:tc>
                  <a:txBody>
                    <a:bodyPr/>
                    <a:lstStyle/>
                    <a:p>
                      <a:pPr marL="0" marR="0" lvl="0" indent="0" algn="l" rtl="0">
                        <a:spcBef>
                          <a:spcPts val="0"/>
                        </a:spcBef>
                        <a:spcAft>
                          <a:spcPts val="0"/>
                        </a:spcAft>
                        <a:buNone/>
                      </a:pPr>
                      <a:r>
                        <a:rPr lang="en" sz="2000"/>
                        <a:t>November 15</a:t>
                      </a:r>
                      <a:endParaRPr/>
                    </a:p>
                    <a:p>
                      <a:pPr marL="0" marR="0" lvl="0" indent="0" algn="l" rtl="0">
                        <a:spcBef>
                          <a:spcPts val="0"/>
                        </a:spcBef>
                        <a:spcAft>
                          <a:spcPts val="0"/>
                        </a:spcAft>
                        <a:buNone/>
                      </a:pPr>
                      <a:r>
                        <a:rPr lang="en" sz="2000"/>
                        <a:t>1:00 – 3:00 pm</a:t>
                      </a:r>
                      <a:endParaRPr/>
                    </a:p>
                  </a:txBody>
                  <a:tcPr marL="137150" marR="137150" marT="137150" marB="137150" anchor="ctr"/>
                </a:tc>
                <a:tc>
                  <a:txBody>
                    <a:bodyPr/>
                    <a:lstStyle/>
                    <a:p>
                      <a:pPr marL="0" marR="0" lvl="0" indent="0" algn="l" rtl="0">
                        <a:lnSpc>
                          <a:spcPct val="100000"/>
                        </a:lnSpc>
                        <a:spcBef>
                          <a:spcPts val="0"/>
                        </a:spcBef>
                        <a:spcAft>
                          <a:spcPts val="0"/>
                        </a:spcAft>
                        <a:buClr>
                          <a:srgbClr val="33000B"/>
                        </a:buClr>
                        <a:buSzPts val="2000"/>
                        <a:buFont typeface="Calibri"/>
                        <a:buNone/>
                      </a:pPr>
                      <a:r>
                        <a:rPr lang="en" sz="2000">
                          <a:solidFill>
                            <a:srgbClr val="33000B"/>
                          </a:solidFill>
                        </a:rPr>
                        <a:t>SAGE Awards</a:t>
                      </a:r>
                      <a:endParaRPr sz="2000">
                        <a:solidFill>
                          <a:srgbClr val="33000B"/>
                        </a:solidFill>
                        <a:latin typeface="Open Sans SemiBold"/>
                        <a:ea typeface="Open Sans SemiBold"/>
                        <a:cs typeface="Open Sans SemiBold"/>
                        <a:sym typeface="Open Sans SemiBold"/>
                      </a:endParaRPr>
                    </a:p>
                  </a:txBody>
                  <a:tcPr marL="137150" marR="137150" marT="137150" marB="137150" anchor="ctr"/>
                </a:tc>
                <a:extLst>
                  <a:ext uri="{0D108BD9-81ED-4DB2-BD59-A6C34878D82A}">
                    <a16:rowId xmlns:a16="http://schemas.microsoft.com/office/drawing/2014/main" val="10002"/>
                  </a:ext>
                </a:extLst>
              </a:tr>
              <a:tr h="1205550">
                <a:tc>
                  <a:txBody>
                    <a:bodyPr/>
                    <a:lstStyle/>
                    <a:p>
                      <a:pPr marL="0" marR="0" lvl="0" indent="0" algn="l" rtl="0">
                        <a:spcBef>
                          <a:spcPts val="0"/>
                        </a:spcBef>
                        <a:spcAft>
                          <a:spcPts val="0"/>
                        </a:spcAft>
                        <a:buNone/>
                      </a:pPr>
                      <a:r>
                        <a:rPr lang="en" sz="2000"/>
                        <a:t>November 19</a:t>
                      </a:r>
                      <a:endParaRPr/>
                    </a:p>
                    <a:p>
                      <a:pPr marL="0" marR="0" lvl="0" indent="0" algn="l" rtl="0">
                        <a:spcBef>
                          <a:spcPts val="0"/>
                        </a:spcBef>
                        <a:spcAft>
                          <a:spcPts val="0"/>
                        </a:spcAft>
                        <a:buNone/>
                      </a:pPr>
                      <a:r>
                        <a:rPr lang="en" sz="2000"/>
                        <a:t>10:00 – 11:30 am</a:t>
                      </a:r>
                      <a:endParaRPr/>
                    </a:p>
                  </a:txBody>
                  <a:tcPr marL="137150" marR="137150" marT="137150" marB="137150" anchor="ctr"/>
                </a:tc>
                <a:tc>
                  <a:txBody>
                    <a:bodyPr/>
                    <a:lstStyle/>
                    <a:p>
                      <a:pPr marL="0" marR="0" lvl="0" indent="0" algn="l" rtl="0">
                        <a:lnSpc>
                          <a:spcPct val="100000"/>
                        </a:lnSpc>
                        <a:spcBef>
                          <a:spcPts val="0"/>
                        </a:spcBef>
                        <a:spcAft>
                          <a:spcPts val="0"/>
                        </a:spcAft>
                        <a:buClr>
                          <a:schemeClr val="dk1"/>
                        </a:buClr>
                        <a:buSzPts val="2000"/>
                        <a:buFont typeface="Calibri"/>
                        <a:buNone/>
                      </a:pPr>
                      <a:endParaRPr sz="2000">
                        <a:solidFill>
                          <a:srgbClr val="33000B"/>
                        </a:solidFill>
                      </a:endParaRPr>
                    </a:p>
                    <a:p>
                      <a:pPr marL="0" marR="0" lvl="0" indent="0" algn="l" rtl="0">
                        <a:lnSpc>
                          <a:spcPct val="100000"/>
                        </a:lnSpc>
                        <a:spcBef>
                          <a:spcPts val="0"/>
                        </a:spcBef>
                        <a:spcAft>
                          <a:spcPts val="0"/>
                        </a:spcAft>
                        <a:buClr>
                          <a:srgbClr val="33000B"/>
                        </a:buClr>
                        <a:buSzPts val="2000"/>
                        <a:buFont typeface="Calibri"/>
                        <a:buNone/>
                      </a:pPr>
                      <a:r>
                        <a:rPr lang="en" sz="2000">
                          <a:solidFill>
                            <a:srgbClr val="33000B"/>
                          </a:solidFill>
                        </a:rPr>
                        <a:t>Reading Your Notice of Award</a:t>
                      </a:r>
                      <a:endParaRPr/>
                    </a:p>
                    <a:p>
                      <a:pPr marL="0" marR="0" lvl="0" indent="0" algn="l" rtl="0">
                        <a:lnSpc>
                          <a:spcPct val="100000"/>
                        </a:lnSpc>
                        <a:spcBef>
                          <a:spcPts val="0"/>
                        </a:spcBef>
                        <a:spcAft>
                          <a:spcPts val="0"/>
                        </a:spcAft>
                        <a:buClr>
                          <a:schemeClr val="dk1"/>
                        </a:buClr>
                        <a:buSzPts val="1800"/>
                        <a:buFont typeface="Calibri"/>
                        <a:buNone/>
                      </a:pPr>
                      <a:endParaRPr sz="1800">
                        <a:solidFill>
                          <a:srgbClr val="33000B"/>
                        </a:solidFill>
                        <a:latin typeface="Open Sans SemiBold"/>
                        <a:ea typeface="Open Sans SemiBold"/>
                        <a:cs typeface="Open Sans SemiBold"/>
                        <a:sym typeface="Open Sans SemiBold"/>
                      </a:endParaRPr>
                    </a:p>
                  </a:txBody>
                  <a:tcPr marL="137150" marR="137150" marT="137150" marB="137150" anchor="ctr"/>
                </a:tc>
                <a:extLst>
                  <a:ext uri="{0D108BD9-81ED-4DB2-BD59-A6C34878D82A}">
                    <a16:rowId xmlns:a16="http://schemas.microsoft.com/office/drawing/2014/main" val="10003"/>
                  </a:ext>
                </a:extLst>
              </a:tr>
            </a:tbl>
          </a:graphicData>
        </a:graphic>
      </p:graphicFrame>
      <p:pic>
        <p:nvPicPr>
          <p:cNvPr id="892" name="Google Shape;892;p134"/>
          <p:cNvPicPr preferRelativeResize="0"/>
          <p:nvPr/>
        </p:nvPicPr>
        <p:blipFill rotWithShape="1">
          <a:blip r:embed="rId5">
            <a:alphaModFix/>
          </a:blip>
          <a:srcRect/>
          <a:stretch/>
        </p:blipFill>
        <p:spPr>
          <a:xfrm>
            <a:off x="7867462" y="5993998"/>
            <a:ext cx="1276538" cy="8595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135"/>
          <p:cNvSpPr txBox="1">
            <a:spLocks noGrp="1"/>
          </p:cNvSpPr>
          <p:nvPr>
            <p:ph type="body" idx="1"/>
          </p:nvPr>
        </p:nvSpPr>
        <p:spPr>
          <a:xfrm>
            <a:off x="692025" y="1640278"/>
            <a:ext cx="6972300" cy="2021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accent3"/>
              </a:buClr>
              <a:buSzPts val="1063"/>
              <a:buFont typeface="Arial"/>
              <a:buNone/>
            </a:pPr>
            <a:r>
              <a:rPr lang="en" sz="4250">
                <a:solidFill>
                  <a:schemeClr val="lt1"/>
                </a:solidFill>
                <a:latin typeface="Encode Sans Black"/>
                <a:ea typeface="Encode Sans Black"/>
                <a:cs typeface="Encode Sans Black"/>
                <a:sym typeface="Encode Sans Black"/>
              </a:rPr>
              <a:t>SAGE TRAINING RESOURCES</a:t>
            </a:r>
            <a:endParaRPr sz="4250">
              <a:solidFill>
                <a:schemeClr val="lt1"/>
              </a:solidFill>
              <a:latin typeface="Encode Sans Black"/>
              <a:ea typeface="Encode Sans Black"/>
              <a:cs typeface="Encode Sans Black"/>
              <a:sym typeface="Encode Sans Black"/>
            </a:endParaRPr>
          </a:p>
        </p:txBody>
      </p:sp>
      <p:sp>
        <p:nvSpPr>
          <p:cNvPr id="898" name="Google Shape;898;p135"/>
          <p:cNvSpPr txBox="1"/>
          <p:nvPr/>
        </p:nvSpPr>
        <p:spPr>
          <a:xfrm>
            <a:off x="692029" y="4308048"/>
            <a:ext cx="6656700" cy="1812300"/>
          </a:xfrm>
          <a:prstGeom prst="rect">
            <a:avLst/>
          </a:prstGeom>
          <a:noFill/>
          <a:ln>
            <a:noFill/>
          </a:ln>
        </p:spPr>
        <p:txBody>
          <a:bodyPr spcFirstLastPara="1" wrap="square" lIns="91425" tIns="45700" rIns="91425" bIns="45700" anchor="t" anchorCtr="0">
            <a:noAutofit/>
          </a:bodyPr>
          <a:lstStyle/>
          <a:p>
            <a:pPr marL="0" marR="0" lvl="0" indent="0" algn="l" rtl="0">
              <a:spcBef>
                <a:spcPts val="32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O</a:t>
            </a:r>
            <a:r>
              <a:rPr lang="en" sz="2000" b="0" i="0" u="none" strike="noStrike" cap="none">
                <a:solidFill>
                  <a:srgbClr val="FFFFFF"/>
                </a:solidFill>
                <a:latin typeface="Open Sans"/>
                <a:ea typeface="Open Sans"/>
                <a:cs typeface="Open Sans"/>
                <a:sym typeface="Open Sans"/>
              </a:rPr>
              <a:t>ffice of </a:t>
            </a:r>
            <a:r>
              <a:rPr lang="en" sz="2000">
                <a:solidFill>
                  <a:srgbClr val="FFFFFF"/>
                </a:solidFill>
                <a:latin typeface="Open Sans"/>
                <a:ea typeface="Open Sans"/>
                <a:cs typeface="Open Sans"/>
                <a:sym typeface="Open Sans"/>
              </a:rPr>
              <a:t>Research Information Services</a:t>
            </a:r>
            <a:endParaRPr sz="1800">
              <a:solidFill>
                <a:schemeClr val="dk1"/>
              </a:solidFill>
              <a:latin typeface="Calibri"/>
              <a:ea typeface="Calibri"/>
              <a:cs typeface="Calibri"/>
              <a:sym typeface="Calibri"/>
            </a:endParaRPr>
          </a:p>
          <a:p>
            <a:pPr marL="0" marR="0" lvl="0" indent="0" algn="l" rtl="0">
              <a:spcBef>
                <a:spcPts val="320"/>
              </a:spcBef>
              <a:spcAft>
                <a:spcPts val="0"/>
              </a:spcAft>
              <a:buClr>
                <a:srgbClr val="FFFFFF"/>
              </a:buClr>
              <a:buSzPts val="35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136"/>
          <p:cNvSpPr txBox="1">
            <a:spLocks noGrp="1"/>
          </p:cNvSpPr>
          <p:nvPr>
            <p:ph type="body" idx="1"/>
          </p:nvPr>
        </p:nvSpPr>
        <p:spPr>
          <a:xfrm>
            <a:off x="671750" y="371500"/>
            <a:ext cx="7426500" cy="992100"/>
          </a:xfrm>
          <a:prstGeom prst="rect">
            <a:avLst/>
          </a:prstGeom>
          <a:noFill/>
          <a:ln>
            <a:noFill/>
          </a:ln>
        </p:spPr>
        <p:txBody>
          <a:bodyPr spcFirstLastPara="1" wrap="square" lIns="91425" tIns="91425" rIns="91425" bIns="91425" anchor="b" anchorCtr="0">
            <a:normAutofit/>
          </a:bodyPr>
          <a:lstStyle/>
          <a:p>
            <a:pPr marL="0" lvl="0" indent="0" algn="l" rtl="0">
              <a:lnSpc>
                <a:spcPct val="80000"/>
              </a:lnSpc>
              <a:spcBef>
                <a:spcPts val="600"/>
              </a:spcBef>
              <a:spcAft>
                <a:spcPts val="0"/>
              </a:spcAft>
              <a:buSzPts val="3000"/>
              <a:buNone/>
            </a:pPr>
            <a:r>
              <a:rPr lang="en">
                <a:latin typeface="Encode Sans Black"/>
                <a:ea typeface="Encode Sans Black"/>
                <a:cs typeface="Encode Sans Black"/>
                <a:sym typeface="Encode Sans Black"/>
              </a:rPr>
              <a:t>VIRTUAL INSTRUCTOR-LED </a:t>
            </a:r>
            <a:endParaRPr>
              <a:latin typeface="Encode Sans Black"/>
              <a:ea typeface="Encode Sans Black"/>
              <a:cs typeface="Encode Sans Black"/>
              <a:sym typeface="Encode Sans Black"/>
            </a:endParaRPr>
          </a:p>
          <a:p>
            <a:pPr marL="0" lvl="0" indent="0" algn="l" rtl="0">
              <a:lnSpc>
                <a:spcPct val="80000"/>
              </a:lnSpc>
              <a:spcBef>
                <a:spcPts val="600"/>
              </a:spcBef>
              <a:spcAft>
                <a:spcPts val="0"/>
              </a:spcAft>
              <a:buSzPts val="3000"/>
              <a:buNone/>
            </a:pPr>
            <a:r>
              <a:rPr lang="en">
                <a:latin typeface="Encode Sans Black"/>
                <a:ea typeface="Encode Sans Black"/>
                <a:cs typeface="Encode Sans Black"/>
                <a:sym typeface="Encode Sans Black"/>
              </a:rPr>
              <a:t>CORE TRAINING</a:t>
            </a:r>
            <a:endParaRPr>
              <a:latin typeface="Encode Sans Black"/>
              <a:ea typeface="Encode Sans Black"/>
              <a:cs typeface="Encode Sans Black"/>
              <a:sym typeface="Encode Sans Black"/>
            </a:endParaRPr>
          </a:p>
        </p:txBody>
      </p:sp>
      <p:sp>
        <p:nvSpPr>
          <p:cNvPr id="905" name="Google Shape;905;p136"/>
          <p:cNvSpPr txBox="1">
            <a:spLocks noGrp="1"/>
          </p:cNvSpPr>
          <p:nvPr>
            <p:ph type="body" idx="2"/>
          </p:nvPr>
        </p:nvSpPr>
        <p:spPr>
          <a:xfrm>
            <a:off x="665905" y="1504150"/>
            <a:ext cx="8196300" cy="4015500"/>
          </a:xfrm>
          <a:prstGeom prst="rect">
            <a:avLst/>
          </a:prstGeom>
          <a:noFill/>
          <a:ln>
            <a:noFill/>
          </a:ln>
        </p:spPr>
        <p:txBody>
          <a:bodyPr spcFirstLastPara="1" wrap="square" lIns="91425" tIns="91425" rIns="91425" bIns="91425" anchor="t" anchorCtr="0">
            <a:normAutofit/>
          </a:bodyPr>
          <a:lstStyle/>
          <a:p>
            <a:pPr marL="457200" lvl="0" indent="-381000" algn="l" rtl="0">
              <a:lnSpc>
                <a:spcPct val="115000"/>
              </a:lnSpc>
              <a:spcBef>
                <a:spcPts val="480"/>
              </a:spcBef>
              <a:spcAft>
                <a:spcPts val="0"/>
              </a:spcAft>
              <a:buClr>
                <a:srgbClr val="4B2E83"/>
              </a:buClr>
              <a:buSzPts val="2400"/>
              <a:buChar char="&gt;"/>
            </a:pPr>
            <a:r>
              <a:rPr lang="en" b="1"/>
              <a:t>Thursday, 10/19</a:t>
            </a:r>
            <a:r>
              <a:rPr lang="en"/>
              <a:t>: </a:t>
            </a:r>
            <a:r>
              <a:rPr lang="en" u="sng">
                <a:solidFill>
                  <a:srgbClr val="4B2E83"/>
                </a:solidFill>
                <a:hlinkClick r:id="rId3">
                  <a:extLst>
                    <a:ext uri="{A12FA001-AC4F-418D-AE19-62706E023703}">
                      <ahyp:hlinkClr xmlns:ahyp="http://schemas.microsoft.com/office/drawing/2018/hyperlinkcolor" val="tx"/>
                    </a:ext>
                  </a:extLst>
                </a:hlinkClick>
              </a:rPr>
              <a:t>Understanding Your New Award</a:t>
            </a:r>
            <a:br>
              <a:rPr lang="en"/>
            </a:br>
            <a:endParaRPr>
              <a:solidFill>
                <a:srgbClr val="4B2E83"/>
              </a:solidFill>
            </a:endParaRPr>
          </a:p>
          <a:p>
            <a:pPr marL="457200" lvl="0" indent="-381000" algn="l" rtl="0">
              <a:lnSpc>
                <a:spcPct val="115000"/>
              </a:lnSpc>
              <a:spcBef>
                <a:spcPts val="0"/>
              </a:spcBef>
              <a:spcAft>
                <a:spcPts val="0"/>
              </a:spcAft>
              <a:buClr>
                <a:srgbClr val="4B2E83"/>
              </a:buClr>
              <a:buSzPts val="2400"/>
              <a:buChar char="&gt;"/>
            </a:pPr>
            <a:r>
              <a:rPr lang="en" b="1">
                <a:solidFill>
                  <a:srgbClr val="4B2E83"/>
                </a:solidFill>
              </a:rPr>
              <a:t>Tuesday, 10/24</a:t>
            </a:r>
            <a:r>
              <a:rPr lang="en">
                <a:solidFill>
                  <a:srgbClr val="4B2E83"/>
                </a:solidFill>
              </a:rPr>
              <a:t>: </a:t>
            </a:r>
            <a:r>
              <a:rPr lang="en" u="sng">
                <a:solidFill>
                  <a:srgbClr val="4B2E83"/>
                </a:solidFill>
                <a:hlinkClick r:id="rId4">
                  <a:extLst>
                    <a:ext uri="{A12FA001-AC4F-418D-AE19-62706E023703}">
                      <ahyp:hlinkClr xmlns:ahyp="http://schemas.microsoft.com/office/drawing/2018/hyperlinkcolor" val="tx"/>
                    </a:ext>
                  </a:extLst>
                </a:hlinkClick>
              </a:rPr>
              <a:t>Reading the Notice of Award</a:t>
            </a:r>
            <a:br>
              <a:rPr lang="en">
                <a:solidFill>
                  <a:srgbClr val="4B2E83"/>
                </a:solidFill>
              </a:rPr>
            </a:br>
            <a:endParaRPr>
              <a:solidFill>
                <a:srgbClr val="4B2E83"/>
              </a:solidFill>
            </a:endParaRPr>
          </a:p>
          <a:p>
            <a:pPr marL="457200" lvl="0" indent="-381000" algn="l" rtl="0">
              <a:lnSpc>
                <a:spcPct val="115000"/>
              </a:lnSpc>
              <a:spcBef>
                <a:spcPts val="0"/>
              </a:spcBef>
              <a:spcAft>
                <a:spcPts val="0"/>
              </a:spcAft>
              <a:buClr>
                <a:srgbClr val="4B2E83"/>
              </a:buClr>
              <a:buSzPts val="2400"/>
              <a:buChar char="&gt;"/>
            </a:pPr>
            <a:r>
              <a:rPr lang="en" b="1">
                <a:solidFill>
                  <a:srgbClr val="4B2E83"/>
                </a:solidFill>
              </a:rPr>
              <a:t>New!</a:t>
            </a:r>
            <a:r>
              <a:rPr lang="en" b="1"/>
              <a:t> Wednesday, 11/15</a:t>
            </a:r>
            <a:r>
              <a:rPr lang="en"/>
              <a:t>: </a:t>
            </a:r>
            <a:r>
              <a:rPr lang="en" u="sng">
                <a:solidFill>
                  <a:srgbClr val="4B2E83"/>
                </a:solidFill>
                <a:hlinkClick r:id="rId5">
                  <a:extLst>
                    <a:ext uri="{A12FA001-AC4F-418D-AE19-62706E023703}">
                      <ahyp:hlinkClr xmlns:ahyp="http://schemas.microsoft.com/office/drawing/2018/hyperlinkcolor" val="tx"/>
                    </a:ext>
                  </a:extLst>
                </a:hlinkClick>
              </a:rPr>
              <a:t>SAGE Awards</a:t>
            </a:r>
            <a:endParaRPr>
              <a:solidFill>
                <a:srgbClr val="4B2E83"/>
              </a:solidFill>
            </a:endParaRPr>
          </a:p>
          <a:p>
            <a:pPr marL="0" lvl="0" indent="0" algn="l" rtl="0">
              <a:lnSpc>
                <a:spcPct val="100000"/>
              </a:lnSpc>
              <a:spcBef>
                <a:spcPts val="480"/>
              </a:spcBef>
              <a:spcAft>
                <a:spcPts val="0"/>
              </a:spcAft>
              <a:buSzPts val="2400"/>
              <a:buNone/>
            </a:pPr>
            <a:endParaRPr/>
          </a:p>
        </p:txBody>
      </p:sp>
      <p:pic>
        <p:nvPicPr>
          <p:cNvPr id="906" name="Google Shape;906;p136"/>
          <p:cNvPicPr preferRelativeResize="0"/>
          <p:nvPr/>
        </p:nvPicPr>
        <p:blipFill rotWithShape="1">
          <a:blip r:embed="rId6">
            <a:alphaModFix/>
          </a:blip>
          <a:srcRect/>
          <a:stretch/>
        </p:blipFill>
        <p:spPr>
          <a:xfrm>
            <a:off x="6277100" y="371500"/>
            <a:ext cx="685800" cy="6858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137"/>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rmAutofit/>
          </a:bodyPr>
          <a:lstStyle/>
          <a:p>
            <a:pPr marL="0" lvl="0" indent="0" algn="l" rtl="0">
              <a:lnSpc>
                <a:spcPct val="90000"/>
              </a:lnSpc>
              <a:spcBef>
                <a:spcPts val="600"/>
              </a:spcBef>
              <a:spcAft>
                <a:spcPts val="0"/>
              </a:spcAft>
              <a:buSzPts val="3000"/>
              <a:buNone/>
            </a:pPr>
            <a:r>
              <a:rPr lang="en">
                <a:latin typeface="Encode Sans Black"/>
                <a:ea typeface="Encode Sans Black"/>
                <a:cs typeface="Encode Sans Black"/>
                <a:sym typeface="Encode Sans Black"/>
              </a:rPr>
              <a:t>HELPFUL WEBPAGES</a:t>
            </a:r>
            <a:endParaRPr>
              <a:latin typeface="Encode Sans Black"/>
              <a:ea typeface="Encode Sans Black"/>
              <a:cs typeface="Encode Sans Black"/>
              <a:sym typeface="Encode Sans Black"/>
            </a:endParaRPr>
          </a:p>
        </p:txBody>
      </p:sp>
      <p:sp>
        <p:nvSpPr>
          <p:cNvPr id="913" name="Google Shape;913;p137"/>
          <p:cNvSpPr txBox="1">
            <a:spLocks noGrp="1"/>
          </p:cNvSpPr>
          <p:nvPr>
            <p:ph type="body" idx="2"/>
          </p:nvPr>
        </p:nvSpPr>
        <p:spPr>
          <a:xfrm>
            <a:off x="665900" y="1504150"/>
            <a:ext cx="8184600" cy="4800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480"/>
              </a:spcBef>
              <a:spcAft>
                <a:spcPts val="0"/>
              </a:spcAft>
              <a:buSzPts val="2400"/>
              <a:buNone/>
            </a:pPr>
            <a:r>
              <a:rPr lang="en" b="1"/>
              <a:t>Award Setup Requests</a:t>
            </a:r>
            <a:endParaRPr b="1"/>
          </a:p>
          <a:p>
            <a:pPr marL="457200" lvl="0" indent="-368300" algn="l" rtl="0">
              <a:lnSpc>
                <a:spcPct val="115000"/>
              </a:lnSpc>
              <a:spcBef>
                <a:spcPts val="480"/>
              </a:spcBef>
              <a:spcAft>
                <a:spcPts val="0"/>
              </a:spcAft>
              <a:buClr>
                <a:srgbClr val="4B2E83"/>
              </a:buClr>
              <a:buSzPts val="2200"/>
              <a:buChar char="&gt;"/>
            </a:pPr>
            <a:r>
              <a:rPr lang="en" sz="2200" u="sng">
                <a:solidFill>
                  <a:schemeClr val="hlink"/>
                </a:solidFill>
                <a:hlinkClick r:id="rId3"/>
              </a:rPr>
              <a:t>OSP Setup Financials</a:t>
            </a:r>
            <a:endParaRPr sz="2200"/>
          </a:p>
          <a:p>
            <a:pPr marL="914400" lvl="0" indent="0" algn="l" rtl="0">
              <a:lnSpc>
                <a:spcPct val="100000"/>
              </a:lnSpc>
              <a:spcBef>
                <a:spcPts val="0"/>
              </a:spcBef>
              <a:spcAft>
                <a:spcPts val="0"/>
              </a:spcAft>
              <a:buSzPts val="2400"/>
              <a:buNone/>
            </a:pPr>
            <a:endParaRPr sz="2200"/>
          </a:p>
          <a:p>
            <a:pPr marL="457200" lvl="0" indent="-368300" algn="l" rtl="0">
              <a:lnSpc>
                <a:spcPct val="100000"/>
              </a:lnSpc>
              <a:spcBef>
                <a:spcPts val="1100"/>
              </a:spcBef>
              <a:spcAft>
                <a:spcPts val="0"/>
              </a:spcAft>
              <a:buClr>
                <a:srgbClr val="4B2E83"/>
              </a:buClr>
              <a:buSzPts val="2200"/>
              <a:buChar char="&gt;"/>
            </a:pPr>
            <a:r>
              <a:rPr lang="en" sz="2200" u="sng">
                <a:solidFill>
                  <a:srgbClr val="4B2E83"/>
                </a:solidFill>
                <a:hlinkClick r:id="rId4">
                  <a:extLst>
                    <a:ext uri="{A12FA001-AC4F-418D-AE19-62706E023703}">
                      <ahyp:hlinkClr xmlns:ahyp="http://schemas.microsoft.com/office/drawing/2018/hyperlinkcolor" val="tx"/>
                    </a:ext>
                  </a:extLst>
                </a:hlinkClick>
              </a:rPr>
              <a:t>GCA Award Setup</a:t>
            </a:r>
            <a:br>
              <a:rPr lang="en" sz="2200"/>
            </a:br>
            <a:endParaRPr sz="2200"/>
          </a:p>
          <a:p>
            <a:pPr marL="457200" lvl="0" indent="-368300" algn="l" rtl="0">
              <a:lnSpc>
                <a:spcPct val="100000"/>
              </a:lnSpc>
              <a:spcBef>
                <a:spcPts val="480"/>
              </a:spcBef>
              <a:spcAft>
                <a:spcPts val="0"/>
              </a:spcAft>
              <a:buClr>
                <a:srgbClr val="4B2E83"/>
              </a:buClr>
              <a:buSzPts val="2200"/>
              <a:buChar char="&gt;"/>
            </a:pPr>
            <a:r>
              <a:rPr lang="en" sz="2200" u="sng">
                <a:solidFill>
                  <a:schemeClr val="hlink"/>
                </a:solidFill>
                <a:hlinkClick r:id="rId5"/>
              </a:rPr>
              <a:t>Tips for Success - Award Setup &amp; Modification Requests</a:t>
            </a:r>
            <a:br>
              <a:rPr lang="en" sz="2200"/>
            </a:br>
            <a:endParaRPr sz="2200"/>
          </a:p>
          <a:p>
            <a:pPr marL="457200" lvl="0" indent="-368300" algn="l" rtl="0">
              <a:lnSpc>
                <a:spcPct val="100000"/>
              </a:lnSpc>
              <a:spcBef>
                <a:spcPts val="480"/>
              </a:spcBef>
              <a:spcAft>
                <a:spcPts val="0"/>
              </a:spcAft>
              <a:buClr>
                <a:srgbClr val="4B2E83"/>
              </a:buClr>
              <a:buSzPts val="2200"/>
              <a:buChar char="&gt;"/>
            </a:pPr>
            <a:r>
              <a:rPr lang="en" sz="2200" u="sng">
                <a:solidFill>
                  <a:srgbClr val="4B2E83"/>
                </a:solidFill>
                <a:hlinkClick r:id="rId6">
                  <a:extLst>
                    <a:ext uri="{A12FA001-AC4F-418D-AE19-62706E023703}">
                      <ahyp:hlinkClr xmlns:ahyp="http://schemas.microsoft.com/office/drawing/2018/hyperlinkcolor" val="tx"/>
                    </a:ext>
                  </a:extLst>
                </a:hlinkClick>
              </a:rPr>
              <a:t>SAGE Awards: Setup. Tracking &amp; Modifications</a:t>
            </a:r>
            <a:r>
              <a:rPr lang="en" sz="2200">
                <a:solidFill>
                  <a:srgbClr val="4B2E83"/>
                </a:solidFill>
              </a:rPr>
              <a:t> eLearning</a:t>
            </a:r>
            <a:br>
              <a:rPr lang="en" sz="2200">
                <a:solidFill>
                  <a:srgbClr val="4B2E83"/>
                </a:solidFill>
              </a:rPr>
            </a:br>
            <a:endParaRPr sz="2200">
              <a:solidFill>
                <a:srgbClr val="4B2E83"/>
              </a:solidFill>
            </a:endParaRPr>
          </a:p>
          <a:p>
            <a:pPr marL="457200" lvl="0" indent="-368300" algn="l" rtl="0">
              <a:lnSpc>
                <a:spcPct val="115000"/>
              </a:lnSpc>
              <a:spcBef>
                <a:spcPts val="0"/>
              </a:spcBef>
              <a:spcAft>
                <a:spcPts val="0"/>
              </a:spcAft>
              <a:buSzPts val="2200"/>
              <a:buChar char="&gt;"/>
            </a:pPr>
            <a:r>
              <a:rPr lang="en" sz="2200" u="sng">
                <a:solidFill>
                  <a:srgbClr val="4B2E83"/>
                </a:solidFill>
                <a:hlinkClick r:id="rId7">
                  <a:extLst>
                    <a:ext uri="{A12FA001-AC4F-418D-AE19-62706E023703}">
                      <ahyp:hlinkClr xmlns:ahyp="http://schemas.microsoft.com/office/drawing/2018/hyperlinkcolor" val="tx"/>
                    </a:ext>
                  </a:extLst>
                </a:hlinkClick>
              </a:rPr>
              <a:t>Job Aids</a:t>
            </a:r>
            <a:r>
              <a:rPr lang="en" sz="2200"/>
              <a:t>: Many job aids are available on the UWFT for the Research Community page.</a:t>
            </a:r>
            <a:endParaRPr sz="2200"/>
          </a:p>
          <a:p>
            <a:pPr marL="0" lvl="0" indent="0" algn="l" rtl="0">
              <a:lnSpc>
                <a:spcPct val="80000"/>
              </a:lnSpc>
              <a:spcBef>
                <a:spcPts val="480"/>
              </a:spcBef>
              <a:spcAft>
                <a:spcPts val="0"/>
              </a:spcAft>
              <a:buSzPts val="935"/>
              <a:buNone/>
            </a:pPr>
            <a:endParaRPr sz="1970"/>
          </a:p>
        </p:txBody>
      </p:sp>
      <p:pic>
        <p:nvPicPr>
          <p:cNvPr id="914" name="Google Shape;914;p137"/>
          <p:cNvPicPr preferRelativeResize="0"/>
          <p:nvPr/>
        </p:nvPicPr>
        <p:blipFill rotWithShape="1">
          <a:blip r:embed="rId8">
            <a:alphaModFix/>
          </a:blip>
          <a:srcRect/>
          <a:stretch/>
        </p:blipFill>
        <p:spPr>
          <a:xfrm>
            <a:off x="5075750" y="677800"/>
            <a:ext cx="685800" cy="6858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138"/>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rmAutofit lnSpcReduction="10000"/>
          </a:bodyPr>
          <a:lstStyle/>
          <a:p>
            <a:pPr marL="0" lvl="0" indent="0" algn="l" rtl="0">
              <a:lnSpc>
                <a:spcPct val="90000"/>
              </a:lnSpc>
              <a:spcBef>
                <a:spcPts val="600"/>
              </a:spcBef>
              <a:spcAft>
                <a:spcPts val="0"/>
              </a:spcAft>
              <a:buSzPts val="3243"/>
              <a:buNone/>
            </a:pPr>
            <a:endParaRPr>
              <a:latin typeface="Encode Sans Black"/>
              <a:ea typeface="Encode Sans Black"/>
              <a:cs typeface="Encode Sans Black"/>
              <a:sym typeface="Encode Sans Black"/>
            </a:endParaRPr>
          </a:p>
          <a:p>
            <a:pPr marL="0" lvl="0" indent="0" algn="l" rtl="0">
              <a:lnSpc>
                <a:spcPct val="90000"/>
              </a:lnSpc>
              <a:spcBef>
                <a:spcPts val="600"/>
              </a:spcBef>
              <a:spcAft>
                <a:spcPts val="0"/>
              </a:spcAft>
              <a:buSzPts val="3243"/>
              <a:buNone/>
            </a:pPr>
            <a:r>
              <a:rPr lang="en">
                <a:latin typeface="Encode Sans Black"/>
                <a:ea typeface="Encode Sans Black"/>
                <a:cs typeface="Encode Sans Black"/>
                <a:sym typeface="Encode Sans Black"/>
              </a:rPr>
              <a:t>HELPFUL WEBPAGES</a:t>
            </a:r>
            <a:endParaRPr>
              <a:latin typeface="Encode Sans Black"/>
              <a:ea typeface="Encode Sans Black"/>
              <a:cs typeface="Encode Sans Black"/>
              <a:sym typeface="Encode Sans Black"/>
            </a:endParaRPr>
          </a:p>
        </p:txBody>
      </p:sp>
      <p:sp>
        <p:nvSpPr>
          <p:cNvPr id="921" name="Google Shape;921;p138"/>
          <p:cNvSpPr txBox="1">
            <a:spLocks noGrp="1"/>
          </p:cNvSpPr>
          <p:nvPr>
            <p:ph type="body" idx="2"/>
          </p:nvPr>
        </p:nvSpPr>
        <p:spPr>
          <a:xfrm>
            <a:off x="665900" y="1504150"/>
            <a:ext cx="8184600" cy="4800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480"/>
              </a:spcBef>
              <a:spcAft>
                <a:spcPts val="0"/>
              </a:spcAft>
              <a:buSzPts val="2400"/>
              <a:buNone/>
            </a:pPr>
            <a:r>
              <a:rPr lang="en" b="1"/>
              <a:t>Modification Requests</a:t>
            </a:r>
            <a:endParaRPr b="1"/>
          </a:p>
          <a:p>
            <a:pPr marL="457200" lvl="0" indent="-368300" algn="l" rtl="0">
              <a:lnSpc>
                <a:spcPct val="115000"/>
              </a:lnSpc>
              <a:spcBef>
                <a:spcPts val="480"/>
              </a:spcBef>
              <a:spcAft>
                <a:spcPts val="0"/>
              </a:spcAft>
              <a:buClr>
                <a:srgbClr val="4B2E83"/>
              </a:buClr>
              <a:buSzPts val="2200"/>
              <a:buChar char="&gt;"/>
            </a:pPr>
            <a:r>
              <a:rPr lang="en" sz="2200" u="sng">
                <a:solidFill>
                  <a:schemeClr val="hlink"/>
                </a:solidFill>
                <a:hlinkClick r:id="rId3"/>
              </a:rPr>
              <a:t>OSP Award Changes</a:t>
            </a:r>
            <a:endParaRPr sz="2200"/>
          </a:p>
          <a:p>
            <a:pPr marL="457200" lvl="0" indent="0" algn="l" rtl="0">
              <a:lnSpc>
                <a:spcPct val="115000"/>
              </a:lnSpc>
              <a:spcBef>
                <a:spcPts val="480"/>
              </a:spcBef>
              <a:spcAft>
                <a:spcPts val="0"/>
              </a:spcAft>
              <a:buSzPts val="2400"/>
              <a:buNone/>
            </a:pPr>
            <a:endParaRPr sz="2200"/>
          </a:p>
          <a:p>
            <a:pPr marL="457200" lvl="0" indent="-368300" algn="l" rtl="0">
              <a:lnSpc>
                <a:spcPct val="115000"/>
              </a:lnSpc>
              <a:spcBef>
                <a:spcPts val="480"/>
              </a:spcBef>
              <a:spcAft>
                <a:spcPts val="0"/>
              </a:spcAft>
              <a:buClr>
                <a:srgbClr val="4B2E83"/>
              </a:buClr>
              <a:buSzPts val="2200"/>
              <a:buChar char="&gt;"/>
            </a:pPr>
            <a:r>
              <a:rPr lang="en" sz="2200" u="sng">
                <a:solidFill>
                  <a:srgbClr val="4B2E83"/>
                </a:solidFill>
                <a:hlinkClick r:id="rId4">
                  <a:extLst>
                    <a:ext uri="{A12FA001-AC4F-418D-AE19-62706E023703}">
                      <ahyp:hlinkClr xmlns:ahyp="http://schemas.microsoft.com/office/drawing/2018/hyperlinkcolor" val="tx"/>
                    </a:ext>
                  </a:extLst>
                </a:hlinkClick>
              </a:rPr>
              <a:t>GCA Modifications</a:t>
            </a:r>
            <a:br>
              <a:rPr lang="en" sz="2200"/>
            </a:br>
            <a:endParaRPr sz="2200"/>
          </a:p>
          <a:p>
            <a:pPr marL="457200" lvl="0" indent="-368300" algn="l" rtl="0">
              <a:lnSpc>
                <a:spcPct val="115000"/>
              </a:lnSpc>
              <a:spcBef>
                <a:spcPts val="0"/>
              </a:spcBef>
              <a:spcAft>
                <a:spcPts val="0"/>
              </a:spcAft>
              <a:buClr>
                <a:srgbClr val="4B2E83"/>
              </a:buClr>
              <a:buSzPts val="2200"/>
              <a:buChar char="&gt;"/>
            </a:pPr>
            <a:r>
              <a:rPr lang="en" sz="2200" u="sng">
                <a:solidFill>
                  <a:schemeClr val="hlink"/>
                </a:solidFill>
                <a:hlinkClick r:id="rId5"/>
              </a:rPr>
              <a:t>Tips for Success - Award Setup and Modification Requests</a:t>
            </a:r>
            <a:br>
              <a:rPr lang="en" sz="2200"/>
            </a:br>
            <a:endParaRPr sz="2200"/>
          </a:p>
          <a:p>
            <a:pPr marL="457200" lvl="0" indent="-368300" algn="l" rtl="0">
              <a:lnSpc>
                <a:spcPct val="115000"/>
              </a:lnSpc>
              <a:spcBef>
                <a:spcPts val="0"/>
              </a:spcBef>
              <a:spcAft>
                <a:spcPts val="0"/>
              </a:spcAft>
              <a:buSzPts val="2200"/>
              <a:buChar char="&gt;"/>
            </a:pPr>
            <a:r>
              <a:rPr lang="en" sz="2200" u="sng">
                <a:solidFill>
                  <a:srgbClr val="4B2E83"/>
                </a:solidFill>
                <a:hlinkClick r:id="rId6">
                  <a:extLst>
                    <a:ext uri="{A12FA001-AC4F-418D-AE19-62706E023703}">
                      <ahyp:hlinkClr xmlns:ahyp="http://schemas.microsoft.com/office/drawing/2018/hyperlinkcolor" val="tx"/>
                    </a:ext>
                  </a:extLst>
                </a:hlinkClick>
              </a:rPr>
              <a:t>Job Aids</a:t>
            </a:r>
            <a:r>
              <a:rPr lang="en" sz="2200"/>
              <a:t>: Many job aids are available on the UWFT for the Research Community page.</a:t>
            </a:r>
            <a:endParaRPr sz="2200"/>
          </a:p>
        </p:txBody>
      </p:sp>
      <p:pic>
        <p:nvPicPr>
          <p:cNvPr id="922" name="Google Shape;922;p138"/>
          <p:cNvPicPr preferRelativeResize="0"/>
          <p:nvPr/>
        </p:nvPicPr>
        <p:blipFill rotWithShape="1">
          <a:blip r:embed="rId7">
            <a:alphaModFix/>
          </a:blip>
          <a:srcRect/>
          <a:stretch/>
        </p:blipFill>
        <p:spPr>
          <a:xfrm>
            <a:off x="5001375" y="677800"/>
            <a:ext cx="685800" cy="6858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139"/>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rmAutofit lnSpcReduction="10000"/>
          </a:bodyPr>
          <a:lstStyle/>
          <a:p>
            <a:pPr marL="0" lvl="0" indent="0" algn="l" rtl="0">
              <a:lnSpc>
                <a:spcPct val="90000"/>
              </a:lnSpc>
              <a:spcBef>
                <a:spcPts val="600"/>
              </a:spcBef>
              <a:spcAft>
                <a:spcPts val="0"/>
              </a:spcAft>
              <a:buSzPts val="3243"/>
              <a:buNone/>
            </a:pPr>
            <a:endParaRPr>
              <a:latin typeface="Encode Sans Black"/>
              <a:ea typeface="Encode Sans Black"/>
              <a:cs typeface="Encode Sans Black"/>
              <a:sym typeface="Encode Sans Black"/>
            </a:endParaRPr>
          </a:p>
          <a:p>
            <a:pPr marL="0" lvl="0" indent="0" algn="l" rtl="0">
              <a:lnSpc>
                <a:spcPct val="90000"/>
              </a:lnSpc>
              <a:spcBef>
                <a:spcPts val="600"/>
              </a:spcBef>
              <a:spcAft>
                <a:spcPts val="0"/>
              </a:spcAft>
              <a:buSzPts val="3243"/>
              <a:buNone/>
            </a:pPr>
            <a:r>
              <a:rPr lang="en">
                <a:latin typeface="Encode Sans Black"/>
                <a:ea typeface="Encode Sans Black"/>
                <a:cs typeface="Encode Sans Black"/>
                <a:sym typeface="Encode Sans Black"/>
              </a:rPr>
              <a:t>SAGE OFFICE HOURS</a:t>
            </a:r>
            <a:endParaRPr>
              <a:latin typeface="Encode Sans Black"/>
              <a:ea typeface="Encode Sans Black"/>
              <a:cs typeface="Encode Sans Black"/>
              <a:sym typeface="Encode Sans Black"/>
            </a:endParaRPr>
          </a:p>
        </p:txBody>
      </p:sp>
      <p:sp>
        <p:nvSpPr>
          <p:cNvPr id="929" name="Google Shape;929;p139"/>
          <p:cNvSpPr txBox="1">
            <a:spLocks noGrp="1"/>
          </p:cNvSpPr>
          <p:nvPr>
            <p:ph type="body" idx="2"/>
          </p:nvPr>
        </p:nvSpPr>
        <p:spPr>
          <a:xfrm>
            <a:off x="665900" y="1504150"/>
            <a:ext cx="8184600" cy="4800900"/>
          </a:xfrm>
          <a:prstGeom prst="rect">
            <a:avLst/>
          </a:prstGeom>
          <a:noFill/>
          <a:ln w="9525" cap="flat" cmpd="sng">
            <a:solidFill>
              <a:srgbClr val="4B2E83"/>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15000"/>
              </a:lnSpc>
              <a:spcBef>
                <a:spcPts val="480"/>
              </a:spcBef>
              <a:spcAft>
                <a:spcPts val="0"/>
              </a:spcAft>
              <a:buSzPts val="2400"/>
              <a:buNone/>
            </a:pPr>
            <a:r>
              <a:rPr lang="en" u="sng">
                <a:solidFill>
                  <a:srgbClr val="4B2E83"/>
                </a:solidFill>
                <a:hlinkClick r:id="rId3">
                  <a:extLst>
                    <a:ext uri="{A12FA001-AC4F-418D-AE19-62706E023703}">
                      <ahyp:hlinkClr xmlns:ahyp="http://schemas.microsoft.com/office/drawing/2018/hyperlinkcolor" val="tx"/>
                    </a:ext>
                  </a:extLst>
                </a:hlinkClick>
              </a:rPr>
              <a:t>SAGE Office Hours Schedule</a:t>
            </a:r>
            <a:endParaRPr u="sng">
              <a:solidFill>
                <a:srgbClr val="4B2E83"/>
              </a:solidFill>
              <a:highlight>
                <a:srgbClr val="FFFFFF"/>
              </a:highlight>
            </a:endParaRPr>
          </a:p>
          <a:p>
            <a:pPr marL="914400" lvl="1" indent="-381000" algn="l" rtl="0">
              <a:lnSpc>
                <a:spcPct val="115000"/>
              </a:lnSpc>
              <a:spcBef>
                <a:spcPts val="0"/>
              </a:spcBef>
              <a:spcAft>
                <a:spcPts val="0"/>
              </a:spcAft>
              <a:buClr>
                <a:srgbClr val="4B2E83"/>
              </a:buClr>
              <a:buSzPts val="2400"/>
              <a:buChar char="–"/>
            </a:pPr>
            <a:r>
              <a:rPr lang="en" sz="2400">
                <a:solidFill>
                  <a:srgbClr val="4B2E83"/>
                </a:solidFill>
                <a:highlight>
                  <a:srgbClr val="FFFFFF"/>
                </a:highlight>
              </a:rPr>
              <a:t>Thursday, October 19</a:t>
            </a:r>
            <a:r>
              <a:rPr lang="en" sz="2400">
                <a:highlight>
                  <a:srgbClr val="FFFFFF"/>
                </a:highlight>
              </a:rPr>
              <a:t>, 1 - 2 p.m.</a:t>
            </a:r>
            <a:endParaRPr sz="2400" u="sng">
              <a:solidFill>
                <a:srgbClr val="4B2E83"/>
              </a:solidFill>
              <a:highlight>
                <a:srgbClr val="FFFFFF"/>
              </a:highlight>
            </a:endParaRPr>
          </a:p>
          <a:p>
            <a:pPr marL="914400" lvl="1" indent="-381000" algn="l" rtl="0">
              <a:lnSpc>
                <a:spcPct val="115000"/>
              </a:lnSpc>
              <a:spcBef>
                <a:spcPts val="0"/>
              </a:spcBef>
              <a:spcAft>
                <a:spcPts val="0"/>
              </a:spcAft>
              <a:buClr>
                <a:srgbClr val="4B2E83"/>
              </a:buClr>
              <a:buSzPts val="2400"/>
              <a:buChar char="–"/>
            </a:pPr>
            <a:r>
              <a:rPr lang="en" sz="2400">
                <a:solidFill>
                  <a:srgbClr val="4B2E83"/>
                </a:solidFill>
                <a:highlight>
                  <a:srgbClr val="FFFFFF"/>
                </a:highlight>
              </a:rPr>
              <a:t>Wednesday, October 25</a:t>
            </a:r>
            <a:r>
              <a:rPr lang="en" sz="2400">
                <a:highlight>
                  <a:srgbClr val="FFFFFF"/>
                </a:highlight>
              </a:rPr>
              <a:t>, 11 a.m. - noon</a:t>
            </a:r>
            <a:endParaRPr sz="2400">
              <a:highlight>
                <a:srgbClr val="FFFFFF"/>
              </a:highlight>
            </a:endParaRPr>
          </a:p>
          <a:p>
            <a:pPr marL="914400" lvl="1" indent="-381000" algn="l" rtl="0">
              <a:lnSpc>
                <a:spcPct val="115000"/>
              </a:lnSpc>
              <a:spcBef>
                <a:spcPts val="0"/>
              </a:spcBef>
              <a:spcAft>
                <a:spcPts val="0"/>
              </a:spcAft>
              <a:buSzPts val="2400"/>
              <a:buChar char="–"/>
            </a:pPr>
            <a:r>
              <a:rPr lang="en" sz="2400">
                <a:highlight>
                  <a:srgbClr val="FFFFFF"/>
                </a:highlight>
              </a:rPr>
              <a:t>Thursday, November 2, 11 a.m.-noon</a:t>
            </a:r>
            <a:endParaRPr sz="2400">
              <a:highlight>
                <a:srgbClr val="FFFFFF"/>
              </a:highlight>
            </a:endParaRPr>
          </a:p>
          <a:p>
            <a:pPr marL="914400" lvl="1" indent="-381000" algn="l" rtl="0">
              <a:lnSpc>
                <a:spcPct val="115000"/>
              </a:lnSpc>
              <a:spcBef>
                <a:spcPts val="0"/>
              </a:spcBef>
              <a:spcAft>
                <a:spcPts val="0"/>
              </a:spcAft>
              <a:buSzPts val="2400"/>
              <a:buChar char="–"/>
            </a:pPr>
            <a:r>
              <a:rPr lang="en" sz="2400">
                <a:highlight>
                  <a:srgbClr val="FFFFFF"/>
                </a:highlight>
              </a:rPr>
              <a:t>Wednesday, November 8, 11 a.m.-noon</a:t>
            </a:r>
            <a:endParaRPr sz="2400">
              <a:highlight>
                <a:srgbClr val="FFFFFF"/>
              </a:highlight>
            </a:endParaRPr>
          </a:p>
          <a:p>
            <a:pPr marL="0" lvl="0" indent="0" algn="l" rtl="0">
              <a:lnSpc>
                <a:spcPct val="100000"/>
              </a:lnSpc>
              <a:spcBef>
                <a:spcPts val="1100"/>
              </a:spcBef>
              <a:spcAft>
                <a:spcPts val="0"/>
              </a:spcAft>
              <a:buSzPts val="2400"/>
              <a:buNone/>
            </a:pPr>
            <a:endParaRPr sz="3100"/>
          </a:p>
        </p:txBody>
      </p:sp>
      <p:pic>
        <p:nvPicPr>
          <p:cNvPr id="930" name="Google Shape;930;p139"/>
          <p:cNvPicPr preferRelativeResize="0"/>
          <p:nvPr/>
        </p:nvPicPr>
        <p:blipFill rotWithShape="1">
          <a:blip r:embed="rId4">
            <a:alphaModFix/>
          </a:blip>
          <a:srcRect/>
          <a:stretch/>
        </p:blipFill>
        <p:spPr>
          <a:xfrm>
            <a:off x="4984400" y="524650"/>
            <a:ext cx="685800" cy="685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80"/>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
                <a:latin typeface="Encode Sans Black"/>
                <a:ea typeface="Encode Sans Black"/>
                <a:cs typeface="Encode Sans Black"/>
                <a:sym typeface="Encode Sans Black"/>
              </a:rPr>
              <a:t>BIOSAFETY AND BIOSECURITY IN 2023</a:t>
            </a:r>
            <a:endParaRPr/>
          </a:p>
        </p:txBody>
      </p:sp>
      <p:sp>
        <p:nvSpPr>
          <p:cNvPr id="441" name="Google Shape;441;p80"/>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
                <a:solidFill>
                  <a:srgbClr val="FFFFFF"/>
                </a:solidFill>
              </a:rPr>
              <a:t>7</a:t>
            </a:fld>
            <a:endParaRPr>
              <a:solidFill>
                <a:srgbClr val="FFFFFF"/>
              </a:solidFill>
            </a:endParaRPr>
          </a:p>
        </p:txBody>
      </p:sp>
      <p:pic>
        <p:nvPicPr>
          <p:cNvPr id="442" name="Google Shape;442;p80"/>
          <p:cNvPicPr preferRelativeResize="0"/>
          <p:nvPr/>
        </p:nvPicPr>
        <p:blipFill rotWithShape="1">
          <a:blip r:embed="rId3">
            <a:alphaModFix/>
          </a:blip>
          <a:srcRect/>
          <a:stretch/>
        </p:blipFill>
        <p:spPr>
          <a:xfrm>
            <a:off x="4364283" y="1969553"/>
            <a:ext cx="4429058" cy="1810084"/>
          </a:xfrm>
          <a:prstGeom prst="rect">
            <a:avLst/>
          </a:prstGeom>
          <a:noFill/>
          <a:ln>
            <a:noFill/>
          </a:ln>
        </p:spPr>
      </p:pic>
      <p:pic>
        <p:nvPicPr>
          <p:cNvPr id="443" name="Google Shape;443;p80"/>
          <p:cNvPicPr preferRelativeResize="0"/>
          <p:nvPr/>
        </p:nvPicPr>
        <p:blipFill rotWithShape="1">
          <a:blip r:embed="rId4">
            <a:alphaModFix/>
          </a:blip>
          <a:srcRect/>
          <a:stretch/>
        </p:blipFill>
        <p:spPr>
          <a:xfrm>
            <a:off x="4993431" y="4075867"/>
            <a:ext cx="4250530" cy="1706075"/>
          </a:xfrm>
          <a:prstGeom prst="rect">
            <a:avLst/>
          </a:prstGeom>
          <a:noFill/>
          <a:ln>
            <a:noFill/>
          </a:ln>
        </p:spPr>
      </p:pic>
      <p:grpSp>
        <p:nvGrpSpPr>
          <p:cNvPr id="444" name="Google Shape;444;p80"/>
          <p:cNvGrpSpPr/>
          <p:nvPr/>
        </p:nvGrpSpPr>
        <p:grpSpPr>
          <a:xfrm>
            <a:off x="534307" y="4403555"/>
            <a:ext cx="3691864" cy="1449048"/>
            <a:chOff x="32901" y="4994790"/>
            <a:chExt cx="4922485" cy="1932064"/>
          </a:xfrm>
        </p:grpSpPr>
        <p:pic>
          <p:nvPicPr>
            <p:cNvPr id="445" name="Google Shape;445;p80"/>
            <p:cNvPicPr preferRelativeResize="0"/>
            <p:nvPr/>
          </p:nvPicPr>
          <p:blipFill rotWithShape="1">
            <a:blip r:embed="rId5">
              <a:alphaModFix/>
            </a:blip>
            <a:srcRect/>
            <a:stretch/>
          </p:blipFill>
          <p:spPr>
            <a:xfrm>
              <a:off x="126731" y="4994790"/>
              <a:ext cx="3729917" cy="1036088"/>
            </a:xfrm>
            <a:prstGeom prst="rect">
              <a:avLst/>
            </a:prstGeom>
            <a:noFill/>
            <a:ln>
              <a:noFill/>
            </a:ln>
          </p:spPr>
        </p:pic>
        <p:pic>
          <p:nvPicPr>
            <p:cNvPr id="446" name="Google Shape;446;p80"/>
            <p:cNvPicPr preferRelativeResize="0"/>
            <p:nvPr/>
          </p:nvPicPr>
          <p:blipFill rotWithShape="1">
            <a:blip r:embed="rId6">
              <a:alphaModFix/>
            </a:blip>
            <a:srcRect/>
            <a:stretch/>
          </p:blipFill>
          <p:spPr>
            <a:xfrm>
              <a:off x="32901" y="5695255"/>
              <a:ext cx="4922485" cy="1231599"/>
            </a:xfrm>
            <a:prstGeom prst="rect">
              <a:avLst/>
            </a:prstGeom>
            <a:noFill/>
            <a:ln>
              <a:noFill/>
            </a:ln>
          </p:spPr>
        </p:pic>
      </p:grpSp>
      <p:grpSp>
        <p:nvGrpSpPr>
          <p:cNvPr id="447" name="Google Shape;447;p80"/>
          <p:cNvGrpSpPr/>
          <p:nvPr/>
        </p:nvGrpSpPr>
        <p:grpSpPr>
          <a:xfrm>
            <a:off x="112353" y="3145870"/>
            <a:ext cx="4141392" cy="1064929"/>
            <a:chOff x="581837" y="3333624"/>
            <a:chExt cx="5521855" cy="1419906"/>
          </a:xfrm>
        </p:grpSpPr>
        <p:pic>
          <p:nvPicPr>
            <p:cNvPr id="448" name="Google Shape;448;p80"/>
            <p:cNvPicPr preferRelativeResize="0"/>
            <p:nvPr/>
          </p:nvPicPr>
          <p:blipFill rotWithShape="1">
            <a:blip r:embed="rId7">
              <a:alphaModFix/>
            </a:blip>
            <a:srcRect/>
            <a:stretch/>
          </p:blipFill>
          <p:spPr>
            <a:xfrm>
              <a:off x="581837" y="3333624"/>
              <a:ext cx="5521855" cy="1419906"/>
            </a:xfrm>
            <a:prstGeom prst="rect">
              <a:avLst/>
            </a:prstGeom>
            <a:noFill/>
            <a:ln>
              <a:noFill/>
            </a:ln>
          </p:spPr>
        </p:pic>
        <p:pic>
          <p:nvPicPr>
            <p:cNvPr id="449" name="Google Shape;449;p80"/>
            <p:cNvPicPr preferRelativeResize="0"/>
            <p:nvPr/>
          </p:nvPicPr>
          <p:blipFill rotWithShape="1">
            <a:blip r:embed="rId8">
              <a:alphaModFix/>
            </a:blip>
            <a:srcRect/>
            <a:stretch/>
          </p:blipFill>
          <p:spPr>
            <a:xfrm>
              <a:off x="4690669" y="3884609"/>
              <a:ext cx="1204477" cy="294034"/>
            </a:xfrm>
            <a:prstGeom prst="rect">
              <a:avLst/>
            </a:prstGeom>
            <a:noFill/>
            <a:ln>
              <a:noFill/>
            </a:ln>
          </p:spPr>
        </p:pic>
      </p:grpSp>
      <p:grpSp>
        <p:nvGrpSpPr>
          <p:cNvPr id="450" name="Google Shape;450;p80"/>
          <p:cNvGrpSpPr/>
          <p:nvPr/>
        </p:nvGrpSpPr>
        <p:grpSpPr>
          <a:xfrm>
            <a:off x="61355" y="2237910"/>
            <a:ext cx="4053444" cy="715209"/>
            <a:chOff x="530618" y="1963023"/>
            <a:chExt cx="5404592" cy="953612"/>
          </a:xfrm>
        </p:grpSpPr>
        <p:pic>
          <p:nvPicPr>
            <p:cNvPr id="451" name="Google Shape;451;p80"/>
            <p:cNvPicPr preferRelativeResize="0"/>
            <p:nvPr/>
          </p:nvPicPr>
          <p:blipFill rotWithShape="1">
            <a:blip r:embed="rId9">
              <a:alphaModFix/>
            </a:blip>
            <a:srcRect t="15992" b="64084"/>
            <a:stretch/>
          </p:blipFill>
          <p:spPr>
            <a:xfrm>
              <a:off x="530618" y="1963023"/>
              <a:ext cx="5404592" cy="953612"/>
            </a:xfrm>
            <a:prstGeom prst="rect">
              <a:avLst/>
            </a:prstGeom>
            <a:noFill/>
            <a:ln>
              <a:noFill/>
            </a:ln>
          </p:spPr>
        </p:pic>
        <p:pic>
          <p:nvPicPr>
            <p:cNvPr id="452" name="Google Shape;452;p80"/>
            <p:cNvPicPr preferRelativeResize="0"/>
            <p:nvPr/>
          </p:nvPicPr>
          <p:blipFill rotWithShape="1">
            <a:blip r:embed="rId10">
              <a:alphaModFix/>
            </a:blip>
            <a:srcRect t="8681" b="11235"/>
            <a:stretch/>
          </p:blipFill>
          <p:spPr>
            <a:xfrm>
              <a:off x="3454974" y="2536913"/>
              <a:ext cx="1290594" cy="33556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81"/>
          <p:cNvPicPr preferRelativeResize="0"/>
          <p:nvPr/>
        </p:nvPicPr>
        <p:blipFill rotWithShape="1">
          <a:blip r:embed="rId3">
            <a:alphaModFix/>
          </a:blip>
          <a:srcRect/>
          <a:stretch/>
        </p:blipFill>
        <p:spPr>
          <a:xfrm>
            <a:off x="6812185" y="1318474"/>
            <a:ext cx="2331815" cy="1358018"/>
          </a:xfrm>
          <a:prstGeom prst="rect">
            <a:avLst/>
          </a:prstGeom>
          <a:noFill/>
          <a:ln>
            <a:noFill/>
          </a:ln>
        </p:spPr>
      </p:pic>
      <p:pic>
        <p:nvPicPr>
          <p:cNvPr id="459" name="Google Shape;459;p81"/>
          <p:cNvPicPr preferRelativeResize="0"/>
          <p:nvPr/>
        </p:nvPicPr>
        <p:blipFill rotWithShape="1">
          <a:blip r:embed="rId4">
            <a:alphaModFix/>
          </a:blip>
          <a:srcRect/>
          <a:stretch/>
        </p:blipFill>
        <p:spPr>
          <a:xfrm>
            <a:off x="6184549" y="3041299"/>
            <a:ext cx="2959452" cy="2959452"/>
          </a:xfrm>
          <a:prstGeom prst="rect">
            <a:avLst/>
          </a:prstGeom>
          <a:noFill/>
          <a:ln>
            <a:noFill/>
          </a:ln>
        </p:spPr>
      </p:pic>
      <p:pic>
        <p:nvPicPr>
          <p:cNvPr id="460" name="Google Shape;460;p81"/>
          <p:cNvPicPr preferRelativeResize="0"/>
          <p:nvPr/>
        </p:nvPicPr>
        <p:blipFill rotWithShape="1">
          <a:blip r:embed="rId5">
            <a:alphaModFix amt="70000"/>
          </a:blip>
          <a:srcRect t="1346" b="85242"/>
          <a:stretch/>
        </p:blipFill>
        <p:spPr>
          <a:xfrm>
            <a:off x="257175" y="2910996"/>
            <a:ext cx="3058164" cy="543086"/>
          </a:xfrm>
          <a:prstGeom prst="rect">
            <a:avLst/>
          </a:prstGeom>
          <a:noFill/>
          <a:ln>
            <a:noFill/>
          </a:ln>
        </p:spPr>
      </p:pic>
      <p:sp>
        <p:nvSpPr>
          <p:cNvPr id="461" name="Google Shape;461;p81"/>
          <p:cNvSpPr txBox="1">
            <a:spLocks noGrp="1"/>
          </p:cNvSpPr>
          <p:nvPr>
            <p:ph type="body" idx="2"/>
          </p:nvPr>
        </p:nvSpPr>
        <p:spPr>
          <a:xfrm>
            <a:off x="671758"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
                <a:latin typeface="Encode Sans Black"/>
                <a:ea typeface="Encode Sans Black"/>
                <a:cs typeface="Encode Sans Black"/>
                <a:sym typeface="Encode Sans Black"/>
              </a:rPr>
              <a:t>NATIONAL BIOSAFETY MONTH AT UW</a:t>
            </a:r>
            <a:endParaRPr/>
          </a:p>
        </p:txBody>
      </p:sp>
      <p:sp>
        <p:nvSpPr>
          <p:cNvPr id="462" name="Google Shape;462;p81"/>
          <p:cNvSpPr txBox="1">
            <a:spLocks noGrp="1"/>
          </p:cNvSpPr>
          <p:nvPr>
            <p:ph type="sldNum" idx="12"/>
          </p:nvPr>
        </p:nvSpPr>
        <p:spPr>
          <a:xfrm>
            <a:off x="7086600" y="6336401"/>
            <a:ext cx="2057400" cy="365100"/>
          </a:xfrm>
          <a:prstGeom prst="rect">
            <a:avLst/>
          </a:prstGeom>
          <a:noFill/>
          <a:ln>
            <a:noFill/>
          </a:ln>
        </p:spPr>
        <p:txBody>
          <a:bodyPr spcFirstLastPara="1" wrap="square" lIns="91425" tIns="45700" rIns="548625" bIns="45700"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463" name="Google Shape;463;p81"/>
          <p:cNvPicPr preferRelativeResize="0"/>
          <p:nvPr/>
        </p:nvPicPr>
        <p:blipFill rotWithShape="1">
          <a:blip r:embed="rId6">
            <a:alphaModFix/>
          </a:blip>
          <a:srcRect/>
          <a:stretch/>
        </p:blipFill>
        <p:spPr>
          <a:xfrm>
            <a:off x="53939" y="2184464"/>
            <a:ext cx="3644095" cy="492027"/>
          </a:xfrm>
          <a:prstGeom prst="rect">
            <a:avLst/>
          </a:prstGeom>
          <a:noFill/>
          <a:ln>
            <a:noFill/>
          </a:ln>
        </p:spPr>
      </p:pic>
      <p:pic>
        <p:nvPicPr>
          <p:cNvPr id="464" name="Google Shape;464;p81"/>
          <p:cNvPicPr preferRelativeResize="0"/>
          <p:nvPr/>
        </p:nvPicPr>
        <p:blipFill rotWithShape="1">
          <a:blip r:embed="rId7">
            <a:alphaModFix/>
          </a:blip>
          <a:srcRect/>
          <a:stretch/>
        </p:blipFill>
        <p:spPr>
          <a:xfrm>
            <a:off x="1" y="3707606"/>
            <a:ext cx="3144984" cy="2293143"/>
          </a:xfrm>
          <a:prstGeom prst="rect">
            <a:avLst/>
          </a:prstGeom>
          <a:noFill/>
          <a:ln>
            <a:noFill/>
          </a:ln>
        </p:spPr>
      </p:pic>
      <p:pic>
        <p:nvPicPr>
          <p:cNvPr id="465" name="Google Shape;465;p81"/>
          <p:cNvPicPr preferRelativeResize="0"/>
          <p:nvPr/>
        </p:nvPicPr>
        <p:blipFill rotWithShape="1">
          <a:blip r:embed="rId8">
            <a:alphaModFix/>
          </a:blip>
          <a:srcRect/>
          <a:stretch/>
        </p:blipFill>
        <p:spPr>
          <a:xfrm rot="-869631">
            <a:off x="3194911" y="2288676"/>
            <a:ext cx="3478784" cy="37494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82"/>
          <p:cNvSpPr txBox="1">
            <a:spLocks noGrp="1"/>
          </p:cNvSpPr>
          <p:nvPr>
            <p:ph type="body" idx="1"/>
          </p:nvPr>
        </p:nvSpPr>
        <p:spPr>
          <a:xfrm>
            <a:off x="671757" y="690711"/>
            <a:ext cx="7611900" cy="74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200"/>
              <a:buNone/>
            </a:pPr>
            <a:r>
              <a:rPr lang="en" b="0">
                <a:latin typeface="Encode Sans Black"/>
                <a:ea typeface="Encode Sans Black"/>
                <a:cs typeface="Encode Sans Black"/>
                <a:sym typeface="Encode Sans Black"/>
              </a:rPr>
              <a:t>2023 BIOSAFETY MONTH AT UW: THE VALUE OF WRITTEN PROCEDURES</a:t>
            </a:r>
            <a:endParaRPr/>
          </a:p>
        </p:txBody>
      </p:sp>
      <p:sp>
        <p:nvSpPr>
          <p:cNvPr id="472" name="Google Shape;472;p82"/>
          <p:cNvSpPr txBox="1">
            <a:spLocks noGrp="1"/>
          </p:cNvSpPr>
          <p:nvPr>
            <p:ph type="sldNum" idx="12"/>
          </p:nvPr>
        </p:nvSpPr>
        <p:spPr>
          <a:xfrm>
            <a:off x="7086600" y="5609550"/>
            <a:ext cx="2057400" cy="273900"/>
          </a:xfrm>
          <a:prstGeom prst="rect">
            <a:avLst/>
          </a:prstGeom>
          <a:noFill/>
          <a:ln>
            <a:noFill/>
          </a:ln>
        </p:spPr>
        <p:txBody>
          <a:bodyPr spcFirstLastPara="1" wrap="square" lIns="91425" tIns="45700" rIns="548625" bIns="45700" anchor="ctr" anchorCtr="0">
            <a:normAutofit/>
          </a:bodyPr>
          <a:lstStyle/>
          <a:p>
            <a:pPr marL="0" lvl="0" indent="0" algn="r" rtl="0">
              <a:spcBef>
                <a:spcPts val="0"/>
              </a:spcBef>
              <a:spcAft>
                <a:spcPts val="0"/>
              </a:spcAft>
              <a:buNone/>
            </a:pPr>
            <a:fld id="{00000000-1234-1234-1234-123412341234}" type="slidenum">
              <a:rPr lang="en"/>
              <a:t>9</a:t>
            </a:fld>
            <a:endParaRPr/>
          </a:p>
        </p:txBody>
      </p:sp>
      <p:sp>
        <p:nvSpPr>
          <p:cNvPr id="473" name="Google Shape;473;p82"/>
          <p:cNvSpPr txBox="1">
            <a:spLocks noGrp="1"/>
          </p:cNvSpPr>
          <p:nvPr>
            <p:ph type="body" idx="3"/>
          </p:nvPr>
        </p:nvSpPr>
        <p:spPr>
          <a:xfrm>
            <a:off x="658524" y="2267144"/>
            <a:ext cx="3763800" cy="2903400"/>
          </a:xfrm>
          <a:prstGeom prst="rect">
            <a:avLst/>
          </a:prstGeom>
          <a:noFill/>
          <a:ln>
            <a:noFill/>
          </a:ln>
        </p:spPr>
        <p:txBody>
          <a:bodyPr spcFirstLastPara="1" wrap="square" lIns="91425" tIns="45700" rIns="91425" bIns="45700" anchor="t" anchorCtr="0">
            <a:normAutofit fontScale="62500"/>
          </a:bodyPr>
          <a:lstStyle/>
          <a:p>
            <a:pPr marL="257167" lvl="0" indent="-214304" algn="l" rtl="0">
              <a:spcBef>
                <a:spcPts val="0"/>
              </a:spcBef>
              <a:spcAft>
                <a:spcPts val="0"/>
              </a:spcAft>
              <a:buClr>
                <a:schemeClr val="dk1"/>
              </a:buClr>
              <a:buSzPct val="56250"/>
              <a:buChar char="•"/>
            </a:pPr>
            <a:r>
              <a:rPr lang="en">
                <a:solidFill>
                  <a:schemeClr val="dk1"/>
                </a:solidFill>
                <a:latin typeface="Calibri"/>
                <a:ea typeface="Calibri"/>
                <a:cs typeface="Calibri"/>
                <a:sym typeface="Calibri"/>
              </a:rPr>
              <a:t>SOPs are step-by-step written instructions for how to perform a procedure.</a:t>
            </a:r>
            <a:endParaRPr/>
          </a:p>
          <a:p>
            <a:pPr marL="257167" lvl="0" indent="-214304" algn="l" rtl="0">
              <a:spcBef>
                <a:spcPts val="360"/>
              </a:spcBef>
              <a:spcAft>
                <a:spcPts val="0"/>
              </a:spcAft>
              <a:buClr>
                <a:schemeClr val="dk1"/>
              </a:buClr>
              <a:buSzPct val="56250"/>
              <a:buChar char="•"/>
            </a:pPr>
            <a:r>
              <a:rPr lang="en">
                <a:solidFill>
                  <a:schemeClr val="dk1"/>
                </a:solidFill>
                <a:latin typeface="Calibri"/>
                <a:ea typeface="Calibri"/>
                <a:cs typeface="Calibri"/>
                <a:sym typeface="Calibri"/>
              </a:rPr>
              <a:t>Include information about potential hazards involved and ways to mitigate the hazards. </a:t>
            </a:r>
            <a:endParaRPr/>
          </a:p>
          <a:p>
            <a:pPr marL="257167" lvl="0" indent="-214304" algn="l" rtl="0">
              <a:spcBef>
                <a:spcPts val="360"/>
              </a:spcBef>
              <a:spcAft>
                <a:spcPts val="0"/>
              </a:spcAft>
              <a:buClr>
                <a:schemeClr val="dk1"/>
              </a:buClr>
              <a:buSzPct val="56250"/>
              <a:buChar char="•"/>
            </a:pPr>
            <a:r>
              <a:rPr lang="en">
                <a:solidFill>
                  <a:schemeClr val="dk1"/>
                </a:solidFill>
                <a:latin typeface="Calibri"/>
                <a:ea typeface="Calibri"/>
                <a:cs typeface="Calibri"/>
                <a:sym typeface="Calibri"/>
              </a:rPr>
              <a:t>Can help improve consistency and quality across work.</a:t>
            </a:r>
            <a:endParaRPr>
              <a:solidFill>
                <a:schemeClr val="dk1"/>
              </a:solidFill>
              <a:highlight>
                <a:srgbClr val="FFFF00"/>
              </a:highlight>
              <a:latin typeface="Calibri"/>
              <a:ea typeface="Calibri"/>
              <a:cs typeface="Calibri"/>
              <a:sym typeface="Calibri"/>
            </a:endParaRPr>
          </a:p>
        </p:txBody>
      </p:sp>
      <p:pic>
        <p:nvPicPr>
          <p:cNvPr id="474" name="Google Shape;474;p82">
            <a:hlinkClick r:id="rId3"/>
          </p:cNvPr>
          <p:cNvPicPr preferRelativeResize="0"/>
          <p:nvPr/>
        </p:nvPicPr>
        <p:blipFill rotWithShape="1">
          <a:blip r:embed="rId4">
            <a:alphaModFix/>
          </a:blip>
          <a:srcRect/>
          <a:stretch/>
        </p:blipFill>
        <p:spPr>
          <a:xfrm>
            <a:off x="4672508" y="2205479"/>
            <a:ext cx="4150968" cy="2964977"/>
          </a:xfrm>
          <a:prstGeom prst="rect">
            <a:avLst/>
          </a:prstGeom>
          <a:noFill/>
          <a:ln>
            <a:noFill/>
          </a:ln>
        </p:spPr>
      </p:pic>
      <p:sp>
        <p:nvSpPr>
          <p:cNvPr id="475" name="Google Shape;475;p82"/>
          <p:cNvSpPr txBox="1"/>
          <p:nvPr/>
        </p:nvSpPr>
        <p:spPr>
          <a:xfrm>
            <a:off x="4725718" y="5149805"/>
            <a:ext cx="40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900">
                <a:solidFill>
                  <a:schemeClr val="dk1"/>
                </a:solidFill>
                <a:latin typeface="Calibri"/>
                <a:ea typeface="Calibri"/>
                <a:cs typeface="Calibri"/>
                <a:sym typeface="Calibri"/>
              </a:rPr>
              <a:t>https://www.ehs.washington.edu/about/latest-news/national-biosafety-month-2023-value-written-procedures</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GO AWAY BLUE LINK">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DADE7"/>
      </a:hlink>
      <a:folHlink>
        <a:srgbClr val="6DAD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4064</Words>
  <Application>Microsoft Office PowerPoint</Application>
  <PresentationFormat>On-screen Show (4:3)</PresentationFormat>
  <Paragraphs>566</Paragraphs>
  <Slides>66</Slides>
  <Notes>66</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66</vt:i4>
      </vt:variant>
    </vt:vector>
  </HeadingPairs>
  <TitlesOfParts>
    <vt:vector size="85" baseType="lpstr">
      <vt:lpstr>Encode Sans ExtraBold</vt:lpstr>
      <vt:lpstr>Arial Black</vt:lpstr>
      <vt:lpstr>Open Sans</vt:lpstr>
      <vt:lpstr>Calibri</vt:lpstr>
      <vt:lpstr>Arial</vt:lpstr>
      <vt:lpstr>Encode Sans</vt:lpstr>
      <vt:lpstr>Open Sans SemiBold</vt:lpstr>
      <vt:lpstr>Encode Sans Black</vt:lpstr>
      <vt:lpstr>Merriweather Sans</vt:lpstr>
      <vt:lpstr>Open Sans Light</vt:lpstr>
      <vt:lpstr>Simple Light</vt:lpstr>
      <vt:lpstr>Office Theme</vt:lpstr>
      <vt:lpstr>2_Custom Design</vt:lpstr>
      <vt:lpstr>Custom Design</vt:lpstr>
      <vt:lpstr>Custom Design</vt:lpstr>
      <vt:lpstr>1_Custom Design</vt:lpstr>
      <vt:lpstr>Office Theme</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GCA UPDATE</vt:lpstr>
      <vt:lpstr>TOPICS</vt:lpstr>
      <vt:lpstr>STATUS UPDATE</vt:lpstr>
      <vt:lpstr>AWARD TASKS FOR CAMPUS</vt:lpstr>
      <vt:lpstr>DEFINING URGENT REQUESTS</vt:lpstr>
      <vt:lpstr>SENDING URGENT REQUESTS TO GCA</vt:lpstr>
      <vt:lpstr>WHERE’S MY STUFF, GCA?</vt:lpstr>
      <vt:lpstr>RESOURCES</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F. Carney</dc:creator>
  <cp:lastModifiedBy>Patrick F. Carney</cp:lastModifiedBy>
  <cp:revision>1</cp:revision>
  <dcterms:modified xsi:type="dcterms:W3CDTF">2023-10-12T21:35:22Z</dcterms:modified>
</cp:coreProperties>
</file>