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Encode Sans"/>
      <p:regular r:id="rId17"/>
      <p:bold r:id="rId18"/>
    </p:embeddedFont>
    <p:embeddedFont>
      <p:font typeface="Encode Sans Black"/>
      <p:bold r:id="rId19"/>
    </p:embeddedFont>
    <p:embeddedFont>
      <p:font typeface="Open Sans Light"/>
      <p:regular r:id="rId20"/>
      <p:bold r:id="rId21"/>
      <p:italic r:id="rId22"/>
      <p:boldItalic r:id="rId23"/>
    </p:embeddedFon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regular.fntdata"/><Relationship Id="rId22" Type="http://schemas.openxmlformats.org/officeDocument/2006/relationships/font" Target="fonts/OpenSansLight-italic.fntdata"/><Relationship Id="rId21" Type="http://schemas.openxmlformats.org/officeDocument/2006/relationships/font" Target="fonts/OpenSansLight-bold.fntdata"/><Relationship Id="rId24" Type="http://schemas.openxmlformats.org/officeDocument/2006/relationships/font" Target="fonts/OpenSans-regular.fntdata"/><Relationship Id="rId23" Type="http://schemas.openxmlformats.org/officeDocument/2006/relationships/font" Target="fonts/OpenSans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7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EncodeSans-regular.fntdata"/><Relationship Id="rId16" Type="http://schemas.openxmlformats.org/officeDocument/2006/relationships/slide" Target="slides/slide10.xml"/><Relationship Id="rId19" Type="http://schemas.openxmlformats.org/officeDocument/2006/relationships/font" Target="fonts/EncodeSansBlack-bold.fntdata"/><Relationship Id="rId18" Type="http://schemas.openxmlformats.org/officeDocument/2006/relationships/font" Target="fonts/Encode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97845b845d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97845b845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939ef6c13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2939ef6c13c_1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939ef6c13c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2939ef6c13c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39ef6c13c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2939ef6c13c_1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97845b845d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97845b845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7845b84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297845b845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a860c380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ea860c38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a860c380f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ea860c380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939ef6c13c_1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939ef6c13c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8" name="Google Shape;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iversity of Washington logo" id="9" name="Google Shape;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671757" y="365069"/>
            <a:ext cx="8184662" cy="998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/>
          <p:nvPr>
            <p:ph idx="1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71756" y="371511"/>
            <a:ext cx="8064505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>
            <p:ph idx="1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iversity of Washington logo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40" name="Google Shape;4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gcahelp@uw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inance.uw.edu/gca/gca-hom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inance.uw.edu/gca/award-lifecycle/award-setup/modifications" TargetMode="External"/><Relationship Id="rId4" Type="http://schemas.openxmlformats.org/officeDocument/2006/relationships/hyperlink" Target="https://finance.uw.edu/gca/node/1720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inance.uw.edu/gca/known-issues" TargetMode="External"/><Relationship Id="rId4" Type="http://schemas.openxmlformats.org/officeDocument/2006/relationships/hyperlink" Target="https://finance.uw.edu/gca/resources/items-no-longer-managed-gca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inance.uw.edu/gca/sites/default/files/Award%20Portal%20Create%20Ticket_Campus.pdf" TargetMode="External"/><Relationship Id="rId4" Type="http://schemas.openxmlformats.org/officeDocument/2006/relationships/hyperlink" Target="https://finance.uw.edu/gca/award-lifecycle/award-setup/advance-awards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inance.uw.edu/gca/award-lifecycle/award-setup/hold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finance.uw.edu/gca/training-outreach/gca-for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lang="en-US"/>
              <a:t>GCA UPDATE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893675" y="4526675"/>
            <a:ext cx="4643100" cy="15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E8D3A2"/>
                </a:solidFill>
                <a:latin typeface="Encode Sans"/>
                <a:ea typeface="Encode Sans"/>
                <a:cs typeface="Encode Sans"/>
                <a:sym typeface="Encode Sans"/>
              </a:rPr>
              <a:t>Vince Gonzalez</a:t>
            </a:r>
            <a:endParaRPr sz="1600">
              <a:solidFill>
                <a:srgbClr val="E8D3A2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E8D3A2"/>
                </a:solidFill>
                <a:latin typeface="Encode Sans"/>
                <a:ea typeface="Encode Sans"/>
                <a:cs typeface="Encode Sans"/>
                <a:sym typeface="Encode Sans"/>
              </a:rPr>
              <a:t>Associate Director, Grant &amp; Contract Accounting</a:t>
            </a:r>
            <a:endParaRPr sz="1600">
              <a:solidFill>
                <a:srgbClr val="E8D3A2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E8D3A2"/>
                </a:solidFill>
                <a:latin typeface="Encode Sans"/>
                <a:ea typeface="Encode Sans"/>
                <a:cs typeface="Encode Sans"/>
                <a:sym typeface="Encode Sans"/>
              </a:rPr>
              <a:t>November 9,</a:t>
            </a:r>
            <a:r>
              <a:rPr b="0" i="0" lang="en-US" sz="1600" u="none" cap="none" strike="noStrike">
                <a:solidFill>
                  <a:srgbClr val="E8D3A2"/>
                </a:solidFill>
                <a:latin typeface="Encode Sans"/>
                <a:ea typeface="Encode Sans"/>
                <a:cs typeface="Encode Sans"/>
                <a:sym typeface="Encode Sans"/>
              </a:rPr>
              <a:t> 2023 MRAM</a:t>
            </a:r>
            <a:endParaRPr b="0" i="0" sz="1600" u="none" cap="none" strike="noStrike">
              <a:solidFill>
                <a:srgbClr val="E8D3A2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Please send questions to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gcahelp@uw.edu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TOPICS</a:t>
            </a:r>
            <a:endParaRPr/>
          </a:p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G</a:t>
            </a:r>
            <a:r>
              <a:rPr lang="en-US"/>
              <a:t>CA Status Update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Urgent Requests for Award Setup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New webpage for known issues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Advance Extension </a:t>
            </a:r>
            <a:r>
              <a:rPr lang="en-US">
                <a:solidFill>
                  <a:schemeClr val="dk1"/>
                </a:solidFill>
              </a:rPr>
              <a:t>Temporary </a:t>
            </a:r>
            <a:r>
              <a:rPr lang="en-US"/>
              <a:t>Process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Holds on Award Setup Requests and Modification Requests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STATUS UPDATE: BACKLOGS</a:t>
            </a:r>
            <a:endParaRPr/>
          </a:p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As of Monday, November 6: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Award Setup: 1,682 unprocessed items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Invoicing: Working on metrics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Reporting: 419 backlog reports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Closing: 3,405 backlog closings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Customer Service: 5 day response time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All backlog volumes are now posted weekly to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Homepage</a:t>
            </a:r>
            <a:endParaRPr>
              <a:solidFill>
                <a:schemeClr val="accent6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STATUS UPDATE: BY PROCESS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Award Setup: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Advance </a:t>
            </a:r>
            <a:r>
              <a:rPr lang="en-US"/>
              <a:t>requests</a:t>
            </a:r>
            <a:r>
              <a:rPr lang="en-US"/>
              <a:t> are current (except clinical trials)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Prioritizing extensions on MODs with schedule changes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Invoicing: Submitted first invoice batch for Office of Naval Research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Reporting</a:t>
            </a:r>
            <a:r>
              <a:rPr lang="en-US"/>
              <a:t>: Fiscal reports are more manual now and are taking longer to complete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Closing: Paused while focusing on SAGE Modification Requests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URGENT REQUESTS FOR AWARD SETUP 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Urgent Award Setup requests are often missing a key document or piece of </a:t>
            </a:r>
            <a:r>
              <a:rPr lang="en-US">
                <a:solidFill>
                  <a:schemeClr val="dk1"/>
                </a:solidFill>
              </a:rPr>
              <a:t>information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Effective Monday, November 13, urgent requests must have the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Modification Request Checklist</a:t>
            </a:r>
            <a:r>
              <a:rPr lang="en-US"/>
              <a:t> attached if related to a MOD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Char char="&gt;"/>
            </a:pPr>
            <a:r>
              <a:rPr lang="en-US"/>
              <a:t>The urgent request process and what constitutes an urgent request can be found on the </a:t>
            </a:r>
            <a:r>
              <a:rPr lang="en-US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Urgent Requests</a:t>
            </a:r>
            <a:r>
              <a:rPr lang="en-US"/>
              <a:t> webpage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NEW WEBPAGE: KNOWN ISSUES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/>
              <a:t>New webpage to capture identified issues, status, and workarounds: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Char char="&gt;"/>
            </a:pP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https://finance.uw.edu/gca/known-issues</a:t>
            </a:r>
            <a:r>
              <a:rPr lang="en-US">
                <a:solidFill>
                  <a:schemeClr val="accent6"/>
                </a:solidFill>
              </a:rPr>
              <a:t> </a:t>
            </a:r>
            <a:endParaRPr>
              <a:solidFill>
                <a:schemeClr val="accent6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This replaces the GCA Finance Transformation webpage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Recommend bookmarking and </a:t>
            </a:r>
            <a:r>
              <a:rPr lang="en-US"/>
              <a:t>checking</a:t>
            </a:r>
            <a:r>
              <a:rPr lang="en-US"/>
              <a:t> weekly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None/>
            </a:pPr>
            <a:r>
              <a:rPr lang="en-US"/>
              <a:t>Processes GCA no longer manages has been moved to the</a:t>
            </a:r>
            <a:r>
              <a:rPr lang="en-US">
                <a:solidFill>
                  <a:schemeClr val="accent6"/>
                </a:solidFill>
              </a:rPr>
              <a:t> </a:t>
            </a:r>
            <a:r>
              <a:rPr lang="en-US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Resources</a:t>
            </a:r>
            <a:r>
              <a:rPr lang="en-US"/>
              <a:t> tab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ADVANCE EXTENSION </a:t>
            </a:r>
            <a:r>
              <a:rPr lang="en-US"/>
              <a:t>TEMPORARY </a:t>
            </a:r>
            <a:r>
              <a:rPr lang="en-US"/>
              <a:t>PROCESS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C</a:t>
            </a:r>
            <a:r>
              <a:rPr lang="en-US"/>
              <a:t>reate a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new Award Portal ticket</a:t>
            </a:r>
            <a:r>
              <a:rPr lang="en-US"/>
              <a:t> with the following information: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Subject: Award Setup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Topic: Advance Extension Request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Description: Please include:</a:t>
            </a:r>
            <a:endParaRPr/>
          </a:p>
          <a:p>
            <a:pPr indent="-381000" lvl="0" marL="9144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Requested Advance Budget End Date</a:t>
            </a:r>
            <a:endParaRPr/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Reason for Extension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Information </a:t>
            </a:r>
            <a:r>
              <a:rPr lang="en-US"/>
              <a:t>available</a:t>
            </a:r>
            <a:r>
              <a:rPr lang="en-US"/>
              <a:t> on </a:t>
            </a:r>
            <a:r>
              <a:rPr lang="en-US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Advance Awards</a:t>
            </a:r>
            <a:r>
              <a:rPr lang="en-US"/>
              <a:t> webpage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GCA HOLDS ON ASRS AND MODS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GCA will have the </a:t>
            </a:r>
            <a:r>
              <a:rPr lang="en-US"/>
              <a:t>ability</a:t>
            </a:r>
            <a:r>
              <a:rPr lang="en-US"/>
              <a:t> to place a hold on Award Setup Request or Modification Request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New webpage has been created: </a:t>
            </a:r>
            <a:r>
              <a:rPr lang="en-US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https://finance.uw.edu/gca/award-lifecycle/award-setup/holds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GCA will contact campus preparer via email or Award Portal if “</a:t>
            </a:r>
            <a:r>
              <a:rPr lang="en-US"/>
              <a:t>Campus Input Required</a:t>
            </a:r>
            <a:r>
              <a:rPr lang="en-US"/>
              <a:t>”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GCA FORUM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Next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Forum</a:t>
            </a:r>
            <a:r>
              <a:rPr lang="en-US"/>
              <a:t> will be Wednesday, </a:t>
            </a:r>
            <a:r>
              <a:rPr lang="en-US"/>
              <a:t>November</a:t>
            </a:r>
            <a:r>
              <a:rPr lang="en-US"/>
              <a:t> 29, 2023 at 11:00-12:00 PM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