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9144000"/>
  <p:notesSz cx="6858000" cy="9144000"/>
  <p:embeddedFontLst>
    <p:embeddedFont>
      <p:font typeface="Encode Sans"/>
      <p:regular r:id="rId15"/>
      <p:bold r:id="rId16"/>
    </p:embeddedFont>
    <p:embeddedFont>
      <p:font typeface="Encode Sans Black"/>
      <p:bold r:id="rId17"/>
    </p:embeddedFont>
    <p:embeddedFont>
      <p:font typeface="Open Sans Light"/>
      <p:regular r:id="rId18"/>
      <p:bold r:id="rId19"/>
      <p:italic r:id="rId20"/>
      <p:boldItalic r:id="rId21"/>
    </p:embeddedFont>
    <p:embeddedFont>
      <p:font typeface="Open Sans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italic.fntdata"/><Relationship Id="rId22" Type="http://schemas.openxmlformats.org/officeDocument/2006/relationships/font" Target="fonts/OpenSans-regular.fntdata"/><Relationship Id="rId21" Type="http://schemas.openxmlformats.org/officeDocument/2006/relationships/font" Target="fonts/OpenSansLight-boldItalic.fntdata"/><Relationship Id="rId24" Type="http://schemas.openxmlformats.org/officeDocument/2006/relationships/font" Target="fonts/OpenSans-italic.fntdata"/><Relationship Id="rId23" Type="http://schemas.openxmlformats.org/officeDocument/2006/relationships/font" Target="fonts/OpenSans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EncodeSans-regular.fntdata"/><Relationship Id="rId14" Type="http://schemas.openxmlformats.org/officeDocument/2006/relationships/slide" Target="slides/slide10.xml"/><Relationship Id="rId17" Type="http://schemas.openxmlformats.org/officeDocument/2006/relationships/font" Target="fonts/EncodeSansBlack-bold.fntdata"/><Relationship Id="rId16" Type="http://schemas.openxmlformats.org/officeDocument/2006/relationships/font" Target="fonts/EncodeSans-bold.fntdata"/><Relationship Id="rId19" Type="http://schemas.openxmlformats.org/officeDocument/2006/relationships/font" Target="fonts/OpenSansLight-bold.fntdata"/><Relationship Id="rId18" Type="http://schemas.openxmlformats.org/officeDocument/2006/relationships/font" Target="fonts/OpenSans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" name="Google Shape;3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2" name="Google Shape;112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" name="Google Shape;3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0" name="Google Shape;40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" name="Google Shape;5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Will fine tune the error msg for more clarity in a future release</a:t>
            </a:r>
            <a:endParaRPr/>
          </a:p>
        </p:txBody>
      </p:sp>
      <p:sp>
        <p:nvSpPr>
          <p:cNvPr id="51" name="Google Shape;51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2" name="Google Shape;62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1" name="Google Shape;71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When OSP initiates an item, it will be in OSP Setup status. Once they return it to campus for completion, it will be in Composing status.</a:t>
            </a:r>
            <a:endParaRPr/>
          </a:p>
        </p:txBody>
      </p:sp>
      <p:sp>
        <p:nvSpPr>
          <p:cNvPr id="79" name="Google Shape;79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7" name="Google Shape;97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SAGE Office Hours will continue through at least the first quarter of 2024.</a:t>
            </a:r>
            <a:endParaRPr/>
          </a:p>
        </p:txBody>
      </p:sp>
      <p:sp>
        <p:nvSpPr>
          <p:cNvPr id="105" name="Google Shape;105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7.png"/><Relationship Id="rId4" Type="http://schemas.openxmlformats.org/officeDocument/2006/relationships/image" Target="../media/image5.png"/><Relationship Id="rId5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forms.office.com/r/smLAbz427K" TargetMode="External"/><Relationship Id="rId4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washington.edu/research/announcements/tips-asr-mod-in-sage/" TargetMode="External"/><Relationship Id="rId4" Type="http://schemas.openxmlformats.org/officeDocument/2006/relationships/hyperlink" Target="https://uwresearch.gosignmeup.com/public/Course/browse?courseid=4320" TargetMode="External"/><Relationship Id="rId5" Type="http://schemas.openxmlformats.org/officeDocument/2006/relationships/hyperlink" Target="https://uwresearch.gosignmeup.com/public/Course/browse?courseid=4322" TargetMode="External"/><Relationship Id="rId6" Type="http://schemas.openxmlformats.org/officeDocument/2006/relationships/hyperlink" Target="https://uwresearch.gosignmeup.com/public/Course/browse?courseid=4317" TargetMode="External"/><Relationship Id="rId7" Type="http://schemas.openxmlformats.org/officeDocument/2006/relationships/hyperlink" Target="https://washington.zoom.us/j/99354670368" TargetMode="External"/><Relationship Id="rId8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>
                <a:latin typeface="Encode Sans Black"/>
                <a:ea typeface="Encode Sans Black"/>
                <a:cs typeface="Encode Sans Black"/>
                <a:sym typeface="Encode Sans Black"/>
              </a:rPr>
              <a:t>SAGE SEARCH TIPS &amp; </a:t>
            </a:r>
            <a:endParaRPr sz="4200"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>
                <a:latin typeface="Encode Sans Black"/>
                <a:ea typeface="Encode Sans Black"/>
                <a:cs typeface="Encode Sans Black"/>
                <a:sym typeface="Encode Sans Black"/>
              </a:rPr>
              <a:t>UPCOMING RELEASE</a:t>
            </a:r>
            <a:endParaRPr sz="42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1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Judy Chung &amp; Mia Alberro</a:t>
            </a:r>
            <a:endParaRPr b="1" i="0" sz="1600" u="none" cap="none" strike="noStrike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Research Information Services (ORIS)</a:t>
            </a:r>
            <a:endParaRPr b="0" i="0" sz="1600" u="none" cap="none" strike="noStrike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December 14, 2023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lang="en-US" sz="3400">
                <a:latin typeface="Encode Sans Black"/>
                <a:ea typeface="Encode Sans Black"/>
                <a:cs typeface="Encode Sans Black"/>
                <a:sym typeface="Encode Sans Black"/>
              </a:rPr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/>
          <p:nvPr/>
        </p:nvSpPr>
        <p:spPr>
          <a:xfrm>
            <a:off x="6584550" y="6125350"/>
            <a:ext cx="2122500" cy="817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3400">
                <a:latin typeface="Encode Sans Black"/>
                <a:ea typeface="Encode Sans Black"/>
                <a:cs typeface="Encode Sans Black"/>
                <a:sym typeface="Encode Sans Black"/>
              </a:rPr>
              <a:t>Award Search Tips</a:t>
            </a:r>
            <a:endParaRPr sz="34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&gt;"/>
            </a:pPr>
            <a:r>
              <a:rPr lang="en-US" sz="1800">
                <a:solidFill>
                  <a:schemeClr val="dk1"/>
                </a:solidFill>
              </a:rPr>
              <a:t> Search returns </a:t>
            </a:r>
            <a:r>
              <a:rPr b="1" lang="en-US" sz="1800">
                <a:solidFill>
                  <a:schemeClr val="dk1"/>
                </a:solidFill>
              </a:rPr>
              <a:t>direct matches</a:t>
            </a:r>
            <a:r>
              <a:rPr lang="en-US" sz="1800">
                <a:solidFill>
                  <a:schemeClr val="dk1"/>
                </a:solidFill>
              </a:rPr>
              <a:t> only.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i="1" lang="en-US" sz="1800">
                <a:solidFill>
                  <a:schemeClr val="dk1"/>
                </a:solidFill>
              </a:rPr>
              <a:t>Include prefixes (ASR, MOD, ADV, A)!</a:t>
            </a:r>
            <a:endParaRPr i="1"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i="1" lang="en-US" sz="1800">
                <a:solidFill>
                  <a:schemeClr val="dk1"/>
                </a:solidFill>
              </a:rPr>
              <a:t>Remove trailing or leading spaces</a:t>
            </a:r>
            <a:br>
              <a:rPr i="1" lang="en-US" sz="1800">
                <a:solidFill>
                  <a:schemeClr val="dk1"/>
                </a:solidFill>
              </a:rPr>
            </a:br>
            <a:r>
              <a:rPr i="1" lang="en-US" sz="1800">
                <a:solidFill>
                  <a:schemeClr val="dk1"/>
                </a:solidFill>
              </a:rPr>
              <a:t>from copy/pasting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&gt;"/>
            </a:pPr>
            <a:r>
              <a:rPr b="1" lang="en-US" sz="1800">
                <a:solidFill>
                  <a:schemeClr val="dk1"/>
                </a:solidFill>
              </a:rPr>
              <a:t>Search by Application</a:t>
            </a:r>
            <a:r>
              <a:rPr lang="en-US" sz="1800">
                <a:solidFill>
                  <a:schemeClr val="dk1"/>
                </a:solidFill>
              </a:rPr>
              <a:t> </a:t>
            </a:r>
            <a:r>
              <a:rPr b="1" lang="en-US" sz="1800">
                <a:solidFill>
                  <a:schemeClr val="dk1"/>
                </a:solidFill>
              </a:rPr>
              <a:t>ID </a:t>
            </a:r>
            <a:r>
              <a:rPr lang="en-US" sz="1800">
                <a:solidFill>
                  <a:schemeClr val="dk1"/>
                </a:solidFill>
              </a:rPr>
              <a:t>(eGC1) will search for the eGC1 listed on the request. 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i="1" lang="en-US" sz="1800">
                <a:solidFill>
                  <a:schemeClr val="dk1"/>
                </a:solidFill>
              </a:rPr>
              <a:t>Most MODs will not have an eGC1, so search by RequestID instead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br>
              <a:rPr lang="en-US" sz="1800">
                <a:solidFill>
                  <a:schemeClr val="dk1"/>
                </a:solidFill>
              </a:rPr>
            </a:b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1800"/>
          </a:p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52824" y="1585775"/>
            <a:ext cx="3302775" cy="1704638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6" name="Google Shape;4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489610"/>
            <a:ext cx="9144001" cy="163573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47" name="Google Shape;47;p7"/>
          <p:cNvPicPr preferRelativeResize="0"/>
          <p:nvPr/>
        </p:nvPicPr>
        <p:blipFill rotWithShape="1">
          <a:blip r:embed="rId5">
            <a:alphaModFix amt="50000"/>
          </a:blip>
          <a:srcRect b="0" l="0" r="0" t="0"/>
          <a:stretch/>
        </p:blipFill>
        <p:spPr>
          <a:xfrm>
            <a:off x="5100737" y="683148"/>
            <a:ext cx="683800" cy="68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3400">
                <a:latin typeface="Encode Sans Black"/>
                <a:ea typeface="Encode Sans Black"/>
                <a:cs typeface="Encode Sans Black"/>
                <a:sym typeface="Encode Sans Black"/>
              </a:rPr>
              <a:t>How Permissions Impact Search</a:t>
            </a:r>
            <a:endParaRPr sz="34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54" name="Google Shape;54;p8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&gt;"/>
            </a:pPr>
            <a:r>
              <a:rPr lang="en-US" sz="2200">
                <a:solidFill>
                  <a:schemeClr val="dk1"/>
                </a:solidFill>
              </a:rPr>
              <a:t>Search will show </a:t>
            </a:r>
            <a:r>
              <a:rPr b="1" lang="en-US" sz="2200">
                <a:solidFill>
                  <a:schemeClr val="dk1"/>
                </a:solidFill>
              </a:rPr>
              <a:t>all </a:t>
            </a:r>
            <a:r>
              <a:rPr lang="en-US" sz="2200">
                <a:solidFill>
                  <a:schemeClr val="dk1"/>
                </a:solidFill>
              </a:rPr>
              <a:t>results regardless of permissions.</a:t>
            </a:r>
            <a:endParaRPr sz="2200">
              <a:solidFill>
                <a:schemeClr val="dk1"/>
              </a:solidFill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If you do not have permissions to access a request, attempting to open it will result in an error.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br>
              <a:rPr lang="en-US" sz="2200">
                <a:solidFill>
                  <a:schemeClr val="dk1"/>
                </a:solidFill>
              </a:rPr>
            </a:b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200"/>
          </a:p>
        </p:txBody>
      </p:sp>
      <p:pic>
        <p:nvPicPr>
          <p:cNvPr id="55" name="Google Shape;5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55125" y="3868812"/>
            <a:ext cx="2494175" cy="2464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cxnSp>
        <p:nvCxnSpPr>
          <p:cNvPr id="56" name="Google Shape;56;p8"/>
          <p:cNvCxnSpPr/>
          <p:nvPr/>
        </p:nvCxnSpPr>
        <p:spPr>
          <a:xfrm flipH="1" rot="10800000">
            <a:off x="3830513" y="5433200"/>
            <a:ext cx="719400" cy="5685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57" name="Google Shape;57;p8"/>
          <p:cNvSpPr txBox="1"/>
          <p:nvPr/>
        </p:nvSpPr>
        <p:spPr>
          <a:xfrm>
            <a:off x="4655150" y="3261000"/>
            <a:ext cx="2494200" cy="6078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-US" sz="1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Error displayed if no permissions to view item</a:t>
            </a:r>
            <a:endParaRPr b="0" i="1" sz="14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07250" y="3799337"/>
            <a:ext cx="2257400" cy="260382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3400">
                <a:latin typeface="Encode Sans Black"/>
                <a:ea typeface="Encode Sans Black"/>
                <a:cs typeface="Encode Sans Black"/>
                <a:sym typeface="Encode Sans Black"/>
              </a:rPr>
              <a:t>What’s Next </a:t>
            </a:r>
            <a:r>
              <a:rPr lang="en-US" sz="3400">
                <a:latin typeface="Encode Sans"/>
                <a:ea typeface="Encode Sans"/>
                <a:cs typeface="Encode Sans"/>
                <a:sym typeface="Encode Sans"/>
              </a:rPr>
              <a:t>|</a:t>
            </a:r>
            <a:r>
              <a:rPr lang="en-US" sz="3400">
                <a:latin typeface="Encode Sans Black"/>
                <a:ea typeface="Encode Sans Black"/>
                <a:cs typeface="Encode Sans Black"/>
                <a:sym typeface="Encode Sans Black"/>
              </a:rPr>
              <a:t> </a:t>
            </a:r>
            <a:r>
              <a:rPr lang="en-US" sz="3400">
                <a:latin typeface="Encode Sans"/>
                <a:ea typeface="Encode Sans"/>
                <a:cs typeface="Encode Sans"/>
                <a:sym typeface="Encode Sans"/>
              </a:rPr>
              <a:t>Award Requests List</a:t>
            </a:r>
            <a:endParaRPr sz="3400"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65" name="Google Shape;65;p9"/>
          <p:cNvSpPr txBox="1"/>
          <p:nvPr>
            <p:ph idx="2" type="body"/>
          </p:nvPr>
        </p:nvSpPr>
        <p:spPr>
          <a:xfrm>
            <a:off x="811700" y="2306675"/>
            <a:ext cx="8196300" cy="14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&gt;"/>
            </a:pPr>
            <a:r>
              <a:rPr b="1" lang="en-US" sz="2200">
                <a:solidFill>
                  <a:schemeClr val="dk1"/>
                </a:solidFill>
              </a:rPr>
              <a:t>Award Request List: More Data Available! </a:t>
            </a:r>
            <a:endParaRPr b="1" sz="2200">
              <a:solidFill>
                <a:schemeClr val="dk1"/>
              </a:solidFill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Short title, eGC1 ID for MODs, Cost Center, PI, Workday Award ID, Sponsor Name, Prime/Originating Sponsor Name</a:t>
            </a:r>
            <a:br>
              <a:rPr lang="en-US" sz="2200">
                <a:solidFill>
                  <a:schemeClr val="dk1"/>
                </a:solidFill>
              </a:rPr>
            </a:b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200"/>
          </a:p>
        </p:txBody>
      </p:sp>
      <p:sp>
        <p:nvSpPr>
          <p:cNvPr id="66" name="Google Shape;66;p9"/>
          <p:cNvSpPr txBox="1"/>
          <p:nvPr>
            <p:ph idx="2" type="body"/>
          </p:nvPr>
        </p:nvSpPr>
        <p:spPr>
          <a:xfrm>
            <a:off x="858725" y="1695350"/>
            <a:ext cx="4610400" cy="530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2400"/>
              <a:buNone/>
            </a:pPr>
            <a:r>
              <a:rPr b="1" i="1" lang="en-US" sz="2200">
                <a:solidFill>
                  <a:schemeClr val="dk1"/>
                </a:solidFill>
              </a:rPr>
              <a:t>Release Date: December 20, 2023</a:t>
            </a:r>
            <a:endParaRPr sz="2200"/>
          </a:p>
        </p:txBody>
      </p:sp>
      <p:pic>
        <p:nvPicPr>
          <p:cNvPr id="67" name="Google Shape;6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4592975"/>
            <a:ext cx="8839199" cy="1036267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idx="1" type="body"/>
          </p:nvPr>
        </p:nvSpPr>
        <p:spPr>
          <a:xfrm>
            <a:off x="665157" y="3483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3400">
                <a:latin typeface="Encode Sans Black"/>
                <a:ea typeface="Encode Sans Black"/>
                <a:cs typeface="Encode Sans Black"/>
                <a:sym typeface="Encode Sans Black"/>
              </a:rPr>
              <a:t>What’s Next </a:t>
            </a:r>
            <a:r>
              <a:rPr lang="en-US" sz="3400">
                <a:latin typeface="Encode Sans"/>
                <a:ea typeface="Encode Sans"/>
                <a:cs typeface="Encode Sans"/>
                <a:sym typeface="Encode Sans"/>
              </a:rPr>
              <a:t>| Filtering</a:t>
            </a:r>
            <a:endParaRPr sz="3400"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74" name="Google Shape;74;p10"/>
          <p:cNvSpPr txBox="1"/>
          <p:nvPr>
            <p:ph idx="2" type="body"/>
          </p:nvPr>
        </p:nvSpPr>
        <p:spPr>
          <a:xfrm>
            <a:off x="659300" y="1702575"/>
            <a:ext cx="8196300" cy="17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&gt;"/>
            </a:pPr>
            <a:r>
              <a:rPr b="1" lang="en-US" sz="2200">
                <a:solidFill>
                  <a:schemeClr val="dk1"/>
                </a:solidFill>
              </a:rPr>
              <a:t>New “Apply Filters” Button</a:t>
            </a:r>
            <a:r>
              <a:rPr lang="en-US" sz="2200">
                <a:solidFill>
                  <a:schemeClr val="dk1"/>
                </a:solidFill>
              </a:rPr>
              <a:t>:</a:t>
            </a:r>
            <a:r>
              <a:rPr b="1" lang="en-US" sz="2200">
                <a:solidFill>
                  <a:schemeClr val="dk1"/>
                </a:solidFill>
              </a:rPr>
              <a:t> </a:t>
            </a:r>
            <a:r>
              <a:rPr i="1" lang="en-US" sz="2200">
                <a:solidFill>
                  <a:schemeClr val="dk1"/>
                </a:solidFill>
              </a:rPr>
              <a:t>Improves SAGE performance!</a:t>
            </a:r>
            <a:endParaRPr b="1" sz="2200">
              <a:solidFill>
                <a:schemeClr val="dk1"/>
              </a:solidFill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Select 1 or more filters</a:t>
            </a:r>
            <a:endParaRPr sz="2200">
              <a:solidFill>
                <a:schemeClr val="dk1"/>
              </a:solidFill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Click “Apply Filters” button</a:t>
            </a:r>
            <a:endParaRPr sz="2200">
              <a:solidFill>
                <a:schemeClr val="dk1"/>
              </a:solidFill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Click “Clear Filters” as needed</a:t>
            </a:r>
            <a:br>
              <a:rPr lang="en-US" sz="2200">
                <a:solidFill>
                  <a:schemeClr val="dk1"/>
                </a:solidFill>
              </a:rPr>
            </a:b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200"/>
          </a:p>
        </p:txBody>
      </p:sp>
      <p:pic>
        <p:nvPicPr>
          <p:cNvPr id="75" name="Google Shape;7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29725" y="3918100"/>
            <a:ext cx="3295650" cy="2324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/>
          <p:nvPr/>
        </p:nvSpPr>
        <p:spPr>
          <a:xfrm>
            <a:off x="6829825" y="5780100"/>
            <a:ext cx="2122500" cy="115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1"/>
          <p:cNvSpPr txBox="1"/>
          <p:nvPr>
            <p:ph idx="1" type="body"/>
          </p:nvPr>
        </p:nvSpPr>
        <p:spPr>
          <a:xfrm>
            <a:off x="665157" y="3483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3400">
                <a:latin typeface="Encode Sans Black"/>
                <a:ea typeface="Encode Sans Black"/>
                <a:cs typeface="Encode Sans Black"/>
                <a:sym typeface="Encode Sans Black"/>
              </a:rPr>
              <a:t>What’s Next </a:t>
            </a:r>
            <a:r>
              <a:rPr lang="en-US" sz="3400">
                <a:latin typeface="Encode Sans"/>
                <a:ea typeface="Encode Sans"/>
                <a:cs typeface="Encode Sans"/>
                <a:sym typeface="Encode Sans"/>
              </a:rPr>
              <a:t>| New Filters</a:t>
            </a:r>
            <a:endParaRPr sz="3400"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83" name="Google Shape;83;p11"/>
          <p:cNvSpPr txBox="1"/>
          <p:nvPr>
            <p:ph idx="2" type="body"/>
          </p:nvPr>
        </p:nvSpPr>
        <p:spPr>
          <a:xfrm>
            <a:off x="659300" y="1702575"/>
            <a:ext cx="5236800" cy="13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&gt;"/>
            </a:pPr>
            <a:r>
              <a:rPr b="1" lang="en-US" sz="2200">
                <a:solidFill>
                  <a:schemeClr val="dk1"/>
                </a:solidFill>
              </a:rPr>
              <a:t>New Filters Coming!</a:t>
            </a:r>
            <a:endParaRPr sz="2200">
              <a:solidFill>
                <a:schemeClr val="dk1"/>
              </a:solidFill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By Workday Award ID</a:t>
            </a:r>
            <a:endParaRPr sz="2200">
              <a:solidFill>
                <a:schemeClr val="dk1"/>
              </a:solidFill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By Principal Investigator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&gt;"/>
            </a:pPr>
            <a:r>
              <a:rPr b="1" lang="en-US" sz="2200">
                <a:solidFill>
                  <a:schemeClr val="dk1"/>
                </a:solidFill>
              </a:rPr>
              <a:t>Tips</a:t>
            </a:r>
            <a:endParaRPr sz="2200">
              <a:solidFill>
                <a:schemeClr val="dk1"/>
              </a:solidFill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Use full Workday format for searching by award: </a:t>
            </a:r>
            <a:r>
              <a:rPr b="1" lang="en-US" sz="2200">
                <a:solidFill>
                  <a:schemeClr val="dk1"/>
                </a:solidFill>
              </a:rPr>
              <a:t>AWD-005841</a:t>
            </a:r>
            <a:endParaRPr sz="2200">
              <a:solidFill>
                <a:schemeClr val="dk1"/>
              </a:solidFill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Helpful for seeing if OSP has already started an ASR or MOD</a:t>
            </a:r>
            <a:endParaRPr sz="2200">
              <a:solidFill>
                <a:schemeClr val="dk1"/>
              </a:solidFill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Open item in a new tab to retain prior filter (right-click)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br>
              <a:rPr lang="en-US" sz="2200">
                <a:solidFill>
                  <a:schemeClr val="dk1"/>
                </a:solidFill>
              </a:rPr>
            </a:b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200"/>
          </a:p>
        </p:txBody>
      </p:sp>
      <p:pic>
        <p:nvPicPr>
          <p:cNvPr id="84" name="Google Shape;8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53475" y="1477550"/>
            <a:ext cx="2734250" cy="49727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5" name="Google Shape;85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45575" y="4801038"/>
            <a:ext cx="419100" cy="413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45575" y="5939788"/>
            <a:ext cx="419100" cy="413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2"/>
          <p:cNvSpPr txBox="1"/>
          <p:nvPr>
            <p:ph idx="1" type="body"/>
          </p:nvPr>
        </p:nvSpPr>
        <p:spPr>
          <a:xfrm>
            <a:off x="665157" y="3483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2900">
                <a:latin typeface="Encode Sans Black"/>
                <a:ea typeface="Encode Sans Black"/>
                <a:cs typeface="Encode Sans Black"/>
                <a:sym typeface="Encode Sans Black"/>
              </a:rPr>
              <a:t>What’s Next </a:t>
            </a:r>
            <a:r>
              <a:rPr lang="en-US" sz="2900">
                <a:latin typeface="Encode Sans"/>
                <a:ea typeface="Encode Sans"/>
                <a:cs typeface="Encode Sans"/>
                <a:sym typeface="Encode Sans"/>
              </a:rPr>
              <a:t>| Budget Export &amp; </a:t>
            </a:r>
            <a:endParaRPr sz="2900"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2900">
                <a:latin typeface="Encode Sans"/>
                <a:ea typeface="Encode Sans"/>
                <a:cs typeface="Encode Sans"/>
                <a:sym typeface="Encode Sans"/>
              </a:rPr>
              <a:t>Performance Improvements</a:t>
            </a:r>
            <a:endParaRPr sz="2900"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93" name="Google Shape;93;p12"/>
          <p:cNvSpPr txBox="1"/>
          <p:nvPr>
            <p:ph idx="2" type="body"/>
          </p:nvPr>
        </p:nvSpPr>
        <p:spPr>
          <a:xfrm>
            <a:off x="659300" y="1702575"/>
            <a:ext cx="7836000" cy="22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200">
                <a:solidFill>
                  <a:schemeClr val="dk1"/>
                </a:solidFill>
              </a:rPr>
              <a:t>Budget Export Updates (for MOD use)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2200">
                <a:solidFill>
                  <a:schemeClr val="dk1"/>
                </a:solidFill>
              </a:rPr>
              <a:t>The following data will be visible on worksheet exports:</a:t>
            </a:r>
            <a:endParaRPr sz="2200">
              <a:solidFill>
                <a:schemeClr val="dk1"/>
              </a:solidFill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Cost Center</a:t>
            </a:r>
            <a:endParaRPr sz="2200">
              <a:solidFill>
                <a:schemeClr val="dk1"/>
              </a:solidFill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Security Grant Hierarchy</a:t>
            </a:r>
            <a:endParaRPr sz="2200">
              <a:solidFill>
                <a:schemeClr val="dk1"/>
              </a:solidFill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Worksheet PI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200">
                <a:solidFill>
                  <a:schemeClr val="dk1"/>
                </a:solidFill>
              </a:rPr>
              <a:t>Additional Performance Improvements</a:t>
            </a:r>
            <a:endParaRPr sz="2200">
              <a:solidFill>
                <a:schemeClr val="dk1"/>
              </a:solidFill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Quicker Award Search &amp; Filters performance</a:t>
            </a:r>
            <a:endParaRPr sz="2200">
              <a:solidFill>
                <a:schemeClr val="dk1"/>
              </a:solidFill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>
                <a:solidFill>
                  <a:schemeClr val="dk1"/>
                </a:solidFill>
              </a:rPr>
              <a:t>Protects overall system stability 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3400">
                <a:latin typeface="Encode Sans Black"/>
                <a:ea typeface="Encode Sans Black"/>
                <a:cs typeface="Encode Sans Black"/>
                <a:sym typeface="Encode Sans Black"/>
              </a:rPr>
              <a:t>SAGE Notification Survey</a:t>
            </a:r>
            <a:endParaRPr sz="34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00" name="Google Shape;100;p13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000">
                <a:solidFill>
                  <a:schemeClr val="dk1"/>
                </a:solidFill>
              </a:rPr>
              <a:t>We want your feedback!</a:t>
            </a:r>
            <a:br>
              <a:rPr b="1" lang="en-US" sz="2000">
                <a:solidFill>
                  <a:schemeClr val="dk1"/>
                </a:solidFill>
              </a:rPr>
            </a:br>
            <a:endParaRPr b="1"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b="1" lang="en-US" sz="2000">
                <a:solidFill>
                  <a:schemeClr val="dk1"/>
                </a:solidFill>
              </a:rPr>
              <a:t>Goal</a:t>
            </a:r>
            <a:r>
              <a:rPr lang="en-US" sz="2000">
                <a:solidFill>
                  <a:schemeClr val="dk1"/>
                </a:solidFill>
              </a:rPr>
              <a:t>: Improve SAGE system notifications for award-related activity</a:t>
            </a:r>
            <a:br>
              <a:rPr lang="en-US" sz="2000">
                <a:solidFill>
                  <a:schemeClr val="dk1"/>
                </a:solidFill>
              </a:rPr>
            </a:b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b="1" lang="en-US" sz="2000">
                <a:solidFill>
                  <a:schemeClr val="dk1"/>
                </a:solidFill>
              </a:rPr>
              <a:t>Audience</a:t>
            </a:r>
            <a:r>
              <a:rPr lang="en-US" sz="2000">
                <a:solidFill>
                  <a:schemeClr val="dk1"/>
                </a:solidFill>
              </a:rPr>
              <a:t>: SAGE users who set up or monitor ASRs and/or MODs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b="1" lang="en-US" sz="2000">
                <a:solidFill>
                  <a:schemeClr val="dk1"/>
                </a:solidFill>
              </a:rPr>
              <a:t>How to Participate</a:t>
            </a:r>
            <a:endParaRPr b="1" sz="2000"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>
                <a:solidFill>
                  <a:schemeClr val="dk1"/>
                </a:solidFill>
              </a:rPr>
              <a:t>Use Microsoft Forms: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SAGE Notifications</a:t>
            </a:r>
            <a:endParaRPr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>
                <a:solidFill>
                  <a:schemeClr val="dk1"/>
                </a:solidFill>
              </a:rPr>
              <a:t>Open today, 12/14, through Wednesday, 12/20</a:t>
            </a:r>
            <a:endParaRPr>
              <a:solidFill>
                <a:schemeClr val="dk1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>
                <a:solidFill>
                  <a:schemeClr val="dk1"/>
                </a:solidFill>
              </a:rPr>
              <a:t>The survey will take 10-15 minutes to complete</a:t>
            </a:r>
            <a:br>
              <a:rPr lang="en-US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000"/>
          </a:p>
        </p:txBody>
      </p:sp>
      <p:pic>
        <p:nvPicPr>
          <p:cNvPr id="101" name="Google Shape;101;p13"/>
          <p:cNvPicPr preferRelativeResize="0"/>
          <p:nvPr/>
        </p:nvPicPr>
        <p:blipFill rotWithShape="1">
          <a:blip r:embed="rId4">
            <a:alphaModFix amt="30000"/>
          </a:blip>
          <a:srcRect b="0" l="0" r="0" t="0"/>
          <a:stretch/>
        </p:blipFill>
        <p:spPr>
          <a:xfrm>
            <a:off x="6554550" y="521049"/>
            <a:ext cx="846750" cy="84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US" sz="3400">
                <a:latin typeface="Encode Sans Black"/>
                <a:ea typeface="Encode Sans Black"/>
                <a:cs typeface="Encode Sans Black"/>
                <a:sym typeface="Encode Sans Black"/>
              </a:rPr>
              <a:t>SAGE Resources</a:t>
            </a:r>
            <a:endParaRPr sz="34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08" name="Google Shape;108;p14"/>
          <p:cNvSpPr txBox="1"/>
          <p:nvPr>
            <p:ph idx="2" type="body"/>
          </p:nvPr>
        </p:nvSpPr>
        <p:spPr>
          <a:xfrm>
            <a:off x="659300" y="1736725"/>
            <a:ext cx="8196300" cy="49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200">
                <a:solidFill>
                  <a:schemeClr val="dk1"/>
                </a:solidFill>
              </a:rPr>
              <a:t>Award Setup &amp; Modification Requests</a:t>
            </a:r>
            <a:endParaRPr b="1" sz="2200">
              <a:solidFill>
                <a:schemeClr val="dk1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&gt;"/>
            </a:pPr>
            <a:r>
              <a:rPr lang="en-US" sz="2200">
                <a:solidFill>
                  <a:schemeClr val="dk1"/>
                </a:solidFill>
              </a:rPr>
              <a:t> 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Tips for Success for ASRs &amp; Mods 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200">
                <a:solidFill>
                  <a:schemeClr val="dk1"/>
                </a:solidFill>
              </a:rPr>
              <a:t>Virtual Instructor-Led Classes</a:t>
            </a:r>
            <a:endParaRPr sz="2200">
              <a:solidFill>
                <a:schemeClr val="dk1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&gt;"/>
            </a:pPr>
            <a:r>
              <a:rPr lang="en-US" sz="2200">
                <a:solidFill>
                  <a:schemeClr val="dk1"/>
                </a:solidFill>
              </a:rPr>
              <a:t>SAGE Awards</a:t>
            </a:r>
            <a:endParaRPr sz="2200">
              <a:solidFill>
                <a:schemeClr val="dk1"/>
              </a:solidFill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 u="sng">
                <a:solidFill>
                  <a:schemeClr val="hlink"/>
                </a:solidFill>
                <a:hlinkClick r:id="rId4"/>
              </a:rPr>
              <a:t>Wednesday, 2/7, 1 - 3 p.m.</a:t>
            </a:r>
            <a:endParaRPr sz="2200">
              <a:solidFill>
                <a:schemeClr val="dk1"/>
              </a:solidFill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 u="sng">
                <a:solidFill>
                  <a:schemeClr val="hlink"/>
                </a:solidFill>
                <a:hlinkClick r:id="rId5"/>
              </a:rPr>
              <a:t>Thursday, 2/15, 1 - 3 p.m.</a:t>
            </a:r>
            <a:endParaRPr sz="2200">
              <a:solidFill>
                <a:schemeClr val="dk1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&gt;"/>
            </a:pPr>
            <a:r>
              <a:rPr lang="en-US" sz="2200">
                <a:solidFill>
                  <a:schemeClr val="dk1"/>
                </a:solidFill>
              </a:rPr>
              <a:t>SAGE Budget</a:t>
            </a:r>
            <a:endParaRPr sz="2200">
              <a:solidFill>
                <a:schemeClr val="dk1"/>
              </a:solidFill>
            </a:endParaRPr>
          </a:p>
          <a:p>
            <a:pPr indent="-3683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–"/>
            </a:pPr>
            <a:r>
              <a:rPr lang="en-US" sz="2200" u="sng">
                <a:solidFill>
                  <a:schemeClr val="hlink"/>
                </a:solidFill>
                <a:hlinkClick r:id="rId6"/>
              </a:rPr>
              <a:t>Thursday, 1/25, 1 - 3</a:t>
            </a:r>
            <a:r>
              <a:rPr lang="en-US" sz="2200">
                <a:solidFill>
                  <a:schemeClr val="dk1"/>
                </a:solidFill>
              </a:rPr>
              <a:t> 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200">
                <a:solidFill>
                  <a:schemeClr val="dk1"/>
                </a:solidFill>
              </a:rPr>
              <a:t>Office Hours</a:t>
            </a:r>
            <a:endParaRPr b="1" sz="2200">
              <a:solidFill>
                <a:schemeClr val="dk1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&gt;"/>
            </a:pPr>
            <a:r>
              <a:rPr lang="en-US" sz="2200" u="sng">
                <a:solidFill>
                  <a:schemeClr val="hlink"/>
                </a:solidFill>
                <a:hlinkClick r:id="rId7"/>
              </a:rPr>
              <a:t>Today, December 14, 1-2 p.m.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200"/>
          </a:p>
        </p:txBody>
      </p:sp>
      <p:pic>
        <p:nvPicPr>
          <p:cNvPr id="109" name="Google Shape;109;p14"/>
          <p:cNvPicPr preferRelativeResize="0"/>
          <p:nvPr/>
        </p:nvPicPr>
        <p:blipFill rotWithShape="1">
          <a:blip r:embed="rId8">
            <a:alphaModFix amt="45000"/>
          </a:blip>
          <a:srcRect b="0" l="0" r="0" t="0"/>
          <a:stretch/>
        </p:blipFill>
        <p:spPr>
          <a:xfrm>
            <a:off x="4445056" y="433800"/>
            <a:ext cx="992100" cy="99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