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Lst>
  <p:notesMasterIdLst>
    <p:notesMasterId r:id="rId76"/>
  </p:notesMasterIdLst>
  <p:sldIdLst>
    <p:sldId id="258" r:id="rId6"/>
    <p:sldId id="256" r:id="rId7"/>
    <p:sldId id="265" r:id="rId8"/>
    <p:sldId id="257" r:id="rId9"/>
    <p:sldId id="378" r:id="rId10"/>
    <p:sldId id="379" r:id="rId11"/>
    <p:sldId id="398" r:id="rId12"/>
    <p:sldId id="401" r:id="rId13"/>
    <p:sldId id="399" r:id="rId14"/>
    <p:sldId id="380" r:id="rId15"/>
    <p:sldId id="385" r:id="rId16"/>
    <p:sldId id="381" r:id="rId17"/>
    <p:sldId id="386" r:id="rId18"/>
    <p:sldId id="391" r:id="rId19"/>
    <p:sldId id="277" r:id="rId20"/>
    <p:sldId id="296" r:id="rId21"/>
    <p:sldId id="262" r:id="rId22"/>
    <p:sldId id="358" r:id="rId23"/>
    <p:sldId id="276" r:id="rId24"/>
    <p:sldId id="261" r:id="rId25"/>
    <p:sldId id="285" r:id="rId26"/>
    <p:sldId id="284" r:id="rId27"/>
    <p:sldId id="283" r:id="rId28"/>
    <p:sldId id="282" r:id="rId29"/>
    <p:sldId id="287" r:id="rId30"/>
    <p:sldId id="288" r:id="rId31"/>
    <p:sldId id="279" r:id="rId32"/>
    <p:sldId id="359" r:id="rId33"/>
    <p:sldId id="281" r:id="rId34"/>
    <p:sldId id="292" r:id="rId35"/>
    <p:sldId id="293" r:id="rId36"/>
    <p:sldId id="280" r:id="rId37"/>
    <p:sldId id="297" r:id="rId38"/>
    <p:sldId id="269" r:id="rId39"/>
    <p:sldId id="259" r:id="rId40"/>
    <p:sldId id="319" r:id="rId41"/>
    <p:sldId id="320" r:id="rId42"/>
    <p:sldId id="321" r:id="rId43"/>
    <p:sldId id="322" r:id="rId44"/>
    <p:sldId id="325" r:id="rId45"/>
    <p:sldId id="326" r:id="rId46"/>
    <p:sldId id="357" r:id="rId47"/>
    <p:sldId id="327" r:id="rId48"/>
    <p:sldId id="299" r:id="rId49"/>
    <p:sldId id="330" r:id="rId50"/>
    <p:sldId id="331" r:id="rId51"/>
    <p:sldId id="333" r:id="rId52"/>
    <p:sldId id="334" r:id="rId53"/>
    <p:sldId id="335" r:id="rId54"/>
    <p:sldId id="336" r:id="rId55"/>
    <p:sldId id="263" r:id="rId56"/>
    <p:sldId id="338" r:id="rId57"/>
    <p:sldId id="339" r:id="rId58"/>
    <p:sldId id="340" r:id="rId59"/>
    <p:sldId id="353" r:id="rId60"/>
    <p:sldId id="328" r:id="rId61"/>
    <p:sldId id="342" r:id="rId62"/>
    <p:sldId id="343" r:id="rId63"/>
    <p:sldId id="344" r:id="rId64"/>
    <p:sldId id="345" r:id="rId65"/>
    <p:sldId id="346" r:id="rId66"/>
    <p:sldId id="355" r:id="rId67"/>
    <p:sldId id="349" r:id="rId68"/>
    <p:sldId id="266" r:id="rId69"/>
    <p:sldId id="350" r:id="rId70"/>
    <p:sldId id="351" r:id="rId71"/>
    <p:sldId id="352" r:id="rId72"/>
    <p:sldId id="354" r:id="rId73"/>
    <p:sldId id="318" r:id="rId74"/>
    <p:sldId id="27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718"/>
  </p:normalViewPr>
  <p:slideViewPr>
    <p:cSldViewPr snapToGrid="0">
      <p:cViewPr varScale="1">
        <p:scale>
          <a:sx n="122" d="100"/>
          <a:sy n="122" d="100"/>
        </p:scale>
        <p:origin x="96" y="9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washington.edu/research/gca/budget/granttracker.html" TargetMode="External"/><Relationship Id="rId1" Type="http://schemas.openxmlformats.org/officeDocument/2006/relationships/hyperlink" Target="mailto:gcahelp@uw.edu" TargetMode="External"/><Relationship Id="rId5" Type="http://schemas.openxmlformats.org/officeDocument/2006/relationships/image" Target="../media/image34.png"/><Relationship Id="rId4"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washington.edu/research/gca/budget/granttracker.html" TargetMode="External"/><Relationship Id="rId1"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hyperlink" Target="mailto:gcahelp@uw.ed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8948-3320-4B7F-80FB-AB1137B5078B}" type="doc">
      <dgm:prSet loTypeId="urn:microsoft.com/office/officeart/2005/8/layout/venn3" loCatId="icon" qsTypeId="urn:microsoft.com/office/officeart/2005/8/quickstyle/simple1" qsCatId="simple" csTypeId="urn:microsoft.com/office/officeart/2005/8/colors/colorful1" csCatId="colorful" phldr="1"/>
      <dgm:spPr/>
      <dgm:t>
        <a:bodyPr/>
        <a:lstStyle/>
        <a:p>
          <a:endParaRPr lang="en-US"/>
        </a:p>
      </dgm:t>
    </dgm:pt>
    <dgm:pt modelId="{15F858BE-12F3-4653-B340-0B188B98203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2000" b="1" dirty="0">
              <a:solidFill>
                <a:schemeClr val="tx1">
                  <a:lumMod val="75000"/>
                  <a:lumOff val="25000"/>
                </a:schemeClr>
              </a:solidFill>
            </a:rPr>
            <a:t>November</a:t>
          </a:r>
        </a:p>
      </dgm:t>
    </dgm:pt>
    <dgm:pt modelId="{A18FFBF8-8B7D-40D4-A330-31FF915469FD}" type="parTrans" cxnId="{DEBC30EA-F307-450A-9FE0-DE38E709B7C6}">
      <dgm:prSet/>
      <dgm:spPr/>
      <dgm:t>
        <a:bodyPr/>
        <a:lstStyle/>
        <a:p>
          <a:endParaRPr lang="en-US" sz="1100">
            <a:solidFill>
              <a:schemeClr val="tx1">
                <a:lumMod val="75000"/>
                <a:lumOff val="25000"/>
              </a:schemeClr>
            </a:solidFill>
          </a:endParaRPr>
        </a:p>
      </dgm:t>
    </dgm:pt>
    <dgm:pt modelId="{BAF7F54C-54BB-4E32-A3BE-70FDDE1ACC7A}" type="sibTrans" cxnId="{DEBC30EA-F307-450A-9FE0-DE38E709B7C6}">
      <dgm:prSet/>
      <dgm:spPr/>
      <dgm:t>
        <a:bodyPr/>
        <a:lstStyle/>
        <a:p>
          <a:endParaRPr lang="en-US" sz="1100">
            <a:solidFill>
              <a:schemeClr val="tx1">
                <a:lumMod val="75000"/>
                <a:lumOff val="25000"/>
              </a:schemeClr>
            </a:solidFill>
          </a:endParaRPr>
        </a:p>
      </dgm:t>
    </dgm:pt>
    <dgm:pt modelId="{18935234-F39B-4F64-9D3E-ECC198090598}">
      <dgm:prSet custT="1">
        <dgm:style>
          <a:lnRef idx="1">
            <a:schemeClr val="accent6"/>
          </a:lnRef>
          <a:fillRef idx="2">
            <a:schemeClr val="accent6"/>
          </a:fillRef>
          <a:effectRef idx="1">
            <a:schemeClr val="accent6"/>
          </a:effectRef>
          <a:fontRef idx="minor">
            <a:schemeClr val="dk1"/>
          </a:fontRef>
        </dgm:style>
      </dgm:prSet>
      <dgm:spPr/>
      <dgm:t>
        <a:bodyPr/>
        <a:lstStyle/>
        <a:p>
          <a:r>
            <a:rPr lang="en-US" sz="2000" b="1" dirty="0">
              <a:solidFill>
                <a:schemeClr val="tx1">
                  <a:lumMod val="75000"/>
                  <a:lumOff val="25000"/>
                </a:schemeClr>
              </a:solidFill>
            </a:rPr>
            <a:t>2022</a:t>
          </a:r>
        </a:p>
      </dgm:t>
    </dgm:pt>
    <dgm:pt modelId="{B6CB3CF8-E647-4BD2-92CD-1EEA584C5221}" type="parTrans" cxnId="{91D2593C-7D74-43E8-BC24-122A9C83402E}">
      <dgm:prSet/>
      <dgm:spPr/>
      <dgm:t>
        <a:bodyPr/>
        <a:lstStyle/>
        <a:p>
          <a:endParaRPr lang="en-US" sz="1100">
            <a:solidFill>
              <a:schemeClr val="tx1">
                <a:lumMod val="75000"/>
                <a:lumOff val="25000"/>
              </a:schemeClr>
            </a:solidFill>
          </a:endParaRPr>
        </a:p>
      </dgm:t>
    </dgm:pt>
    <dgm:pt modelId="{A80C0A60-9866-4750-AF50-82E6D30D27C4}" type="sibTrans" cxnId="{91D2593C-7D74-43E8-BC24-122A9C83402E}">
      <dgm:prSet/>
      <dgm:spPr/>
      <dgm:t>
        <a:bodyPr/>
        <a:lstStyle/>
        <a:p>
          <a:endParaRPr lang="en-US" sz="1100">
            <a:solidFill>
              <a:schemeClr val="tx1">
                <a:lumMod val="75000"/>
                <a:lumOff val="25000"/>
              </a:schemeClr>
            </a:solidFill>
          </a:endParaRPr>
        </a:p>
      </dgm:t>
    </dgm:pt>
    <dgm:pt modelId="{3CA3A262-78E2-46B9-86B9-EC5A18FB14DE}">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b="1" dirty="0">
              <a:solidFill>
                <a:schemeClr val="tx1">
                  <a:lumMod val="75000"/>
                  <a:lumOff val="25000"/>
                </a:schemeClr>
              </a:solidFill>
            </a:rPr>
            <a:t>VIA ZOOM</a:t>
          </a:r>
        </a:p>
      </dgm:t>
    </dgm:pt>
    <dgm:pt modelId="{6BBE6B70-7535-4543-9D22-9A5FD3AA825E}" type="parTrans" cxnId="{DA22B488-0463-414F-B875-46191CF8188F}">
      <dgm:prSet/>
      <dgm:spPr/>
      <dgm:t>
        <a:bodyPr/>
        <a:lstStyle/>
        <a:p>
          <a:endParaRPr lang="en-US" sz="1100">
            <a:solidFill>
              <a:schemeClr val="tx1">
                <a:lumMod val="75000"/>
                <a:lumOff val="25000"/>
              </a:schemeClr>
            </a:solidFill>
          </a:endParaRPr>
        </a:p>
      </dgm:t>
    </dgm:pt>
    <dgm:pt modelId="{B3A5339B-3B69-46DF-810A-B2517955555D}" type="sibTrans" cxnId="{DA22B488-0463-414F-B875-46191CF8188F}">
      <dgm:prSet/>
      <dgm:spPr/>
      <dgm:t>
        <a:bodyPr/>
        <a:lstStyle/>
        <a:p>
          <a:endParaRPr lang="en-US" sz="1100">
            <a:solidFill>
              <a:schemeClr val="tx1">
                <a:lumMod val="75000"/>
                <a:lumOff val="25000"/>
              </a:schemeClr>
            </a:solidFill>
          </a:endParaRPr>
        </a:p>
      </dgm:t>
    </dgm:pt>
    <dgm:pt modelId="{52BAA77B-C6FA-CB4B-838B-9FFE5D282065}" type="pres">
      <dgm:prSet presAssocID="{64F98948-3320-4B7F-80FB-AB1137B5078B}" presName="Name0" presStyleCnt="0">
        <dgm:presLayoutVars>
          <dgm:dir/>
          <dgm:resizeHandles val="exact"/>
        </dgm:presLayoutVars>
      </dgm:prSet>
      <dgm:spPr/>
    </dgm:pt>
    <dgm:pt modelId="{9C40E17B-9450-7742-BC2D-E5219F2ECB22}" type="pres">
      <dgm:prSet presAssocID="{15F858BE-12F3-4653-B340-0B188B98203C}" presName="Name5" presStyleLbl="vennNode1" presStyleIdx="0" presStyleCnt="3">
        <dgm:presLayoutVars>
          <dgm:bulletEnabled val="1"/>
        </dgm:presLayoutVars>
      </dgm:prSet>
      <dgm:spPr/>
    </dgm:pt>
    <dgm:pt modelId="{03B16FE9-38F5-3147-92DC-ED3738B175A5}" type="pres">
      <dgm:prSet presAssocID="{BAF7F54C-54BB-4E32-A3BE-70FDDE1ACC7A}" presName="space" presStyleCnt="0"/>
      <dgm:spPr/>
    </dgm:pt>
    <dgm:pt modelId="{5DEE9D32-C962-414F-8371-D3F310F6B736}" type="pres">
      <dgm:prSet presAssocID="{18935234-F39B-4F64-9D3E-ECC198090598}" presName="Name5" presStyleLbl="vennNode1" presStyleIdx="1" presStyleCnt="3">
        <dgm:presLayoutVars>
          <dgm:bulletEnabled val="1"/>
        </dgm:presLayoutVars>
      </dgm:prSet>
      <dgm:spPr/>
    </dgm:pt>
    <dgm:pt modelId="{3C4D2E5F-A3EE-D142-8612-E5DC0C39BBA4}" type="pres">
      <dgm:prSet presAssocID="{A80C0A60-9866-4750-AF50-82E6D30D27C4}" presName="space" presStyleCnt="0"/>
      <dgm:spPr/>
    </dgm:pt>
    <dgm:pt modelId="{C4F8DD03-4ECC-6140-8263-FBA3F82A527A}" type="pres">
      <dgm:prSet presAssocID="{3CA3A262-78E2-46B9-86B9-EC5A18FB14DE}" presName="Name5" presStyleLbl="vennNode1" presStyleIdx="2" presStyleCnt="3">
        <dgm:presLayoutVars>
          <dgm:bulletEnabled val="1"/>
        </dgm:presLayoutVars>
      </dgm:prSet>
      <dgm:spPr/>
    </dgm:pt>
  </dgm:ptLst>
  <dgm:cxnLst>
    <dgm:cxn modelId="{E0DEED2D-7B1B-E849-BD91-33F3B2FCF0D3}" type="presOf" srcId="{3CA3A262-78E2-46B9-86B9-EC5A18FB14DE}" destId="{C4F8DD03-4ECC-6140-8263-FBA3F82A527A}" srcOrd="0" destOrd="0" presId="urn:microsoft.com/office/officeart/2005/8/layout/venn3"/>
    <dgm:cxn modelId="{71045C35-E4CA-7248-A1BF-29A64ED88ABA}" type="presOf" srcId="{64F98948-3320-4B7F-80FB-AB1137B5078B}" destId="{52BAA77B-C6FA-CB4B-838B-9FFE5D282065}" srcOrd="0" destOrd="0" presId="urn:microsoft.com/office/officeart/2005/8/layout/venn3"/>
    <dgm:cxn modelId="{91D2593C-7D74-43E8-BC24-122A9C83402E}" srcId="{64F98948-3320-4B7F-80FB-AB1137B5078B}" destId="{18935234-F39B-4F64-9D3E-ECC198090598}" srcOrd="1" destOrd="0" parTransId="{B6CB3CF8-E647-4BD2-92CD-1EEA584C5221}" sibTransId="{A80C0A60-9866-4750-AF50-82E6D30D27C4}"/>
    <dgm:cxn modelId="{02D65347-532C-1A47-A4B4-83CF4D5B8AD7}" type="presOf" srcId="{15F858BE-12F3-4653-B340-0B188B98203C}" destId="{9C40E17B-9450-7742-BC2D-E5219F2ECB22}" srcOrd="0" destOrd="0" presId="urn:microsoft.com/office/officeart/2005/8/layout/venn3"/>
    <dgm:cxn modelId="{6F0D9A47-681A-2641-99D2-0B20F0B34241}" type="presOf" srcId="{18935234-F39B-4F64-9D3E-ECC198090598}" destId="{5DEE9D32-C962-414F-8371-D3F310F6B736}" srcOrd="0" destOrd="0" presId="urn:microsoft.com/office/officeart/2005/8/layout/venn3"/>
    <dgm:cxn modelId="{DA22B488-0463-414F-B875-46191CF8188F}" srcId="{64F98948-3320-4B7F-80FB-AB1137B5078B}" destId="{3CA3A262-78E2-46B9-86B9-EC5A18FB14DE}" srcOrd="2" destOrd="0" parTransId="{6BBE6B70-7535-4543-9D22-9A5FD3AA825E}" sibTransId="{B3A5339B-3B69-46DF-810A-B2517955555D}"/>
    <dgm:cxn modelId="{DEBC30EA-F307-450A-9FE0-DE38E709B7C6}" srcId="{64F98948-3320-4B7F-80FB-AB1137B5078B}" destId="{15F858BE-12F3-4653-B340-0B188B98203C}" srcOrd="0" destOrd="0" parTransId="{A18FFBF8-8B7D-40D4-A330-31FF915469FD}" sibTransId="{BAF7F54C-54BB-4E32-A3BE-70FDDE1ACC7A}"/>
    <dgm:cxn modelId="{98D87B17-55AC-384A-80D4-808C7319C859}" type="presParOf" srcId="{52BAA77B-C6FA-CB4B-838B-9FFE5D282065}" destId="{9C40E17B-9450-7742-BC2D-E5219F2ECB22}" srcOrd="0" destOrd="0" presId="urn:microsoft.com/office/officeart/2005/8/layout/venn3"/>
    <dgm:cxn modelId="{8B72A41C-73F6-C749-B10F-A6BAFC4652D2}" type="presParOf" srcId="{52BAA77B-C6FA-CB4B-838B-9FFE5D282065}" destId="{03B16FE9-38F5-3147-92DC-ED3738B175A5}" srcOrd="1" destOrd="0" presId="urn:microsoft.com/office/officeart/2005/8/layout/venn3"/>
    <dgm:cxn modelId="{81E1F023-A3E2-D248-8E23-4D2148367C14}" type="presParOf" srcId="{52BAA77B-C6FA-CB4B-838B-9FFE5D282065}" destId="{5DEE9D32-C962-414F-8371-D3F310F6B736}" srcOrd="2" destOrd="0" presId="urn:microsoft.com/office/officeart/2005/8/layout/venn3"/>
    <dgm:cxn modelId="{A2B9711C-7B84-3C47-8FF2-3246E9110BCD}" type="presParOf" srcId="{52BAA77B-C6FA-CB4B-838B-9FFE5D282065}" destId="{3C4D2E5F-A3EE-D142-8612-E5DC0C39BBA4}" srcOrd="3" destOrd="0" presId="urn:microsoft.com/office/officeart/2005/8/layout/venn3"/>
    <dgm:cxn modelId="{093D63C4-FB7A-784A-8725-07BA4BD78D82}" type="presParOf" srcId="{52BAA77B-C6FA-CB4B-838B-9FFE5D282065}" destId="{C4F8DD03-4ECC-6140-8263-FBA3F82A527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8B812-A325-41D8-A08E-C2392666DF66}">
      <dgm:prSet custT="1"/>
      <dgm:spPr>
        <a:xfrm>
          <a:off x="1361863" y="1561181"/>
          <a:ext cx="8600120" cy="1253364"/>
        </a:xfrm>
        <a:prstGeom prst="rect">
          <a:avLst/>
        </a:prstGeom>
        <a:noFill/>
        <a:ln>
          <a:noFill/>
        </a:ln>
        <a:effectLst/>
      </dgm:spPr>
      <dgm:t>
        <a:bodyPr/>
        <a:lstStyle/>
        <a:p>
          <a:r>
            <a:rPr lang="en-US" sz="2800" b="1" i="0" dirty="0">
              <a:solidFill>
                <a:srgbClr val="000000">
                  <a:lumMod val="75000"/>
                  <a:lumOff val="25000"/>
                </a:srgbClr>
              </a:solidFill>
              <a:latin typeface="+mj-lt"/>
              <a:ea typeface="+mn-ea"/>
              <a:cs typeface="+mn-cs"/>
            </a:rPr>
            <a:t>Email</a:t>
          </a:r>
          <a:br>
            <a:rPr lang="en-US" sz="2800" b="0" i="0" dirty="0">
              <a:solidFill>
                <a:srgbClr val="000000">
                  <a:lumMod val="75000"/>
                  <a:lumOff val="25000"/>
                </a:srgbClr>
              </a:solidFill>
              <a:latin typeface="Verdana" panose="020B0604030504040204"/>
              <a:ea typeface="+mn-ea"/>
              <a:cs typeface="+mn-cs"/>
            </a:rPr>
          </a:br>
          <a:r>
            <a:rPr lang="en-US" sz="2800" b="0" i="0" dirty="0">
              <a:solidFill>
                <a:srgbClr val="000000">
                  <a:lumMod val="75000"/>
                  <a:lumOff val="25000"/>
                </a:srgbClr>
              </a:solidFill>
              <a:latin typeface="+mn-lt"/>
              <a:ea typeface="+mn-ea"/>
              <a:cs typeface="+mn-cs"/>
              <a:hlinkClick xmlns:r="http://schemas.openxmlformats.org/officeDocument/2006/relationships" r:id="rId1"/>
            </a:rPr>
            <a:t>gcahelp@uw.edu</a:t>
          </a:r>
          <a:endParaRPr lang="en-US" sz="2800" b="0" i="0" dirty="0">
            <a:solidFill>
              <a:srgbClr val="000000">
                <a:lumMod val="75000"/>
                <a:lumOff val="25000"/>
              </a:srgbClr>
            </a:solidFill>
            <a:latin typeface="+mn-lt"/>
            <a:ea typeface="+mn-ea"/>
            <a:cs typeface="+mn-cs"/>
          </a:endParaRPr>
        </a:p>
      </dgm:t>
    </dgm:pt>
    <dgm:pt modelId="{23A01A1D-B409-49E7-91BA-2321B9A237C2}" type="parTrans" cxnId="{AAD26E9B-C129-46B7-BFCC-98D5999B6B9A}">
      <dgm:prSet/>
      <dgm:spPr/>
      <dgm:t>
        <a:bodyPr/>
        <a:lstStyle/>
        <a:p>
          <a:endParaRPr lang="en-US" sz="1600" b="0" i="0">
            <a:solidFill>
              <a:schemeClr val="tx1">
                <a:lumMod val="75000"/>
                <a:lumOff val="25000"/>
              </a:schemeClr>
            </a:solidFill>
          </a:endParaRPr>
        </a:p>
      </dgm:t>
    </dgm:pt>
    <dgm:pt modelId="{E950D3C2-0472-429B-98B0-86C856FA65A1}" type="sibTrans" cxnId="{AAD26E9B-C129-46B7-BFCC-98D5999B6B9A}">
      <dgm:prSet/>
      <dgm:spPr/>
      <dgm:t>
        <a:bodyPr/>
        <a:lstStyle/>
        <a:p>
          <a:endParaRPr lang="en-US" sz="1600" b="0" i="0">
            <a:solidFill>
              <a:schemeClr val="tx1">
                <a:lumMod val="75000"/>
                <a:lumOff val="25000"/>
              </a:schemeClr>
            </a:solidFill>
          </a:endParaRPr>
        </a:p>
      </dgm:t>
    </dgm:pt>
    <dgm:pt modelId="{7D1766B6-66CF-40CE-9693-BD20AFFFA3C9}">
      <dgm:prSet custT="1"/>
      <dgm:spPr>
        <a:xfrm>
          <a:off x="1361863" y="3118391"/>
          <a:ext cx="8600120" cy="1253364"/>
        </a:xfrm>
        <a:prstGeom prst="rect">
          <a:avLst/>
        </a:prstGeom>
        <a:noFill/>
        <a:ln>
          <a:noFill/>
        </a:ln>
        <a:effectLst/>
      </dgm:spPr>
      <dgm:t>
        <a:bodyPr/>
        <a:lstStyle/>
        <a:p>
          <a:r>
            <a:rPr lang="en-US" sz="2800" b="1" i="0" dirty="0">
              <a:solidFill>
                <a:srgbClr val="000000">
                  <a:lumMod val="75000"/>
                  <a:lumOff val="25000"/>
                </a:srgbClr>
              </a:solidFill>
              <a:latin typeface="+mj-lt"/>
              <a:ea typeface="+mn-ea"/>
              <a:cs typeface="+mn-cs"/>
            </a:rPr>
            <a:t>GCA Help Hotline</a:t>
          </a:r>
          <a:br>
            <a:rPr lang="en-US" sz="2800" b="0" i="0" dirty="0">
              <a:solidFill>
                <a:srgbClr val="000000">
                  <a:lumMod val="75000"/>
                  <a:lumOff val="25000"/>
                </a:srgbClr>
              </a:solidFill>
              <a:latin typeface="Verdana" panose="020B0604030504040204"/>
              <a:ea typeface="+mn-ea"/>
              <a:cs typeface="+mn-cs"/>
            </a:rPr>
          </a:br>
          <a:r>
            <a:rPr lang="en-US" sz="2800" b="0" i="0" dirty="0">
              <a:solidFill>
                <a:srgbClr val="000000">
                  <a:hueOff val="0"/>
                  <a:satOff val="0"/>
                  <a:lumOff val="0"/>
                  <a:alphaOff val="0"/>
                </a:srgbClr>
              </a:solidFill>
              <a:latin typeface="+mn-lt"/>
              <a:ea typeface="+mn-ea"/>
              <a:cs typeface="+mn-cs"/>
            </a:rPr>
            <a:t>206-616-9995 (9:00 am to 12:00 pm and 1:00 pm to 4:00 pm)</a:t>
          </a:r>
          <a:endParaRPr lang="en-US" sz="2800" b="0" i="0" dirty="0">
            <a:solidFill>
              <a:srgbClr val="000000">
                <a:lumMod val="75000"/>
                <a:lumOff val="25000"/>
              </a:srgbClr>
            </a:solidFill>
            <a:latin typeface="+mn-lt"/>
            <a:ea typeface="+mn-ea"/>
            <a:cs typeface="+mn-cs"/>
          </a:endParaRPr>
        </a:p>
      </dgm:t>
    </dgm:pt>
    <dgm:pt modelId="{76694DF4-F7BE-4AF1-9E12-BAEDD42D9ED3}" type="parTrans" cxnId="{EA0F618E-4C96-42F0-9E3C-66B0158BCCBE}">
      <dgm:prSet/>
      <dgm:spPr/>
      <dgm:t>
        <a:bodyPr/>
        <a:lstStyle/>
        <a:p>
          <a:endParaRPr lang="en-US" sz="1600" b="0" i="0">
            <a:solidFill>
              <a:schemeClr val="tx1">
                <a:lumMod val="75000"/>
                <a:lumOff val="25000"/>
              </a:schemeClr>
            </a:solidFill>
          </a:endParaRPr>
        </a:p>
      </dgm:t>
    </dgm:pt>
    <dgm:pt modelId="{0C6A2CC7-5741-4D63-A8FF-E7E06F0D1222}" type="sibTrans" cxnId="{EA0F618E-4C96-42F0-9E3C-66B0158BCCBE}">
      <dgm:prSet/>
      <dgm:spPr/>
      <dgm:t>
        <a:bodyPr/>
        <a:lstStyle/>
        <a:p>
          <a:endParaRPr lang="en-US" sz="1600" b="0" i="0">
            <a:solidFill>
              <a:schemeClr val="tx1">
                <a:lumMod val="75000"/>
                <a:lumOff val="25000"/>
              </a:schemeClr>
            </a:solidFill>
          </a:endParaRPr>
        </a:p>
      </dgm:t>
    </dgm:pt>
    <dgm:pt modelId="{65B3944D-D926-4D0F-A305-F5740000747A}">
      <dgm:prSet custT="1"/>
      <dgm:spPr>
        <a:xfrm>
          <a:off x="1361863" y="3970"/>
          <a:ext cx="8600120" cy="1253364"/>
        </a:xfrm>
        <a:prstGeom prst="rect">
          <a:avLst/>
        </a:prstGeom>
        <a:noFill/>
        <a:ln>
          <a:noFill/>
        </a:ln>
        <a:effectLst/>
      </dgm:spPr>
      <dgm:t>
        <a:bodyPr/>
        <a:lstStyle/>
        <a:p>
          <a:r>
            <a:rPr lang="en-US" sz="2800" b="1" i="0" dirty="0">
              <a:solidFill>
                <a:srgbClr val="000000">
                  <a:lumMod val="75000"/>
                  <a:lumOff val="25000"/>
                </a:srgbClr>
              </a:solidFill>
              <a:latin typeface="+mj-lt"/>
              <a:ea typeface="+mn-ea"/>
              <a:cs typeface="+mn-cs"/>
            </a:rPr>
            <a:t>Grant Tracker</a:t>
          </a:r>
          <a:br>
            <a:rPr lang="en-US" sz="2800" b="0" i="0" dirty="0">
              <a:solidFill>
                <a:srgbClr val="000000">
                  <a:lumMod val="75000"/>
                  <a:lumOff val="25000"/>
                </a:srgbClr>
              </a:solidFill>
              <a:latin typeface="Verdana" panose="020B0604030504040204"/>
              <a:ea typeface="+mn-ea"/>
              <a:cs typeface="+mn-cs"/>
            </a:rPr>
          </a:br>
          <a:r>
            <a:rPr lang="en-US" sz="2800" dirty="0">
              <a:solidFill>
                <a:srgbClr val="000000">
                  <a:hueOff val="0"/>
                  <a:satOff val="0"/>
                  <a:lumOff val="0"/>
                  <a:alphaOff val="0"/>
                </a:srgbClr>
              </a:solidFill>
              <a:latin typeface="+mn-lt"/>
              <a:ea typeface="+mn-ea"/>
              <a:cs typeface="+mn-cs"/>
              <a:hlinkClick xmlns:r="http://schemas.openxmlformats.org/officeDocument/2006/relationships" r:id="rId2"/>
            </a:rPr>
            <a:t>https://www.washington.edu/research/gca/budget/granttracker.html</a:t>
          </a:r>
          <a:endParaRPr lang="en-US" sz="2800" b="0" i="0" dirty="0">
            <a:solidFill>
              <a:srgbClr val="000000">
                <a:lumMod val="75000"/>
                <a:lumOff val="25000"/>
              </a:srgbClr>
            </a:solidFill>
            <a:latin typeface="+mn-lt"/>
            <a:ea typeface="+mn-ea"/>
            <a:cs typeface="+mn-cs"/>
          </a:endParaRPr>
        </a:p>
      </dgm:t>
    </dgm:pt>
    <dgm:pt modelId="{8862CE7B-AE72-45E8-B982-5279C14F7985}" type="sibTrans" cxnId="{92D3A76D-ADBB-49F3-861D-D2B74F81812E}">
      <dgm:prSet/>
      <dgm:spPr/>
      <dgm:t>
        <a:bodyPr/>
        <a:lstStyle/>
        <a:p>
          <a:endParaRPr lang="en-US" sz="1600" b="0" i="0">
            <a:solidFill>
              <a:schemeClr val="tx1">
                <a:lumMod val="75000"/>
                <a:lumOff val="25000"/>
              </a:schemeClr>
            </a:solidFill>
          </a:endParaRPr>
        </a:p>
      </dgm:t>
    </dgm:pt>
    <dgm:pt modelId="{2EA7AC4A-E82B-43F0-A6EA-F599428578FC}" type="parTrans" cxnId="{92D3A76D-ADBB-49F3-861D-D2B74F81812E}">
      <dgm:prSet/>
      <dgm:spPr/>
      <dgm:t>
        <a:bodyPr/>
        <a:lstStyle/>
        <a:p>
          <a:endParaRPr lang="en-US" sz="1600" b="0" i="0">
            <a:solidFill>
              <a:schemeClr val="tx1">
                <a:lumMod val="75000"/>
                <a:lumOff val="25000"/>
              </a:schemeClr>
            </a:solidFill>
          </a:endParaRPr>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3"/>
      <dgm:spPr>
        <a:xfrm>
          <a:off x="0" y="3970"/>
          <a:ext cx="10058399" cy="1178553"/>
        </a:xfrm>
        <a:prstGeom prst="rect">
          <a:avLst/>
        </a:prstGeom>
        <a:noFill/>
        <a:ln w="22225">
          <a:noFill/>
        </a:ln>
        <a:effectLst/>
      </dgm:spPr>
    </dgm:pt>
    <dgm:pt modelId="{70C56EED-B0B5-4180-A100-474B69DE81C3}" type="pres">
      <dgm:prSet presAssocID="{65B3944D-D926-4D0F-A305-F5740000747A}" presName="iconRect" presStyleLbl="node1" presStyleIdx="0" presStyleCnt="3"/>
      <dgm:spPr>
        <a:xfrm>
          <a:off x="356512" y="269145"/>
          <a:ext cx="648838" cy="648204"/>
        </a:xfrm>
        <a:prstGeom prst="rect">
          <a:avLst/>
        </a:prstGeom>
        <a:blipFill rotWithShape="1">
          <a:blip xmlns:r="http://schemas.openxmlformats.org/officeDocument/2006/relationships" r:embed="rId3"/>
          <a:stretch>
            <a:fillRect/>
          </a:stretch>
        </a:blipFill>
        <a:ln w="15875" cap="flat" cmpd="sng" algn="ctr">
          <a:noFill/>
          <a:prstDash val="solid"/>
        </a:ln>
        <a:effectLst/>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3">
        <dgm:presLayoutVars>
          <dgm:chMax val="0"/>
          <dgm:chPref val="0"/>
        </dgm:presLayoutVars>
      </dgm:prSet>
      <dgm:spPr/>
    </dgm:pt>
    <dgm:pt modelId="{21CE6EA1-CB92-41CD-8FAE-4CFF03E26BE6}" type="pres">
      <dgm:prSet presAssocID="{8862CE7B-AE72-45E8-B982-5279C14F7985}"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1" presStyleCnt="3"/>
      <dgm:spPr>
        <a:xfrm>
          <a:off x="0" y="1561181"/>
          <a:ext cx="10058399" cy="1178553"/>
        </a:xfrm>
        <a:prstGeom prst="rect">
          <a:avLst/>
        </a:prstGeom>
        <a:noFill/>
        <a:ln w="22225">
          <a:noFill/>
        </a:ln>
        <a:effectLst/>
      </dgm:spPr>
    </dgm:pt>
    <dgm:pt modelId="{6C7A9EF9-02EB-4D4D-A251-EC3A2F0EFD57}" type="pres">
      <dgm:prSet presAssocID="{BC68B812-A325-41D8-A08E-C2392666DF66}" presName="iconRect" presStyleLbl="node1" presStyleIdx="1" presStyleCnt="3"/>
      <dgm:spPr>
        <a:xfrm>
          <a:off x="356512" y="1826355"/>
          <a:ext cx="648838" cy="648204"/>
        </a:xfrm>
        <a:prstGeom prst="rect">
          <a:avLst/>
        </a:prstGeom>
        <a:blipFill rotWithShape="1">
          <a:blip xmlns:r="http://schemas.openxmlformats.org/officeDocument/2006/relationships" r:embed="rId4"/>
          <a:stretch>
            <a:fillRect/>
          </a:stretch>
        </a:blipFill>
        <a:ln w="15875" cap="flat" cmpd="sng" algn="ctr">
          <a:noFill/>
          <a:prstDash val="solid"/>
        </a:ln>
        <a:effectLst/>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1" presStyleCnt="3">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2" presStyleCnt="3"/>
      <dgm:spPr>
        <a:xfrm>
          <a:off x="0" y="3118391"/>
          <a:ext cx="10058399" cy="1178553"/>
        </a:xfrm>
        <a:prstGeom prst="rect">
          <a:avLst/>
        </a:prstGeom>
        <a:noFill/>
        <a:ln w="22225">
          <a:noFill/>
        </a:ln>
        <a:effectLst/>
      </dgm:spPr>
    </dgm:pt>
    <dgm:pt modelId="{E81A461C-9D61-4B88-8277-F9DC532D2140}" type="pres">
      <dgm:prSet presAssocID="{7D1766B6-66CF-40CE-9693-BD20AFFFA3C9}" presName="iconRect" presStyleLbl="node1" presStyleIdx="2" presStyleCnt="3"/>
      <dgm:spPr>
        <a:xfrm>
          <a:off x="356512" y="3383566"/>
          <a:ext cx="648838" cy="648204"/>
        </a:xfrm>
        <a:prstGeom prst="rect">
          <a:avLst/>
        </a:prstGeom>
        <a:blipFill rotWithShape="1">
          <a:blip xmlns:r="http://schemas.openxmlformats.org/officeDocument/2006/relationships" r:embed="rId5"/>
          <a:stretch>
            <a:fillRect/>
          </a:stretch>
        </a:blipFill>
        <a:ln w="15875" cap="flat" cmpd="sng" algn="ctr">
          <a:noFill/>
          <a:prstDash val="solid"/>
        </a:ln>
        <a:effectLst/>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2" presStyleCnt="3">
        <dgm:presLayoutVars>
          <dgm:chMax val="0"/>
          <dgm:chPref val="0"/>
        </dgm:presLayoutVars>
      </dgm:prSet>
      <dgm:spPr/>
    </dgm:pt>
  </dgm:ptLst>
  <dgm:cxnL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2" destOrd="0" parTransId="{76694DF4-F7BE-4AF1-9E12-BAEDD42D9ED3}" sibTransId="{0C6A2CC7-5741-4D63-A8FF-E7E06F0D1222}"/>
    <dgm:cxn modelId="{AAD26E9B-C129-46B7-BFCC-98D5999B6B9A}" srcId="{D7951F77-4E36-4893-91C6-3151A6D51694}" destId="{BC68B812-A325-41D8-A08E-C2392666DF66}" srcOrd="1"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AC8A67FF-09EA-4C04-AE25-5A9F33A57654}" type="presParOf" srcId="{F61FEBF0-CB2F-4364-8F44-722FB7578D18}" destId="{763367BB-4527-4646-8015-D79C10A337E8}" srcOrd="2"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3" destOrd="0" presId="urn:microsoft.com/office/officeart/2018/2/layout/IconVerticalSolidList"/>
    <dgm:cxn modelId="{69E1E3B7-31C1-4B29-966A-E5A8BB0D531A}" type="presParOf" srcId="{F61FEBF0-CB2F-4364-8F44-722FB7578D18}" destId="{DD57C002-1714-4E12-872A-FCE88CC043FE}" srcOrd="4"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E17B-9450-7742-BC2D-E5219F2ECB22}">
      <dsp:nvSpPr>
        <dsp:cNvPr id="0" name=""/>
        <dsp:cNvSpPr/>
      </dsp:nvSpPr>
      <dsp:spPr>
        <a:xfrm>
          <a:off x="99132" y="272"/>
          <a:ext cx="2261643" cy="226164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November</a:t>
          </a:r>
        </a:p>
      </dsp:txBody>
      <dsp:txXfrm>
        <a:off x="430342" y="331482"/>
        <a:ext cx="1599223" cy="1599223"/>
      </dsp:txXfrm>
    </dsp:sp>
    <dsp:sp modelId="{5DEE9D32-C962-414F-8371-D3F310F6B736}">
      <dsp:nvSpPr>
        <dsp:cNvPr id="0" name=""/>
        <dsp:cNvSpPr/>
      </dsp:nvSpPr>
      <dsp:spPr>
        <a:xfrm>
          <a:off x="1908447" y="272"/>
          <a:ext cx="2261643" cy="2261643"/>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2022</a:t>
          </a:r>
        </a:p>
      </dsp:txBody>
      <dsp:txXfrm>
        <a:off x="2239657" y="331482"/>
        <a:ext cx="1599223" cy="1599223"/>
      </dsp:txXfrm>
    </dsp:sp>
    <dsp:sp modelId="{C4F8DD03-4ECC-6140-8263-FBA3F82A527A}">
      <dsp:nvSpPr>
        <dsp:cNvPr id="0" name=""/>
        <dsp:cNvSpPr/>
      </dsp:nvSpPr>
      <dsp:spPr>
        <a:xfrm>
          <a:off x="3717762" y="272"/>
          <a:ext cx="2261643" cy="2261643"/>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4466" tIns="25400" rIns="124466"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VIA ZOOM</a:t>
          </a:r>
        </a:p>
      </dsp:txBody>
      <dsp:txXfrm>
        <a:off x="4048972" y="331482"/>
        <a:ext cx="1599223" cy="159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4676"/>
          <a:ext cx="7994708" cy="1387853"/>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419825" y="316943"/>
          <a:ext cx="764065" cy="763319"/>
        </a:xfrm>
        <a:prstGeom prst="rect">
          <a:avLst/>
        </a:prstGeom>
        <a:blipFill rotWithShape="1">
          <a:blip xmlns:r="http://schemas.openxmlformats.org/officeDocument/2006/relationships" r:embed="rId1"/>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1603717" y="4676"/>
          <a:ext cx="6277451" cy="147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05" tIns="156205" rIns="156205" bIns="156205"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rgbClr val="000000">
                  <a:lumMod val="75000"/>
                  <a:lumOff val="25000"/>
                </a:srgbClr>
              </a:solidFill>
              <a:latin typeface="+mj-lt"/>
              <a:ea typeface="+mn-ea"/>
              <a:cs typeface="+mn-cs"/>
            </a:rPr>
            <a:t>Grant Tracker</a:t>
          </a:r>
          <a:br>
            <a:rPr lang="en-US" sz="2800" b="0" i="0" kern="1200" dirty="0">
              <a:solidFill>
                <a:srgbClr val="000000">
                  <a:lumMod val="75000"/>
                  <a:lumOff val="25000"/>
                </a:srgbClr>
              </a:solidFill>
              <a:latin typeface="Verdana" panose="020B0604030504040204"/>
              <a:ea typeface="+mn-ea"/>
              <a:cs typeface="+mn-cs"/>
            </a:rPr>
          </a:br>
          <a:r>
            <a:rPr lang="en-US" sz="2800" kern="1200" dirty="0">
              <a:solidFill>
                <a:srgbClr val="000000">
                  <a:hueOff val="0"/>
                  <a:satOff val="0"/>
                  <a:lumOff val="0"/>
                  <a:alphaOff val="0"/>
                </a:srgbClr>
              </a:solidFill>
              <a:latin typeface="+mn-lt"/>
              <a:ea typeface="+mn-ea"/>
              <a:cs typeface="+mn-cs"/>
              <a:hlinkClick xmlns:r="http://schemas.openxmlformats.org/officeDocument/2006/relationships" r:id="rId2"/>
            </a:rPr>
            <a:t>https://www.washington.edu/research/gca/budget/granttracker.html</a:t>
          </a:r>
          <a:endParaRPr lang="en-US" sz="2800" b="0" i="0" kern="1200" dirty="0">
            <a:solidFill>
              <a:srgbClr val="000000">
                <a:lumMod val="75000"/>
                <a:lumOff val="25000"/>
              </a:srgbClr>
            </a:solidFill>
            <a:latin typeface="+mn-lt"/>
            <a:ea typeface="+mn-ea"/>
            <a:cs typeface="+mn-cs"/>
          </a:endParaRPr>
        </a:p>
      </dsp:txBody>
      <dsp:txXfrm>
        <a:off x="1603717" y="4676"/>
        <a:ext cx="6277451" cy="1475950"/>
      </dsp:txXfrm>
    </dsp:sp>
    <dsp:sp modelId="{712D2B29-4977-4B70-ABE9-215A9E804015}">
      <dsp:nvSpPr>
        <dsp:cNvPr id="0" name=""/>
        <dsp:cNvSpPr/>
      </dsp:nvSpPr>
      <dsp:spPr>
        <a:xfrm>
          <a:off x="0" y="1838432"/>
          <a:ext cx="7994708" cy="1387853"/>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419825" y="2150699"/>
          <a:ext cx="764065" cy="763319"/>
        </a:xfrm>
        <a:prstGeom prst="rect">
          <a:avLst/>
        </a:prstGeom>
        <a:blipFill rotWithShape="1">
          <a:blip xmlns:r="http://schemas.openxmlformats.org/officeDocument/2006/relationships" r:embed="rId3"/>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1603717" y="1838432"/>
          <a:ext cx="6277451" cy="147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05" tIns="156205" rIns="156205" bIns="156205"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rgbClr val="000000">
                  <a:lumMod val="75000"/>
                  <a:lumOff val="25000"/>
                </a:srgbClr>
              </a:solidFill>
              <a:latin typeface="+mj-lt"/>
              <a:ea typeface="+mn-ea"/>
              <a:cs typeface="+mn-cs"/>
            </a:rPr>
            <a:t>Email</a:t>
          </a:r>
          <a:br>
            <a:rPr lang="en-US" sz="2800" b="0" i="0" kern="1200" dirty="0">
              <a:solidFill>
                <a:srgbClr val="000000">
                  <a:lumMod val="75000"/>
                  <a:lumOff val="25000"/>
                </a:srgbClr>
              </a:solidFill>
              <a:latin typeface="Verdana" panose="020B0604030504040204"/>
              <a:ea typeface="+mn-ea"/>
              <a:cs typeface="+mn-cs"/>
            </a:rPr>
          </a:br>
          <a:r>
            <a:rPr lang="en-US" sz="2800" b="0" i="0" kern="1200" dirty="0">
              <a:solidFill>
                <a:srgbClr val="000000">
                  <a:lumMod val="75000"/>
                  <a:lumOff val="25000"/>
                </a:srgbClr>
              </a:solidFill>
              <a:latin typeface="+mn-lt"/>
              <a:ea typeface="+mn-ea"/>
              <a:cs typeface="+mn-cs"/>
              <a:hlinkClick xmlns:r="http://schemas.openxmlformats.org/officeDocument/2006/relationships" r:id="rId4"/>
            </a:rPr>
            <a:t>gcahelp@uw.edu</a:t>
          </a:r>
          <a:endParaRPr lang="en-US" sz="2800" b="0" i="0" kern="1200" dirty="0">
            <a:solidFill>
              <a:srgbClr val="000000">
                <a:lumMod val="75000"/>
                <a:lumOff val="25000"/>
              </a:srgbClr>
            </a:solidFill>
            <a:latin typeface="+mn-lt"/>
            <a:ea typeface="+mn-ea"/>
            <a:cs typeface="+mn-cs"/>
          </a:endParaRPr>
        </a:p>
      </dsp:txBody>
      <dsp:txXfrm>
        <a:off x="1603717" y="1838432"/>
        <a:ext cx="6277451" cy="1475950"/>
      </dsp:txXfrm>
    </dsp:sp>
    <dsp:sp modelId="{59534EC1-7FD9-454B-8378-AACE14683CA9}">
      <dsp:nvSpPr>
        <dsp:cNvPr id="0" name=""/>
        <dsp:cNvSpPr/>
      </dsp:nvSpPr>
      <dsp:spPr>
        <a:xfrm>
          <a:off x="0" y="3672188"/>
          <a:ext cx="7994708" cy="1387853"/>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419825" y="3984455"/>
          <a:ext cx="764065" cy="763319"/>
        </a:xfrm>
        <a:prstGeom prst="rect">
          <a:avLst/>
        </a:prstGeom>
        <a:blipFill rotWithShape="1">
          <a:blip xmlns:r="http://schemas.openxmlformats.org/officeDocument/2006/relationships" r:embed="rId5"/>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1603717" y="3672188"/>
          <a:ext cx="6277451" cy="147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05" tIns="156205" rIns="156205" bIns="156205"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rgbClr val="000000">
                  <a:lumMod val="75000"/>
                  <a:lumOff val="25000"/>
                </a:srgbClr>
              </a:solidFill>
              <a:latin typeface="+mj-lt"/>
              <a:ea typeface="+mn-ea"/>
              <a:cs typeface="+mn-cs"/>
            </a:rPr>
            <a:t>GCA Help Hotline</a:t>
          </a:r>
          <a:br>
            <a:rPr lang="en-US" sz="2800" b="0" i="0" kern="1200" dirty="0">
              <a:solidFill>
                <a:srgbClr val="000000">
                  <a:lumMod val="75000"/>
                  <a:lumOff val="25000"/>
                </a:srgbClr>
              </a:solidFill>
              <a:latin typeface="Verdana" panose="020B0604030504040204"/>
              <a:ea typeface="+mn-ea"/>
              <a:cs typeface="+mn-cs"/>
            </a:rPr>
          </a:br>
          <a:r>
            <a:rPr lang="en-US" sz="2800" b="0" i="0" kern="1200" dirty="0">
              <a:solidFill>
                <a:srgbClr val="000000">
                  <a:hueOff val="0"/>
                  <a:satOff val="0"/>
                  <a:lumOff val="0"/>
                  <a:alphaOff val="0"/>
                </a:srgbClr>
              </a:solidFill>
              <a:latin typeface="+mn-lt"/>
              <a:ea typeface="+mn-ea"/>
              <a:cs typeface="+mn-cs"/>
            </a:rPr>
            <a:t>206-616-9995 (9:00 am to 12:00 pm and 1:00 pm to 4:00 pm)</a:t>
          </a:r>
          <a:endParaRPr lang="en-US" sz="2800" b="0" i="0" kern="1200" dirty="0">
            <a:solidFill>
              <a:srgbClr val="000000">
                <a:lumMod val="75000"/>
                <a:lumOff val="25000"/>
              </a:srgbClr>
            </a:solidFill>
            <a:latin typeface="+mn-lt"/>
            <a:ea typeface="+mn-ea"/>
            <a:cs typeface="+mn-cs"/>
          </a:endParaRPr>
        </a:p>
      </dsp:txBody>
      <dsp:txXfrm>
        <a:off x="1603717" y="3672188"/>
        <a:ext cx="6277451" cy="14759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8/24/2022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57" name="Google Shape;657;p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01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32AE-E19F-F034-D0A4-B5F2D6CE8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B3C18-2186-2D68-3B11-7E50005AB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F5FFBD-A377-350E-6173-4BD32D201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6D65E-BFC7-3837-3962-EB97A92D5D48}"/>
              </a:ext>
            </a:extLst>
          </p:cNvPr>
          <p:cNvSpPr>
            <a:spLocks noGrp="1"/>
          </p:cNvSpPr>
          <p:nvPr>
            <p:ph type="dt" sz="half" idx="10"/>
          </p:nvPr>
        </p:nvSpPr>
        <p:spPr/>
        <p:txBody>
          <a:bodyPr/>
          <a:lstStyle/>
          <a:p>
            <a:fld id="{6A9C4E5F-EE96-4A60-A201-7CF783C8BCEC}" type="datetimeFigureOut">
              <a:rPr lang="en-US" smtClean="0"/>
              <a:t>8/24/2022</a:t>
            </a:fld>
            <a:endParaRPr lang="en-US"/>
          </a:p>
        </p:txBody>
      </p:sp>
      <p:sp>
        <p:nvSpPr>
          <p:cNvPr id="6" name="Footer Placeholder 5">
            <a:extLst>
              <a:ext uri="{FF2B5EF4-FFF2-40B4-BE49-F238E27FC236}">
                <a16:creationId xmlns:a16="http://schemas.microsoft.com/office/drawing/2014/main" id="{CD23C9C7-A869-795A-7FF1-43215DED1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0B2A2-5FA9-5CDE-5C74-C6CC4444A62D}"/>
              </a:ext>
            </a:extLst>
          </p:cNvPr>
          <p:cNvSpPr>
            <a:spLocks noGrp="1"/>
          </p:cNvSpPr>
          <p:nvPr>
            <p:ph type="sldNum" sz="quarter" idx="12"/>
          </p:nvPr>
        </p:nvSpPr>
        <p:spPr/>
        <p:txBody>
          <a:bodyPr/>
          <a:lstStyle/>
          <a:p>
            <a:fld id="{D5D7077F-F586-46D5-84DA-6D11E004D081}" type="slidenum">
              <a:rPr lang="en-US" smtClean="0"/>
              <a:t>‹#›</a:t>
            </a:fld>
            <a:endParaRPr lang="en-US"/>
          </a:p>
        </p:txBody>
      </p:sp>
    </p:spTree>
    <p:extLst>
      <p:ext uri="{BB962C8B-B14F-4D97-AF65-F5344CB8AC3E}">
        <p14:creationId xmlns:p14="http://schemas.microsoft.com/office/powerpoint/2010/main" val="3102718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791B-5020-37E3-6142-9634AC3D4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886AB-5ACD-1F38-04F3-4C1D0BA0A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1A02F-794E-EDCA-DBD6-BB69E906D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818DC-40B6-E63B-3B1D-B530A79566DD}"/>
              </a:ext>
            </a:extLst>
          </p:cNvPr>
          <p:cNvSpPr>
            <a:spLocks noGrp="1"/>
          </p:cNvSpPr>
          <p:nvPr>
            <p:ph type="dt" sz="half" idx="10"/>
          </p:nvPr>
        </p:nvSpPr>
        <p:spPr/>
        <p:txBody>
          <a:bodyPr/>
          <a:lstStyle/>
          <a:p>
            <a:fld id="{6A9C4E5F-EE96-4A60-A201-7CF783C8BCEC}" type="datetimeFigureOut">
              <a:rPr lang="en-US" smtClean="0"/>
              <a:t>8/24/2022</a:t>
            </a:fld>
            <a:endParaRPr lang="en-US"/>
          </a:p>
        </p:txBody>
      </p:sp>
      <p:sp>
        <p:nvSpPr>
          <p:cNvPr id="6" name="Footer Placeholder 5">
            <a:extLst>
              <a:ext uri="{FF2B5EF4-FFF2-40B4-BE49-F238E27FC236}">
                <a16:creationId xmlns:a16="http://schemas.microsoft.com/office/drawing/2014/main" id="{BE55850D-BA1F-FC32-6198-322788F52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4AD40-C69B-D8E8-4982-FAFECE502F2E}"/>
              </a:ext>
            </a:extLst>
          </p:cNvPr>
          <p:cNvSpPr>
            <a:spLocks noGrp="1"/>
          </p:cNvSpPr>
          <p:nvPr>
            <p:ph type="sldNum" sz="quarter" idx="12"/>
          </p:nvPr>
        </p:nvSpPr>
        <p:spPr/>
        <p:txBody>
          <a:bodyPr/>
          <a:lstStyle/>
          <a:p>
            <a:fld id="{D5D7077F-F586-46D5-84DA-6D11E004D081}" type="slidenum">
              <a:rPr lang="en-US" smtClean="0"/>
              <a:t>‹#›</a:t>
            </a:fld>
            <a:endParaRPr lang="en-US"/>
          </a:p>
        </p:txBody>
      </p:sp>
    </p:spTree>
    <p:extLst>
      <p:ext uri="{BB962C8B-B14F-4D97-AF65-F5344CB8AC3E}">
        <p14:creationId xmlns:p14="http://schemas.microsoft.com/office/powerpoint/2010/main" val="52131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981-9C03-A037-A2CE-F28733853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459DAA-42A1-1640-CAC4-FD26AA9BB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26656-1EA8-13E7-1EA3-04F713514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7E73C6-518D-40FB-C1D5-5217D175D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42265-C732-9071-F9D8-B0DA3EBEC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9CC4C-890D-491F-9C8A-0FDFFF885273}"/>
              </a:ext>
            </a:extLst>
          </p:cNvPr>
          <p:cNvSpPr>
            <a:spLocks noGrp="1"/>
          </p:cNvSpPr>
          <p:nvPr>
            <p:ph type="dt" sz="half" idx="10"/>
          </p:nvPr>
        </p:nvSpPr>
        <p:spPr/>
        <p:txBody>
          <a:bodyPr/>
          <a:lstStyle/>
          <a:p>
            <a:fld id="{6A9C4E5F-EE96-4A60-A201-7CF783C8BCEC}" type="datetimeFigureOut">
              <a:rPr lang="en-US" smtClean="0"/>
              <a:t>8/24/2022</a:t>
            </a:fld>
            <a:endParaRPr lang="en-US"/>
          </a:p>
        </p:txBody>
      </p:sp>
      <p:sp>
        <p:nvSpPr>
          <p:cNvPr id="8" name="Footer Placeholder 7">
            <a:extLst>
              <a:ext uri="{FF2B5EF4-FFF2-40B4-BE49-F238E27FC236}">
                <a16:creationId xmlns:a16="http://schemas.microsoft.com/office/drawing/2014/main" id="{7A7EC213-5397-5705-24F5-FD7E5A66E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61E28-D696-15D7-42B5-870774D2353F}"/>
              </a:ext>
            </a:extLst>
          </p:cNvPr>
          <p:cNvSpPr>
            <a:spLocks noGrp="1"/>
          </p:cNvSpPr>
          <p:nvPr>
            <p:ph type="sldNum" sz="quarter" idx="12"/>
          </p:nvPr>
        </p:nvSpPr>
        <p:spPr/>
        <p:txBody>
          <a:bodyPr/>
          <a:lstStyle/>
          <a:p>
            <a:fld id="{D5D7077F-F586-46D5-84DA-6D11E004D081}" type="slidenum">
              <a:rPr lang="en-US" smtClean="0"/>
              <a:t>‹#›</a:t>
            </a:fld>
            <a:endParaRPr lang="en-US"/>
          </a:p>
        </p:txBody>
      </p:sp>
    </p:spTree>
    <p:extLst>
      <p:ext uri="{BB962C8B-B14F-4D97-AF65-F5344CB8AC3E}">
        <p14:creationId xmlns:p14="http://schemas.microsoft.com/office/powerpoint/2010/main" val="276861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7D74-9D5E-4EF0-90DF-70A2D541221C}"/>
              </a:ext>
            </a:extLst>
          </p:cNvPr>
          <p:cNvSpPr>
            <a:spLocks noGrp="1"/>
          </p:cNvSpPr>
          <p:nvPr>
            <p:ph type="ctrTitle" hasCustomPrompt="1"/>
          </p:nvPr>
        </p:nvSpPr>
        <p:spPr>
          <a:xfrm>
            <a:off x="1524000" y="1122363"/>
            <a:ext cx="9144000" cy="1655762"/>
          </a:xfrm>
        </p:spPr>
        <p:txBody>
          <a:bodyPr anchor="b">
            <a:normAutofit/>
          </a:bodyPr>
          <a:lstStyle>
            <a:lvl1pPr algn="ctr">
              <a:defRPr sz="4800" b="1">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OPEN SANS – ALL CAPS</a:t>
            </a:r>
          </a:p>
        </p:txBody>
      </p:sp>
      <p:sp>
        <p:nvSpPr>
          <p:cNvPr id="3" name="Subtitle 2">
            <a:extLst>
              <a:ext uri="{FF2B5EF4-FFF2-40B4-BE49-F238E27FC236}">
                <a16:creationId xmlns:a16="http://schemas.microsoft.com/office/drawing/2014/main" id="{AE25C866-5E52-420C-B4CA-856035BA5455}"/>
              </a:ext>
            </a:extLst>
          </p:cNvPr>
          <p:cNvSpPr>
            <a:spLocks noGrp="1"/>
          </p:cNvSpPr>
          <p:nvPr>
            <p:ph type="subTitle" idx="1"/>
          </p:nvPr>
        </p:nvSpPr>
        <p:spPr>
          <a:xfrm>
            <a:off x="1524000" y="3602038"/>
            <a:ext cx="9144000" cy="1655762"/>
          </a:xfrm>
        </p:spPr>
        <p:txBody>
          <a:bodyPr/>
          <a:lstStyle>
            <a:lvl1pPr marL="0" indent="0" algn="ctr">
              <a:buNone/>
              <a:defRPr sz="240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8A24F18-E163-4959-9A7E-DBAD9EBC1E63}"/>
              </a:ext>
            </a:extLst>
          </p:cNvPr>
          <p:cNvSpPr/>
          <p:nvPr userDrawn="1"/>
        </p:nvSpPr>
        <p:spPr>
          <a:xfrm>
            <a:off x="11262166" y="0"/>
            <a:ext cx="929833" cy="6857999"/>
          </a:xfrm>
          <a:prstGeom prst="rect">
            <a:avLst/>
          </a:prstGeom>
          <a:solidFill>
            <a:srgbClr val="33006F"/>
          </a:solidFill>
          <a:ln>
            <a:solidFill>
              <a:srgbClr val="330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F187C2C-A18D-4F16-B5D4-C7E8AD9E39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44" y="6299794"/>
            <a:ext cx="3414531" cy="446993"/>
          </a:xfrm>
          <a:prstGeom prst="rect">
            <a:avLst/>
          </a:prstGeom>
        </p:spPr>
      </p:pic>
      <p:pic>
        <p:nvPicPr>
          <p:cNvPr id="9" name="Picture 8">
            <a:extLst>
              <a:ext uri="{FF2B5EF4-FFF2-40B4-BE49-F238E27FC236}">
                <a16:creationId xmlns:a16="http://schemas.microsoft.com/office/drawing/2014/main" id="{F2D6235E-A9C9-4167-BD88-78E89B215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986" y="2866992"/>
            <a:ext cx="6361189" cy="323089"/>
          </a:xfrm>
          <a:prstGeom prst="rect">
            <a:avLst/>
          </a:prstGeom>
        </p:spPr>
      </p:pic>
      <p:sp>
        <p:nvSpPr>
          <p:cNvPr id="10" name="Subtitle 2">
            <a:extLst>
              <a:ext uri="{FF2B5EF4-FFF2-40B4-BE49-F238E27FC236}">
                <a16:creationId xmlns:a16="http://schemas.microsoft.com/office/drawing/2014/main" id="{B15D53F0-060C-46A0-9AE0-C81777437283}"/>
              </a:ext>
            </a:extLst>
          </p:cNvPr>
          <p:cNvSpPr txBox="1">
            <a:spLocks/>
          </p:cNvSpPr>
          <p:nvPr userDrawn="1"/>
        </p:nvSpPr>
        <p:spPr>
          <a:xfrm>
            <a:off x="124171" y="257266"/>
            <a:ext cx="8325348" cy="776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Click to edit Master subtitle style</a:t>
            </a:r>
          </a:p>
        </p:txBody>
      </p:sp>
    </p:spTree>
    <p:extLst>
      <p:ext uri="{BB962C8B-B14F-4D97-AF65-F5344CB8AC3E}">
        <p14:creationId xmlns:p14="http://schemas.microsoft.com/office/powerpoint/2010/main" val="352619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6EC7-422B-4C11-9935-65EF91254AE1}"/>
              </a:ext>
            </a:extLst>
          </p:cNvPr>
          <p:cNvSpPr>
            <a:spLocks noGrp="1"/>
          </p:cNvSpPr>
          <p:nvPr>
            <p:ph type="title" hasCustomPrompt="1"/>
          </p:nvPr>
        </p:nvSpPr>
        <p:spPr/>
        <p:txBody>
          <a:bodyPr/>
          <a:lstStyle>
            <a:lvl1pPr>
              <a:defRPr b="1">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OPEN SANS – ALL CAPS</a:t>
            </a:r>
          </a:p>
        </p:txBody>
      </p:sp>
      <p:sp>
        <p:nvSpPr>
          <p:cNvPr id="3" name="Content Placeholder 2">
            <a:extLst>
              <a:ext uri="{FF2B5EF4-FFF2-40B4-BE49-F238E27FC236}">
                <a16:creationId xmlns:a16="http://schemas.microsoft.com/office/drawing/2014/main" id="{9E3AD4A4-33CC-40C0-A2BD-AB3EDEC148BE}"/>
              </a:ext>
            </a:extLst>
          </p:cNvPr>
          <p:cNvSpPr>
            <a:spLocks noGrp="1"/>
          </p:cNvSpPr>
          <p:nvPr>
            <p:ph idx="1" hasCustomPrompt="1"/>
          </p:nvPr>
        </p:nvSpPr>
        <p:spPr/>
        <p:txBody>
          <a:bodyPr/>
          <a:lstStyle>
            <a:lvl1pPr>
              <a:defRPr>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3006F"/>
                </a:solidFill>
              </a:defRPr>
            </a:lvl2pPr>
            <a:lvl3pPr>
              <a:defRPr>
                <a:solidFill>
                  <a:srgbClr val="33006F"/>
                </a:solidFill>
              </a:defRPr>
            </a:lvl3pPr>
            <a:lvl4pPr>
              <a:defRPr>
                <a:solidFill>
                  <a:srgbClr val="33006F"/>
                </a:solidFill>
              </a:defRPr>
            </a:lvl4pPr>
            <a:lvl5pPr>
              <a:defRPr>
                <a:solidFill>
                  <a:srgbClr val="33006F"/>
                </a:solidFill>
              </a:defRPr>
            </a:lvl5pPr>
          </a:lstStyle>
          <a:p>
            <a:pPr lvl="0"/>
            <a:r>
              <a:rPr lang="en-US" dirty="0"/>
              <a:t>Open Sans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3C0F0DF-5CA3-421B-B322-7D9D471FCCDA}"/>
              </a:ext>
            </a:extLst>
          </p:cNvPr>
          <p:cNvSpPr/>
          <p:nvPr userDrawn="1"/>
        </p:nvSpPr>
        <p:spPr>
          <a:xfrm rot="16200000">
            <a:off x="5631083" y="297083"/>
            <a:ext cx="929833" cy="12192000"/>
          </a:xfrm>
          <a:prstGeom prst="rect">
            <a:avLst/>
          </a:prstGeom>
          <a:solidFill>
            <a:srgbClr val="33006F"/>
          </a:solidFill>
          <a:ln>
            <a:solidFill>
              <a:srgbClr val="330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39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C81E-BF7D-4FC2-A14E-EFF3D842F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34AE93-3149-467D-9739-D2DCFC366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9C3DC7-5888-4C88-A6EA-6FBC80CEA3C3}"/>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5" name="Footer Placeholder 4">
            <a:extLst>
              <a:ext uri="{FF2B5EF4-FFF2-40B4-BE49-F238E27FC236}">
                <a16:creationId xmlns:a16="http://schemas.microsoft.com/office/drawing/2014/main" id="{116709A9-15E1-4E56-B339-A4C639BA88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33D590-2E47-4CED-AA1F-CDCC97343AA3}"/>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33557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9F66-8B53-4BD4-8347-D7F5F0158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227B4-19DF-4E2E-AD77-CA1162E08F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2A1E-82A6-44FB-A4DE-724E15EC9E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13DA9-3D4B-4930-8240-80A180002EE2}"/>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6" name="Footer Placeholder 5">
            <a:extLst>
              <a:ext uri="{FF2B5EF4-FFF2-40B4-BE49-F238E27FC236}">
                <a16:creationId xmlns:a16="http://schemas.microsoft.com/office/drawing/2014/main" id="{EA31BC58-E4DC-411F-AED8-0A3326E4CF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F20EC3-DEEE-4F01-922D-A932D0F3A913}"/>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2620531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7664-999B-484E-87E2-2B6331D0CF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9132B-9847-4585-B10A-33818F443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763140-B7B9-4B64-8CE6-6C4293F0C1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1C6E9-FBF2-42A5-B6AB-DEDE2D6F7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45617C-7E58-47EE-A777-34437571C8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7CE64B-B252-499B-8424-6AABB3902738}"/>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8" name="Footer Placeholder 7">
            <a:extLst>
              <a:ext uri="{FF2B5EF4-FFF2-40B4-BE49-F238E27FC236}">
                <a16:creationId xmlns:a16="http://schemas.microsoft.com/office/drawing/2014/main" id="{3329D31C-A3A2-4043-BE0D-CC9B5E486F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5CC893-5412-4042-BF02-441EC629D8D1}"/>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391616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4D75-B627-4DC5-8D2E-2D66A4988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1E6939-FCAA-4C19-AFBC-5FCEB931538E}"/>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4" name="Footer Placeholder 3">
            <a:extLst>
              <a:ext uri="{FF2B5EF4-FFF2-40B4-BE49-F238E27FC236}">
                <a16:creationId xmlns:a16="http://schemas.microsoft.com/office/drawing/2014/main" id="{430F676C-A2A8-4197-A573-9AB3EB6783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26F243-F73E-4A41-AF28-312B49EA0FA1}"/>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923978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C22C1-6F8B-4299-9BED-45CE9B60240A}"/>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3" name="Footer Placeholder 2">
            <a:extLst>
              <a:ext uri="{FF2B5EF4-FFF2-40B4-BE49-F238E27FC236}">
                <a16:creationId xmlns:a16="http://schemas.microsoft.com/office/drawing/2014/main" id="{47DB14A9-86C4-4BB6-B942-6DAA8035C3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D30947-550F-49AE-87CD-8EA6B7E2A8C6}"/>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1505811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88FE-43DE-4866-BD0E-59CF0B89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59B77-66FE-4A98-BFD8-FC2FFD3DE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69F4B-E1CD-4132-9C92-4EA73B1B9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A74A4F-8A85-45BE-A3BA-9D61E1D2C011}"/>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6" name="Footer Placeholder 5">
            <a:extLst>
              <a:ext uri="{FF2B5EF4-FFF2-40B4-BE49-F238E27FC236}">
                <a16:creationId xmlns:a16="http://schemas.microsoft.com/office/drawing/2014/main" id="{AD2354CC-B617-4864-A10F-F8C696648B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5342E3-F1C8-4FBA-B6C8-AADC8927EC02}"/>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986693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EDE6-3B3B-4D5E-B718-C3B66CE0A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241548-CA92-4C76-A337-DB1603F85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34884F-489F-4073-AB6E-A58273AF9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7293E7-7F1C-4B2F-BDD0-2645CBE2398B}"/>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6" name="Footer Placeholder 5">
            <a:extLst>
              <a:ext uri="{FF2B5EF4-FFF2-40B4-BE49-F238E27FC236}">
                <a16:creationId xmlns:a16="http://schemas.microsoft.com/office/drawing/2014/main" id="{7751424E-A8FE-4F87-A299-597A217823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FA6B8A-117F-4629-B018-E3697F0629D2}"/>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1824794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9358-FDE6-4F2E-A6D3-6D8BFB32D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0AE77-3DFF-437E-8A60-3DC6F96666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EAF50-451B-4F02-8388-CA5BF477EB62}"/>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5" name="Footer Placeholder 4">
            <a:extLst>
              <a:ext uri="{FF2B5EF4-FFF2-40B4-BE49-F238E27FC236}">
                <a16:creationId xmlns:a16="http://schemas.microsoft.com/office/drawing/2014/main" id="{F004F72C-3DAC-4979-9767-80E821BCEC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4DADD5-1035-4FA5-89BB-B5EBCD44AA3F}"/>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2902662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39F1E-4503-4840-A57C-953B827B3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4652CB-E751-435F-BEE4-B9AC11BAC9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A7271-FE4A-4FE4-8753-D88A5CCB341C}"/>
              </a:ext>
            </a:extLst>
          </p:cNvPr>
          <p:cNvSpPr>
            <a:spLocks noGrp="1"/>
          </p:cNvSpPr>
          <p:nvPr>
            <p:ph type="dt" sz="half" idx="10"/>
          </p:nvPr>
        </p:nvSpPr>
        <p:spPr/>
        <p:txBody>
          <a:bodyPr/>
          <a:lstStyle/>
          <a:p>
            <a:fld id="{5C917D4D-6CE5-4497-AF21-2D1EB02D9FAE}" type="datetimeFigureOut">
              <a:rPr lang="en-US" smtClean="0"/>
              <a:t>8/24/2022</a:t>
            </a:fld>
            <a:endParaRPr lang="en-US" dirty="0"/>
          </a:p>
        </p:txBody>
      </p:sp>
      <p:sp>
        <p:nvSpPr>
          <p:cNvPr id="5" name="Footer Placeholder 4">
            <a:extLst>
              <a:ext uri="{FF2B5EF4-FFF2-40B4-BE49-F238E27FC236}">
                <a16:creationId xmlns:a16="http://schemas.microsoft.com/office/drawing/2014/main" id="{A036A7C3-C6A6-482B-9C41-3290126AF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ECABCA-F02E-47CD-BA27-25767909406B}"/>
              </a:ext>
            </a:extLst>
          </p:cNvPr>
          <p:cNvSpPr>
            <a:spLocks noGrp="1"/>
          </p:cNvSpPr>
          <p:nvPr>
            <p:ph type="sldNum" sz="quarter" idx="12"/>
          </p:nvPr>
        </p:nvSpPr>
        <p:spPr/>
        <p:txBody>
          <a:bodyPr/>
          <a:lstStyle/>
          <a:p>
            <a:fld id="{64C3D308-9006-4B4C-9C40-C284BC79046D}" type="slidenum">
              <a:rPr lang="en-US" smtClean="0"/>
              <a:t>‹#›</a:t>
            </a:fld>
            <a:endParaRPr lang="en-US" dirty="0"/>
          </a:p>
        </p:txBody>
      </p:sp>
    </p:spTree>
    <p:extLst>
      <p:ext uri="{BB962C8B-B14F-4D97-AF65-F5344CB8AC3E}">
        <p14:creationId xmlns:p14="http://schemas.microsoft.com/office/powerpoint/2010/main" val="28412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8/24/2022</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8/24/2022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8/24/2022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8/24/2022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8/24/2022</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8/24/2022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FB4AC-84EF-487C-A2A2-CD7FB1E25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F3A5F9-D444-474F-BBD1-CD17668E9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AC0D2-AA35-4CFA-AA05-81E738F77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17D4D-6CE5-4497-AF21-2D1EB02D9FAE}" type="datetimeFigureOut">
              <a:rPr lang="en-US" smtClean="0"/>
              <a:t>8/24/2022</a:t>
            </a:fld>
            <a:endParaRPr lang="en-US" dirty="0"/>
          </a:p>
        </p:txBody>
      </p:sp>
      <p:sp>
        <p:nvSpPr>
          <p:cNvPr id="5" name="Footer Placeholder 4">
            <a:extLst>
              <a:ext uri="{FF2B5EF4-FFF2-40B4-BE49-F238E27FC236}">
                <a16:creationId xmlns:a16="http://schemas.microsoft.com/office/drawing/2014/main" id="{FA53598E-3ABA-4433-A36E-BC91739A3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2B2EF6-DF85-4E07-883A-E41A4AA95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3D308-9006-4B4C-9C40-C284BC79046D}" type="slidenum">
              <a:rPr lang="en-US" smtClean="0"/>
              <a:t>‹#›</a:t>
            </a:fld>
            <a:endParaRPr lang="en-US" dirty="0"/>
          </a:p>
        </p:txBody>
      </p:sp>
    </p:spTree>
    <p:extLst>
      <p:ext uri="{BB962C8B-B14F-4D97-AF65-F5344CB8AC3E}">
        <p14:creationId xmlns:p14="http://schemas.microsoft.com/office/powerpoint/2010/main" val="6681620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ance.uw.edu/gca/resources/gca-foru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hyperlink" Target="https://finance.uw.edu/pafc/audit-information#Single_Audit" TargetMode="Externa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hyperlink" Target="https://finance.uw.edu/pafc/spending" TargetMode="External"/><Relationship Id="rId7" Type="http://schemas.openxmlformats.org/officeDocument/2006/relationships/hyperlink" Target="http://fa.uw.edu/audit/audit-process" TargetMode="Externa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hyperlink" Target="https://www.washington.edu/research/research-administration-learning/preparing-for-audit/" TargetMode="External"/><Relationship Id="rId5" Type="http://schemas.openxmlformats.org/officeDocument/2006/relationships/hyperlink" Target="http://finance.uw.edu/pafc/audit-information" TargetMode="External"/><Relationship Id="rId4" Type="http://schemas.openxmlformats.org/officeDocument/2006/relationships/hyperlink" Target="https://finance.uw.edu/pafc/specific-cost-ite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gcahelp@uw.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finance.uw.edu/gca/training-outreach/videos" TargetMode="External"/><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hyperlink" Target="https://www.washington.edu/research/policies/gim-2-acceptance-of-sponsored-program-awards-and-fiscal-compliance-on-sponsored-program-accounts-budget-numbers/#carryover" TargetMode="External"/><Relationship Id="rId4" Type="http://schemas.openxmlformats.org/officeDocument/2006/relationships/hyperlink" Target="https://www.washington.edu/research/myresearch-lifecycle/manage/award-changes/#carryove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finance.uw.edu/gca/sites/default/files/Bulk%20Org%20Code%20Update.xlsx" TargetMode="External"/><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hyperlink" Target="mailto:gcahelp@uw.edu"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mgard4@uw.edu" TargetMode="Externa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hyperlink" Target="https://finance.uw.edu/pafc/" TargetMode="External"/><Relationship Id="rId4" Type="http://schemas.openxmlformats.org/officeDocument/2006/relationships/hyperlink" Target="mailto:gcafco@uw.ed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inance.uw.edu/gca/sites/default/files/TRANSPASU_Revised%2010-26-21.xlsx"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finance.uw.edu/gca/award-lifecycle/budget-setup/sub-budget-setup-and-changes/TPU" TargetMode="External"/><Relationship Id="rId2" Type="http://schemas.openxmlformats.org/officeDocument/2006/relationships/hyperlink" Target="https://finance.uw.edu/gca/award-lifecycle/budget-setup/sub-budget-setup-and-changes"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s://finance.uw.edu/gca/training-outreach/updating-contacts-grant-tracker"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gcaserver.finance.washington.edu/gca/DVK/Ema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hyperlink" Target="https://www.washington.edu/research/gca/budget/Grant%20Tracker.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finance.uw.edu/gca/training-outreach/gca-foru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t>Disclaimer</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fontScale="85000" lnSpcReduction="10000"/>
          </a:bodyPr>
          <a:lstStyle/>
          <a:p>
            <a:pPr marL="342900" indent="-342900">
              <a:buFont typeface="Arial" panose="020B0604020202020204" pitchFamily="34" charset="0"/>
              <a:buChar char="•"/>
            </a:pPr>
            <a:r>
              <a:rPr lang="en-US" dirty="0"/>
              <a:t>The GCA Forum will be recorded and retained for the legally approved retention period under Washington State Policy</a:t>
            </a:r>
          </a:p>
          <a:p>
            <a:pPr marL="342900" indent="-342900">
              <a:buFont typeface="Arial" panose="020B0604020202020204" pitchFamily="34" charset="0"/>
              <a:buChar char="•"/>
            </a:pPr>
            <a:r>
              <a:rPr lang="en-US" dirty="0"/>
              <a:t>It is subject to release under the Washington State Public Records Act or Federal Freedom of Information Act (FOIA)</a:t>
            </a:r>
          </a:p>
          <a:p>
            <a:pPr marL="342900" indent="-342900">
              <a:buFont typeface="Arial" panose="020B0604020202020204" pitchFamily="34" charset="0"/>
              <a:buChar char="•"/>
            </a:pPr>
            <a:r>
              <a:rPr lang="en-US" dirty="0"/>
              <a:t>It will be posted publicly on our GCA YouTube channel</a:t>
            </a:r>
          </a:p>
          <a:p>
            <a:pPr marL="342900" indent="-342900">
              <a:buFont typeface="Arial" panose="020B0604020202020204" pitchFamily="34" charset="0"/>
              <a:buChar char="•"/>
            </a:pPr>
            <a:r>
              <a:rPr lang="en-US" dirty="0"/>
              <a:t>Slide decks and recordings for this and past Forums are linked on our GCA Forum web page: </a:t>
            </a:r>
            <a:r>
              <a:rPr lang="en-US" dirty="0">
                <a:hlinkClick r:id="rId2"/>
              </a:rPr>
              <a:t>https://finance.uw.edu/gca/resources/gca-forum </a:t>
            </a:r>
            <a:endParaRPr lang="en-US" dirty="0"/>
          </a:p>
        </p:txBody>
      </p:sp>
    </p:spTree>
    <p:extLst>
      <p:ext uri="{BB962C8B-B14F-4D97-AF65-F5344CB8AC3E}">
        <p14:creationId xmlns:p14="http://schemas.microsoft.com/office/powerpoint/2010/main" val="163979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C77F-A028-4AA2-A890-9B9E1615524F}"/>
              </a:ext>
            </a:extLst>
          </p:cNvPr>
          <p:cNvSpPr>
            <a:spLocks noGrp="1"/>
          </p:cNvSpPr>
          <p:nvPr>
            <p:ph type="title"/>
          </p:nvPr>
        </p:nvSpPr>
        <p:spPr>
          <a:xfrm>
            <a:off x="838200" y="365125"/>
            <a:ext cx="11158330" cy="1325563"/>
          </a:xfrm>
        </p:spPr>
        <p:txBody>
          <a:bodyPr/>
          <a:lstStyle/>
          <a:p>
            <a:r>
              <a:rPr lang="en-US" dirty="0"/>
              <a:t>Sponsor Audits</a:t>
            </a:r>
          </a:p>
        </p:txBody>
      </p:sp>
      <p:sp>
        <p:nvSpPr>
          <p:cNvPr id="3" name="Content Placeholder 2">
            <a:extLst>
              <a:ext uri="{FF2B5EF4-FFF2-40B4-BE49-F238E27FC236}">
                <a16:creationId xmlns:a16="http://schemas.microsoft.com/office/drawing/2014/main" id="{845A29E0-BECC-4F8C-90BC-D70CFC762A46}"/>
              </a:ext>
            </a:extLst>
          </p:cNvPr>
          <p:cNvSpPr>
            <a:spLocks noGrp="1"/>
          </p:cNvSpPr>
          <p:nvPr>
            <p:ph idx="1"/>
          </p:nvPr>
        </p:nvSpPr>
        <p:spPr/>
        <p:txBody>
          <a:bodyPr/>
          <a:lstStyle/>
          <a:p>
            <a:r>
              <a:rPr lang="en-US" dirty="0"/>
              <a:t>Sponsors may, at their discretion, audit:</a:t>
            </a:r>
          </a:p>
          <a:p>
            <a:pPr lvl="1"/>
            <a:r>
              <a:rPr lang="en-US" sz="2800" dirty="0"/>
              <a:t>Any single Award;</a:t>
            </a:r>
          </a:p>
          <a:p>
            <a:pPr lvl="1"/>
            <a:r>
              <a:rPr lang="en-US" sz="2800" dirty="0"/>
              <a:t>A group of Awards (ex., all Awards issued with specific funding); or</a:t>
            </a:r>
          </a:p>
          <a:p>
            <a:pPr lvl="1"/>
            <a:r>
              <a:rPr lang="en-US" sz="2800" dirty="0"/>
              <a:t>All funding from the Sponsor for a specified time frame</a:t>
            </a:r>
          </a:p>
          <a:p>
            <a:pPr lvl="1"/>
            <a:endParaRPr lang="en-US" dirty="0"/>
          </a:p>
          <a:p>
            <a:r>
              <a:rPr lang="en-US" dirty="0"/>
              <a:t>Some sponsors regularly audit all of their Awards (NSF)</a:t>
            </a:r>
          </a:p>
          <a:p>
            <a:r>
              <a:rPr lang="en-US" dirty="0"/>
              <a:t>Some sponsors target specific aspects of their Awards (ONR Equipment Audits)</a:t>
            </a:r>
          </a:p>
          <a:p>
            <a:endParaRPr lang="en-US" dirty="0"/>
          </a:p>
        </p:txBody>
      </p:sp>
    </p:spTree>
    <p:custDataLst>
      <p:tags r:id="rId1"/>
    </p:custDataLst>
    <p:extLst>
      <p:ext uri="{BB962C8B-B14F-4D97-AF65-F5344CB8AC3E}">
        <p14:creationId xmlns:p14="http://schemas.microsoft.com/office/powerpoint/2010/main" val="148501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UW Internal Audit</a:t>
            </a:r>
          </a:p>
        </p:txBody>
      </p:sp>
      <p:sp>
        <p:nvSpPr>
          <p:cNvPr id="3" name="Content Placeholder 2"/>
          <p:cNvSpPr>
            <a:spLocks noGrp="1"/>
          </p:cNvSpPr>
          <p:nvPr>
            <p:ph idx="1"/>
          </p:nvPr>
        </p:nvSpPr>
        <p:spPr/>
        <p:txBody>
          <a:bodyPr>
            <a:normAutofit/>
          </a:bodyPr>
          <a:lstStyle/>
          <a:p>
            <a:r>
              <a:rPr lang="en-US" sz="3200" dirty="0"/>
              <a:t>Serves multiple functions, including:</a:t>
            </a:r>
          </a:p>
          <a:p>
            <a:pPr lvl="1"/>
            <a:r>
              <a:rPr lang="en-US" sz="2800" dirty="0"/>
              <a:t>Acting as a liaison between external audits and UW units</a:t>
            </a:r>
          </a:p>
          <a:p>
            <a:pPr lvl="1"/>
            <a:r>
              <a:rPr lang="en-US" sz="2800" dirty="0"/>
              <a:t>Providing focused internal audits and investigations</a:t>
            </a:r>
          </a:p>
          <a:p>
            <a:pPr lvl="1"/>
            <a:endParaRPr lang="en-US" sz="2800" dirty="0"/>
          </a:p>
          <a:p>
            <a:r>
              <a:rPr lang="en-US" sz="3200" dirty="0"/>
              <a:t>Audits from IA are a good thing – you’d rather have IA discover an issue so it can be corrected than the sponsor.</a:t>
            </a:r>
          </a:p>
        </p:txBody>
      </p:sp>
    </p:spTree>
    <p:custDataLst>
      <p:tags r:id="rId1"/>
    </p:custDataLst>
    <p:extLst>
      <p:ext uri="{BB962C8B-B14F-4D97-AF65-F5344CB8AC3E}">
        <p14:creationId xmlns:p14="http://schemas.microsoft.com/office/powerpoint/2010/main" val="147945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Single Audit</a:t>
            </a:r>
          </a:p>
        </p:txBody>
      </p:sp>
      <p:sp>
        <p:nvSpPr>
          <p:cNvPr id="3" name="Content Placeholder 2"/>
          <p:cNvSpPr>
            <a:spLocks noGrp="1"/>
          </p:cNvSpPr>
          <p:nvPr>
            <p:ph idx="1"/>
          </p:nvPr>
        </p:nvSpPr>
        <p:spPr>
          <a:xfrm>
            <a:off x="838200" y="1414145"/>
            <a:ext cx="10515600" cy="4351338"/>
          </a:xfrm>
        </p:spPr>
        <p:txBody>
          <a:bodyPr>
            <a:normAutofit fontScale="77500" lnSpcReduction="20000"/>
          </a:bodyPr>
          <a:lstStyle/>
          <a:p>
            <a:pPr>
              <a:lnSpc>
                <a:spcPct val="110000"/>
              </a:lnSpc>
            </a:pPr>
            <a:endParaRPr lang="en-US" dirty="0"/>
          </a:p>
          <a:p>
            <a:pPr>
              <a:lnSpc>
                <a:spcPct val="110000"/>
              </a:lnSpc>
            </a:pPr>
            <a:r>
              <a:rPr lang="en-US" dirty="0"/>
              <a:t>The UW is part of Washington state</a:t>
            </a:r>
          </a:p>
          <a:p>
            <a:pPr>
              <a:lnSpc>
                <a:spcPct val="110000"/>
              </a:lnSpc>
            </a:pPr>
            <a:r>
              <a:rPr lang="en-US" dirty="0"/>
              <a:t>Federal government requires an annual audit (“Single Audit”) for any entity that receives more than $750k in federal funding in the entity’s fiscal year</a:t>
            </a:r>
          </a:p>
          <a:p>
            <a:pPr>
              <a:lnSpc>
                <a:spcPct val="110000"/>
              </a:lnSpc>
            </a:pPr>
            <a:r>
              <a:rPr lang="en-US" dirty="0"/>
              <a:t>WA state is audited so the UW is part of that audit</a:t>
            </a:r>
          </a:p>
          <a:p>
            <a:pPr>
              <a:lnSpc>
                <a:spcPct val="110000"/>
              </a:lnSpc>
            </a:pPr>
            <a:r>
              <a:rPr lang="en-US" dirty="0"/>
              <a:t>Single Audit requirements specified in the Code of Federal Regulations (200 CFR Subpart F)</a:t>
            </a:r>
          </a:p>
          <a:p>
            <a:pPr>
              <a:lnSpc>
                <a:spcPct val="110000"/>
              </a:lnSpc>
            </a:pPr>
            <a:r>
              <a:rPr lang="en-US" dirty="0"/>
              <a:t>Audit report is publically available</a:t>
            </a:r>
          </a:p>
          <a:p>
            <a:pPr>
              <a:lnSpc>
                <a:spcPct val="110000"/>
              </a:lnSpc>
            </a:pPr>
            <a:r>
              <a:rPr lang="en-US" dirty="0"/>
              <a:t>If the UW is a subrecipient, we are required to provide a copy of the Single Audit report to our Sponsors</a:t>
            </a:r>
          </a:p>
          <a:p>
            <a:pPr>
              <a:lnSpc>
                <a:spcPct val="110000"/>
              </a:lnSpc>
            </a:pPr>
            <a:r>
              <a:rPr lang="en-US" dirty="0">
                <a:hlinkClick r:id="rId3"/>
              </a:rPr>
              <a:t>https://finance.uw.edu/pafc/audit-information#Single_Audit</a:t>
            </a:r>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C9DB89-9CA2-4492-A5EA-A867EB655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197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sp>
        <p:nvSpPr>
          <p:cNvPr id="3" name="Content Placeholder 2"/>
          <p:cNvSpPr>
            <a:spLocks noGrp="1"/>
          </p:cNvSpPr>
          <p:nvPr>
            <p:ph idx="1"/>
          </p:nvPr>
        </p:nvSpPr>
        <p:spPr/>
        <p:txBody>
          <a:bodyPr/>
          <a:lstStyle/>
          <a:p>
            <a:pPr marL="0" indent="0">
              <a:buNone/>
            </a:pPr>
            <a:r>
              <a:rPr lang="en-US" sz="3200" b="1" dirty="0"/>
              <a:t>Possible consequences of adverse audit findings:</a:t>
            </a:r>
          </a:p>
          <a:p>
            <a:r>
              <a:rPr lang="en-US" b="1" dirty="0"/>
              <a:t>Cost Disallowance:  </a:t>
            </a:r>
            <a:r>
              <a:rPr lang="en-US" dirty="0"/>
              <a:t>Departments are responsible for covering disallowed costs</a:t>
            </a:r>
          </a:p>
          <a:p>
            <a:r>
              <a:rPr lang="en-US" b="1" dirty="0"/>
              <a:t>Reputation:  </a:t>
            </a:r>
            <a:r>
              <a:rPr lang="en-US" dirty="0"/>
              <a:t>UW, P.I., School/College, Department…</a:t>
            </a:r>
          </a:p>
          <a:p>
            <a:r>
              <a:rPr lang="en-US" b="1" dirty="0"/>
              <a:t>Sponsor Restrictions:  </a:t>
            </a:r>
            <a:r>
              <a:rPr lang="en-US" dirty="0"/>
              <a:t>Sponsors may limit or restrict current or future funding</a:t>
            </a:r>
            <a:br>
              <a:rPr lang="en-US" sz="3200" dirty="0"/>
            </a:br>
            <a:endParaRPr lang="en-US" sz="3200" dirty="0"/>
          </a:p>
          <a:p>
            <a:pPr marL="0" indent="0">
              <a:buNone/>
            </a:pPr>
            <a:r>
              <a:rPr lang="en-US" sz="3200" b="1" dirty="0"/>
              <a:t>Audit findings </a:t>
            </a:r>
            <a:r>
              <a:rPr lang="en-US" sz="3200" b="1" u="sng" dirty="0"/>
              <a:t>lead to more audits</a:t>
            </a:r>
            <a:r>
              <a:rPr lang="en-US" sz="3200" b="1" dirty="0"/>
              <a:t>.</a:t>
            </a:r>
          </a:p>
          <a:p>
            <a:endParaRPr lang="en-US" b="1" dirty="0"/>
          </a:p>
        </p:txBody>
      </p:sp>
    </p:spTree>
    <p:custDataLst>
      <p:tags r:id="rId1"/>
    </p:custDataLst>
    <p:extLst>
      <p:ext uri="{BB962C8B-B14F-4D97-AF65-F5344CB8AC3E}">
        <p14:creationId xmlns:p14="http://schemas.microsoft.com/office/powerpoint/2010/main" val="129401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199" y="1542161"/>
            <a:ext cx="11101251" cy="4351338"/>
          </a:xfrm>
        </p:spPr>
        <p:txBody>
          <a:bodyPr>
            <a:normAutofit/>
          </a:bodyPr>
          <a:lstStyle/>
          <a:p>
            <a:pPr marL="0" indent="0">
              <a:buNone/>
            </a:pPr>
            <a:r>
              <a:rPr lang="en-US" dirty="0"/>
              <a:t>PAFC Resources</a:t>
            </a:r>
          </a:p>
          <a:p>
            <a:r>
              <a:rPr lang="en-US" sz="2400" b="1" dirty="0"/>
              <a:t>Spending: </a:t>
            </a:r>
            <a:r>
              <a:rPr lang="en-US" sz="2400" dirty="0">
                <a:hlinkClick r:id="rId3"/>
              </a:rPr>
              <a:t>https://finance.uw.edu/pafc/spending</a:t>
            </a:r>
            <a:endParaRPr lang="en-US" sz="2400" dirty="0"/>
          </a:p>
          <a:p>
            <a:r>
              <a:rPr lang="en-US" sz="2400" b="1" dirty="0"/>
              <a:t>Specific Cost Items: </a:t>
            </a:r>
            <a:r>
              <a:rPr lang="en-US" sz="2400" dirty="0">
                <a:hlinkClick r:id="rId4"/>
              </a:rPr>
              <a:t>https://finance.uw.edu/pafc/specific-cost-items</a:t>
            </a:r>
            <a:endParaRPr lang="en-US" sz="2400" dirty="0"/>
          </a:p>
          <a:p>
            <a:r>
              <a:rPr lang="en-US" sz="2400" b="1" dirty="0"/>
              <a:t>Audit Information Page: </a:t>
            </a:r>
            <a:r>
              <a:rPr lang="en-US" sz="2400" dirty="0">
                <a:hlinkClick r:id="rId5"/>
              </a:rPr>
              <a:t>http://finance.uw.edu/pafc/audit-information</a:t>
            </a:r>
            <a:endParaRPr lang="en-US" sz="2400" dirty="0"/>
          </a:p>
          <a:p>
            <a:r>
              <a:rPr lang="en-US" sz="2400" b="1" dirty="0"/>
              <a:t>CORE Class - Preparing for Audit: </a:t>
            </a:r>
            <a:r>
              <a:rPr lang="en-US" sz="2400" dirty="0">
                <a:hlinkClick r:id="rId6"/>
              </a:rPr>
              <a:t>Preparing for an Audit - UW Research (washington.edu)</a:t>
            </a:r>
            <a:endParaRPr lang="en-US" sz="2400" b="1" dirty="0"/>
          </a:p>
          <a:p>
            <a:endParaRPr lang="en-US" dirty="0"/>
          </a:p>
          <a:p>
            <a:pPr marL="0" indent="0">
              <a:buNone/>
            </a:pPr>
            <a:r>
              <a:rPr lang="en-US" b="1" dirty="0"/>
              <a:t>Internal Audit: </a:t>
            </a:r>
            <a:r>
              <a:rPr lang="en-US" dirty="0">
                <a:hlinkClick r:id="rId7"/>
              </a:rPr>
              <a:t>http://fa.uw.edu/audit/audit-process</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64287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dirty="0"/>
              <a:t>GCA Announcements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Azalea Vasquez</a:t>
            </a:r>
          </a:p>
        </p:txBody>
      </p:sp>
    </p:spTree>
    <p:extLst>
      <p:ext uri="{BB962C8B-B14F-4D97-AF65-F5344CB8AC3E}">
        <p14:creationId xmlns:p14="http://schemas.microsoft.com/office/powerpoint/2010/main" val="389125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Grants</a:t>
            </a:r>
          </a:p>
        </p:txBody>
      </p:sp>
      <p:sp>
        <p:nvSpPr>
          <p:cNvPr id="3" name="Content Placeholder 2"/>
          <p:cNvSpPr>
            <a:spLocks noGrp="1"/>
          </p:cNvSpPr>
          <p:nvPr>
            <p:ph idx="1"/>
          </p:nvPr>
        </p:nvSpPr>
        <p:spPr/>
        <p:txBody>
          <a:bodyPr>
            <a:normAutofit/>
          </a:bodyPr>
          <a:lstStyle/>
          <a:p>
            <a:r>
              <a:rPr lang="en-US" dirty="0"/>
              <a:t>After GCA reconciles your Training Grant you may receive a communication from us via GrantTracker about the following</a:t>
            </a:r>
          </a:p>
          <a:p>
            <a:pPr marL="914400" lvl="1" indent="-457200">
              <a:buFont typeface="Arial" panose="020B0604020202020204" pitchFamily="34" charset="0"/>
              <a:buChar char="•"/>
            </a:pPr>
            <a:r>
              <a:rPr lang="en-US" dirty="0"/>
              <a:t>Discrepancies discovered during the reconciliation process that require resolution</a:t>
            </a:r>
          </a:p>
          <a:p>
            <a:pPr marL="914400" lvl="1" indent="-457200">
              <a:buFont typeface="Arial" panose="020B0604020202020204" pitchFamily="34" charset="0"/>
              <a:buChar char="•"/>
            </a:pPr>
            <a:r>
              <a:rPr lang="en-US" dirty="0"/>
              <a:t>Reviewing the draft Outstanding Trainee Obligations (OTO) we created</a:t>
            </a:r>
          </a:p>
          <a:p>
            <a:pPr marL="914400" lvl="1" indent="-457200">
              <a:buFont typeface="Arial" panose="020B0604020202020204" pitchFamily="34" charset="0"/>
              <a:buChar char="•"/>
            </a:pPr>
            <a:r>
              <a:rPr lang="en-US" dirty="0"/>
              <a:t>Balance of Funds available for tuition obligation</a:t>
            </a:r>
          </a:p>
          <a:p>
            <a:pPr marL="914400" lvl="1" indent="-457200">
              <a:buFont typeface="Arial" panose="020B0604020202020204" pitchFamily="34" charset="0"/>
              <a:buChar char="•"/>
            </a:pPr>
            <a:r>
              <a:rPr lang="en-US" dirty="0"/>
              <a:t>The deficit balance and transfer options</a:t>
            </a:r>
          </a:p>
          <a:p>
            <a:endParaRPr lang="en-US" dirty="0"/>
          </a:p>
        </p:txBody>
      </p:sp>
    </p:spTree>
    <p:extLst>
      <p:ext uri="{BB962C8B-B14F-4D97-AF65-F5344CB8AC3E}">
        <p14:creationId xmlns:p14="http://schemas.microsoft.com/office/powerpoint/2010/main" val="324573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Grants</a:t>
            </a:r>
          </a:p>
        </p:txBody>
      </p:sp>
      <p:sp>
        <p:nvSpPr>
          <p:cNvPr id="3" name="Content Placeholder 2"/>
          <p:cNvSpPr>
            <a:spLocks noGrp="1"/>
          </p:cNvSpPr>
          <p:nvPr>
            <p:ph idx="1"/>
          </p:nvPr>
        </p:nvSpPr>
        <p:spPr/>
        <p:txBody>
          <a:bodyPr>
            <a:normAutofit/>
          </a:bodyPr>
          <a:lstStyle/>
          <a:p>
            <a:r>
              <a:rPr lang="en-US" dirty="0"/>
              <a:t>Please help us submit your report on time</a:t>
            </a:r>
          </a:p>
          <a:p>
            <a:pPr marL="914400" lvl="1" indent="-457200">
              <a:buFont typeface="Arial" panose="020B0604020202020204" pitchFamily="34" charset="0"/>
              <a:buChar char="•"/>
            </a:pPr>
            <a:r>
              <a:rPr lang="en-US" dirty="0"/>
              <a:t>Make any stipend corrections as necessary</a:t>
            </a:r>
          </a:p>
          <a:p>
            <a:pPr marL="914400" lvl="1" indent="-457200">
              <a:buFont typeface="Arial" panose="020B0604020202020204" pitchFamily="34" charset="0"/>
              <a:buChar char="•"/>
            </a:pPr>
            <a:r>
              <a:rPr lang="en-US" dirty="0"/>
              <a:t>Remove any unallowable expenditures</a:t>
            </a:r>
          </a:p>
          <a:p>
            <a:pPr marL="914400" lvl="1" indent="-457200">
              <a:buFont typeface="Arial" panose="020B0604020202020204" pitchFamily="34" charset="0"/>
              <a:buChar char="•"/>
            </a:pPr>
            <a:r>
              <a:rPr lang="en-US" dirty="0"/>
              <a:t>Review the OTO’s</a:t>
            </a:r>
          </a:p>
          <a:p>
            <a:pPr marL="1371600" lvl="2" indent="-457200">
              <a:buFont typeface="Courier New" panose="02070309020205020404" pitchFamily="49" charset="0"/>
              <a:buChar char="o"/>
            </a:pPr>
            <a:r>
              <a:rPr lang="en-US" dirty="0"/>
              <a:t>Obligate tuition for the continuation year</a:t>
            </a:r>
          </a:p>
          <a:p>
            <a:pPr marL="1371600" lvl="2" indent="-457200">
              <a:buFont typeface="Courier New" panose="02070309020205020404" pitchFamily="49" charset="0"/>
              <a:buChar char="o"/>
            </a:pPr>
            <a:r>
              <a:rPr lang="en-US" dirty="0"/>
              <a:t>Submit completed OTO form to GCA via Grant Tracker</a:t>
            </a:r>
          </a:p>
          <a:p>
            <a:pPr marL="914400" lvl="1" indent="-457200">
              <a:buFont typeface="Arial" panose="020B0604020202020204" pitchFamily="34" charset="0"/>
              <a:buChar char="•"/>
            </a:pPr>
            <a:r>
              <a:rPr lang="en-US" dirty="0"/>
              <a:t>Provide a budget number for a deficit transfer</a:t>
            </a:r>
          </a:p>
          <a:p>
            <a:endParaRPr lang="en-US" dirty="0"/>
          </a:p>
        </p:txBody>
      </p:sp>
    </p:spTree>
    <p:extLst>
      <p:ext uri="{BB962C8B-B14F-4D97-AF65-F5344CB8AC3E}">
        <p14:creationId xmlns:p14="http://schemas.microsoft.com/office/powerpoint/2010/main" val="1824017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BAD1-FC60-FE74-290D-BA8638312768}"/>
              </a:ext>
            </a:extLst>
          </p:cNvPr>
          <p:cNvSpPr>
            <a:spLocks noGrp="1"/>
          </p:cNvSpPr>
          <p:nvPr>
            <p:ph type="title"/>
          </p:nvPr>
        </p:nvSpPr>
        <p:spPr/>
        <p:txBody>
          <a:bodyPr/>
          <a:lstStyle/>
          <a:p>
            <a:r>
              <a:rPr lang="en-US" dirty="0"/>
              <a:t>Researchers Wanted</a:t>
            </a:r>
          </a:p>
        </p:txBody>
      </p:sp>
      <p:sp>
        <p:nvSpPr>
          <p:cNvPr id="3" name="Content Placeholder 2">
            <a:extLst>
              <a:ext uri="{FF2B5EF4-FFF2-40B4-BE49-F238E27FC236}">
                <a16:creationId xmlns:a16="http://schemas.microsoft.com/office/drawing/2014/main" id="{D01570BD-8C80-8D91-6D81-234DAED6A6AC}"/>
              </a:ext>
            </a:extLst>
          </p:cNvPr>
          <p:cNvSpPr>
            <a:spLocks noGrp="1"/>
          </p:cNvSpPr>
          <p:nvPr>
            <p:ph idx="1"/>
          </p:nvPr>
        </p:nvSpPr>
        <p:spPr/>
        <p:txBody>
          <a:bodyPr/>
          <a:lstStyle/>
          <a:p>
            <a:pPr marL="457200" indent="-457200">
              <a:buFont typeface="Arial" panose="020B0604020202020204" pitchFamily="34" charset="0"/>
              <a:buChar char="•"/>
            </a:pPr>
            <a:r>
              <a:rPr lang="en-US" dirty="0"/>
              <a:t>GCA would like to invite a PI to give a 30-to-45-minute Zoom presentation to our staff!</a:t>
            </a:r>
          </a:p>
          <a:p>
            <a:pPr marL="457200" indent="-457200">
              <a:buFont typeface="Arial" panose="020B0604020202020204" pitchFamily="34" charset="0"/>
              <a:buChar char="•"/>
            </a:pPr>
            <a:r>
              <a:rPr lang="en-US" dirty="0"/>
              <a:t>These presentations connect us to the fantastic work done at the UW.</a:t>
            </a:r>
          </a:p>
          <a:p>
            <a:pPr marL="457200" indent="-457200">
              <a:buFont typeface="Arial" panose="020B0604020202020204" pitchFamily="34" charset="0"/>
              <a:buChar char="•"/>
            </a:pPr>
            <a:r>
              <a:rPr lang="en-US" dirty="0"/>
              <a:t>Please email </a:t>
            </a:r>
            <a:r>
              <a:rPr lang="en-US" dirty="0">
                <a:hlinkClick r:id="rId2"/>
              </a:rPr>
              <a:t>gcahelp@uw.edu</a:t>
            </a:r>
            <a:r>
              <a:rPr lang="en-US" dirty="0"/>
              <a:t> with your suggestions!</a:t>
            </a:r>
          </a:p>
        </p:txBody>
      </p:sp>
      <p:sp>
        <p:nvSpPr>
          <p:cNvPr id="4" name="Date Placeholder 3">
            <a:extLst>
              <a:ext uri="{FF2B5EF4-FFF2-40B4-BE49-F238E27FC236}">
                <a16:creationId xmlns:a16="http://schemas.microsoft.com/office/drawing/2014/main" id="{0974A891-4F20-3CCD-6DE6-A4E3264A7F21}"/>
              </a:ext>
            </a:extLst>
          </p:cNvPr>
          <p:cNvSpPr>
            <a:spLocks noGrp="1"/>
          </p:cNvSpPr>
          <p:nvPr>
            <p:ph type="dt" sz="half" idx="2"/>
          </p:nvPr>
        </p:nvSpPr>
        <p:spPr/>
        <p:txBody>
          <a:bodyPr/>
          <a:lstStyle/>
          <a:p>
            <a:fld id="{DD9C8446-696E-6942-B6C8-CC9CAD0B34E0}" type="datetime1">
              <a:rPr lang="en-US" smtClean="0"/>
              <a:pPr/>
              <a:t>8/24/2022</a:t>
            </a:fld>
            <a:endParaRPr lang="en-US" dirty="0"/>
          </a:p>
        </p:txBody>
      </p:sp>
      <p:sp>
        <p:nvSpPr>
          <p:cNvPr id="5" name="Footer Placeholder 4">
            <a:extLst>
              <a:ext uri="{FF2B5EF4-FFF2-40B4-BE49-F238E27FC236}">
                <a16:creationId xmlns:a16="http://schemas.microsoft.com/office/drawing/2014/main" id="{6F9D2DBF-F868-B5A1-93C3-00F38AFCA2DD}"/>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866B9CD-6706-8D80-4837-579EE2338966}"/>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31275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dirty="0"/>
              <a:t>Letter of Credit: An Overview</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Azalea Vasquez</a:t>
            </a:r>
          </a:p>
        </p:txBody>
      </p:sp>
    </p:spTree>
    <p:extLst>
      <p:ext uri="{BB962C8B-B14F-4D97-AF65-F5344CB8AC3E}">
        <p14:creationId xmlns:p14="http://schemas.microsoft.com/office/powerpoint/2010/main" val="2439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GCA Summer Forum</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August 25, 2022</a:t>
            </a:r>
          </a:p>
        </p:txBody>
      </p:sp>
    </p:spTree>
    <p:extLst>
      <p:ext uri="{BB962C8B-B14F-4D97-AF65-F5344CB8AC3E}">
        <p14:creationId xmlns:p14="http://schemas.microsoft.com/office/powerpoint/2010/main" val="225930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Letter of Credit: Definition</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143837"/>
            <a:ext cx="9779182" cy="3539430"/>
          </a:xfrm>
          <a:prstGeom prst="rect">
            <a:avLst/>
          </a:prstGeom>
          <a:noFill/>
        </p:spPr>
        <p:txBody>
          <a:bodyPr wrap="square" rtlCol="0">
            <a:spAutoFit/>
          </a:bodyPr>
          <a:lstStyle/>
          <a:p>
            <a:r>
              <a:rPr lang="en-US" sz="2800" b="0" i="0" dirty="0">
                <a:effectLst/>
              </a:rPr>
              <a:t>Most federal agencies authorize Letter of Credit (LOC) as the mechanism for providing cash disbursements to award recipients. For these awards, payment is requested and received on a cost reimbursable basis. The Research &amp; Cash Accounting Team is responsible for preparing and performing the LOC draws across the over twenty federal agencies that utilize an LOC. The drawdowns are processed through each agency’s respective online payment request system.</a:t>
            </a:r>
            <a:endParaRPr lang="en-US" sz="2800" dirty="0"/>
          </a:p>
        </p:txBody>
      </p:sp>
    </p:spTree>
    <p:extLst>
      <p:ext uri="{BB962C8B-B14F-4D97-AF65-F5344CB8AC3E}">
        <p14:creationId xmlns:p14="http://schemas.microsoft.com/office/powerpoint/2010/main" val="152738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Is my award Letter of Credit?</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954107"/>
          </a:xfrm>
          <a:prstGeom prst="rect">
            <a:avLst/>
          </a:prstGeom>
          <a:noFill/>
        </p:spPr>
        <p:txBody>
          <a:bodyPr wrap="square" rtlCol="0">
            <a:spAutoFit/>
          </a:bodyPr>
          <a:lstStyle/>
          <a:p>
            <a:r>
              <a:rPr lang="en-US" sz="2800" dirty="0"/>
              <a:t>Check your Funding Action Notification or Grant Tracker for the Form of Payment</a:t>
            </a:r>
          </a:p>
        </p:txBody>
      </p:sp>
      <p:pic>
        <p:nvPicPr>
          <p:cNvPr id="4" name="Picture 3" descr="Table&#10;&#10;Description automatically generated">
            <a:extLst>
              <a:ext uri="{FF2B5EF4-FFF2-40B4-BE49-F238E27FC236}">
                <a16:creationId xmlns:a16="http://schemas.microsoft.com/office/drawing/2014/main" id="{6AD0CBF1-4E05-F5B4-4EFE-7E8FC7948519}"/>
              </a:ext>
            </a:extLst>
          </p:cNvPr>
          <p:cNvPicPr>
            <a:picLocks noChangeAspect="1"/>
          </p:cNvPicPr>
          <p:nvPr/>
        </p:nvPicPr>
        <p:blipFill>
          <a:blip r:embed="rId2"/>
          <a:stretch>
            <a:fillRect/>
          </a:stretch>
        </p:blipFill>
        <p:spPr>
          <a:xfrm>
            <a:off x="8064468" y="3122382"/>
            <a:ext cx="4000423" cy="2979363"/>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D40C6A74-38D3-3BBF-6CD7-53F5DD3F1726}"/>
              </a:ext>
            </a:extLst>
          </p:cNvPr>
          <p:cNvPicPr>
            <a:picLocks noChangeAspect="1"/>
          </p:cNvPicPr>
          <p:nvPr/>
        </p:nvPicPr>
        <p:blipFill>
          <a:blip r:embed="rId3"/>
          <a:stretch>
            <a:fillRect/>
          </a:stretch>
        </p:blipFill>
        <p:spPr>
          <a:xfrm>
            <a:off x="272873" y="3691748"/>
            <a:ext cx="6998836" cy="1699227"/>
          </a:xfrm>
          <a:prstGeom prst="rect">
            <a:avLst/>
          </a:prstGeom>
        </p:spPr>
      </p:pic>
    </p:spTree>
    <p:extLst>
      <p:ext uri="{BB962C8B-B14F-4D97-AF65-F5344CB8AC3E}">
        <p14:creationId xmlns:p14="http://schemas.microsoft.com/office/powerpoint/2010/main" val="2987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Drawdown Systems</a:t>
            </a:r>
          </a:p>
        </p:txBody>
      </p:sp>
      <p:graphicFrame>
        <p:nvGraphicFramePr>
          <p:cNvPr id="3" name="Table 2">
            <a:extLst>
              <a:ext uri="{FF2B5EF4-FFF2-40B4-BE49-F238E27FC236}">
                <a16:creationId xmlns:a16="http://schemas.microsoft.com/office/drawing/2014/main" id="{BA7AF8EB-041A-77DC-FF4A-949916AB2D36}"/>
              </a:ext>
            </a:extLst>
          </p:cNvPr>
          <p:cNvGraphicFramePr>
            <a:graphicFrameLocks noGrp="1"/>
          </p:cNvGraphicFramePr>
          <p:nvPr>
            <p:extLst>
              <p:ext uri="{D42A27DB-BD31-4B8C-83A1-F6EECF244321}">
                <p14:modId xmlns:p14="http://schemas.microsoft.com/office/powerpoint/2010/main" val="240203962"/>
              </p:ext>
            </p:extLst>
          </p:nvPr>
        </p:nvGraphicFramePr>
        <p:xfrm>
          <a:off x="1706252" y="1984330"/>
          <a:ext cx="9879290" cy="4223118"/>
        </p:xfrm>
        <a:graphic>
          <a:graphicData uri="http://schemas.openxmlformats.org/drawingml/2006/table">
            <a:tbl>
              <a:tblPr>
                <a:tableStyleId>{5C22544A-7EE6-4342-B048-85BDC9FD1C3A}</a:tableStyleId>
              </a:tblPr>
              <a:tblGrid>
                <a:gridCol w="3358177">
                  <a:extLst>
                    <a:ext uri="{9D8B030D-6E8A-4147-A177-3AD203B41FA5}">
                      <a16:colId xmlns:a16="http://schemas.microsoft.com/office/drawing/2014/main" val="200767660"/>
                    </a:ext>
                  </a:extLst>
                </a:gridCol>
                <a:gridCol w="6521113">
                  <a:extLst>
                    <a:ext uri="{9D8B030D-6E8A-4147-A177-3AD203B41FA5}">
                      <a16:colId xmlns:a16="http://schemas.microsoft.com/office/drawing/2014/main" val="1991345976"/>
                    </a:ext>
                  </a:extLst>
                </a:gridCol>
              </a:tblGrid>
              <a:tr h="429444">
                <a:tc>
                  <a:txBody>
                    <a:bodyPr/>
                    <a:lstStyle/>
                    <a:p>
                      <a:pPr algn="ctr" fontAlgn="b"/>
                      <a:r>
                        <a:rPr lang="en-US" sz="2800" b="1" u="none" strike="noStrike" dirty="0">
                          <a:effectLst/>
                        </a:rPr>
                        <a:t>Drawdown System</a:t>
                      </a:r>
                      <a:endParaRPr lang="en-US" sz="2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800" b="1" u="none" strike="noStrike" dirty="0">
                          <a:effectLst/>
                        </a:rPr>
                        <a:t>Federal Agency</a:t>
                      </a:r>
                      <a:endParaRPr lang="en-US" sz="28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591702815"/>
                  </a:ext>
                </a:extLst>
              </a:tr>
              <a:tr h="429444">
                <a:tc>
                  <a:txBody>
                    <a:bodyPr/>
                    <a:lstStyle/>
                    <a:p>
                      <a:pPr algn="l" fontAlgn="b"/>
                      <a:r>
                        <a:rPr lang="en-US" sz="2400" u="none" strike="noStrike" dirty="0">
                          <a:effectLst/>
                        </a:rPr>
                        <a:t>G5</a:t>
                      </a:r>
                      <a:endParaRPr lang="en-US" sz="24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2400" u="none" strike="noStrike" dirty="0">
                          <a:effectLst/>
                        </a:rPr>
                        <a:t>Department of Education</a:t>
                      </a:r>
                      <a:endParaRPr lang="en-US" sz="2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636342782"/>
                  </a:ext>
                </a:extLst>
              </a:tr>
              <a:tr h="429444">
                <a:tc>
                  <a:txBody>
                    <a:bodyPr/>
                    <a:lstStyle/>
                    <a:p>
                      <a:pPr algn="l" fontAlgn="b"/>
                      <a:r>
                        <a:rPr lang="en-US" sz="2400" b="0" i="0" u="none" strike="noStrike" dirty="0">
                          <a:solidFill>
                            <a:srgbClr val="000000"/>
                          </a:solidFill>
                          <a:effectLst/>
                          <a:latin typeface="Calibri" panose="020F0502020204030204" pitchFamily="34" charset="0"/>
                        </a:rPr>
                        <a:t>Research.gov/ACMS</a:t>
                      </a:r>
                    </a:p>
                  </a:txBody>
                  <a:tcPr marL="3810" marR="3810" marT="3810" marB="0" anchor="b"/>
                </a:tc>
                <a:tc>
                  <a:txBody>
                    <a:bodyPr/>
                    <a:lstStyle/>
                    <a:p>
                      <a:pPr algn="l" fontAlgn="b"/>
                      <a:r>
                        <a:rPr lang="en-US" sz="2400" u="none" strike="noStrike" dirty="0">
                          <a:effectLst/>
                        </a:rPr>
                        <a:t>National Science Foundation</a:t>
                      </a:r>
                      <a:endParaRPr lang="en-US" sz="2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335827451"/>
                  </a:ext>
                </a:extLst>
              </a:tr>
              <a:tr h="1288329">
                <a:tc>
                  <a:txBody>
                    <a:bodyPr/>
                    <a:lstStyle/>
                    <a:p>
                      <a:pPr algn="l" fontAlgn="b"/>
                      <a:r>
                        <a:rPr lang="en-US" sz="2400" u="none" strike="noStrike" dirty="0">
                          <a:effectLst/>
                        </a:rPr>
                        <a:t>Payment Management System (PMS)</a:t>
                      </a:r>
                      <a:endParaRPr lang="en-US" sz="24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2400" u="none" strike="noStrike" dirty="0">
                          <a:effectLst/>
                        </a:rPr>
                        <a:t>Department  of Health &amp; Human Services, Department of Homeland Security, National Aeronautics and Space Administration (NASA), United States Department of Agriculture (USDA)</a:t>
                      </a:r>
                      <a:endParaRPr lang="en-US" sz="2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646395027"/>
                  </a:ext>
                </a:extLst>
              </a:tr>
              <a:tr h="1288329">
                <a:tc>
                  <a:txBody>
                    <a:bodyPr/>
                    <a:lstStyle/>
                    <a:p>
                      <a:pPr algn="l" fontAlgn="b"/>
                      <a:r>
                        <a:rPr lang="en-US" sz="2400" u="none" strike="noStrike" dirty="0">
                          <a:effectLst/>
                        </a:rPr>
                        <a:t>ASAP</a:t>
                      </a:r>
                      <a:endParaRPr lang="en-US" sz="24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2400" u="none" strike="noStrike" dirty="0">
                          <a:effectLst/>
                        </a:rPr>
                        <a:t>United States Department of Agriculture (USDA), Department of Justice, Department of Energy (DOE), Department of Interior (DOI), United States Environmental Protection Agency (EPA)</a:t>
                      </a:r>
                      <a:endParaRPr lang="en-US" sz="24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47434463"/>
                  </a:ext>
                </a:extLst>
              </a:tr>
            </a:tbl>
          </a:graphicData>
        </a:graphic>
      </p:graphicFrame>
    </p:spTree>
    <p:extLst>
      <p:ext uri="{BB962C8B-B14F-4D97-AF65-F5344CB8AC3E}">
        <p14:creationId xmlns:p14="http://schemas.microsoft.com/office/powerpoint/2010/main" val="335406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Drawdowns and Frequency</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Our Letter of Credit (LOC) specialist, who is part of the Research &amp; Cash Accounting Team, is the person who processes the drawdowns for your award.</a:t>
            </a:r>
          </a:p>
          <a:p>
            <a:pPr marL="285750" indent="-285750">
              <a:buFont typeface="Arial" panose="020B0604020202020204" pitchFamily="34" charset="0"/>
              <a:buChar char="•"/>
            </a:pPr>
            <a:r>
              <a:rPr lang="en-US" sz="2800" dirty="0"/>
              <a:t>Draws occur after every payroll period and other times as needed.</a:t>
            </a:r>
          </a:p>
        </p:txBody>
      </p:sp>
    </p:spTree>
    <p:extLst>
      <p:ext uri="{BB962C8B-B14F-4D97-AF65-F5344CB8AC3E}">
        <p14:creationId xmlns:p14="http://schemas.microsoft.com/office/powerpoint/2010/main" val="215169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Drawdown Information</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202560"/>
            <a:ext cx="9779182" cy="523220"/>
          </a:xfrm>
          <a:prstGeom prst="rect">
            <a:avLst/>
          </a:prstGeom>
          <a:noFill/>
        </p:spPr>
        <p:txBody>
          <a:bodyPr wrap="square" rtlCol="0">
            <a:spAutoFit/>
          </a:bodyPr>
          <a:lstStyle/>
          <a:p>
            <a:r>
              <a:rPr lang="en-US" sz="2800" dirty="0"/>
              <a:t>Drawdowns are available in Grant Tracker</a:t>
            </a:r>
          </a:p>
        </p:txBody>
      </p:sp>
      <p:pic>
        <p:nvPicPr>
          <p:cNvPr id="4" name="Picture 3" descr="A picture containing graphical user interface&#10;&#10;Description automatically generated">
            <a:extLst>
              <a:ext uri="{FF2B5EF4-FFF2-40B4-BE49-F238E27FC236}">
                <a16:creationId xmlns:a16="http://schemas.microsoft.com/office/drawing/2014/main" id="{44C78CF2-0339-E0B7-E0BF-85D3952278BC}"/>
              </a:ext>
            </a:extLst>
          </p:cNvPr>
          <p:cNvPicPr>
            <a:picLocks noChangeAspect="1"/>
          </p:cNvPicPr>
          <p:nvPr/>
        </p:nvPicPr>
        <p:blipFill>
          <a:blip r:embed="rId2"/>
          <a:stretch>
            <a:fillRect/>
          </a:stretch>
        </p:blipFill>
        <p:spPr>
          <a:xfrm>
            <a:off x="2218988" y="3165176"/>
            <a:ext cx="7676190" cy="3028571"/>
          </a:xfrm>
          <a:prstGeom prst="rect">
            <a:avLst/>
          </a:prstGeom>
        </p:spPr>
      </p:pic>
    </p:spTree>
    <p:extLst>
      <p:ext uri="{BB962C8B-B14F-4D97-AF65-F5344CB8AC3E}">
        <p14:creationId xmlns:p14="http://schemas.microsoft.com/office/powerpoint/2010/main" val="215978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Drawdown Information</a:t>
            </a:r>
          </a:p>
        </p:txBody>
      </p:sp>
      <p:pic>
        <p:nvPicPr>
          <p:cNvPr id="12" name="Picture 11" descr="Graphical user interface, application&#10;&#10;Description automatically generated">
            <a:extLst>
              <a:ext uri="{FF2B5EF4-FFF2-40B4-BE49-F238E27FC236}">
                <a16:creationId xmlns:a16="http://schemas.microsoft.com/office/drawing/2014/main" id="{05DBF09A-8402-F794-5219-CBA33EB36212}"/>
              </a:ext>
            </a:extLst>
          </p:cNvPr>
          <p:cNvPicPr>
            <a:picLocks noChangeAspect="1"/>
          </p:cNvPicPr>
          <p:nvPr/>
        </p:nvPicPr>
        <p:blipFill>
          <a:blip r:embed="rId2"/>
          <a:stretch>
            <a:fillRect/>
          </a:stretch>
        </p:blipFill>
        <p:spPr>
          <a:xfrm>
            <a:off x="2076527" y="1977428"/>
            <a:ext cx="8038946" cy="4027093"/>
          </a:xfrm>
          <a:prstGeom prst="rect">
            <a:avLst/>
          </a:prstGeom>
        </p:spPr>
      </p:pic>
    </p:spTree>
    <p:extLst>
      <p:ext uri="{BB962C8B-B14F-4D97-AF65-F5344CB8AC3E}">
        <p14:creationId xmlns:p14="http://schemas.microsoft.com/office/powerpoint/2010/main" val="180431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Drawdown Information</a:t>
            </a:r>
          </a:p>
        </p:txBody>
      </p:sp>
      <p:pic>
        <p:nvPicPr>
          <p:cNvPr id="9" name="Picture 8" descr="Graphical user interface, text, application, email&#10;&#10;Description automatically generated">
            <a:extLst>
              <a:ext uri="{FF2B5EF4-FFF2-40B4-BE49-F238E27FC236}">
                <a16:creationId xmlns:a16="http://schemas.microsoft.com/office/drawing/2014/main" id="{1FEE1395-F2E6-BC1F-23F3-8B8D4B444475}"/>
              </a:ext>
            </a:extLst>
          </p:cNvPr>
          <p:cNvPicPr>
            <a:picLocks noChangeAspect="1"/>
          </p:cNvPicPr>
          <p:nvPr/>
        </p:nvPicPr>
        <p:blipFill>
          <a:blip r:embed="rId2"/>
          <a:stretch>
            <a:fillRect/>
          </a:stretch>
        </p:blipFill>
        <p:spPr>
          <a:xfrm>
            <a:off x="1245325" y="2072676"/>
            <a:ext cx="9791513" cy="3760398"/>
          </a:xfrm>
          <a:prstGeom prst="rect">
            <a:avLst/>
          </a:prstGeom>
        </p:spPr>
      </p:pic>
    </p:spTree>
    <p:extLst>
      <p:ext uri="{BB962C8B-B14F-4D97-AF65-F5344CB8AC3E}">
        <p14:creationId xmlns:p14="http://schemas.microsoft.com/office/powerpoint/2010/main" val="425065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Closeout &amp; Drawdown Cutoff </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63671"/>
            <a:ext cx="9779182" cy="3508653"/>
          </a:xfrm>
          <a:prstGeom prst="rect">
            <a:avLst/>
          </a:prstGeom>
          <a:noFill/>
        </p:spPr>
        <p:txBody>
          <a:bodyPr wrap="square" rtlCol="0">
            <a:spAutoFit/>
          </a:bodyPr>
          <a:lstStyle/>
          <a:p>
            <a:pPr marL="285750" indent="-285750">
              <a:buFont typeface="Arial" panose="020B0604020202020204" pitchFamily="34" charset="0"/>
              <a:buChar char="•"/>
            </a:pPr>
            <a:r>
              <a:rPr lang="en-US" sz="2800" dirty="0"/>
              <a:t>Most federal agencies allow draws up to 90 days after the award expiration date.</a:t>
            </a:r>
          </a:p>
          <a:p>
            <a:pPr marL="285750" indent="-285750">
              <a:buFont typeface="Arial" panose="020B0604020202020204" pitchFamily="34" charset="0"/>
              <a:buChar char="•"/>
            </a:pPr>
            <a:r>
              <a:rPr lang="en-US" sz="2800" dirty="0"/>
              <a:t>NIH and NSF allow draws up to 120 days after the award expiration date.</a:t>
            </a:r>
          </a:p>
          <a:p>
            <a:pPr marL="285750" indent="-285750">
              <a:buFont typeface="Arial" panose="020B0604020202020204" pitchFamily="34" charset="0"/>
              <a:buChar char="•"/>
            </a:pPr>
            <a:r>
              <a:rPr lang="en-US" sz="2800" dirty="0"/>
              <a:t>LOC draws completed after the 90/120 day deadlines will be rejected by the sponsor.</a:t>
            </a:r>
          </a:p>
          <a:p>
            <a:pPr marL="285750" indent="-285750">
              <a:buFont typeface="Arial" panose="020B0604020202020204" pitchFamily="34" charset="0"/>
              <a:buChar char="•"/>
            </a:pPr>
            <a:endParaRPr lang="en-US" sz="3600" dirty="0"/>
          </a:p>
          <a:p>
            <a:endParaRPr lang="en-US" dirty="0"/>
          </a:p>
        </p:txBody>
      </p:sp>
    </p:spTree>
    <p:extLst>
      <p:ext uri="{BB962C8B-B14F-4D97-AF65-F5344CB8AC3E}">
        <p14:creationId xmlns:p14="http://schemas.microsoft.com/office/powerpoint/2010/main" val="92380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1325563"/>
          </a:xfrm>
        </p:spPr>
        <p:txBody>
          <a:bodyPr anchor="b">
            <a:normAutofit/>
          </a:bodyPr>
          <a:lstStyle/>
          <a:p>
            <a:r>
              <a:rPr lang="en-US" dirty="0"/>
              <a:t>Closeout &amp; Drawdown Cutoff </a:t>
            </a:r>
          </a:p>
        </p:txBody>
      </p:sp>
      <p:pic>
        <p:nvPicPr>
          <p:cNvPr id="4" name="Picture 3" descr="Text&#10;&#10;Description automatically generated">
            <a:extLst>
              <a:ext uri="{FF2B5EF4-FFF2-40B4-BE49-F238E27FC236}">
                <a16:creationId xmlns:a16="http://schemas.microsoft.com/office/drawing/2014/main" id="{0A81986C-AA71-D259-A88C-B0B3A7BAA06F}"/>
              </a:ext>
            </a:extLst>
          </p:cNvPr>
          <p:cNvPicPr>
            <a:picLocks noChangeAspect="1"/>
          </p:cNvPicPr>
          <p:nvPr/>
        </p:nvPicPr>
        <p:blipFill>
          <a:blip r:embed="rId2"/>
          <a:stretch>
            <a:fillRect/>
          </a:stretch>
        </p:blipFill>
        <p:spPr>
          <a:xfrm>
            <a:off x="1167493" y="2621915"/>
            <a:ext cx="9779182" cy="2298107"/>
          </a:xfrm>
          <a:prstGeom prst="rect">
            <a:avLst/>
          </a:prstGeom>
          <a:noFill/>
        </p:spPr>
      </p:pic>
    </p:spTree>
    <p:extLst>
      <p:ext uri="{BB962C8B-B14F-4D97-AF65-F5344CB8AC3E}">
        <p14:creationId xmlns:p14="http://schemas.microsoft.com/office/powerpoint/2010/main" val="289220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Document Numbers</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In July 2013 NIH announced that they were moving away from Payment Management System (PMS) pooled accounts to PMS Subaccounts.</a:t>
            </a:r>
          </a:p>
          <a:p>
            <a:pPr marL="285750" indent="-285750">
              <a:buFont typeface="Arial" panose="020B0604020202020204" pitchFamily="34" charset="0"/>
              <a:buChar char="•"/>
            </a:pPr>
            <a:r>
              <a:rPr lang="en-US" sz="2800" dirty="0"/>
              <a:t>This would allow NIH to monitor draws by award, and to enforce close-out deadlines (i.e. – restricting draws after 90 or 120 days.</a:t>
            </a:r>
          </a:p>
          <a:p>
            <a:pPr marL="285750" indent="-285750">
              <a:buFont typeface="Arial" panose="020B0604020202020204" pitchFamily="34" charset="0"/>
              <a:buChar char="•"/>
            </a:pPr>
            <a:r>
              <a:rPr lang="en-US" sz="2800" dirty="0"/>
              <a:t>By September 2016, all NIH LOC awards were assigned document numbers corresponding to a PMS Subaccount.</a:t>
            </a:r>
          </a:p>
        </p:txBody>
      </p:sp>
    </p:spTree>
    <p:extLst>
      <p:ext uri="{BB962C8B-B14F-4D97-AF65-F5344CB8AC3E}">
        <p14:creationId xmlns:p14="http://schemas.microsoft.com/office/powerpoint/2010/main" val="252180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lstStyle/>
          <a:p>
            <a:r>
              <a:rPr lang="en-US" dirty="0"/>
              <a:t>Welcome</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167492" y="2005688"/>
            <a:ext cx="8985783" cy="4160219"/>
          </a:xfrm>
        </p:spPr>
        <p:txBody>
          <a:bodyPr/>
          <a:lstStyle/>
          <a:p>
            <a:pPr marL="342900" indent="-342900">
              <a:buFont typeface="Arial" panose="020B0604020202020204" pitchFamily="34" charset="0"/>
              <a:buChar char="•"/>
            </a:pPr>
            <a:r>
              <a:rPr lang="en-US" sz="3200" b="0" dirty="0">
                <a:latin typeface="+mn-lt"/>
              </a:rPr>
              <a:t>Please make sure you are muted in order to reduce background noise during the presentation.</a:t>
            </a:r>
          </a:p>
          <a:p>
            <a:pPr marL="342900" indent="-342900">
              <a:buFont typeface="Arial" panose="020B0604020202020204" pitchFamily="34" charset="0"/>
              <a:buChar char="•"/>
            </a:pPr>
            <a:r>
              <a:rPr lang="en-US" sz="3200" b="0" dirty="0">
                <a:latin typeface="+mn-lt"/>
              </a:rPr>
              <a:t>Please ask us questions using the Chat feature in Zoom. We will pause after each segment to answer them.</a:t>
            </a:r>
          </a:p>
          <a:p>
            <a:pPr marL="342900" indent="-342900">
              <a:buFont typeface="Arial" panose="020B0604020202020204" pitchFamily="34" charset="0"/>
              <a:buChar char="•"/>
            </a:pPr>
            <a:r>
              <a:rPr lang="en-US" sz="3200" b="0" dirty="0">
                <a:latin typeface="+mn-lt"/>
              </a:rPr>
              <a:t>We want you to be engaged. This meeting is for you!</a:t>
            </a:r>
          </a:p>
          <a:p>
            <a:pPr marL="342900" indent="-342900">
              <a:buFont typeface="Arial" panose="020B0604020202020204" pitchFamily="34" charset="0"/>
              <a:buChar char="•"/>
            </a:pPr>
            <a:endParaRPr lang="en-US" b="0" dirty="0"/>
          </a:p>
        </p:txBody>
      </p:sp>
    </p:spTree>
    <p:extLst>
      <p:ext uri="{BB962C8B-B14F-4D97-AF65-F5344CB8AC3E}">
        <p14:creationId xmlns:p14="http://schemas.microsoft.com/office/powerpoint/2010/main" val="256311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Document Numbers</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Most awards have one federal document number assigned to it, but there are times when a federal sponsor will assign more than one document number.</a:t>
            </a:r>
          </a:p>
          <a:p>
            <a:pPr marL="285750" indent="-285750">
              <a:buFont typeface="Arial" panose="020B0604020202020204" pitchFamily="34" charset="0"/>
              <a:buChar char="•"/>
            </a:pPr>
            <a:r>
              <a:rPr lang="en-US" sz="2800" dirty="0"/>
              <a:t>If your award has more than one document number, it may be due to restricted funds or a different source of funds (supplement).</a:t>
            </a:r>
          </a:p>
        </p:txBody>
      </p:sp>
    </p:spTree>
    <p:extLst>
      <p:ext uri="{BB962C8B-B14F-4D97-AF65-F5344CB8AC3E}">
        <p14:creationId xmlns:p14="http://schemas.microsoft.com/office/powerpoint/2010/main" val="256555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Document Numbers</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In order to successfully draw down the funds by different document number, GCA must create sub budgets. </a:t>
            </a:r>
          </a:p>
          <a:p>
            <a:pPr marL="285750" indent="-285750">
              <a:buFont typeface="Arial" panose="020B0604020202020204" pitchFamily="34" charset="0"/>
              <a:buChar char="•"/>
            </a:pPr>
            <a:r>
              <a:rPr lang="en-US" sz="2800" dirty="0"/>
              <a:t>Each budget can only have one federal document number, but multiple budgets can be associated with one document number.</a:t>
            </a:r>
          </a:p>
        </p:txBody>
      </p:sp>
    </p:spTree>
    <p:extLst>
      <p:ext uri="{BB962C8B-B14F-4D97-AF65-F5344CB8AC3E}">
        <p14:creationId xmlns:p14="http://schemas.microsoft.com/office/powerpoint/2010/main" val="12160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Federal Cash Transaction Report</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2387118"/>
            <a:ext cx="9779182"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Federal Financial Report (FFR) consists of both the Federal Cash Transaction Report (FCTR) and the Financial Status Report (FSR).</a:t>
            </a:r>
          </a:p>
          <a:p>
            <a:pPr marL="457200" indent="-457200">
              <a:buFont typeface="Arial" panose="020B0604020202020204" pitchFamily="34" charset="0"/>
              <a:buChar char="•"/>
            </a:pPr>
            <a:r>
              <a:rPr lang="en-US" sz="2800" dirty="0"/>
              <a:t>All PMS agencies except DHHS still require FCTRs</a:t>
            </a:r>
          </a:p>
          <a:p>
            <a:pPr marL="457200" indent="-457200">
              <a:buFont typeface="Arial" panose="020B0604020202020204" pitchFamily="34" charset="0"/>
              <a:buChar char="•"/>
            </a:pPr>
            <a:r>
              <a:rPr lang="en-US" sz="2800" dirty="0"/>
              <a:t>FCTRs are completed by the Letter of Credit specialist.</a:t>
            </a:r>
          </a:p>
          <a:p>
            <a:pPr marL="457200" indent="-457200">
              <a:buFont typeface="Arial" panose="020B0604020202020204" pitchFamily="34" charset="0"/>
              <a:buChar char="•"/>
            </a:pPr>
            <a:r>
              <a:rPr lang="en-US" sz="2800" dirty="0"/>
              <a:t>FSRs are completed by the GCA Reporting Team.</a:t>
            </a:r>
          </a:p>
        </p:txBody>
      </p:sp>
    </p:spTree>
    <p:extLst>
      <p:ext uri="{BB962C8B-B14F-4D97-AF65-F5344CB8AC3E}">
        <p14:creationId xmlns:p14="http://schemas.microsoft.com/office/powerpoint/2010/main" val="129118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Federal Cash Transaction Report</a:t>
            </a:r>
          </a:p>
        </p:txBody>
      </p:sp>
      <p:sp>
        <p:nvSpPr>
          <p:cNvPr id="10" name="TextBox 9">
            <a:extLst>
              <a:ext uri="{FF2B5EF4-FFF2-40B4-BE49-F238E27FC236}">
                <a16:creationId xmlns:a16="http://schemas.microsoft.com/office/drawing/2014/main" id="{B60C1FA2-D73B-EA2E-17D7-55A6C238F45D}"/>
              </a:ext>
            </a:extLst>
          </p:cNvPr>
          <p:cNvSpPr txBox="1"/>
          <p:nvPr/>
        </p:nvSpPr>
        <p:spPr>
          <a:xfrm>
            <a:off x="1167493" y="1992835"/>
            <a:ext cx="9779182" cy="4185761"/>
          </a:xfrm>
          <a:prstGeom prst="rect">
            <a:avLst/>
          </a:prstGeom>
          <a:noFill/>
        </p:spPr>
        <p:txBody>
          <a:bodyPr wrap="square" rtlCol="0">
            <a:spAutoFit/>
          </a:bodyPr>
          <a:lstStyle/>
          <a:p>
            <a:r>
              <a:rPr lang="en-US" sz="2800" dirty="0"/>
              <a:t>The FFR Federal Cash Transaction Report must be filed within 30 days at the end of each of the following quarter end dates:</a:t>
            </a:r>
          </a:p>
          <a:p>
            <a:endParaRPr lang="en-US" sz="2800" dirty="0"/>
          </a:p>
          <a:p>
            <a:pPr marL="457200" indent="-457200">
              <a:buFont typeface="Arial" panose="020B0604020202020204" pitchFamily="34" charset="0"/>
              <a:buChar char="•"/>
            </a:pPr>
            <a:r>
              <a:rPr lang="en-US" sz="2800" dirty="0"/>
              <a:t>December 31 (1st Quarter of fiscal year)</a:t>
            </a:r>
          </a:p>
          <a:p>
            <a:pPr marL="457200" indent="-457200">
              <a:buFont typeface="Arial" panose="020B0604020202020204" pitchFamily="34" charset="0"/>
              <a:buChar char="•"/>
            </a:pPr>
            <a:r>
              <a:rPr lang="en-US" sz="2800" dirty="0"/>
              <a:t>March 31 (2nd Quarter of fiscal year)</a:t>
            </a:r>
          </a:p>
          <a:p>
            <a:pPr marL="457200" indent="-457200">
              <a:buFont typeface="Arial" panose="020B0604020202020204" pitchFamily="34" charset="0"/>
              <a:buChar char="•"/>
            </a:pPr>
            <a:r>
              <a:rPr lang="en-US" sz="2800" dirty="0"/>
              <a:t>June 30 (3rd Quarter of fiscal year)</a:t>
            </a:r>
          </a:p>
          <a:p>
            <a:pPr marL="457200" indent="-457200">
              <a:buFont typeface="Arial" panose="020B0604020202020204" pitchFamily="34" charset="0"/>
              <a:buChar char="•"/>
            </a:pPr>
            <a:r>
              <a:rPr lang="en-US" sz="2800" dirty="0"/>
              <a:t>September 30 (4th Quarter of fiscal year)</a:t>
            </a:r>
          </a:p>
          <a:p>
            <a:pPr marL="457200" indent="-457200">
              <a:buFont typeface="Arial" panose="020B0604020202020204" pitchFamily="34" charset="0"/>
              <a:buChar char="•"/>
            </a:pPr>
            <a:endParaRPr lang="en-US" sz="2800" dirty="0"/>
          </a:p>
          <a:p>
            <a:r>
              <a:rPr lang="en-US" sz="2400" i="1" dirty="0"/>
              <a:t>* Exception is NOAA – they are due semi-annually (6 months)</a:t>
            </a:r>
          </a:p>
          <a:p>
            <a:endParaRPr lang="en-US" dirty="0"/>
          </a:p>
        </p:txBody>
      </p:sp>
    </p:spTree>
    <p:extLst>
      <p:ext uri="{BB962C8B-B14F-4D97-AF65-F5344CB8AC3E}">
        <p14:creationId xmlns:p14="http://schemas.microsoft.com/office/powerpoint/2010/main" val="2516643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Questions</a:t>
            </a:r>
          </a:p>
        </p:txBody>
      </p:sp>
      <p:pic>
        <p:nvPicPr>
          <p:cNvPr id="4" name="Picture 3" descr="A picture containing text, vector graphics, light&#10;&#10;Description automatically generated">
            <a:extLst>
              <a:ext uri="{FF2B5EF4-FFF2-40B4-BE49-F238E27FC236}">
                <a16:creationId xmlns:a16="http://schemas.microsoft.com/office/drawing/2014/main" id="{88550FB8-BDEE-8253-87FB-C1CE08251EC1}"/>
              </a:ext>
            </a:extLst>
          </p:cNvPr>
          <p:cNvPicPr>
            <a:picLocks noChangeAspect="1"/>
          </p:cNvPicPr>
          <p:nvPr/>
        </p:nvPicPr>
        <p:blipFill>
          <a:blip r:embed="rId2"/>
          <a:stretch>
            <a:fillRect/>
          </a:stretch>
        </p:blipFill>
        <p:spPr>
          <a:xfrm>
            <a:off x="4916251" y="1580514"/>
            <a:ext cx="6631341" cy="3696971"/>
          </a:xfrm>
          <a:prstGeom prst="rect">
            <a:avLst/>
          </a:prstGeom>
        </p:spPr>
      </p:pic>
    </p:spTree>
    <p:extLst>
      <p:ext uri="{BB962C8B-B14F-4D97-AF65-F5344CB8AC3E}">
        <p14:creationId xmlns:p14="http://schemas.microsoft.com/office/powerpoint/2010/main" val="339626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dirty="0"/>
              <a:t>Carryover: What and How?</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Michelle Davis</a:t>
            </a:r>
          </a:p>
        </p:txBody>
      </p:sp>
    </p:spTree>
    <p:extLst>
      <p:ext uri="{BB962C8B-B14F-4D97-AF65-F5344CB8AC3E}">
        <p14:creationId xmlns:p14="http://schemas.microsoft.com/office/powerpoint/2010/main" val="344679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0060A1-D9B3-6B9D-B43C-DF30CB70B97B}"/>
              </a:ext>
            </a:extLst>
          </p:cNvPr>
          <p:cNvSpPr>
            <a:spLocks noGrp="1"/>
          </p:cNvSpPr>
          <p:nvPr>
            <p:ph type="title"/>
          </p:nvPr>
        </p:nvSpPr>
        <p:spPr>
          <a:xfrm>
            <a:off x="838200" y="444997"/>
            <a:ext cx="10515600" cy="962761"/>
          </a:xfrm>
        </p:spPr>
        <p:txBody>
          <a:bodyPr/>
          <a:lstStyle/>
          <a:p>
            <a:r>
              <a:rPr lang="en-US" b="1" dirty="0"/>
              <a:t>What is carryover?</a:t>
            </a:r>
          </a:p>
        </p:txBody>
      </p:sp>
      <p:sp>
        <p:nvSpPr>
          <p:cNvPr id="6" name="Content Placeholder 2">
            <a:extLst>
              <a:ext uri="{FF2B5EF4-FFF2-40B4-BE49-F238E27FC236}">
                <a16:creationId xmlns:a16="http://schemas.microsoft.com/office/drawing/2014/main" id="{FCE56C4C-7363-3BC5-885B-6B6EB0708014}"/>
              </a:ext>
            </a:extLst>
          </p:cNvPr>
          <p:cNvSpPr>
            <a:spLocks noGrp="1"/>
          </p:cNvSpPr>
          <p:nvPr>
            <p:ph idx="1"/>
          </p:nvPr>
        </p:nvSpPr>
        <p:spPr>
          <a:xfrm>
            <a:off x="1461476" y="1642215"/>
            <a:ext cx="9892323" cy="4351338"/>
          </a:xfrm>
        </p:spPr>
        <p:txBody>
          <a:bodyPr/>
          <a:lstStyle/>
          <a:p>
            <a:pPr marL="457200" indent="-457200">
              <a:buFont typeface="Arial" panose="020B0604020202020204" pitchFamily="34" charset="0"/>
              <a:buChar char="•"/>
            </a:pPr>
            <a:r>
              <a:rPr lang="en-US" dirty="0"/>
              <a:t>Carryover is when the balance of unexpended funds at the end of a budget period is transferred to the continuation period</a:t>
            </a:r>
          </a:p>
          <a:p>
            <a:endParaRPr lang="en-US" dirty="0"/>
          </a:p>
          <a:p>
            <a:endParaRPr lang="en-US" dirty="0"/>
          </a:p>
          <a:p>
            <a:endParaRPr lang="en-US" dirty="0"/>
          </a:p>
          <a:p>
            <a:endParaRPr lang="en-US" dirty="0"/>
          </a:p>
          <a:p>
            <a:endParaRPr lang="en-US" dirty="0"/>
          </a:p>
          <a:p>
            <a:pPr marL="457200" indent="-457200">
              <a:buFont typeface="Arial" panose="020B0604020202020204" pitchFamily="34" charset="0"/>
              <a:buChar char="•"/>
            </a:pPr>
            <a:r>
              <a:rPr lang="en-US" dirty="0"/>
              <a:t>Some sponsors allow automatic carryover, while others require prior approval</a:t>
            </a:r>
          </a:p>
          <a:p>
            <a:endParaRPr lang="en-US" dirty="0"/>
          </a:p>
          <a:p>
            <a:endParaRPr lang="en-US" dirty="0"/>
          </a:p>
          <a:p>
            <a:endParaRPr lang="en-US" dirty="0"/>
          </a:p>
        </p:txBody>
      </p:sp>
      <p:pic>
        <p:nvPicPr>
          <p:cNvPr id="7" name="Picture 2" descr="Money with legs">
            <a:extLst>
              <a:ext uri="{FF2B5EF4-FFF2-40B4-BE49-F238E27FC236}">
                <a16:creationId xmlns:a16="http://schemas.microsoft.com/office/drawing/2014/main" id="{4E192360-7C27-A430-7BD9-400CB56AF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754" y="2711674"/>
            <a:ext cx="4122007" cy="251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957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A810A9-F65C-A487-BA0A-505471AE36C9}"/>
              </a:ext>
            </a:extLst>
          </p:cNvPr>
          <p:cNvSpPr>
            <a:spLocks noGrp="1"/>
          </p:cNvSpPr>
          <p:nvPr>
            <p:ph type="title"/>
          </p:nvPr>
        </p:nvSpPr>
        <p:spPr>
          <a:xfrm>
            <a:off x="838200" y="298013"/>
            <a:ext cx="10515600" cy="1325563"/>
          </a:xfrm>
        </p:spPr>
        <p:txBody>
          <a:bodyPr/>
          <a:lstStyle/>
          <a:p>
            <a:r>
              <a:rPr lang="en-US" b="1" dirty="0"/>
              <a:t>What are my award’s carryover terms?</a:t>
            </a:r>
          </a:p>
        </p:txBody>
      </p:sp>
      <p:sp>
        <p:nvSpPr>
          <p:cNvPr id="10" name="Content Placeholder 2">
            <a:extLst>
              <a:ext uri="{FF2B5EF4-FFF2-40B4-BE49-F238E27FC236}">
                <a16:creationId xmlns:a16="http://schemas.microsoft.com/office/drawing/2014/main" id="{1AA6C454-3A11-606B-B0EA-14175CFFFFA9}"/>
              </a:ext>
            </a:extLst>
          </p:cNvPr>
          <p:cNvSpPr>
            <a:spLocks noGrp="1"/>
          </p:cNvSpPr>
          <p:nvPr>
            <p:ph idx="1"/>
          </p:nvPr>
        </p:nvSpPr>
        <p:spPr>
          <a:xfrm>
            <a:off x="838200" y="1825625"/>
            <a:ext cx="10515600" cy="4351338"/>
          </a:xfrm>
        </p:spPr>
        <p:txBody>
          <a:bodyPr/>
          <a:lstStyle/>
          <a:p>
            <a:pPr marL="457200" indent="-457200">
              <a:buFont typeface="Arial" panose="020B0604020202020204" pitchFamily="34" charset="0"/>
              <a:buChar char="•"/>
            </a:pPr>
            <a:r>
              <a:rPr lang="en-US" dirty="0"/>
              <a:t>Some sponsors will </a:t>
            </a:r>
            <a:r>
              <a:rPr lang="en-US" b="1" dirty="0"/>
              <a:t>clearly</a:t>
            </a:r>
            <a:r>
              <a:rPr lang="en-US" dirty="0"/>
              <a:t> outline their carryover terms on the award or terms &amp; conditions:</a:t>
            </a:r>
          </a:p>
          <a:p>
            <a:endParaRPr lang="en-US" dirty="0"/>
          </a:p>
          <a:p>
            <a:endParaRPr lang="en-US" dirty="0"/>
          </a:p>
        </p:txBody>
      </p:sp>
      <p:pic>
        <p:nvPicPr>
          <p:cNvPr id="11" name="Picture 10" descr="Award amendment has a check box stating that &quot;Automatic carryover is not allowed and requires PI approval&quot;">
            <a:extLst>
              <a:ext uri="{FF2B5EF4-FFF2-40B4-BE49-F238E27FC236}">
                <a16:creationId xmlns:a16="http://schemas.microsoft.com/office/drawing/2014/main" id="{B46FD7A2-4EFA-A1AD-0666-FE1CC77A9FCD}"/>
              </a:ext>
            </a:extLst>
          </p:cNvPr>
          <p:cNvPicPr>
            <a:picLocks noChangeAspect="1"/>
          </p:cNvPicPr>
          <p:nvPr/>
        </p:nvPicPr>
        <p:blipFill rotWithShape="1">
          <a:blip r:embed="rId2">
            <a:extLst>
              <a:ext uri="{28A0092B-C50C-407E-A947-70E740481C1C}">
                <a14:useLocalDpi xmlns:a14="http://schemas.microsoft.com/office/drawing/2010/main" val="0"/>
              </a:ext>
            </a:extLst>
          </a:blip>
          <a:srcRect l="1" t="57637" r="1268"/>
          <a:stretch/>
        </p:blipFill>
        <p:spPr>
          <a:xfrm>
            <a:off x="1803127" y="2937009"/>
            <a:ext cx="8585746" cy="308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ひらめいた人のイラスト（男性）">
            <a:extLst>
              <a:ext uri="{FF2B5EF4-FFF2-40B4-BE49-F238E27FC236}">
                <a16:creationId xmlns:a16="http://schemas.microsoft.com/office/drawing/2014/main" id="{944397C9-8A01-032D-07D4-E5EF50E33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468" y="3822180"/>
            <a:ext cx="2414397" cy="28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3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472C-FE3F-D524-B8AF-F454D0069E58}"/>
              </a:ext>
            </a:extLst>
          </p:cNvPr>
          <p:cNvSpPr>
            <a:spLocks noGrp="1"/>
          </p:cNvSpPr>
          <p:nvPr>
            <p:ph type="title"/>
          </p:nvPr>
        </p:nvSpPr>
        <p:spPr>
          <a:xfrm>
            <a:off x="838200" y="365125"/>
            <a:ext cx="10515600" cy="1325563"/>
          </a:xfrm>
        </p:spPr>
        <p:txBody>
          <a:bodyPr/>
          <a:lstStyle/>
          <a:p>
            <a:r>
              <a:rPr lang="en-US" b="1" dirty="0"/>
              <a:t>What are my award’s carryover terms? (cont’d)</a:t>
            </a:r>
          </a:p>
        </p:txBody>
      </p:sp>
      <p:sp>
        <p:nvSpPr>
          <p:cNvPr id="3" name="Content Placeholder 2">
            <a:extLst>
              <a:ext uri="{FF2B5EF4-FFF2-40B4-BE49-F238E27FC236}">
                <a16:creationId xmlns:a16="http://schemas.microsoft.com/office/drawing/2014/main" id="{3AB7FF16-4CBF-DC00-AAD1-0C36A6133411}"/>
              </a:ext>
            </a:extLst>
          </p:cNvPr>
          <p:cNvSpPr>
            <a:spLocks noGrp="1"/>
          </p:cNvSpPr>
          <p:nvPr>
            <p:ph idx="1"/>
          </p:nvPr>
        </p:nvSpPr>
        <p:spPr>
          <a:xfrm>
            <a:off x="1274428" y="1951460"/>
            <a:ext cx="10515600" cy="4351338"/>
          </a:xfrm>
        </p:spPr>
        <p:txBody>
          <a:bodyPr>
            <a:normAutofit/>
          </a:bodyPr>
          <a:lstStyle/>
          <a:p>
            <a:pPr marL="457200" indent="-457200">
              <a:buFont typeface="Arial" panose="020B0604020202020204" pitchFamily="34" charset="0"/>
              <a:buChar char="•"/>
            </a:pPr>
            <a:r>
              <a:rPr lang="en-US" dirty="0"/>
              <a:t>While others aren’t as clear:</a:t>
            </a:r>
          </a:p>
          <a:p>
            <a:endParaRPr lang="en-US" dirty="0"/>
          </a:p>
          <a:p>
            <a:pPr marL="0" indent="0">
              <a:buNone/>
            </a:pPr>
            <a:endParaRPr lang="en-US" dirty="0"/>
          </a:p>
          <a:p>
            <a:pPr marL="0" indent="0">
              <a:buNone/>
            </a:pPr>
            <a:endParaRPr lang="en-US" dirty="0"/>
          </a:p>
          <a:p>
            <a:pPr marL="0" indent="0">
              <a:buNone/>
            </a:pPr>
            <a:endParaRPr lang="en-US" dirty="0"/>
          </a:p>
          <a:p>
            <a:endParaRPr lang="en-US"/>
          </a:p>
          <a:p>
            <a:endParaRPr lang="en-US" dirty="0"/>
          </a:p>
          <a:p>
            <a:pPr marL="457200" indent="-457200">
              <a:buFont typeface="Arial" panose="020B0604020202020204" pitchFamily="34" charset="0"/>
              <a:buChar char="•"/>
            </a:pPr>
            <a:r>
              <a:rPr lang="en-US" u="sng" dirty="0"/>
              <a:t>When in doubt, check with the sponsor</a:t>
            </a:r>
          </a:p>
          <a:p>
            <a:endParaRPr lang="en-US" dirty="0"/>
          </a:p>
          <a:p>
            <a:endParaRPr lang="en-US" dirty="0"/>
          </a:p>
          <a:p>
            <a:pPr marL="0" indent="0">
              <a:buNone/>
            </a:pPr>
            <a:endParaRPr lang="en-US" dirty="0"/>
          </a:p>
          <a:p>
            <a:endParaRPr lang="en-US" sz="2000" i="1" dirty="0"/>
          </a:p>
        </p:txBody>
      </p:sp>
      <p:pic>
        <p:nvPicPr>
          <p:cNvPr id="4" name="Picture 3" descr="Expenditure of Funds and Required Notifications:&#10;&#10;This grant is to be used for the purpose(s) described herein and in accordance with the approved budget, which are subject to modification only with the Stranahan Foundation's prior written approval, and such approval must be obtained prior to such changes being made.">
            <a:extLst>
              <a:ext uri="{FF2B5EF4-FFF2-40B4-BE49-F238E27FC236}">
                <a16:creationId xmlns:a16="http://schemas.microsoft.com/office/drawing/2014/main" id="{95F30FAD-A48D-7C65-8466-5002C5FB4229}"/>
              </a:ext>
            </a:extLst>
          </p:cNvPr>
          <p:cNvPicPr>
            <a:picLocks noChangeAspect="1"/>
          </p:cNvPicPr>
          <p:nvPr/>
        </p:nvPicPr>
        <p:blipFill>
          <a:blip r:embed="rId2"/>
          <a:stretch>
            <a:fillRect/>
          </a:stretch>
        </p:blipFill>
        <p:spPr>
          <a:xfrm>
            <a:off x="1454666" y="2627474"/>
            <a:ext cx="10036410" cy="15774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confused bird">
            <a:extLst>
              <a:ext uri="{FF2B5EF4-FFF2-40B4-BE49-F238E27FC236}">
                <a16:creationId xmlns:a16="http://schemas.microsoft.com/office/drawing/2014/main" id="{35E26DE7-C0B9-8818-01B7-B2D7F0248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469" y="4865615"/>
            <a:ext cx="1513009" cy="1841383"/>
          </a:xfrm>
          <a:prstGeom prst="rect">
            <a:avLst/>
          </a:prstGeom>
        </p:spPr>
      </p:pic>
    </p:spTree>
    <p:extLst>
      <p:ext uri="{BB962C8B-B14F-4D97-AF65-F5344CB8AC3E}">
        <p14:creationId xmlns:p14="http://schemas.microsoft.com/office/powerpoint/2010/main" val="159693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17DD-DD01-404C-7940-12B378888FC3}"/>
              </a:ext>
            </a:extLst>
          </p:cNvPr>
          <p:cNvSpPr>
            <a:spLocks noGrp="1"/>
          </p:cNvSpPr>
          <p:nvPr>
            <p:ph type="title"/>
          </p:nvPr>
        </p:nvSpPr>
        <p:spPr>
          <a:xfrm>
            <a:off x="838200" y="513257"/>
            <a:ext cx="10515600" cy="1009651"/>
          </a:xfrm>
        </p:spPr>
        <p:txBody>
          <a:bodyPr/>
          <a:lstStyle/>
          <a:p>
            <a:r>
              <a:rPr lang="en-US" b="1" dirty="0"/>
              <a:t>Funding Action!</a:t>
            </a:r>
          </a:p>
        </p:txBody>
      </p:sp>
      <p:sp>
        <p:nvSpPr>
          <p:cNvPr id="3" name="Content Placeholder 2">
            <a:extLst>
              <a:ext uri="{FF2B5EF4-FFF2-40B4-BE49-F238E27FC236}">
                <a16:creationId xmlns:a16="http://schemas.microsoft.com/office/drawing/2014/main" id="{AC8670EB-E1CB-26BB-9906-B8F552D54CB3}"/>
              </a:ext>
            </a:extLst>
          </p:cNvPr>
          <p:cNvSpPr>
            <a:spLocks noGrp="1"/>
          </p:cNvSpPr>
          <p:nvPr>
            <p:ph idx="1"/>
          </p:nvPr>
        </p:nvSpPr>
        <p:spPr>
          <a:xfrm>
            <a:off x="838200" y="1825625"/>
            <a:ext cx="10515600" cy="4351338"/>
          </a:xfrm>
        </p:spPr>
        <p:txBody>
          <a:bodyPr/>
          <a:lstStyle/>
          <a:p>
            <a:pPr marL="457200" indent="-457200">
              <a:buFont typeface="Arial" panose="020B0604020202020204" pitchFamily="34" charset="0"/>
              <a:buChar char="•"/>
            </a:pPr>
            <a:r>
              <a:rPr lang="en-US" dirty="0"/>
              <a:t>You can also refer to the Funding Action – on page 2, we specify the carryover terms </a:t>
            </a:r>
          </a:p>
          <a:p>
            <a:endParaRPr lang="en-US" dirty="0"/>
          </a:p>
          <a:p>
            <a:endParaRPr lang="en-US" dirty="0"/>
          </a:p>
        </p:txBody>
      </p:sp>
      <p:pic>
        <p:nvPicPr>
          <p:cNvPr id="4" name="Picture 3" descr="Page 2 of Funding Action.  In this example, we show that carryover is marked as requiring sponsor approval">
            <a:extLst>
              <a:ext uri="{FF2B5EF4-FFF2-40B4-BE49-F238E27FC236}">
                <a16:creationId xmlns:a16="http://schemas.microsoft.com/office/drawing/2014/main" id="{3C09C60D-28BB-64E6-BEC6-5595F0301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341" y="2948079"/>
            <a:ext cx="8043249" cy="2341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con&#10;&#10;Description automatically generated">
            <a:extLst>
              <a:ext uri="{FF2B5EF4-FFF2-40B4-BE49-F238E27FC236}">
                <a16:creationId xmlns:a16="http://schemas.microsoft.com/office/drawing/2014/main" id="{3F76D727-0D3E-EC83-7438-C085F165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8" y="4924425"/>
            <a:ext cx="1772669" cy="1772669"/>
          </a:xfrm>
          <a:prstGeom prst="rect">
            <a:avLst/>
          </a:prstGeom>
        </p:spPr>
      </p:pic>
    </p:spTree>
    <p:extLst>
      <p:ext uri="{BB962C8B-B14F-4D97-AF65-F5344CB8AC3E}">
        <p14:creationId xmlns:p14="http://schemas.microsoft.com/office/powerpoint/2010/main" val="29316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628324"/>
          </a:xfrm>
        </p:spPr>
        <p:txBody>
          <a:bodyPr vert="horz" lIns="91440" tIns="45720" rIns="91440" bIns="45720" rtlCol="0" anchor="t">
            <a:normAutofit fontScale="85000" lnSpcReduction="20000"/>
          </a:bodyPr>
          <a:lstStyle/>
          <a:p>
            <a:r>
              <a:rPr lang="en-US" dirty="0"/>
              <a:t>Guest Speaker Matt Gardner - Audits</a:t>
            </a:r>
          </a:p>
          <a:p>
            <a:r>
              <a:rPr lang="en-US" dirty="0"/>
              <a:t>GCA Announcements – Training Grants &amp; Researchers</a:t>
            </a:r>
          </a:p>
          <a:p>
            <a:r>
              <a:rPr lang="en-US" dirty="0"/>
              <a:t>Letter of Credit: An Overview</a:t>
            </a:r>
          </a:p>
          <a:p>
            <a:r>
              <a:rPr lang="en-US" dirty="0"/>
              <a:t>Carryover</a:t>
            </a:r>
          </a:p>
          <a:p>
            <a:r>
              <a:rPr lang="en-US" dirty="0"/>
              <a:t>Tips &amp; Tricks</a:t>
            </a:r>
          </a:p>
          <a:p>
            <a:pPr marL="914400" lvl="1" indent="-457200">
              <a:buFont typeface="Arial" panose="020B0604020202020204" pitchFamily="34" charset="0"/>
              <a:buChar char="•"/>
            </a:pPr>
            <a:r>
              <a:rPr lang="en-US" sz="2800" dirty="0"/>
              <a:t>Requesting multiple org code changes</a:t>
            </a:r>
          </a:p>
          <a:p>
            <a:pPr marL="914400" lvl="1" indent="-457200">
              <a:buFont typeface="Arial" panose="020B0604020202020204" pitchFamily="34" charset="0"/>
              <a:buChar char="•"/>
            </a:pPr>
            <a:r>
              <a:rPr lang="en-US" sz="2800" dirty="0"/>
              <a:t>Requesting sub budgets (online vs Excel form)</a:t>
            </a:r>
          </a:p>
          <a:p>
            <a:pPr marL="914400" lvl="1" indent="-457200">
              <a:buFont typeface="Arial" panose="020B0604020202020204" pitchFamily="34" charset="0"/>
              <a:buChar char="•"/>
            </a:pPr>
            <a:r>
              <a:rPr lang="en-US" sz="2800" dirty="0"/>
              <a:t>Updating Campus Contacts in GT</a:t>
            </a:r>
          </a:p>
          <a:p>
            <a:r>
              <a:rPr lang="en-US" dirty="0"/>
              <a:t>Department Submitted Invoices</a:t>
            </a:r>
          </a:p>
          <a:p>
            <a:r>
              <a:rPr lang="en-US" dirty="0"/>
              <a:t>Encumbrances and Open Balances</a:t>
            </a:r>
          </a:p>
          <a:p>
            <a:endParaRPr lang="en-US" dirty="0"/>
          </a:p>
          <a:p>
            <a:endParaRPr lang="en-US" dirty="0"/>
          </a:p>
        </p:txBody>
      </p:sp>
    </p:spTree>
    <p:extLst>
      <p:ext uri="{BB962C8B-B14F-4D97-AF65-F5344CB8AC3E}">
        <p14:creationId xmlns:p14="http://schemas.microsoft.com/office/powerpoint/2010/main" val="1325608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コンピューターを使う猫のキャラクター">
            <a:extLst>
              <a:ext uri="{FF2B5EF4-FFF2-40B4-BE49-F238E27FC236}">
                <a16:creationId xmlns:a16="http://schemas.microsoft.com/office/drawing/2014/main" id="{AD4D5E52-C4C3-5230-4CD6-3804556C9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952" y="4725525"/>
            <a:ext cx="2122415" cy="20693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BD2501-517A-0F94-4454-445B3D2EAB67}"/>
              </a:ext>
            </a:extLst>
          </p:cNvPr>
          <p:cNvSpPr>
            <a:spLocks noGrp="1"/>
          </p:cNvSpPr>
          <p:nvPr>
            <p:ph type="title"/>
          </p:nvPr>
        </p:nvSpPr>
        <p:spPr>
          <a:xfrm>
            <a:off x="838200" y="222512"/>
            <a:ext cx="10515600" cy="1325563"/>
          </a:xfrm>
        </p:spPr>
        <p:txBody>
          <a:bodyPr/>
          <a:lstStyle/>
          <a:p>
            <a:r>
              <a:rPr lang="en-US" b="1" dirty="0"/>
              <a:t>I have automatic carryover – now what?</a:t>
            </a:r>
          </a:p>
        </p:txBody>
      </p:sp>
      <p:sp>
        <p:nvSpPr>
          <p:cNvPr id="3" name="Content Placeholder 2">
            <a:extLst>
              <a:ext uri="{FF2B5EF4-FFF2-40B4-BE49-F238E27FC236}">
                <a16:creationId xmlns:a16="http://schemas.microsoft.com/office/drawing/2014/main" id="{26EFAE96-AB5E-6718-E617-10E086DAD606}"/>
              </a:ext>
            </a:extLst>
          </p:cNvPr>
          <p:cNvSpPr>
            <a:spLocks noGrp="1"/>
          </p:cNvSpPr>
          <p:nvPr>
            <p:ph idx="1"/>
          </p:nvPr>
        </p:nvSpPr>
        <p:spPr>
          <a:xfrm>
            <a:off x="838200" y="1892737"/>
            <a:ext cx="10515600" cy="4351338"/>
          </a:xfrm>
        </p:spPr>
        <p:txBody>
          <a:bodyPr/>
          <a:lstStyle/>
          <a:p>
            <a:pPr marL="457200" indent="-457200">
              <a:buFont typeface="Arial" panose="020B0604020202020204" pitchFamily="34" charset="0"/>
              <a:buChar char="•"/>
            </a:pPr>
            <a:r>
              <a:rPr lang="en-US" dirty="0"/>
              <a:t>For awards with automatic carryover, we generally use the same budget number for the entire project period, unless the award requires separate year billing/reporting, in which case we’ll set up a continuation budget</a:t>
            </a:r>
          </a:p>
          <a:p>
            <a:pPr marL="800100" lvl="1" indent="-342900">
              <a:buFont typeface="Arial" panose="020B0604020202020204" pitchFamily="34" charset="0"/>
              <a:buChar char="•"/>
            </a:pPr>
            <a:r>
              <a:rPr lang="en-US" dirty="0"/>
              <a:t>We will transfer the unexpended funds to the continuation budget when the current budget is closed to status 4</a:t>
            </a:r>
          </a:p>
          <a:p>
            <a:pPr marL="800100" lvl="1" indent="-342900">
              <a:buFont typeface="Arial" panose="020B0604020202020204" pitchFamily="34" charset="0"/>
              <a:buChar char="•"/>
            </a:pPr>
            <a:r>
              <a:rPr lang="en-US" dirty="0"/>
              <a:t>The funds will be allocated to 38 and 25-99 (if your award has F&amp;A) – the funds can be </a:t>
            </a:r>
            <a:r>
              <a:rPr lang="en-US" dirty="0" err="1"/>
              <a:t>rebudgeted</a:t>
            </a:r>
            <a:r>
              <a:rPr lang="en-US" dirty="0"/>
              <a:t> into other categories via a Grant Tracker request</a:t>
            </a:r>
          </a:p>
        </p:txBody>
      </p:sp>
    </p:spTree>
    <p:extLst>
      <p:ext uri="{BB962C8B-B14F-4D97-AF65-F5344CB8AC3E}">
        <p14:creationId xmlns:p14="http://schemas.microsoft.com/office/powerpoint/2010/main" val="987998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0166-AD15-EA9F-EDCF-0A25F337EB46}"/>
              </a:ext>
            </a:extLst>
          </p:cNvPr>
          <p:cNvSpPr>
            <a:spLocks noGrp="1"/>
          </p:cNvSpPr>
          <p:nvPr>
            <p:ph type="title"/>
          </p:nvPr>
        </p:nvSpPr>
        <p:spPr>
          <a:xfrm>
            <a:off x="838200" y="306402"/>
            <a:ext cx="10067488" cy="1325563"/>
          </a:xfrm>
        </p:spPr>
        <p:txBody>
          <a:bodyPr/>
          <a:lstStyle/>
          <a:p>
            <a:r>
              <a:rPr lang="en-US" sz="4400" b="1" dirty="0"/>
              <a:t>I don’t have automatic carryover…now what?</a:t>
            </a:r>
          </a:p>
        </p:txBody>
      </p:sp>
      <p:sp>
        <p:nvSpPr>
          <p:cNvPr id="3" name="Content Placeholder 2">
            <a:extLst>
              <a:ext uri="{FF2B5EF4-FFF2-40B4-BE49-F238E27FC236}">
                <a16:creationId xmlns:a16="http://schemas.microsoft.com/office/drawing/2014/main" id="{ABF29DE9-68A7-796E-6CD6-E64F24D98073}"/>
              </a:ext>
            </a:extLst>
          </p:cNvPr>
          <p:cNvSpPr>
            <a:spLocks noGrp="1"/>
          </p:cNvSpPr>
          <p:nvPr>
            <p:ph idx="1"/>
          </p:nvPr>
        </p:nvSpPr>
        <p:spPr>
          <a:xfrm>
            <a:off x="838200" y="1825625"/>
            <a:ext cx="10981888" cy="4351338"/>
          </a:xfrm>
        </p:spPr>
        <p:txBody>
          <a:bodyPr>
            <a:normAutofit/>
          </a:bodyPr>
          <a:lstStyle/>
          <a:p>
            <a:pPr marL="457200" indent="-457200">
              <a:buFont typeface="Arial" panose="020B0604020202020204" pitchFamily="34" charset="0"/>
              <a:buChar char="•"/>
            </a:pPr>
            <a:r>
              <a:rPr lang="en-US" dirty="0"/>
              <a:t>Carryover requests need to go through OSP:</a:t>
            </a:r>
          </a:p>
          <a:p>
            <a:pPr marL="800100" lvl="1" indent="-342900">
              <a:buFont typeface="Arial" panose="020B0604020202020204" pitchFamily="34" charset="0"/>
              <a:buChar char="•"/>
            </a:pPr>
            <a:r>
              <a:rPr lang="en-US" dirty="0"/>
              <a:t>Submit a concurrence letter along with:</a:t>
            </a:r>
          </a:p>
          <a:p>
            <a:pPr marL="1257300" lvl="2" indent="-342900">
              <a:buFont typeface="Arial" panose="020B0604020202020204" pitchFamily="34" charset="0"/>
              <a:buChar char="•"/>
            </a:pPr>
            <a:r>
              <a:rPr lang="en-US" dirty="0"/>
              <a:t>Requested carryover total</a:t>
            </a:r>
          </a:p>
          <a:p>
            <a:pPr marL="1257300" lvl="2" indent="-342900">
              <a:buFont typeface="Arial" panose="020B0604020202020204" pitchFamily="34" charset="0"/>
              <a:buChar char="•"/>
            </a:pPr>
            <a:r>
              <a:rPr lang="en-US" dirty="0"/>
              <a:t>Explanation of unobligated balance</a:t>
            </a:r>
          </a:p>
          <a:p>
            <a:pPr marL="1257300" lvl="2" indent="-342900">
              <a:buFont typeface="Arial" panose="020B0604020202020204" pitchFamily="34" charset="0"/>
              <a:buChar char="•"/>
            </a:pPr>
            <a:r>
              <a:rPr lang="en-US" dirty="0"/>
              <a:t>Detail budget of carryover</a:t>
            </a:r>
          </a:p>
          <a:p>
            <a:pPr marL="1257300" lvl="2" indent="-342900">
              <a:buFont typeface="Arial" panose="020B0604020202020204" pitchFamily="34" charset="0"/>
              <a:buChar char="•"/>
            </a:pPr>
            <a:r>
              <a:rPr lang="en-US" dirty="0"/>
              <a:t>Scientific justification</a:t>
            </a:r>
          </a:p>
          <a:p>
            <a:pPr marL="457200" indent="-457200">
              <a:buFont typeface="Arial" panose="020B0604020202020204" pitchFamily="34" charset="0"/>
              <a:buChar char="•"/>
            </a:pPr>
            <a:r>
              <a:rPr lang="en-US" dirty="0"/>
              <a:t>If the sponsor approves the request, OSP will issue a </a:t>
            </a:r>
            <a:r>
              <a:rPr lang="en-US" b="1" dirty="0"/>
              <a:t>carryover PAC</a:t>
            </a:r>
          </a:p>
          <a:p>
            <a:pPr marL="800100" lvl="1" indent="-342900">
              <a:buFont typeface="Arial" panose="020B0604020202020204" pitchFamily="34" charset="0"/>
              <a:buChar char="•"/>
            </a:pPr>
            <a:r>
              <a:rPr lang="en-US" dirty="0"/>
              <a:t>When GCA processes the PAC, the funds will become available on the continuation budget</a:t>
            </a:r>
          </a:p>
          <a:p>
            <a:pPr lvl="1"/>
            <a:endParaRPr lang="en-US" dirty="0"/>
          </a:p>
          <a:p>
            <a:pPr lvl="1"/>
            <a:endParaRPr lang="en-US" dirty="0"/>
          </a:p>
        </p:txBody>
      </p:sp>
      <p:pic>
        <p:nvPicPr>
          <p:cNvPr id="4" name="Picture 2" descr="image of a person filling out required documents!">
            <a:extLst>
              <a:ext uri="{FF2B5EF4-FFF2-40B4-BE49-F238E27FC236}">
                <a16:creationId xmlns:a16="http://schemas.microsoft.com/office/drawing/2014/main" id="{2E2202ED-9485-D3AF-01D6-9F9D370DC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712" y="929595"/>
            <a:ext cx="3199686" cy="3071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proved document image">
            <a:extLst>
              <a:ext uri="{FF2B5EF4-FFF2-40B4-BE49-F238E27FC236}">
                <a16:creationId xmlns:a16="http://schemas.microsoft.com/office/drawing/2014/main" id="{0EBEEFCD-18CD-627E-2889-01D32EC230A4}"/>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20637119">
            <a:off x="297135" y="5128237"/>
            <a:ext cx="1182797" cy="1500954"/>
          </a:xfrm>
          <a:prstGeom prst="rect">
            <a:avLst/>
          </a:prstGeom>
        </p:spPr>
      </p:pic>
    </p:spTree>
    <p:extLst>
      <p:ext uri="{BB962C8B-B14F-4D97-AF65-F5344CB8AC3E}">
        <p14:creationId xmlns:p14="http://schemas.microsoft.com/office/powerpoint/2010/main" val="2444512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studying">
            <a:extLst>
              <a:ext uri="{FF2B5EF4-FFF2-40B4-BE49-F238E27FC236}">
                <a16:creationId xmlns:a16="http://schemas.microsoft.com/office/drawing/2014/main" id="{DAFF8E16-5508-7672-B3D2-6C0732448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307" y="411163"/>
            <a:ext cx="3393771" cy="2711058"/>
          </a:xfrm>
          <a:prstGeom prst="rect">
            <a:avLst/>
          </a:prstGeom>
        </p:spPr>
      </p:pic>
      <p:sp>
        <p:nvSpPr>
          <p:cNvPr id="2" name="Title 1">
            <a:extLst>
              <a:ext uri="{FF2B5EF4-FFF2-40B4-BE49-F238E27FC236}">
                <a16:creationId xmlns:a16="http://schemas.microsoft.com/office/drawing/2014/main" id="{B20872C8-B52E-E340-002B-908766843C35}"/>
              </a:ext>
            </a:extLst>
          </p:cNvPr>
          <p:cNvSpPr>
            <a:spLocks noGrp="1"/>
          </p:cNvSpPr>
          <p:nvPr>
            <p:ph type="title"/>
          </p:nvPr>
        </p:nvSpPr>
        <p:spPr>
          <a:xfrm>
            <a:off x="838200" y="562062"/>
            <a:ext cx="10515600" cy="868567"/>
          </a:xfrm>
        </p:spPr>
        <p:txBody>
          <a:bodyPr/>
          <a:lstStyle/>
          <a:p>
            <a:r>
              <a:rPr lang="en-US" b="1"/>
              <a:t>Additional Resources!</a:t>
            </a:r>
          </a:p>
        </p:txBody>
      </p:sp>
      <p:sp>
        <p:nvSpPr>
          <p:cNvPr id="3" name="Content Placeholder 2">
            <a:extLst>
              <a:ext uri="{FF2B5EF4-FFF2-40B4-BE49-F238E27FC236}">
                <a16:creationId xmlns:a16="http://schemas.microsoft.com/office/drawing/2014/main" id="{5B51EF41-8003-251E-8BDE-8117EDD5A6D2}"/>
              </a:ext>
            </a:extLst>
          </p:cNvPr>
          <p:cNvSpPr>
            <a:spLocks noGrp="1"/>
          </p:cNvSpPr>
          <p:nvPr>
            <p:ph idx="1"/>
          </p:nvPr>
        </p:nvSpPr>
        <p:spPr>
          <a:xfrm>
            <a:off x="838200" y="1766902"/>
            <a:ext cx="10515600" cy="4351338"/>
          </a:xfrm>
        </p:spPr>
        <p:txBody>
          <a:bodyPr vert="horz" lIns="91440" tIns="45720" rIns="91440" bIns="45720" rtlCol="0" anchor="t">
            <a:normAutofit/>
          </a:bodyPr>
          <a:lstStyle/>
          <a:p>
            <a:pPr marL="457200" indent="-457200">
              <a:buFont typeface="Arial" panose="020B0604020202020204" pitchFamily="34" charset="0"/>
              <a:buChar char="•"/>
            </a:pPr>
            <a:r>
              <a:rPr lang="en-US">
                <a:hlinkClick r:id="rId3"/>
              </a:rPr>
              <a:t>GCA Training Video on Carryover</a:t>
            </a: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hlinkClick r:id="rId4"/>
              </a:rPr>
              <a:t>MyResearch Project Lifecycle – Award Changes</a:t>
            </a: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hlinkClick r:id="rId5"/>
              </a:rPr>
              <a:t>GIM 2 - Acceptance of Sponsored Program Awards and Fiscal Compliance on Sponsored Program Accounts (Carryover)</a:t>
            </a:r>
          </a:p>
          <a:p>
            <a:pPr lvl="1"/>
            <a:endParaRPr lang="en-US"/>
          </a:p>
        </p:txBody>
      </p:sp>
    </p:spTree>
    <p:extLst>
      <p:ext uri="{BB962C8B-B14F-4D97-AF65-F5344CB8AC3E}">
        <p14:creationId xmlns:p14="http://schemas.microsoft.com/office/powerpoint/2010/main" val="2785394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Questions</a:t>
            </a:r>
          </a:p>
        </p:txBody>
      </p:sp>
      <p:pic>
        <p:nvPicPr>
          <p:cNvPr id="4" name="Picture 3" descr="A picture containing text, vector graphics, light&#10;&#10;Description automatically generated">
            <a:extLst>
              <a:ext uri="{FF2B5EF4-FFF2-40B4-BE49-F238E27FC236}">
                <a16:creationId xmlns:a16="http://schemas.microsoft.com/office/drawing/2014/main" id="{88550FB8-BDEE-8253-87FB-C1CE08251EC1}"/>
              </a:ext>
            </a:extLst>
          </p:cNvPr>
          <p:cNvPicPr>
            <a:picLocks noChangeAspect="1"/>
          </p:cNvPicPr>
          <p:nvPr/>
        </p:nvPicPr>
        <p:blipFill>
          <a:blip r:embed="rId2"/>
          <a:stretch>
            <a:fillRect/>
          </a:stretch>
        </p:blipFill>
        <p:spPr>
          <a:xfrm>
            <a:off x="4916251" y="1580514"/>
            <a:ext cx="6631341" cy="3696971"/>
          </a:xfrm>
          <a:prstGeom prst="rect">
            <a:avLst/>
          </a:prstGeom>
        </p:spPr>
      </p:pic>
    </p:spTree>
    <p:extLst>
      <p:ext uri="{BB962C8B-B14F-4D97-AF65-F5344CB8AC3E}">
        <p14:creationId xmlns:p14="http://schemas.microsoft.com/office/powerpoint/2010/main" val="216544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dirty="0"/>
              <a:t>Tips and Tricks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Susan Wilbanks</a:t>
            </a:r>
          </a:p>
        </p:txBody>
      </p:sp>
    </p:spTree>
    <p:extLst>
      <p:ext uri="{BB962C8B-B14F-4D97-AF65-F5344CB8AC3E}">
        <p14:creationId xmlns:p14="http://schemas.microsoft.com/office/powerpoint/2010/main" val="2226234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18CD3AA-2598-E58A-012B-2EA696B26F68}"/>
              </a:ext>
            </a:extLst>
          </p:cNvPr>
          <p:cNvSpPr>
            <a:spLocks noGrp="1"/>
          </p:cNvSpPr>
          <p:nvPr>
            <p:ph type="title"/>
          </p:nvPr>
        </p:nvSpPr>
        <p:spPr>
          <a:xfrm>
            <a:off x="838200" y="420978"/>
            <a:ext cx="10515600" cy="1009651"/>
          </a:xfrm>
        </p:spPr>
        <p:txBody>
          <a:bodyPr/>
          <a:lstStyle/>
          <a:p>
            <a:r>
              <a:rPr lang="en-US" sz="4400" dirty="0"/>
              <a:t>Bulk Org Code Updates</a:t>
            </a:r>
            <a:endParaRPr lang="en-US" dirty="0"/>
          </a:p>
        </p:txBody>
      </p:sp>
      <p:sp>
        <p:nvSpPr>
          <p:cNvPr id="3" name="Content Placeholder 5">
            <a:extLst>
              <a:ext uri="{FF2B5EF4-FFF2-40B4-BE49-F238E27FC236}">
                <a16:creationId xmlns:a16="http://schemas.microsoft.com/office/drawing/2014/main" id="{CBB8EF08-A12C-20A8-FB4B-B056D5E11B59}"/>
              </a:ext>
            </a:extLst>
          </p:cNvPr>
          <p:cNvSpPr>
            <a:spLocks noGrp="1"/>
          </p:cNvSpPr>
          <p:nvPr>
            <p:ph sz="half" idx="1"/>
          </p:nvPr>
        </p:nvSpPr>
        <p:spPr>
          <a:xfrm>
            <a:off x="1215705" y="1825625"/>
            <a:ext cx="5181600" cy="4351338"/>
          </a:xfrm>
        </p:spPr>
        <p:txBody>
          <a:bodyPr/>
          <a:lstStyle/>
          <a:p>
            <a:pPr indent="-228600">
              <a:buFont typeface="Arial" panose="020B0604020202020204" pitchFamily="34" charset="0"/>
              <a:buChar char="•"/>
            </a:pPr>
            <a:r>
              <a:rPr lang="en-US" sz="2800" dirty="0"/>
              <a:t>If you need to update the org code for one budget, just send GCA a Grant Tracker! Nice and simple.</a:t>
            </a:r>
          </a:p>
          <a:p>
            <a:pPr indent="-228600">
              <a:buFont typeface="Arial" panose="020B0604020202020204" pitchFamily="34" charset="0"/>
              <a:buChar char="•"/>
            </a:pPr>
            <a:r>
              <a:rPr lang="en-US" sz="2800" dirty="0"/>
              <a:t>But what if you need to update 10, 20, or 200 budgets? Do you have to send a separate Grant Tracker for each one?</a:t>
            </a:r>
          </a:p>
        </p:txBody>
      </p:sp>
      <p:pic>
        <p:nvPicPr>
          <p:cNvPr id="4" name="Picture 2" descr="Free Question Mark Images, Download Free Question Mark Images png images,  Free ClipArts on Clipart Library">
            <a:extLst>
              <a:ext uri="{FF2B5EF4-FFF2-40B4-BE49-F238E27FC236}">
                <a16:creationId xmlns:a16="http://schemas.microsoft.com/office/drawing/2014/main" id="{5EE48C23-A306-26D8-68E6-1678B6BBC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077" y="1201903"/>
            <a:ext cx="3029506" cy="445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84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iz Tells Frank What Happened In “Star Trek”: “The Trouble With Tribbles” |  Liz Tells Frank What Happened In...">
            <a:extLst>
              <a:ext uri="{FF2B5EF4-FFF2-40B4-BE49-F238E27FC236}">
                <a16:creationId xmlns:a16="http://schemas.microsoft.com/office/drawing/2014/main" id="{86037FE9-9331-982A-8624-C4240349D9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6" b="18791"/>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35FCD0-F3CD-AD37-9A39-7D2790DB3BA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rPr>
              <a:t>Too many GTs!</a:t>
            </a:r>
          </a:p>
        </p:txBody>
      </p:sp>
      <p:sp>
        <p:nvSpPr>
          <p:cNvPr id="5" name="Content Placeholder 4">
            <a:extLst>
              <a:ext uri="{FF2B5EF4-FFF2-40B4-BE49-F238E27FC236}">
                <a16:creationId xmlns:a16="http://schemas.microsoft.com/office/drawing/2014/main" id="{ECA7FC84-F1B8-06B9-FC36-A33E8341B15B}"/>
              </a:ext>
            </a:extLst>
          </p:cNvPr>
          <p:cNvSpPr>
            <a:spLocks noGrp="1"/>
          </p:cNvSpPr>
          <p:nvPr>
            <p:ph type="body" sz="half" idx="2"/>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sz="2400" dirty="0">
                <a:solidFill>
                  <a:srgbClr val="FFFFFF"/>
                </a:solidFill>
              </a:rPr>
              <a:t>Sending dozens or hundreds of individual Grant Trackers overwhelms everyone involved</a:t>
            </a:r>
          </a:p>
        </p:txBody>
      </p:sp>
    </p:spTree>
    <p:extLst>
      <p:ext uri="{BB962C8B-B14F-4D97-AF65-F5344CB8AC3E}">
        <p14:creationId xmlns:p14="http://schemas.microsoft.com/office/powerpoint/2010/main" val="34664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y Button Stock Photo - Download Image Now - Effortless, Push Button,  Keypad - iStock">
            <a:extLst>
              <a:ext uri="{FF2B5EF4-FFF2-40B4-BE49-F238E27FC236}">
                <a16:creationId xmlns:a16="http://schemas.microsoft.com/office/drawing/2014/main" id="{ACBF767E-25ED-2C4D-434B-4B9C33E2F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7" r="3017"/>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CC5F2B-C941-C1C0-9AAE-181BF37DA0AE}"/>
              </a:ext>
            </a:extLst>
          </p:cNvPr>
          <p:cNvSpPr>
            <a:spLocks noGrp="1"/>
          </p:cNvSpPr>
          <p:nvPr>
            <p:ph type="title"/>
          </p:nvPr>
        </p:nvSpPr>
        <p:spPr>
          <a:xfrm>
            <a:off x="6548581" y="796632"/>
            <a:ext cx="4518166" cy="1325563"/>
          </a:xfrm>
        </p:spPr>
        <p:txBody>
          <a:bodyPr>
            <a:normAutofit/>
          </a:bodyPr>
          <a:lstStyle/>
          <a:p>
            <a:r>
              <a:rPr lang="en-US" sz="4000" dirty="0"/>
              <a:t>Keep it simple for everyone!</a:t>
            </a:r>
          </a:p>
        </p:txBody>
      </p:sp>
      <p:sp>
        <p:nvSpPr>
          <p:cNvPr id="3" name="Content Placeholder 2">
            <a:extLst>
              <a:ext uri="{FF2B5EF4-FFF2-40B4-BE49-F238E27FC236}">
                <a16:creationId xmlns:a16="http://schemas.microsoft.com/office/drawing/2014/main" id="{10C49266-C92E-BFD0-1FE5-C2816ACC3664}"/>
              </a:ext>
            </a:extLst>
          </p:cNvPr>
          <p:cNvSpPr>
            <a:spLocks noGrp="1"/>
          </p:cNvSpPr>
          <p:nvPr>
            <p:ph idx="1"/>
          </p:nvPr>
        </p:nvSpPr>
        <p:spPr>
          <a:xfrm>
            <a:off x="6539345" y="2771049"/>
            <a:ext cx="4407330" cy="3366815"/>
          </a:xfrm>
        </p:spPr>
        <p:txBody>
          <a:bodyPr>
            <a:normAutofit/>
          </a:bodyPr>
          <a:lstStyle/>
          <a:p>
            <a:pPr marL="342900" indent="-342900">
              <a:buFont typeface="Arial" panose="020B0604020202020204" pitchFamily="34" charset="0"/>
              <a:buChar char="•"/>
            </a:pPr>
            <a:r>
              <a:rPr lang="en-US" b="0" i="0" dirty="0">
                <a:effectLst/>
              </a:rPr>
              <a:t>If you are requesting org code changes for more than five budgets simultaneously, please download and complete a </a:t>
            </a:r>
            <a:r>
              <a:rPr lang="en-US" b="0" i="0" u="none" strike="noStrike" dirty="0">
                <a:effectLst/>
                <a:hlinkClick r:id="rId3"/>
              </a:rPr>
              <a:t>Bulk Org Code Update form</a:t>
            </a:r>
            <a:r>
              <a:rPr lang="en-US" b="0" i="0" dirty="0">
                <a:effectLst/>
              </a:rPr>
              <a:t> and email it to </a:t>
            </a:r>
            <a:r>
              <a:rPr lang="en-US" b="0" i="0" u="none" strike="noStrike" dirty="0">
                <a:effectLst/>
                <a:hlinkClick r:id="rId4"/>
              </a:rPr>
              <a:t>gcahelp@uw.edu</a:t>
            </a:r>
            <a:r>
              <a:rPr lang="en-US" b="0" i="0" dirty="0">
                <a:effectLst/>
              </a:rPr>
              <a:t>.</a:t>
            </a:r>
          </a:p>
          <a:p>
            <a:endParaRPr lang="en-US" sz="2000" dirty="0">
              <a:latin typeface="Open Sans" panose="020B0606030504020204" pitchFamily="34" charset="0"/>
            </a:endParaRPr>
          </a:p>
          <a:p>
            <a:endParaRPr lang="en-US" sz="2000" dirty="0"/>
          </a:p>
        </p:txBody>
      </p:sp>
    </p:spTree>
    <p:extLst>
      <p:ext uri="{BB962C8B-B14F-4D97-AF65-F5344CB8AC3E}">
        <p14:creationId xmlns:p14="http://schemas.microsoft.com/office/powerpoint/2010/main" val="194908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7451-E127-CE66-4C1E-38DEC7A97D57}"/>
              </a:ext>
            </a:extLst>
          </p:cNvPr>
          <p:cNvSpPr>
            <a:spLocks noGrp="1"/>
          </p:cNvSpPr>
          <p:nvPr>
            <p:ph type="title"/>
          </p:nvPr>
        </p:nvSpPr>
        <p:spPr>
          <a:xfrm>
            <a:off x="1167492" y="448112"/>
            <a:ext cx="9779183" cy="1325563"/>
          </a:xfrm>
        </p:spPr>
        <p:txBody>
          <a:bodyPr>
            <a:noAutofit/>
          </a:bodyPr>
          <a:lstStyle/>
          <a:p>
            <a:r>
              <a:rPr lang="en-US" sz="4400" dirty="0"/>
              <a:t>Sub budget requests – online Transpasu vs. Excel form?</a:t>
            </a:r>
          </a:p>
        </p:txBody>
      </p:sp>
      <p:sp>
        <p:nvSpPr>
          <p:cNvPr id="3" name="Content Placeholder 2">
            <a:extLst>
              <a:ext uri="{FF2B5EF4-FFF2-40B4-BE49-F238E27FC236}">
                <a16:creationId xmlns:a16="http://schemas.microsoft.com/office/drawing/2014/main" id="{BE9BD864-47EA-0393-0235-BEB7335F0EA3}"/>
              </a:ext>
            </a:extLst>
          </p:cNvPr>
          <p:cNvSpPr>
            <a:spLocks noGrp="1"/>
          </p:cNvSpPr>
          <p:nvPr>
            <p:ph idx="1"/>
          </p:nvPr>
        </p:nvSpPr>
        <p:spPr>
          <a:xfrm>
            <a:off x="5781939" y="2330842"/>
            <a:ext cx="5772727" cy="3366815"/>
          </a:xfrm>
        </p:spPr>
        <p:txBody>
          <a:bodyPr anchor="ctr">
            <a:normAutofit/>
          </a:bodyPr>
          <a:lstStyle/>
          <a:p>
            <a:pPr marL="0" indent="0">
              <a:buNone/>
            </a:pPr>
            <a:r>
              <a:rPr lang="en-US" dirty="0"/>
              <a:t>So you’re setting up a new sub budget or requesting updates to an existing one. Do you use the Grant Tracker tool or the Excel form?</a:t>
            </a:r>
          </a:p>
        </p:txBody>
      </p:sp>
      <p:pic>
        <p:nvPicPr>
          <p:cNvPr id="3074" name="Picture 2" descr="Making Wise Choices: The Key to a Meaningful Life | Psychology Today">
            <a:extLst>
              <a:ext uri="{FF2B5EF4-FFF2-40B4-BE49-F238E27FC236}">
                <a16:creationId xmlns:a16="http://schemas.microsoft.com/office/drawing/2014/main" id="{4693C42C-60F1-6668-E23E-887EB03E0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67" y="2910713"/>
            <a:ext cx="4361830" cy="228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73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AD38-FEF5-02A7-70DE-1B142983C4F6}"/>
              </a:ext>
            </a:extLst>
          </p:cNvPr>
          <p:cNvSpPr>
            <a:spLocks noGrp="1"/>
          </p:cNvSpPr>
          <p:nvPr>
            <p:ph type="title"/>
          </p:nvPr>
        </p:nvSpPr>
        <p:spPr/>
        <p:txBody>
          <a:bodyPr vert="horz" lIns="91440" tIns="45720" rIns="91440" bIns="45720" rtlCol="0" anchor="ctr">
            <a:normAutofit/>
          </a:bodyPr>
          <a:lstStyle/>
          <a:p>
            <a:r>
              <a:rPr lang="en-US" sz="4400" kern="1200" dirty="0">
                <a:solidFill>
                  <a:schemeClr val="tx1"/>
                </a:solidFill>
                <a:latin typeface="+mj-lt"/>
                <a:ea typeface="+mj-ea"/>
                <a:cs typeface="+mj-cs"/>
              </a:rPr>
              <a:t>Grant Tracker tool</a:t>
            </a:r>
          </a:p>
        </p:txBody>
      </p:sp>
      <p:pic>
        <p:nvPicPr>
          <p:cNvPr id="7" name="Picture Placeholder 6">
            <a:extLst>
              <a:ext uri="{FF2B5EF4-FFF2-40B4-BE49-F238E27FC236}">
                <a16:creationId xmlns:a16="http://schemas.microsoft.com/office/drawing/2014/main" id="{2EB4F010-1942-E23F-148F-330E36B701E0}"/>
              </a:ext>
            </a:extLst>
          </p:cNvPr>
          <p:cNvPicPr>
            <a:picLocks noGrp="1" noChangeAspect="1"/>
          </p:cNvPicPr>
          <p:nvPr>
            <p:ph idx="1"/>
          </p:nvPr>
        </p:nvPicPr>
        <p:blipFill rotWithShape="1">
          <a:blip r:embed="rId2"/>
          <a:stretch/>
        </p:blipFill>
        <p:spPr>
          <a:xfrm>
            <a:off x="1415108" y="2628666"/>
            <a:ext cx="9586077" cy="3068924"/>
          </a:xfrm>
          <a:prstGeom prst="rect">
            <a:avLst/>
          </a:prstGeom>
        </p:spPr>
      </p:pic>
      <p:sp>
        <p:nvSpPr>
          <p:cNvPr id="5" name="Text Placeholder 4">
            <a:extLst>
              <a:ext uri="{FF2B5EF4-FFF2-40B4-BE49-F238E27FC236}">
                <a16:creationId xmlns:a16="http://schemas.microsoft.com/office/drawing/2014/main" id="{0B7B3A2D-7E50-79FF-B4C9-BF7A60182B2B}"/>
              </a:ext>
            </a:extLst>
          </p:cNvPr>
          <p:cNvSpPr>
            <a:spLocks noGrp="1"/>
          </p:cNvSpPr>
          <p:nvPr>
            <p:ph type="body" sz="half" idx="4294967295"/>
          </p:nvPr>
        </p:nvSpPr>
        <p:spPr>
          <a:xfrm>
            <a:off x="6045689" y="1160410"/>
            <a:ext cx="5159375" cy="1209427"/>
          </a:xfrm>
        </p:spPr>
        <p:txBody>
          <a:bodyPr vert="horz" lIns="91440" tIns="45720" rIns="91440" bIns="45720" rtlCol="0" anchor="ctr">
            <a:normAutofit/>
          </a:bodyPr>
          <a:lstStyle/>
          <a:p>
            <a:pPr marL="0" indent="0">
              <a:buNone/>
            </a:pPr>
            <a:r>
              <a:rPr lang="en-US" sz="2000" dirty="0"/>
              <a:t>This tool can ONLY be used when setting up a NEW sub budget under a grant or contract parent budget.</a:t>
            </a:r>
          </a:p>
        </p:txBody>
      </p:sp>
    </p:spTree>
    <p:extLst>
      <p:ext uri="{BB962C8B-B14F-4D97-AF65-F5344CB8AC3E}">
        <p14:creationId xmlns:p14="http://schemas.microsoft.com/office/powerpoint/2010/main" val="198635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C77F-A028-4AA2-A890-9B9E1615524F}"/>
              </a:ext>
            </a:extLst>
          </p:cNvPr>
          <p:cNvSpPr>
            <a:spLocks noGrp="1"/>
          </p:cNvSpPr>
          <p:nvPr>
            <p:ph type="title"/>
          </p:nvPr>
        </p:nvSpPr>
        <p:spPr>
          <a:xfrm>
            <a:off x="838200" y="365125"/>
            <a:ext cx="11158330" cy="2169068"/>
          </a:xfrm>
        </p:spPr>
        <p:txBody>
          <a:bodyPr>
            <a:normAutofit/>
          </a:bodyPr>
          <a:lstStyle/>
          <a:p>
            <a:r>
              <a:rPr lang="en-US" sz="6000" dirty="0"/>
              <a:t>ALL ABOUT AUDITS </a:t>
            </a:r>
          </a:p>
        </p:txBody>
      </p:sp>
      <p:sp>
        <p:nvSpPr>
          <p:cNvPr id="3" name="Content Placeholder 2">
            <a:extLst>
              <a:ext uri="{FF2B5EF4-FFF2-40B4-BE49-F238E27FC236}">
                <a16:creationId xmlns:a16="http://schemas.microsoft.com/office/drawing/2014/main" id="{845A29E0-BECC-4F8C-90BC-D70CFC762A46}"/>
              </a:ext>
            </a:extLst>
          </p:cNvPr>
          <p:cNvSpPr>
            <a:spLocks noGrp="1"/>
          </p:cNvSpPr>
          <p:nvPr>
            <p:ph idx="1"/>
          </p:nvPr>
        </p:nvSpPr>
        <p:spPr>
          <a:xfrm>
            <a:off x="838200" y="3091543"/>
            <a:ext cx="10515600" cy="3085419"/>
          </a:xfrm>
        </p:spPr>
        <p:txBody>
          <a:bodyPr/>
          <a:lstStyle/>
          <a:p>
            <a:pPr marL="0" indent="0">
              <a:buNone/>
            </a:pPr>
            <a:endParaRPr lang="en-US" dirty="0"/>
          </a:p>
          <a:p>
            <a:pPr marL="0" indent="0">
              <a:buNone/>
            </a:pPr>
            <a:r>
              <a:rPr lang="en-US" sz="2400" b="1" dirty="0"/>
              <a:t>Matt Gardner</a:t>
            </a:r>
          </a:p>
          <a:p>
            <a:pPr marL="0" indent="0">
              <a:buNone/>
            </a:pPr>
            <a:r>
              <a:rPr lang="en-US" sz="1800" dirty="0"/>
              <a:t>Assistant Director, Post Award Fiscal Compliance</a:t>
            </a:r>
          </a:p>
          <a:p>
            <a:pPr marL="0" indent="0">
              <a:buNone/>
            </a:pPr>
            <a:r>
              <a:rPr lang="en-US" sz="1800" dirty="0">
                <a:hlinkClick r:id="rId3"/>
              </a:rPr>
              <a:t>mgard4@uw.edu</a:t>
            </a:r>
            <a:endParaRPr lang="en-US" sz="1800" dirty="0"/>
          </a:p>
          <a:p>
            <a:pPr marL="0" indent="0">
              <a:buNone/>
            </a:pPr>
            <a:r>
              <a:rPr lang="en-US" sz="1800" dirty="0">
                <a:hlinkClick r:id="rId4"/>
              </a:rPr>
              <a:t>gcafco@uw.edu</a:t>
            </a:r>
            <a:endParaRPr lang="en-US" sz="1800" dirty="0"/>
          </a:p>
          <a:p>
            <a:pPr marL="0" indent="0">
              <a:buNone/>
            </a:pPr>
            <a:r>
              <a:rPr lang="en-US" sz="1800" dirty="0">
                <a:hlinkClick r:id="rId5"/>
              </a:rPr>
              <a:t>https://finance.uw.edu/pafc/</a:t>
            </a:r>
            <a:endParaRPr lang="en-US" sz="1800" dirty="0"/>
          </a:p>
          <a:p>
            <a:pPr marL="0" indent="0">
              <a:buNone/>
            </a:pPr>
            <a:endParaRPr lang="en-US" dirty="0"/>
          </a:p>
        </p:txBody>
      </p:sp>
      <p:pic>
        <p:nvPicPr>
          <p:cNvPr id="4" name="Picture 3"/>
          <p:cNvPicPr>
            <a:picLocks noChangeAspect="1"/>
          </p:cNvPicPr>
          <p:nvPr/>
        </p:nvPicPr>
        <p:blipFill>
          <a:blip r:embed="rId6"/>
          <a:stretch>
            <a:fillRect/>
          </a:stretch>
        </p:blipFill>
        <p:spPr>
          <a:xfrm>
            <a:off x="7216358" y="2335123"/>
            <a:ext cx="3902773" cy="3528337"/>
          </a:xfrm>
          <a:prstGeom prst="rect">
            <a:avLst/>
          </a:prstGeom>
        </p:spPr>
      </p:pic>
    </p:spTree>
    <p:custDataLst>
      <p:tags r:id="rId1"/>
    </p:custDataLst>
    <p:extLst>
      <p:ext uri="{BB962C8B-B14F-4D97-AF65-F5344CB8AC3E}">
        <p14:creationId xmlns:p14="http://schemas.microsoft.com/office/powerpoint/2010/main" val="2490973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6630-DD85-C9E8-421D-8BD2FB647E90}"/>
              </a:ext>
            </a:extLst>
          </p:cNvPr>
          <p:cNvSpPr>
            <a:spLocks noGrp="1"/>
          </p:cNvSpPr>
          <p:nvPr>
            <p:ph type="title"/>
          </p:nvPr>
        </p:nvSpPr>
        <p:spPr/>
        <p:txBody>
          <a:bodyPr>
            <a:normAutofit/>
          </a:bodyPr>
          <a:lstStyle/>
          <a:p>
            <a:r>
              <a:rPr lang="en-US" sz="5400" dirty="0"/>
              <a:t>Excel form	</a:t>
            </a:r>
          </a:p>
        </p:txBody>
      </p:sp>
      <p:sp>
        <p:nvSpPr>
          <p:cNvPr id="4" name="Text Placeholder 3">
            <a:extLst>
              <a:ext uri="{FF2B5EF4-FFF2-40B4-BE49-F238E27FC236}">
                <a16:creationId xmlns:a16="http://schemas.microsoft.com/office/drawing/2014/main" id="{63151EA2-81C9-CD2E-86DC-6F0BE8CA611C}"/>
              </a:ext>
            </a:extLst>
          </p:cNvPr>
          <p:cNvSpPr>
            <a:spLocks noGrp="1"/>
          </p:cNvSpPr>
          <p:nvPr>
            <p:ph idx="1"/>
          </p:nvPr>
        </p:nvSpPr>
        <p:spPr>
          <a:xfrm>
            <a:off x="1167493" y="2087561"/>
            <a:ext cx="3894034" cy="3366815"/>
          </a:xfrm>
        </p:spPr>
        <p:txBody>
          <a:bodyPr/>
          <a:lstStyle/>
          <a:p>
            <a:r>
              <a:rPr lang="en-US" sz="1800" dirty="0"/>
              <a:t>Everything else!</a:t>
            </a:r>
          </a:p>
          <a:p>
            <a:pPr marL="285750" indent="-285750">
              <a:buFont typeface="Arial" panose="020B0604020202020204" pitchFamily="34" charset="0"/>
              <a:buChar char="•"/>
            </a:pPr>
            <a:r>
              <a:rPr lang="en-US" sz="1800" dirty="0"/>
              <a:t>New sub budgets for gift or endowment parents</a:t>
            </a:r>
          </a:p>
          <a:p>
            <a:pPr marL="285750" indent="-285750">
              <a:buFont typeface="Arial" panose="020B0604020202020204" pitchFamily="34" charset="0"/>
              <a:buChar char="•"/>
            </a:pPr>
            <a:r>
              <a:rPr lang="en-US" sz="1800" dirty="0"/>
              <a:t>Adding additional funds to an existing sub budget</a:t>
            </a:r>
          </a:p>
          <a:p>
            <a:pPr marL="285750" indent="-285750">
              <a:buFont typeface="Arial" panose="020B0604020202020204" pitchFamily="34" charset="0"/>
              <a:buChar char="•"/>
            </a:pPr>
            <a:r>
              <a:rPr lang="en-US" sz="1800" dirty="0"/>
              <a:t>Changing a sub budget PI</a:t>
            </a:r>
          </a:p>
          <a:p>
            <a:pPr marL="285750" indent="-285750">
              <a:buFont typeface="Arial" panose="020B0604020202020204" pitchFamily="34" charset="0"/>
              <a:buChar char="•"/>
            </a:pPr>
            <a:r>
              <a:rPr lang="en-US" sz="1800" dirty="0"/>
              <a:t>Transferring funds from a sub budget back to the parent</a:t>
            </a:r>
          </a:p>
          <a:p>
            <a:pPr marL="285750" indent="-285750">
              <a:buFont typeface="Arial" panose="020B0604020202020204" pitchFamily="34" charset="0"/>
              <a:buChar char="•"/>
            </a:pPr>
            <a:r>
              <a:rPr lang="en-US" sz="1800" dirty="0"/>
              <a:t>Download a copy of the form here: </a:t>
            </a:r>
            <a:r>
              <a:rPr lang="en-US" sz="1800" dirty="0">
                <a:hlinkClick r:id="rId2"/>
              </a:rPr>
              <a:t>https://finance.uw.edu/gca/sites/default/files/TRANSPASU_Revised%2010-26-21.xlsx</a:t>
            </a:r>
            <a:r>
              <a:rPr lang="en-US" sz="1800" dirty="0"/>
              <a:t> </a:t>
            </a:r>
          </a:p>
        </p:txBody>
      </p:sp>
      <p:pic>
        <p:nvPicPr>
          <p:cNvPr id="6" name="Picture 5">
            <a:extLst>
              <a:ext uri="{FF2B5EF4-FFF2-40B4-BE49-F238E27FC236}">
                <a16:creationId xmlns:a16="http://schemas.microsoft.com/office/drawing/2014/main" id="{D1EFE91A-492C-3BCE-AD61-E1AC283C24D8}"/>
              </a:ext>
            </a:extLst>
          </p:cNvPr>
          <p:cNvPicPr>
            <a:picLocks noChangeAspect="1"/>
          </p:cNvPicPr>
          <p:nvPr/>
        </p:nvPicPr>
        <p:blipFill>
          <a:blip r:embed="rId3"/>
          <a:stretch>
            <a:fillRect/>
          </a:stretch>
        </p:blipFill>
        <p:spPr>
          <a:xfrm>
            <a:off x="5183188" y="659005"/>
            <a:ext cx="6750194" cy="5530464"/>
          </a:xfrm>
          <a:prstGeom prst="rect">
            <a:avLst/>
          </a:prstGeom>
        </p:spPr>
      </p:pic>
    </p:spTree>
    <p:extLst>
      <p:ext uri="{BB962C8B-B14F-4D97-AF65-F5344CB8AC3E}">
        <p14:creationId xmlns:p14="http://schemas.microsoft.com/office/powerpoint/2010/main" val="3725987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2E7527-6CF1-AD33-B45B-A0CF7BB3918D}"/>
              </a:ext>
            </a:extLst>
          </p:cNvPr>
          <p:cNvSpPr>
            <a:spLocks noGrp="1"/>
          </p:cNvSpPr>
          <p:nvPr>
            <p:ph type="title"/>
          </p:nvPr>
        </p:nvSpPr>
        <p:spPr/>
        <p:txBody>
          <a:bodyPr/>
          <a:lstStyle/>
          <a:p>
            <a:r>
              <a:rPr lang="en-US" dirty="0"/>
              <a:t>Sub Budget Resources</a:t>
            </a:r>
          </a:p>
        </p:txBody>
      </p:sp>
      <p:sp>
        <p:nvSpPr>
          <p:cNvPr id="6" name="Content Placeholder 5">
            <a:extLst>
              <a:ext uri="{FF2B5EF4-FFF2-40B4-BE49-F238E27FC236}">
                <a16:creationId xmlns:a16="http://schemas.microsoft.com/office/drawing/2014/main" id="{AF20054A-FFFF-9AA5-21D2-9254D45189DD}"/>
              </a:ext>
            </a:extLst>
          </p:cNvPr>
          <p:cNvSpPr>
            <a:spLocks noGrp="1"/>
          </p:cNvSpPr>
          <p:nvPr>
            <p:ph idx="1"/>
          </p:nvPr>
        </p:nvSpPr>
        <p:spPr/>
        <p:txBody>
          <a:bodyPr/>
          <a:lstStyle/>
          <a:p>
            <a:r>
              <a:rPr lang="en-US" dirty="0">
                <a:hlinkClick r:id="rId2"/>
              </a:rPr>
              <a:t>Sub Budget Setup and Changes</a:t>
            </a:r>
            <a:endParaRPr lang="en-US" dirty="0"/>
          </a:p>
          <a:p>
            <a:r>
              <a:rPr lang="en-US" dirty="0">
                <a:hlinkClick r:id="rId3"/>
              </a:rPr>
              <a:t>Parent/Sub Budget Policy</a:t>
            </a:r>
            <a:endParaRPr lang="en-US" dirty="0"/>
          </a:p>
        </p:txBody>
      </p:sp>
    </p:spTree>
    <p:extLst>
      <p:ext uri="{BB962C8B-B14F-4D97-AF65-F5344CB8AC3E}">
        <p14:creationId xmlns:p14="http://schemas.microsoft.com/office/powerpoint/2010/main" val="61538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58B3-0C44-BCBA-05EB-BB29EE026D72}"/>
              </a:ext>
            </a:extLst>
          </p:cNvPr>
          <p:cNvSpPr>
            <a:spLocks noGrp="1"/>
          </p:cNvSpPr>
          <p:nvPr>
            <p:ph type="title"/>
          </p:nvPr>
        </p:nvSpPr>
        <p:spPr>
          <a:xfrm>
            <a:off x="1167492" y="565558"/>
            <a:ext cx="9779183" cy="1325563"/>
          </a:xfrm>
        </p:spPr>
        <p:txBody>
          <a:bodyPr/>
          <a:lstStyle/>
          <a:p>
            <a:r>
              <a:rPr lang="en-US" dirty="0"/>
              <a:t>Updating Campus Contacts in Grant Tracker</a:t>
            </a:r>
          </a:p>
        </p:txBody>
      </p:sp>
      <p:sp>
        <p:nvSpPr>
          <p:cNvPr id="3" name="Content Placeholder 2">
            <a:extLst>
              <a:ext uri="{FF2B5EF4-FFF2-40B4-BE49-F238E27FC236}">
                <a16:creationId xmlns:a16="http://schemas.microsoft.com/office/drawing/2014/main" id="{D74543B6-D315-A869-2E30-9E384EFD6DB5}"/>
              </a:ext>
            </a:extLst>
          </p:cNvPr>
          <p:cNvSpPr>
            <a:spLocks noGrp="1"/>
          </p:cNvSpPr>
          <p:nvPr>
            <p:ph idx="1"/>
          </p:nvPr>
        </p:nvSpPr>
        <p:spPr>
          <a:xfrm>
            <a:off x="1167493" y="2624457"/>
            <a:ext cx="9779182" cy="3366815"/>
          </a:xfrm>
        </p:spPr>
        <p:txBody>
          <a:bodyPr/>
          <a:lstStyle/>
          <a:p>
            <a:pPr marL="457200" indent="-457200">
              <a:buFont typeface="Arial" panose="020B0604020202020204" pitchFamily="34" charset="0"/>
              <a:buChar char="•"/>
            </a:pPr>
            <a:r>
              <a:rPr lang="en-US" dirty="0"/>
              <a:t>Providing current contacts in the Grant Tracker system helps GCA reach out to the right people when we need to provide (or request!) important information related to your budgets.</a:t>
            </a:r>
          </a:p>
          <a:p>
            <a:pPr marL="457200" indent="-457200">
              <a:buFont typeface="Arial" panose="020B0604020202020204" pitchFamily="34" charset="0"/>
              <a:buChar char="•"/>
            </a:pPr>
            <a:r>
              <a:rPr lang="en-US" dirty="0"/>
              <a:t>Keep these contacts up-to-date so the right information will get to the right people in a timely manner!</a:t>
            </a:r>
          </a:p>
        </p:txBody>
      </p:sp>
    </p:spTree>
    <p:extLst>
      <p:ext uri="{BB962C8B-B14F-4D97-AF65-F5344CB8AC3E}">
        <p14:creationId xmlns:p14="http://schemas.microsoft.com/office/powerpoint/2010/main" val="3779100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382E-FDED-DC49-B578-5313DE80672B}"/>
              </a:ext>
            </a:extLst>
          </p:cNvPr>
          <p:cNvSpPr>
            <a:spLocks noGrp="1"/>
          </p:cNvSpPr>
          <p:nvPr>
            <p:ph type="title"/>
          </p:nvPr>
        </p:nvSpPr>
        <p:spPr>
          <a:xfrm>
            <a:off x="925215" y="203206"/>
            <a:ext cx="9779183" cy="1065701"/>
          </a:xfrm>
        </p:spPr>
        <p:txBody>
          <a:bodyPr/>
          <a:lstStyle/>
          <a:p>
            <a:pPr algn="ctr"/>
            <a:r>
              <a:rPr lang="en-US" dirty="0"/>
              <a:t>Accessing the Maintenance Page</a:t>
            </a:r>
          </a:p>
        </p:txBody>
      </p:sp>
      <p:pic>
        <p:nvPicPr>
          <p:cNvPr id="11" name="Content Placeholder 10">
            <a:extLst>
              <a:ext uri="{FF2B5EF4-FFF2-40B4-BE49-F238E27FC236}">
                <a16:creationId xmlns:a16="http://schemas.microsoft.com/office/drawing/2014/main" id="{765D7FC6-6D5D-A616-ED26-80C03526D20E}"/>
              </a:ext>
            </a:extLst>
          </p:cNvPr>
          <p:cNvPicPr>
            <a:picLocks noGrp="1" noChangeAspect="1"/>
          </p:cNvPicPr>
          <p:nvPr>
            <p:ph idx="1"/>
          </p:nvPr>
        </p:nvPicPr>
        <p:blipFill>
          <a:blip r:embed="rId2"/>
          <a:stretch>
            <a:fillRect/>
          </a:stretch>
        </p:blipFill>
        <p:spPr>
          <a:xfrm>
            <a:off x="2010826" y="2598007"/>
            <a:ext cx="2066667" cy="2971429"/>
          </a:xfrm>
        </p:spPr>
      </p:pic>
      <p:sp>
        <p:nvSpPr>
          <p:cNvPr id="6" name="Text Placeholder 5">
            <a:extLst>
              <a:ext uri="{FF2B5EF4-FFF2-40B4-BE49-F238E27FC236}">
                <a16:creationId xmlns:a16="http://schemas.microsoft.com/office/drawing/2014/main" id="{C0491C39-A399-29FE-0CE3-F3518321BD2D}"/>
              </a:ext>
            </a:extLst>
          </p:cNvPr>
          <p:cNvSpPr>
            <a:spLocks noGrp="1"/>
          </p:cNvSpPr>
          <p:nvPr>
            <p:ph type="body" idx="4294967295"/>
          </p:nvPr>
        </p:nvSpPr>
        <p:spPr>
          <a:xfrm>
            <a:off x="1771008" y="1718835"/>
            <a:ext cx="2563080" cy="604229"/>
          </a:xfrm>
        </p:spPr>
        <p:txBody>
          <a:bodyPr/>
          <a:lstStyle/>
          <a:p>
            <a:pPr marL="0" indent="0" algn="ctr">
              <a:buNone/>
            </a:pPr>
            <a:r>
              <a:rPr lang="en-US" dirty="0"/>
              <a:t>Sidebar</a:t>
            </a:r>
          </a:p>
        </p:txBody>
      </p:sp>
      <p:sp>
        <p:nvSpPr>
          <p:cNvPr id="8" name="Text Placeholder 7">
            <a:extLst>
              <a:ext uri="{FF2B5EF4-FFF2-40B4-BE49-F238E27FC236}">
                <a16:creationId xmlns:a16="http://schemas.microsoft.com/office/drawing/2014/main" id="{66834F0C-D354-A8F3-AC59-0F74BA90A424}"/>
              </a:ext>
            </a:extLst>
          </p:cNvPr>
          <p:cNvSpPr>
            <a:spLocks noGrp="1"/>
          </p:cNvSpPr>
          <p:nvPr>
            <p:ph type="body" sz="quarter" idx="4294967295"/>
          </p:nvPr>
        </p:nvSpPr>
        <p:spPr>
          <a:xfrm>
            <a:off x="6096000" y="1665101"/>
            <a:ext cx="5183187" cy="823912"/>
          </a:xfrm>
        </p:spPr>
        <p:txBody>
          <a:bodyPr/>
          <a:lstStyle/>
          <a:p>
            <a:pPr marL="0" indent="0" algn="ctr">
              <a:buNone/>
            </a:pPr>
            <a:r>
              <a:rPr lang="en-US" dirty="0"/>
              <a:t>Budget Information Page</a:t>
            </a:r>
          </a:p>
        </p:txBody>
      </p:sp>
      <p:pic>
        <p:nvPicPr>
          <p:cNvPr id="13" name="Content Placeholder 12">
            <a:extLst>
              <a:ext uri="{FF2B5EF4-FFF2-40B4-BE49-F238E27FC236}">
                <a16:creationId xmlns:a16="http://schemas.microsoft.com/office/drawing/2014/main" id="{7CE62C24-97A3-6E47-7221-756B646887E1}"/>
              </a:ext>
            </a:extLst>
          </p:cNvPr>
          <p:cNvPicPr>
            <a:picLocks noGrp="1" noChangeAspect="1"/>
          </p:cNvPicPr>
          <p:nvPr>
            <p:ph sz="quarter" idx="4294967295"/>
          </p:nvPr>
        </p:nvPicPr>
        <p:blipFill>
          <a:blip r:embed="rId3"/>
          <a:stretch>
            <a:fillRect/>
          </a:stretch>
        </p:blipFill>
        <p:spPr>
          <a:xfrm>
            <a:off x="5142157" y="3162971"/>
            <a:ext cx="6526212" cy="920750"/>
          </a:xfrm>
        </p:spPr>
      </p:pic>
    </p:spTree>
    <p:extLst>
      <p:ext uri="{BB962C8B-B14F-4D97-AF65-F5344CB8AC3E}">
        <p14:creationId xmlns:p14="http://schemas.microsoft.com/office/powerpoint/2010/main" val="1945904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0E6C-52F0-E590-5227-D6672E1AB461}"/>
              </a:ext>
            </a:extLst>
          </p:cNvPr>
          <p:cNvSpPr>
            <a:spLocks noGrp="1"/>
          </p:cNvSpPr>
          <p:nvPr>
            <p:ph type="title"/>
          </p:nvPr>
        </p:nvSpPr>
        <p:spPr/>
        <p:txBody>
          <a:bodyPr/>
          <a:lstStyle/>
          <a:p>
            <a:pPr algn="ctr"/>
            <a:r>
              <a:rPr lang="en-US" dirty="0"/>
              <a:t>Making updates</a:t>
            </a:r>
          </a:p>
        </p:txBody>
      </p:sp>
      <p:sp>
        <p:nvSpPr>
          <p:cNvPr id="7" name="Content Placeholder 6">
            <a:extLst>
              <a:ext uri="{FF2B5EF4-FFF2-40B4-BE49-F238E27FC236}">
                <a16:creationId xmlns:a16="http://schemas.microsoft.com/office/drawing/2014/main" id="{74CDB418-E293-9840-F70F-EFA717699939}"/>
              </a:ext>
            </a:extLst>
          </p:cNvPr>
          <p:cNvSpPr>
            <a:spLocks noGrp="1"/>
          </p:cNvSpPr>
          <p:nvPr>
            <p:ph idx="1"/>
          </p:nvPr>
        </p:nvSpPr>
        <p:spPr/>
        <p:txBody>
          <a:bodyPr/>
          <a:lstStyle/>
          <a:p>
            <a:pPr marL="457200" indent="-457200">
              <a:buFont typeface="Arial" panose="020B0604020202020204" pitchFamily="34" charset="0"/>
              <a:buChar char="•"/>
            </a:pPr>
            <a:r>
              <a:rPr lang="en-US" dirty="0"/>
              <a:t>You can update an individual budget or make a bulk update for an org code or PI</a:t>
            </a:r>
          </a:p>
          <a:p>
            <a:pPr marL="457200" indent="-457200">
              <a:buFont typeface="Arial" panose="020B0604020202020204" pitchFamily="34" charset="0"/>
              <a:buChar char="•"/>
            </a:pPr>
            <a:r>
              <a:rPr lang="en-US" dirty="0"/>
              <a:t>Detailed instructions are found here: </a:t>
            </a:r>
            <a:r>
              <a:rPr lang="en-US" dirty="0">
                <a:hlinkClick r:id="rId2"/>
              </a:rPr>
              <a:t>https://finance.uw.edu/gca/training-outreach/updating-contacts-grant-tracker</a:t>
            </a:r>
            <a:r>
              <a:rPr lang="en-US" dirty="0"/>
              <a:t> </a:t>
            </a:r>
          </a:p>
        </p:txBody>
      </p:sp>
    </p:spTree>
    <p:extLst>
      <p:ext uri="{BB962C8B-B14F-4D97-AF65-F5344CB8AC3E}">
        <p14:creationId xmlns:p14="http://schemas.microsoft.com/office/powerpoint/2010/main" val="2333208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Questions</a:t>
            </a:r>
          </a:p>
        </p:txBody>
      </p:sp>
      <p:pic>
        <p:nvPicPr>
          <p:cNvPr id="4" name="Picture 3" descr="A picture containing text, vector graphics, light&#10;&#10;Description automatically generated">
            <a:extLst>
              <a:ext uri="{FF2B5EF4-FFF2-40B4-BE49-F238E27FC236}">
                <a16:creationId xmlns:a16="http://schemas.microsoft.com/office/drawing/2014/main" id="{88550FB8-BDEE-8253-87FB-C1CE08251EC1}"/>
              </a:ext>
            </a:extLst>
          </p:cNvPr>
          <p:cNvPicPr>
            <a:picLocks noChangeAspect="1"/>
          </p:cNvPicPr>
          <p:nvPr/>
        </p:nvPicPr>
        <p:blipFill>
          <a:blip r:embed="rId2"/>
          <a:stretch>
            <a:fillRect/>
          </a:stretch>
        </p:blipFill>
        <p:spPr>
          <a:xfrm>
            <a:off x="4916251" y="1580514"/>
            <a:ext cx="6631341" cy="3696971"/>
          </a:xfrm>
          <a:prstGeom prst="rect">
            <a:avLst/>
          </a:prstGeom>
        </p:spPr>
      </p:pic>
    </p:spTree>
    <p:extLst>
      <p:ext uri="{BB962C8B-B14F-4D97-AF65-F5344CB8AC3E}">
        <p14:creationId xmlns:p14="http://schemas.microsoft.com/office/powerpoint/2010/main" val="2996173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sz="5400" dirty="0">
                <a:effectLst/>
                <a:ea typeface="Calibri" panose="020F0502020204030204" pitchFamily="34" charset="0"/>
                <a:cs typeface="Times New Roman" panose="02020603050405020304" pitchFamily="18" charset="0"/>
              </a:rPr>
              <a:t>Department-Submitted Invoices: Best Practices</a:t>
            </a:r>
            <a:endParaRPr lang="en-US" sz="5400" dirty="0"/>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Jonathan Nagle</a:t>
            </a:r>
          </a:p>
        </p:txBody>
      </p:sp>
    </p:spTree>
    <p:extLst>
      <p:ext uri="{BB962C8B-B14F-4D97-AF65-F5344CB8AC3E}">
        <p14:creationId xmlns:p14="http://schemas.microsoft.com/office/powerpoint/2010/main" val="1251680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EF4D-CF19-3900-9334-0610E74C4907}"/>
              </a:ext>
            </a:extLst>
          </p:cNvPr>
          <p:cNvSpPr>
            <a:spLocks noGrp="1"/>
          </p:cNvSpPr>
          <p:nvPr>
            <p:ph type="title"/>
          </p:nvPr>
        </p:nvSpPr>
        <p:spPr/>
        <p:txBody>
          <a:bodyPr/>
          <a:lstStyle/>
          <a:p>
            <a:r>
              <a:rPr lang="en-US" dirty="0"/>
              <a:t>Know Your Requirements</a:t>
            </a:r>
          </a:p>
        </p:txBody>
      </p:sp>
      <p:sp>
        <p:nvSpPr>
          <p:cNvPr id="3" name="Content Placeholder 2">
            <a:extLst>
              <a:ext uri="{FF2B5EF4-FFF2-40B4-BE49-F238E27FC236}">
                <a16:creationId xmlns:a16="http://schemas.microsoft.com/office/drawing/2014/main" id="{7FB0549E-C2E1-FCFC-4224-956DF0A29E9D}"/>
              </a:ext>
            </a:extLst>
          </p:cNvPr>
          <p:cNvSpPr>
            <a:spLocks noGrp="1"/>
          </p:cNvSpPr>
          <p:nvPr>
            <p:ph idx="1"/>
          </p:nvPr>
        </p:nvSpPr>
        <p:spPr>
          <a:xfrm>
            <a:off x="1167493" y="2017467"/>
            <a:ext cx="9779182" cy="4165219"/>
          </a:xfrm>
        </p:spPr>
        <p:txBody>
          <a:bodyPr>
            <a:noAutofit/>
          </a:bodyPr>
          <a:lstStyle/>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Read your award document! Check for requirements such as:</a:t>
            </a:r>
          </a:p>
          <a:p>
            <a:pPr marL="1143000" marR="0" lvl="2" indent="-228600">
              <a:lnSpc>
                <a:spcPct val="107000"/>
              </a:lnSpc>
              <a:spcBef>
                <a:spcPts val="0"/>
              </a:spcBef>
              <a:spcAft>
                <a:spcPts val="6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Receipt copies</a:t>
            </a:r>
          </a:p>
          <a:p>
            <a:pPr marL="1143000" marR="0" lvl="2" indent="-228600">
              <a:lnSpc>
                <a:spcPct val="107000"/>
              </a:lnSpc>
              <a:spcBef>
                <a:spcPts val="0"/>
              </a:spcBef>
              <a:spcAft>
                <a:spcPts val="6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Timesheets</a:t>
            </a:r>
          </a:p>
          <a:p>
            <a:pPr marL="1143000" marR="0" lvl="2" indent="-228600">
              <a:lnSpc>
                <a:spcPct val="107000"/>
              </a:lnSpc>
              <a:spcBef>
                <a:spcPts val="0"/>
              </a:spcBef>
              <a:spcAft>
                <a:spcPts val="6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Expenditure breakdowns by task</a:t>
            </a:r>
          </a:p>
          <a:p>
            <a:pPr marL="1143000" marR="0" lvl="2" indent="-228600">
              <a:lnSpc>
                <a:spcPct val="107000"/>
              </a:lnSpc>
              <a:spcBef>
                <a:spcPts val="0"/>
              </a:spcBef>
              <a:spcAft>
                <a:spcPts val="6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PI signature</a:t>
            </a:r>
          </a:p>
          <a:p>
            <a:pPr marL="1143000" marR="0" lvl="2" indent="-228600">
              <a:lnSpc>
                <a:spcPct val="107000"/>
              </a:lnSpc>
              <a:spcBef>
                <a:spcPts val="0"/>
              </a:spcBef>
              <a:spcAft>
                <a:spcPts val="600"/>
              </a:spcAft>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PI Progress reports</a:t>
            </a:r>
          </a:p>
          <a:p>
            <a:pPr marL="1143000" marR="0" lvl="2" indent="-228600">
              <a:lnSpc>
                <a:spcPct val="107000"/>
              </a:lnSpc>
              <a:spcBef>
                <a:spcPts val="0"/>
              </a:spcBef>
              <a:spcAft>
                <a:spcPts val="6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Anything else the sponsor wants!	</a:t>
            </a:r>
          </a:p>
          <a:p>
            <a:pPr marL="342900" indent="-342900">
              <a:buFont typeface="Arial" panose="020B0604020202020204" pitchFamily="34" charset="0"/>
              <a:buChar char="•"/>
            </a:pPr>
            <a:r>
              <a:rPr lang="en-US" sz="2400" dirty="0">
                <a:ea typeface="Calibri" panose="020F0502020204030204" pitchFamily="34" charset="0"/>
                <a:cs typeface="Times New Roman" panose="02020603050405020304" pitchFamily="18" charset="0"/>
              </a:rPr>
              <a:t>Check your Funding Action (FA)!</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Ask GCA!</a:t>
            </a:r>
          </a:p>
        </p:txBody>
      </p:sp>
    </p:spTree>
    <p:extLst>
      <p:ext uri="{BB962C8B-B14F-4D97-AF65-F5344CB8AC3E}">
        <p14:creationId xmlns:p14="http://schemas.microsoft.com/office/powerpoint/2010/main" val="2391908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3A26-F30D-2F27-1EB8-E09501226475}"/>
              </a:ext>
            </a:extLst>
          </p:cNvPr>
          <p:cNvSpPr>
            <a:spLocks noGrp="1"/>
          </p:cNvSpPr>
          <p:nvPr>
            <p:ph type="title"/>
          </p:nvPr>
        </p:nvSpPr>
        <p:spPr>
          <a:xfrm>
            <a:off x="1167492" y="506835"/>
            <a:ext cx="9779183" cy="1325563"/>
          </a:xfrm>
        </p:spPr>
        <p:txBody>
          <a:bodyPr/>
          <a:lstStyle/>
          <a:p>
            <a:r>
              <a:rPr lang="en-US" dirty="0"/>
              <a:t>Know How To Meet Your Requirements</a:t>
            </a:r>
          </a:p>
        </p:txBody>
      </p:sp>
      <p:sp>
        <p:nvSpPr>
          <p:cNvPr id="3" name="Content Placeholder 2">
            <a:extLst>
              <a:ext uri="{FF2B5EF4-FFF2-40B4-BE49-F238E27FC236}">
                <a16:creationId xmlns:a16="http://schemas.microsoft.com/office/drawing/2014/main" id="{A602DDDB-CBC1-AB31-D808-927D8F7B135E}"/>
              </a:ext>
            </a:extLst>
          </p:cNvPr>
          <p:cNvSpPr>
            <a:spLocks noGrp="1"/>
          </p:cNvSpPr>
          <p:nvPr>
            <p:ph idx="1"/>
          </p:nvPr>
        </p:nvSpPr>
        <p:spPr>
          <a:xfrm>
            <a:off x="1167493" y="2210414"/>
            <a:ext cx="9779182" cy="3366815"/>
          </a:xfrm>
        </p:spPr>
        <p:txBody>
          <a:bodyPr/>
          <a:lstStyle/>
          <a:p>
            <a:pPr marL="457200" indent="-457200">
              <a:buFont typeface="Arial" panose="020B0604020202020204" pitchFamily="34" charset="0"/>
              <a:buChar char="•"/>
            </a:pPr>
            <a:r>
              <a:rPr lang="en-US" dirty="0"/>
              <a:t>Make sure you know the details of how your sponsor wants their requirements met – e.g., formats, submission methods, etc.</a:t>
            </a:r>
          </a:p>
          <a:p>
            <a:pPr marL="457200" indent="-457200">
              <a:buFont typeface="Arial" panose="020B0604020202020204" pitchFamily="34" charset="0"/>
              <a:buChar char="•"/>
            </a:pPr>
            <a:r>
              <a:rPr lang="en-US" b="1" dirty="0"/>
              <a:t>NOTE </a:t>
            </a:r>
            <a:r>
              <a:rPr lang="en-US" dirty="0"/>
              <a:t>- GCA may be able to help resolve ambiguity in these situations, but the sponsor is the final arbiter of what meets their requirements and what does not. As such, it may be helpful to reach out to the sponsor with these sorts of questions.</a:t>
            </a:r>
          </a:p>
          <a:p>
            <a:endParaRPr lang="en-US" dirty="0"/>
          </a:p>
        </p:txBody>
      </p:sp>
    </p:spTree>
    <p:extLst>
      <p:ext uri="{BB962C8B-B14F-4D97-AF65-F5344CB8AC3E}">
        <p14:creationId xmlns:p14="http://schemas.microsoft.com/office/powerpoint/2010/main" val="1181001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1EB3-95D8-EA72-0DC1-F077B24D87DA}"/>
              </a:ext>
            </a:extLst>
          </p:cNvPr>
          <p:cNvSpPr>
            <a:spLocks noGrp="1"/>
          </p:cNvSpPr>
          <p:nvPr>
            <p:ph type="title"/>
          </p:nvPr>
        </p:nvSpPr>
        <p:spPr/>
        <p:txBody>
          <a:bodyPr/>
          <a:lstStyle/>
          <a:p>
            <a:r>
              <a:rPr lang="en-US" dirty="0"/>
              <a:t>Update Your Contact Information</a:t>
            </a:r>
          </a:p>
        </p:txBody>
      </p:sp>
      <p:sp>
        <p:nvSpPr>
          <p:cNvPr id="3" name="Content Placeholder 2">
            <a:extLst>
              <a:ext uri="{FF2B5EF4-FFF2-40B4-BE49-F238E27FC236}">
                <a16:creationId xmlns:a16="http://schemas.microsoft.com/office/drawing/2014/main" id="{C382DE6B-DE29-7BDC-80FB-BC96D36E9A2A}"/>
              </a:ext>
            </a:extLst>
          </p:cNvPr>
          <p:cNvSpPr>
            <a:spLocks noGrp="1"/>
          </p:cNvSpPr>
          <p:nvPr>
            <p:ph idx="1"/>
          </p:nvPr>
        </p:nvSpPr>
        <p:spPr/>
        <p:txBody>
          <a:bodyPr/>
          <a:lstStyle/>
          <a:p>
            <a:pPr marL="457200" indent="-457200">
              <a:buFont typeface="Arial" panose="020B0604020202020204" pitchFamily="34" charset="0"/>
              <a:buChar char="•"/>
            </a:pPr>
            <a:r>
              <a:rPr lang="en-US" dirty="0"/>
              <a:t>All invoice communication from GCA will come via Grant Tracker. As such, it is vital that departments keep their campus contacts updated.</a:t>
            </a:r>
          </a:p>
          <a:p>
            <a:pPr marL="457200" indent="-457200">
              <a:buFont typeface="Arial" panose="020B0604020202020204" pitchFamily="34" charset="0"/>
              <a:buChar char="•"/>
            </a:pPr>
            <a:r>
              <a:rPr lang="en-US" dirty="0"/>
              <a:t>You can update your Grant Tracker campus contacts here: </a:t>
            </a:r>
            <a:r>
              <a:rPr lang="en-US" dirty="0">
                <a:hlinkClick r:id="rId2"/>
              </a:rPr>
              <a:t>https://gcaserver.finance.washington.edu/gca/DVK/Email </a:t>
            </a:r>
            <a:endParaRPr lang="en-US" dirty="0"/>
          </a:p>
          <a:p>
            <a:endParaRPr lang="en-US" dirty="0"/>
          </a:p>
        </p:txBody>
      </p:sp>
    </p:spTree>
    <p:extLst>
      <p:ext uri="{BB962C8B-B14F-4D97-AF65-F5344CB8AC3E}">
        <p14:creationId xmlns:p14="http://schemas.microsoft.com/office/powerpoint/2010/main" val="240186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C77F-A028-4AA2-A890-9B9E1615524F}"/>
              </a:ext>
            </a:extLst>
          </p:cNvPr>
          <p:cNvSpPr>
            <a:spLocks noGrp="1"/>
          </p:cNvSpPr>
          <p:nvPr>
            <p:ph type="title"/>
          </p:nvPr>
        </p:nvSpPr>
        <p:spPr>
          <a:xfrm>
            <a:off x="838200" y="365125"/>
            <a:ext cx="11158330" cy="1325563"/>
          </a:xfrm>
        </p:spPr>
        <p:txBody>
          <a:bodyPr/>
          <a:lstStyle/>
          <a:p>
            <a:r>
              <a:rPr lang="en-US" dirty="0"/>
              <a:t>Audit Types</a:t>
            </a:r>
          </a:p>
        </p:txBody>
      </p:sp>
      <p:sp>
        <p:nvSpPr>
          <p:cNvPr id="3" name="Content Placeholder 2">
            <a:extLst>
              <a:ext uri="{FF2B5EF4-FFF2-40B4-BE49-F238E27FC236}">
                <a16:creationId xmlns:a16="http://schemas.microsoft.com/office/drawing/2014/main" id="{845A29E0-BECC-4F8C-90BC-D70CFC762A46}"/>
              </a:ext>
            </a:extLst>
          </p:cNvPr>
          <p:cNvSpPr>
            <a:spLocks noGrp="1"/>
          </p:cNvSpPr>
          <p:nvPr>
            <p:ph idx="1"/>
          </p:nvPr>
        </p:nvSpPr>
        <p:spPr>
          <a:xfrm>
            <a:off x="838200" y="1690688"/>
            <a:ext cx="10515600" cy="4351338"/>
          </a:xfrm>
        </p:spPr>
        <p:txBody>
          <a:bodyPr/>
          <a:lstStyle/>
          <a:p>
            <a:r>
              <a:rPr lang="en-US" dirty="0"/>
              <a:t>Award Specific</a:t>
            </a:r>
          </a:p>
          <a:p>
            <a:r>
              <a:rPr lang="en-US" dirty="0"/>
              <a:t>Sponsor/Agency Specific (NSF, NIH, ONR, DOD, etc.)</a:t>
            </a:r>
          </a:p>
          <a:p>
            <a:r>
              <a:rPr lang="en-US" dirty="0"/>
              <a:t>Federal Government (“Single Audit”)</a:t>
            </a:r>
          </a:p>
          <a:p>
            <a:r>
              <a:rPr lang="en-US" dirty="0"/>
              <a:t>State of Washington</a:t>
            </a:r>
          </a:p>
          <a:p>
            <a:r>
              <a:rPr lang="en-US" dirty="0"/>
              <a:t>University of Washington (“Internal Audit”)</a:t>
            </a:r>
          </a:p>
          <a:p>
            <a:endParaRPr lang="en-US" dirty="0"/>
          </a:p>
          <a:p>
            <a:r>
              <a:rPr lang="en-US" dirty="0"/>
              <a:t>Keep in mind there are many different types of audits </a:t>
            </a:r>
          </a:p>
          <a:p>
            <a:r>
              <a:rPr lang="en-US" dirty="0"/>
              <a:t>More to consider than simply the Award-specific sponsor</a:t>
            </a:r>
          </a:p>
        </p:txBody>
      </p:sp>
    </p:spTree>
    <p:custDataLst>
      <p:tags r:id="rId1"/>
    </p:custDataLst>
    <p:extLst>
      <p:ext uri="{BB962C8B-B14F-4D97-AF65-F5344CB8AC3E}">
        <p14:creationId xmlns:p14="http://schemas.microsoft.com/office/powerpoint/2010/main" val="2491940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9463-0045-E607-1428-542BC7CBA701}"/>
              </a:ext>
            </a:extLst>
          </p:cNvPr>
          <p:cNvSpPr>
            <a:spLocks noGrp="1"/>
          </p:cNvSpPr>
          <p:nvPr>
            <p:ph type="title"/>
          </p:nvPr>
        </p:nvSpPr>
        <p:spPr>
          <a:xfrm>
            <a:off x="1167492" y="548780"/>
            <a:ext cx="9779183" cy="1325563"/>
          </a:xfrm>
        </p:spPr>
        <p:txBody>
          <a:bodyPr/>
          <a:lstStyle/>
          <a:p>
            <a:r>
              <a:rPr lang="en-US" sz="4400" dirty="0"/>
              <a:t>Review/Act On Grant Tracker Messages Promptly</a:t>
            </a:r>
            <a:endParaRPr lang="en-US" dirty="0"/>
          </a:p>
        </p:txBody>
      </p:sp>
      <p:sp>
        <p:nvSpPr>
          <p:cNvPr id="3" name="Content Placeholder 2">
            <a:extLst>
              <a:ext uri="{FF2B5EF4-FFF2-40B4-BE49-F238E27FC236}">
                <a16:creationId xmlns:a16="http://schemas.microsoft.com/office/drawing/2014/main" id="{5168E998-5C9A-1BDD-F294-8D5223A4E8D6}"/>
              </a:ext>
            </a:extLst>
          </p:cNvPr>
          <p:cNvSpPr>
            <a:spLocks noGrp="1"/>
          </p:cNvSpPr>
          <p:nvPr>
            <p:ph idx="1"/>
          </p:nvPr>
        </p:nvSpPr>
        <p:spPr>
          <a:xfrm>
            <a:off x="1167493" y="2311082"/>
            <a:ext cx="9779182" cy="3366815"/>
          </a:xfrm>
        </p:spPr>
        <p:txBody>
          <a:bodyPr>
            <a:normAutofit fontScale="92500"/>
          </a:bodyPr>
          <a:lstStyle/>
          <a:p>
            <a:pPr marL="457200" marR="0" indent="-457200">
              <a:lnSpc>
                <a:spcPct val="107000"/>
              </a:lnSpc>
              <a:spcBef>
                <a:spcPts val="0"/>
              </a:spcBef>
              <a:spcAft>
                <a:spcPts val="800"/>
              </a:spcAft>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Review Grant Tracker messages promptly. </a:t>
            </a:r>
          </a:p>
          <a:p>
            <a:pPr marL="457200" marR="0" indent="-457200">
              <a:lnSpc>
                <a:spcPct val="107000"/>
              </a:lnSpc>
              <a:spcBef>
                <a:spcPts val="0"/>
              </a:spcBef>
              <a:spcAft>
                <a:spcPts val="800"/>
              </a:spcAft>
              <a:buFont typeface="Arial" panose="020B0604020202020204" pitchFamily="34" charset="0"/>
              <a:buChar char="•"/>
            </a:pPr>
            <a:r>
              <a:rPr lang="en-US" sz="2800" b="1" dirty="0">
                <a:effectLst/>
                <a:ea typeface="Calibri" panose="020F0502020204030204" pitchFamily="34" charset="0"/>
                <a:cs typeface="Times New Roman" panose="02020603050405020304" pitchFamily="18" charset="0"/>
              </a:rPr>
              <a:t>Take appropriate action as possible.</a:t>
            </a:r>
          </a:p>
          <a:p>
            <a:pPr marL="800100" lvl="1" indent="-342900">
              <a:lnSpc>
                <a:spcPct val="107000"/>
              </a:lnSpc>
              <a:spcBef>
                <a:spcPts val="0"/>
              </a:spcBef>
              <a:spcAft>
                <a:spcPts val="8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Automatic notices</a:t>
            </a:r>
          </a:p>
          <a:p>
            <a:pPr marL="1257300" lvl="2" indent="-342900">
              <a:lnSpc>
                <a:spcPct val="107000"/>
              </a:lnSpc>
              <a:spcBef>
                <a:spcPts val="0"/>
              </a:spcBef>
              <a:spcAft>
                <a:spcPts val="8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Review your invoices and tell GCA if there are any problems with submission!</a:t>
            </a:r>
          </a:p>
          <a:p>
            <a:pPr marL="800100" lvl="1" indent="-342900">
              <a:lnSpc>
                <a:spcPct val="107000"/>
              </a:lnSpc>
              <a:spcBef>
                <a:spcPts val="0"/>
              </a:spcBef>
              <a:spcAft>
                <a:spcPts val="8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Invoices with Special Handling Instructions</a:t>
            </a:r>
            <a:endParaRPr lang="en-US" b="1" dirty="0">
              <a:effectLst/>
              <a:ea typeface="Calibri" panose="020F0502020204030204" pitchFamily="34" charset="0"/>
              <a:cs typeface="Times New Roman" panose="02020603050405020304" pitchFamily="18" charset="0"/>
            </a:endParaRPr>
          </a:p>
          <a:p>
            <a:pPr marL="1257300" lvl="2" indent="-342900">
              <a:lnSpc>
                <a:spcPct val="107000"/>
              </a:lnSpc>
              <a:spcBef>
                <a:spcPts val="0"/>
              </a:spcBef>
              <a:spcAft>
                <a:spcPts val="8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Respond to Grant Tracker messages requesting backup documentation or task breakdown in a timely fashion so that invoices can be submitted on time.</a:t>
            </a:r>
            <a:endParaRPr lang="en-US"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2042151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3C84-4BAA-4F08-CC8C-378B5BD047F6}"/>
              </a:ext>
            </a:extLst>
          </p:cNvPr>
          <p:cNvSpPr>
            <a:spLocks noGrp="1"/>
          </p:cNvSpPr>
          <p:nvPr>
            <p:ph type="title"/>
          </p:nvPr>
        </p:nvSpPr>
        <p:spPr>
          <a:xfrm>
            <a:off x="1167492" y="578840"/>
            <a:ext cx="9779183" cy="834108"/>
          </a:xfrm>
        </p:spPr>
        <p:txBody>
          <a:bodyPr/>
          <a:lstStyle/>
          <a:p>
            <a:r>
              <a:rPr lang="en-US" dirty="0"/>
              <a:t>Ask GCA!</a:t>
            </a:r>
          </a:p>
        </p:txBody>
      </p:sp>
      <p:sp>
        <p:nvSpPr>
          <p:cNvPr id="3" name="Content Placeholder 2">
            <a:extLst>
              <a:ext uri="{FF2B5EF4-FFF2-40B4-BE49-F238E27FC236}">
                <a16:creationId xmlns:a16="http://schemas.microsoft.com/office/drawing/2014/main" id="{3312C952-51D7-7943-9061-92D960CA921A}"/>
              </a:ext>
            </a:extLst>
          </p:cNvPr>
          <p:cNvSpPr>
            <a:spLocks noGrp="1"/>
          </p:cNvSpPr>
          <p:nvPr>
            <p:ph idx="1"/>
          </p:nvPr>
        </p:nvSpPr>
        <p:spPr>
          <a:xfrm>
            <a:off x="1167493" y="1866465"/>
            <a:ext cx="9779182" cy="4341388"/>
          </a:xfrm>
        </p:spPr>
        <p:txBody>
          <a:bodyPr/>
          <a:lstStyle/>
          <a:p>
            <a:pPr marL="457200" indent="-4572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We are happy to answer any questions about this process and direct you to appropriate resources. We’re also happy to investigate if you have concerns about how your award’s invoicing was set up.</a:t>
            </a:r>
          </a:p>
          <a:p>
            <a:pPr marL="457200" indent="-457200">
              <a:buFont typeface="Arial" panose="020B0604020202020204" pitchFamily="34" charset="0"/>
              <a:buChar char="•"/>
            </a:pPr>
            <a:r>
              <a:rPr lang="en-US" dirty="0">
                <a:cs typeface="Calibri" panose="020F0502020204030204" pitchFamily="34" charset="0"/>
              </a:rPr>
              <a:t>Feel free to contact us!</a:t>
            </a:r>
          </a:p>
          <a:p>
            <a:pPr marL="914400" lvl="1" indent="-457200">
              <a:buFont typeface="Arial" panose="020B0604020202020204" pitchFamily="34" charset="0"/>
              <a:buChar char="•"/>
            </a:pPr>
            <a:r>
              <a:rPr lang="en-US" sz="2800" dirty="0">
                <a:cs typeface="Calibri" panose="020F0502020204030204" pitchFamily="34" charset="0"/>
              </a:rPr>
              <a:t>Grant Tracker: </a:t>
            </a:r>
            <a:r>
              <a:rPr lang="en-US" sz="2800" dirty="0">
                <a:cs typeface="Calibri" panose="020F0502020204030204" pitchFamily="34" charset="0"/>
                <a:hlinkClick r:id="rId2"/>
              </a:rPr>
              <a:t>https://www.washington.edu/research/gca/budget/Grant Tracker.html</a:t>
            </a:r>
            <a:r>
              <a:rPr lang="en-US" sz="2800" dirty="0">
                <a:cs typeface="Calibri" panose="020F0502020204030204" pitchFamily="34" charset="0"/>
              </a:rPr>
              <a:t> </a:t>
            </a:r>
          </a:p>
          <a:p>
            <a:pPr marL="914400" lvl="1" indent="-457200">
              <a:buFont typeface="Arial" panose="020B0604020202020204" pitchFamily="34" charset="0"/>
              <a:buChar char="•"/>
            </a:pPr>
            <a:r>
              <a:rPr lang="en-US" sz="2800" dirty="0">
                <a:cs typeface="Calibri" panose="020F0502020204030204" pitchFamily="34" charset="0"/>
              </a:rPr>
              <a:t>Email: </a:t>
            </a:r>
            <a:r>
              <a:rPr lang="en-US" sz="2800" dirty="0">
                <a:cs typeface="Calibri" panose="020F0502020204030204" pitchFamily="34" charset="0"/>
                <a:hlinkClick r:id="rId3"/>
              </a:rPr>
              <a:t>gcahelp@uw.edu</a:t>
            </a:r>
            <a:r>
              <a:rPr lang="en-US" sz="2800" dirty="0">
                <a:cs typeface="Calibri" panose="020F0502020204030204" pitchFamily="34" charset="0"/>
              </a:rPr>
              <a:t> </a:t>
            </a:r>
          </a:p>
          <a:p>
            <a:pPr marL="914400" lvl="1" indent="-457200">
              <a:buFont typeface="Arial" panose="020B0604020202020204" pitchFamily="34" charset="0"/>
              <a:buChar char="•"/>
            </a:pPr>
            <a:r>
              <a:rPr lang="en-US" sz="2800" dirty="0">
                <a:cs typeface="Calibri" panose="020F0502020204030204" pitchFamily="34" charset="0"/>
              </a:rPr>
              <a:t>Phone: 206-616-9995 </a:t>
            </a:r>
          </a:p>
          <a:p>
            <a:endParaRPr lang="en-US" dirty="0"/>
          </a:p>
        </p:txBody>
      </p:sp>
    </p:spTree>
    <p:extLst>
      <p:ext uri="{BB962C8B-B14F-4D97-AF65-F5344CB8AC3E}">
        <p14:creationId xmlns:p14="http://schemas.microsoft.com/office/powerpoint/2010/main" val="3410019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Questions</a:t>
            </a:r>
          </a:p>
        </p:txBody>
      </p:sp>
      <p:pic>
        <p:nvPicPr>
          <p:cNvPr id="4" name="Picture 3" descr="A picture containing text, vector graphics, light&#10;&#10;Description automatically generated">
            <a:extLst>
              <a:ext uri="{FF2B5EF4-FFF2-40B4-BE49-F238E27FC236}">
                <a16:creationId xmlns:a16="http://schemas.microsoft.com/office/drawing/2014/main" id="{88550FB8-BDEE-8253-87FB-C1CE08251EC1}"/>
              </a:ext>
            </a:extLst>
          </p:cNvPr>
          <p:cNvPicPr>
            <a:picLocks noChangeAspect="1"/>
          </p:cNvPicPr>
          <p:nvPr/>
        </p:nvPicPr>
        <p:blipFill>
          <a:blip r:embed="rId2"/>
          <a:stretch>
            <a:fillRect/>
          </a:stretch>
        </p:blipFill>
        <p:spPr>
          <a:xfrm>
            <a:off x="4916251" y="1580514"/>
            <a:ext cx="6631341" cy="3696971"/>
          </a:xfrm>
          <a:prstGeom prst="rect">
            <a:avLst/>
          </a:prstGeom>
        </p:spPr>
      </p:pic>
    </p:spTree>
    <p:extLst>
      <p:ext uri="{BB962C8B-B14F-4D97-AF65-F5344CB8AC3E}">
        <p14:creationId xmlns:p14="http://schemas.microsoft.com/office/powerpoint/2010/main" val="2630325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sz="6000" dirty="0"/>
              <a:t>Encumbrances &amp; Open Balances</a:t>
            </a:r>
            <a:endParaRPr lang="en-US" dirty="0"/>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539075"/>
            <a:ext cx="6245912" cy="1406101"/>
          </a:xfrm>
        </p:spPr>
        <p:txBody>
          <a:bodyPr vert="horz" lIns="91440" tIns="45720" rIns="91440" bIns="45720" rtlCol="0" anchor="t">
            <a:normAutofit/>
          </a:bodyPr>
          <a:lstStyle/>
          <a:p>
            <a:r>
              <a:rPr lang="en-US" dirty="0"/>
              <a:t>Patrick Carney</a:t>
            </a:r>
          </a:p>
        </p:txBody>
      </p:sp>
    </p:spTree>
    <p:extLst>
      <p:ext uri="{BB962C8B-B14F-4D97-AF65-F5344CB8AC3E}">
        <p14:creationId xmlns:p14="http://schemas.microsoft.com/office/powerpoint/2010/main" val="2878416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AE5A-288E-DB82-7791-B54F023EE55D}"/>
              </a:ext>
            </a:extLst>
          </p:cNvPr>
          <p:cNvSpPr>
            <a:spLocks noGrp="1"/>
          </p:cNvSpPr>
          <p:nvPr>
            <p:ph type="title"/>
          </p:nvPr>
        </p:nvSpPr>
        <p:spPr/>
        <p:txBody>
          <a:bodyPr/>
          <a:lstStyle/>
          <a:p>
            <a:r>
              <a:rPr lang="en-US" dirty="0"/>
              <a:t>What are they?</a:t>
            </a:r>
          </a:p>
        </p:txBody>
      </p:sp>
      <p:sp>
        <p:nvSpPr>
          <p:cNvPr id="9" name="TextBox 8">
            <a:extLst>
              <a:ext uri="{FF2B5EF4-FFF2-40B4-BE49-F238E27FC236}">
                <a16:creationId xmlns:a16="http://schemas.microsoft.com/office/drawing/2014/main" id="{5A844BE6-F67D-D9CD-B8F4-93A086494039}"/>
              </a:ext>
            </a:extLst>
          </p:cNvPr>
          <p:cNvSpPr txBox="1"/>
          <p:nvPr/>
        </p:nvSpPr>
        <p:spPr>
          <a:xfrm>
            <a:off x="1167492" y="2060177"/>
            <a:ext cx="9779182"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Encumbrance: An outstanding commitment on a budget for transactions processed through the Financial Accounting System (FAS). Commonly applied to salaries, indirect costs, or restricted funds</a:t>
            </a:r>
          </a:p>
          <a:p>
            <a:pPr marL="285750" indent="-285750">
              <a:buFont typeface="Arial" panose="020B0604020202020204" pitchFamily="34" charset="0"/>
              <a:buChar char="•"/>
            </a:pPr>
            <a:r>
              <a:rPr lang="en-US" sz="2800" dirty="0"/>
              <a:t>Open Balance: An outstanding commitment on a budget for orders or contracts placed through the Ariba procurement system.</a:t>
            </a:r>
          </a:p>
        </p:txBody>
      </p:sp>
    </p:spTree>
    <p:extLst>
      <p:ext uri="{BB962C8B-B14F-4D97-AF65-F5344CB8AC3E}">
        <p14:creationId xmlns:p14="http://schemas.microsoft.com/office/powerpoint/2010/main" val="2721508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AE5A-288E-DB82-7791-B54F023EE55D}"/>
              </a:ext>
            </a:extLst>
          </p:cNvPr>
          <p:cNvSpPr>
            <a:spLocks noGrp="1"/>
          </p:cNvSpPr>
          <p:nvPr>
            <p:ph type="title"/>
          </p:nvPr>
        </p:nvSpPr>
        <p:spPr/>
        <p:txBody>
          <a:bodyPr/>
          <a:lstStyle/>
          <a:p>
            <a:r>
              <a:rPr lang="en-US" dirty="0"/>
              <a:t>What are the differences</a:t>
            </a:r>
          </a:p>
        </p:txBody>
      </p:sp>
      <p:sp>
        <p:nvSpPr>
          <p:cNvPr id="9" name="TextBox 8">
            <a:extLst>
              <a:ext uri="{FF2B5EF4-FFF2-40B4-BE49-F238E27FC236}">
                <a16:creationId xmlns:a16="http://schemas.microsoft.com/office/drawing/2014/main" id="{5A844BE6-F67D-D9CD-B8F4-93A086494039}"/>
              </a:ext>
            </a:extLst>
          </p:cNvPr>
          <p:cNvSpPr txBox="1"/>
          <p:nvPr/>
        </p:nvSpPr>
        <p:spPr>
          <a:xfrm>
            <a:off x="1167492" y="2060177"/>
            <a:ext cx="9779182"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Encumbrances are housed in FAS and managed by GCA or the </a:t>
            </a:r>
            <a:r>
              <a:rPr lang="en-US" sz="2800"/>
              <a:t>Integrated Service Center (ISC) for </a:t>
            </a:r>
            <a:r>
              <a:rPr lang="en-US" sz="2800" dirty="0"/>
              <a:t>salaries </a:t>
            </a:r>
            <a:r>
              <a:rPr lang="en-US" sz="2800"/>
              <a:t>and benefits, </a:t>
            </a:r>
            <a:r>
              <a:rPr lang="en-US" sz="2800" dirty="0"/>
              <a:t>Open Balances are housed in ARIBA and can not be cleared by GCA.</a:t>
            </a:r>
          </a:p>
          <a:p>
            <a:pPr marL="457200" indent="-457200">
              <a:buFont typeface="Arial" panose="020B0604020202020204" pitchFamily="34" charset="0"/>
              <a:buChar char="•"/>
            </a:pPr>
            <a:r>
              <a:rPr lang="en-US" sz="2800" dirty="0"/>
              <a:t>Both should be cleared to close a budget to status 4, but a budget can be closed if an open balance remains but NOT if an encumbrance remains.</a:t>
            </a:r>
          </a:p>
        </p:txBody>
      </p:sp>
    </p:spTree>
    <p:extLst>
      <p:ext uri="{BB962C8B-B14F-4D97-AF65-F5344CB8AC3E}">
        <p14:creationId xmlns:p14="http://schemas.microsoft.com/office/powerpoint/2010/main" val="3188923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AE5A-288E-DB82-7791-B54F023EE55D}"/>
              </a:ext>
            </a:extLst>
          </p:cNvPr>
          <p:cNvSpPr>
            <a:spLocks noGrp="1"/>
          </p:cNvSpPr>
          <p:nvPr>
            <p:ph type="title"/>
          </p:nvPr>
        </p:nvSpPr>
        <p:spPr/>
        <p:txBody>
          <a:bodyPr/>
          <a:lstStyle/>
          <a:p>
            <a:r>
              <a:rPr lang="en-US" dirty="0"/>
              <a:t>How can I close them?</a:t>
            </a:r>
          </a:p>
        </p:txBody>
      </p:sp>
      <p:sp>
        <p:nvSpPr>
          <p:cNvPr id="9" name="TextBox 8">
            <a:extLst>
              <a:ext uri="{FF2B5EF4-FFF2-40B4-BE49-F238E27FC236}">
                <a16:creationId xmlns:a16="http://schemas.microsoft.com/office/drawing/2014/main" id="{5A844BE6-F67D-D9CD-B8F4-93A086494039}"/>
              </a:ext>
            </a:extLst>
          </p:cNvPr>
          <p:cNvSpPr txBox="1"/>
          <p:nvPr/>
        </p:nvSpPr>
        <p:spPr>
          <a:xfrm>
            <a:off x="1167492" y="2060177"/>
            <a:ext cx="9779182"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Encumbrances will be cleared before the budget closes. To close encumbrances in salaries or benefits please work with ISC. Other encumbrances will be cleared by GCA while the budget is in status 3.</a:t>
            </a:r>
          </a:p>
          <a:p>
            <a:pPr marL="457200" indent="-457200">
              <a:buFont typeface="Arial" panose="020B0604020202020204" pitchFamily="34" charset="0"/>
              <a:buChar char="•"/>
            </a:pPr>
            <a:r>
              <a:rPr lang="en-US" sz="2800" dirty="0"/>
              <a:t>Open balances can be closed in ARIBA when an order is completed or cancelled.</a:t>
            </a:r>
          </a:p>
        </p:txBody>
      </p:sp>
    </p:spTree>
    <p:extLst>
      <p:ext uri="{BB962C8B-B14F-4D97-AF65-F5344CB8AC3E}">
        <p14:creationId xmlns:p14="http://schemas.microsoft.com/office/powerpoint/2010/main" val="3344455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AE5A-288E-DB82-7791-B54F023EE55D}"/>
              </a:ext>
            </a:extLst>
          </p:cNvPr>
          <p:cNvSpPr>
            <a:spLocks noGrp="1"/>
          </p:cNvSpPr>
          <p:nvPr>
            <p:ph type="title"/>
          </p:nvPr>
        </p:nvSpPr>
        <p:spPr>
          <a:xfrm>
            <a:off x="1167492" y="304796"/>
            <a:ext cx="9779183" cy="932840"/>
          </a:xfrm>
        </p:spPr>
        <p:txBody>
          <a:bodyPr/>
          <a:lstStyle/>
          <a:p>
            <a:r>
              <a:rPr lang="en-US" dirty="0"/>
              <a:t>Where can I view them?</a:t>
            </a:r>
          </a:p>
        </p:txBody>
      </p:sp>
      <p:sp>
        <p:nvSpPr>
          <p:cNvPr id="9" name="TextBox 8">
            <a:extLst>
              <a:ext uri="{FF2B5EF4-FFF2-40B4-BE49-F238E27FC236}">
                <a16:creationId xmlns:a16="http://schemas.microsoft.com/office/drawing/2014/main" id="{5A844BE6-F67D-D9CD-B8F4-93A086494039}"/>
              </a:ext>
            </a:extLst>
          </p:cNvPr>
          <p:cNvSpPr txBox="1"/>
          <p:nvPr/>
        </p:nvSpPr>
        <p:spPr>
          <a:xfrm>
            <a:off x="4512487" y="1559999"/>
            <a:ext cx="2365062" cy="523220"/>
          </a:xfrm>
          <a:prstGeom prst="rect">
            <a:avLst/>
          </a:prstGeom>
          <a:noFill/>
        </p:spPr>
        <p:txBody>
          <a:bodyPr wrap="square" rtlCol="0">
            <a:spAutoFit/>
          </a:bodyPr>
          <a:lstStyle/>
          <a:p>
            <a:r>
              <a:rPr lang="en-US" sz="2800" dirty="0"/>
              <a:t>Grant Tracker</a:t>
            </a:r>
          </a:p>
        </p:txBody>
      </p:sp>
      <p:pic>
        <p:nvPicPr>
          <p:cNvPr id="3" name="Content Placeholder 9">
            <a:extLst>
              <a:ext uri="{FF2B5EF4-FFF2-40B4-BE49-F238E27FC236}">
                <a16:creationId xmlns:a16="http://schemas.microsoft.com/office/drawing/2014/main" id="{9CD68AC9-7018-62A0-0591-4C70154A714D}"/>
              </a:ext>
            </a:extLst>
          </p:cNvPr>
          <p:cNvPicPr>
            <a:picLocks noGrp="1" noChangeAspect="1"/>
          </p:cNvPicPr>
          <p:nvPr>
            <p:ph idx="1"/>
          </p:nvPr>
        </p:nvPicPr>
        <p:blipFill>
          <a:blip r:embed="rId2"/>
          <a:stretch>
            <a:fillRect/>
          </a:stretch>
        </p:blipFill>
        <p:spPr>
          <a:xfrm>
            <a:off x="1123018" y="2401051"/>
            <a:ext cx="9144000" cy="458648"/>
          </a:xfrm>
        </p:spPr>
      </p:pic>
      <p:sp>
        <p:nvSpPr>
          <p:cNvPr id="4" name="TextBox 3">
            <a:extLst>
              <a:ext uri="{FF2B5EF4-FFF2-40B4-BE49-F238E27FC236}">
                <a16:creationId xmlns:a16="http://schemas.microsoft.com/office/drawing/2014/main" id="{93E93919-26DE-9573-CF20-7633CB3BD4CA}"/>
              </a:ext>
            </a:extLst>
          </p:cNvPr>
          <p:cNvSpPr txBox="1"/>
          <p:nvPr/>
        </p:nvSpPr>
        <p:spPr>
          <a:xfrm>
            <a:off x="1242687" y="3284990"/>
            <a:ext cx="8904661" cy="800219"/>
          </a:xfrm>
          <a:prstGeom prst="rect">
            <a:avLst/>
          </a:prstGeom>
          <a:noFill/>
        </p:spPr>
        <p:txBody>
          <a:bodyPr wrap="square" rtlCol="0">
            <a:spAutoFit/>
          </a:bodyPr>
          <a:lstStyle/>
          <a:p>
            <a:pPr algn="ctr"/>
            <a:r>
              <a:rPr lang="en-US" sz="2800" dirty="0"/>
              <a:t>MyFD</a:t>
            </a:r>
          </a:p>
          <a:p>
            <a:pPr algn="ctr"/>
            <a:endParaRPr lang="en-US" dirty="0"/>
          </a:p>
        </p:txBody>
      </p:sp>
      <p:pic>
        <p:nvPicPr>
          <p:cNvPr id="5" name="Picture 4" descr="Graphical user interface&#10;&#10;Description automatically generated">
            <a:extLst>
              <a:ext uri="{FF2B5EF4-FFF2-40B4-BE49-F238E27FC236}">
                <a16:creationId xmlns:a16="http://schemas.microsoft.com/office/drawing/2014/main" id="{C715A6A1-F903-F99E-9AB9-A71CAC1BC1CC}"/>
              </a:ext>
            </a:extLst>
          </p:cNvPr>
          <p:cNvPicPr>
            <a:picLocks noChangeAspect="1"/>
          </p:cNvPicPr>
          <p:nvPr/>
        </p:nvPicPr>
        <p:blipFill>
          <a:blip r:embed="rId3"/>
          <a:stretch>
            <a:fillRect/>
          </a:stretch>
        </p:blipFill>
        <p:spPr>
          <a:xfrm>
            <a:off x="969621" y="4001553"/>
            <a:ext cx="9701427" cy="1712252"/>
          </a:xfrm>
          <a:prstGeom prst="rect">
            <a:avLst/>
          </a:prstGeom>
        </p:spPr>
      </p:pic>
    </p:spTree>
    <p:extLst>
      <p:ext uri="{BB962C8B-B14F-4D97-AF65-F5344CB8AC3E}">
        <p14:creationId xmlns:p14="http://schemas.microsoft.com/office/powerpoint/2010/main" val="2764858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Questions</a:t>
            </a:r>
          </a:p>
        </p:txBody>
      </p:sp>
      <p:pic>
        <p:nvPicPr>
          <p:cNvPr id="4" name="Picture 3" descr="A picture containing text, vector graphics, light&#10;&#10;Description automatically generated">
            <a:extLst>
              <a:ext uri="{FF2B5EF4-FFF2-40B4-BE49-F238E27FC236}">
                <a16:creationId xmlns:a16="http://schemas.microsoft.com/office/drawing/2014/main" id="{88550FB8-BDEE-8253-87FB-C1CE08251EC1}"/>
              </a:ext>
            </a:extLst>
          </p:cNvPr>
          <p:cNvPicPr>
            <a:picLocks noChangeAspect="1"/>
          </p:cNvPicPr>
          <p:nvPr/>
        </p:nvPicPr>
        <p:blipFill>
          <a:blip r:embed="rId2"/>
          <a:stretch>
            <a:fillRect/>
          </a:stretch>
        </p:blipFill>
        <p:spPr>
          <a:xfrm>
            <a:off x="4916251" y="1580514"/>
            <a:ext cx="6631341" cy="3696971"/>
          </a:xfrm>
          <a:prstGeom prst="rect">
            <a:avLst/>
          </a:prstGeom>
        </p:spPr>
      </p:pic>
    </p:spTree>
    <p:extLst>
      <p:ext uri="{BB962C8B-B14F-4D97-AF65-F5344CB8AC3E}">
        <p14:creationId xmlns:p14="http://schemas.microsoft.com/office/powerpoint/2010/main" val="265241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graphic of Linear Venn">
            <a:extLst>
              <a:ext uri="{FF2B5EF4-FFF2-40B4-BE49-F238E27FC236}">
                <a16:creationId xmlns:a16="http://schemas.microsoft.com/office/drawing/2014/main" id="{2A1099A9-7898-E54F-BE1A-0E468D8CEA8B}"/>
              </a:ext>
            </a:extLst>
          </p:cNvPr>
          <p:cNvGraphicFramePr>
            <a:graphicFrameLocks noGrp="1"/>
          </p:cNvGraphicFramePr>
          <p:nvPr>
            <p:ph idx="1"/>
            <p:extLst>
              <p:ext uri="{D42A27DB-BD31-4B8C-83A1-F6EECF244321}">
                <p14:modId xmlns:p14="http://schemas.microsoft.com/office/powerpoint/2010/main" val="2743782034"/>
              </p:ext>
            </p:extLst>
          </p:nvPr>
        </p:nvGraphicFramePr>
        <p:xfrm>
          <a:off x="2849453" y="1455101"/>
          <a:ext cx="6078538" cy="226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F4E94C0-0A51-6C41-B1ED-E95AC84C23D7}"/>
              </a:ext>
            </a:extLst>
          </p:cNvPr>
          <p:cNvSpPr>
            <a:spLocks noGrp="1"/>
          </p:cNvSpPr>
          <p:nvPr>
            <p:ph type="title"/>
          </p:nvPr>
        </p:nvSpPr>
        <p:spPr>
          <a:xfrm>
            <a:off x="1173760" y="318781"/>
            <a:ext cx="9429925" cy="740943"/>
          </a:xfrm>
        </p:spPr>
        <p:txBody>
          <a:bodyPr/>
          <a:lstStyle/>
          <a:p>
            <a:r>
              <a:rPr lang="en-US" dirty="0">
                <a:sym typeface="Bodoni SvtyTwo ITC TT-Book"/>
              </a:rPr>
              <a:t>Future Forum</a:t>
            </a:r>
            <a:endParaRPr lang="en-US" dirty="0"/>
          </a:p>
        </p:txBody>
      </p:sp>
      <p:sp>
        <p:nvSpPr>
          <p:cNvPr id="3" name="TextBox 2"/>
          <p:cNvSpPr txBox="1"/>
          <p:nvPr/>
        </p:nvSpPr>
        <p:spPr>
          <a:xfrm>
            <a:off x="1274618" y="4072279"/>
            <a:ext cx="9642764" cy="1384995"/>
          </a:xfrm>
          <a:prstGeom prst="rect">
            <a:avLst/>
          </a:prstGeom>
          <a:noFill/>
        </p:spPr>
        <p:txBody>
          <a:bodyPr wrap="square" rtlCol="0">
            <a:spAutoFit/>
          </a:bodyPr>
          <a:lstStyle/>
          <a:p>
            <a:pPr algn="ctr"/>
            <a:r>
              <a:rPr lang="en-US" sz="2800" dirty="0">
                <a:hlinkClick r:id="rId7"/>
              </a:rPr>
              <a:t>https://finance.uw.edu/gca/training-outreach/gca-forum</a:t>
            </a:r>
            <a:endParaRPr lang="en-US" sz="2800" dirty="0"/>
          </a:p>
          <a:p>
            <a:pPr algn="ctr"/>
            <a:endParaRPr lang="en-US" sz="2800" dirty="0"/>
          </a:p>
          <a:p>
            <a:pPr algn="ctr"/>
            <a:r>
              <a:rPr lang="en-US" sz="2800" dirty="0"/>
              <a:t>Survey about today’s forum will be sent out soon!</a:t>
            </a:r>
          </a:p>
        </p:txBody>
      </p:sp>
    </p:spTree>
    <p:extLst>
      <p:ext uri="{BB962C8B-B14F-4D97-AF65-F5344CB8AC3E}">
        <p14:creationId xmlns:p14="http://schemas.microsoft.com/office/powerpoint/2010/main" val="120999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C77F-A028-4AA2-A890-9B9E1615524F}"/>
              </a:ext>
            </a:extLst>
          </p:cNvPr>
          <p:cNvSpPr>
            <a:spLocks noGrp="1"/>
          </p:cNvSpPr>
          <p:nvPr>
            <p:ph type="title"/>
          </p:nvPr>
        </p:nvSpPr>
        <p:spPr>
          <a:xfrm>
            <a:off x="838200" y="365125"/>
            <a:ext cx="11158330" cy="1325563"/>
          </a:xfrm>
        </p:spPr>
        <p:txBody>
          <a:bodyPr/>
          <a:lstStyle/>
          <a:p>
            <a:r>
              <a:rPr lang="en-US" dirty="0"/>
              <a:t>What do audits examine?</a:t>
            </a:r>
          </a:p>
        </p:txBody>
      </p:sp>
      <p:sp>
        <p:nvSpPr>
          <p:cNvPr id="3" name="Content Placeholder 2">
            <a:extLst>
              <a:ext uri="{FF2B5EF4-FFF2-40B4-BE49-F238E27FC236}">
                <a16:creationId xmlns:a16="http://schemas.microsoft.com/office/drawing/2014/main" id="{845A29E0-BECC-4F8C-90BC-D70CFC762A46}"/>
              </a:ext>
            </a:extLst>
          </p:cNvPr>
          <p:cNvSpPr>
            <a:spLocks noGrp="1"/>
          </p:cNvSpPr>
          <p:nvPr>
            <p:ph idx="1"/>
          </p:nvPr>
        </p:nvSpPr>
        <p:spPr>
          <a:xfrm>
            <a:off x="838200" y="1690688"/>
            <a:ext cx="10515600" cy="4351338"/>
          </a:xfrm>
        </p:spPr>
        <p:txBody>
          <a:bodyPr/>
          <a:lstStyle/>
          <a:p>
            <a:r>
              <a:rPr lang="en-US" dirty="0"/>
              <a:t>Award expenditure compliance with the Cost Principles:</a:t>
            </a:r>
          </a:p>
          <a:p>
            <a:pPr lvl="1"/>
            <a:r>
              <a:rPr lang="en-US" dirty="0"/>
              <a:t>Allowable, Allocable, Reasonable, Consistently Treated</a:t>
            </a:r>
          </a:p>
          <a:p>
            <a:r>
              <a:rPr lang="en-US" dirty="0"/>
              <a:t>Compliance with Award terms and conditions</a:t>
            </a:r>
          </a:p>
          <a:p>
            <a:r>
              <a:rPr lang="en-US" dirty="0"/>
              <a:t>Compliance with University policies</a:t>
            </a:r>
          </a:p>
          <a:p>
            <a:pPr lvl="1"/>
            <a:r>
              <a:rPr lang="en-US" dirty="0"/>
              <a:t>Equipment inventory</a:t>
            </a:r>
          </a:p>
          <a:p>
            <a:pPr lvl="1"/>
            <a:r>
              <a:rPr lang="en-US" dirty="0"/>
              <a:t>Faculty effort certification and GCCRs</a:t>
            </a:r>
          </a:p>
          <a:p>
            <a:pPr lvl="1"/>
            <a:r>
              <a:rPr lang="en-US" dirty="0"/>
              <a:t>Budget reconciliations</a:t>
            </a:r>
          </a:p>
          <a:p>
            <a:pPr lvl="1"/>
            <a:r>
              <a:rPr lang="en-US" dirty="0"/>
              <a:t>Approvals and delegations</a:t>
            </a:r>
          </a:p>
          <a:p>
            <a:r>
              <a:rPr lang="en-US" b="1" u="sng" dirty="0"/>
              <a:t>Internal Controls</a:t>
            </a:r>
          </a:p>
          <a:p>
            <a:pPr lvl="1"/>
            <a:endParaRPr lang="en-US" dirty="0"/>
          </a:p>
        </p:txBody>
      </p:sp>
    </p:spTree>
    <p:custDataLst>
      <p:tags r:id="rId1"/>
    </p:custDataLst>
    <p:extLst>
      <p:ext uri="{BB962C8B-B14F-4D97-AF65-F5344CB8AC3E}">
        <p14:creationId xmlns:p14="http://schemas.microsoft.com/office/powerpoint/2010/main" val="1579133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283463"/>
            <a:ext cx="6220278" cy="865828"/>
          </a:xfrm>
        </p:spPr>
        <p:txBody>
          <a:bodyPr/>
          <a:lstStyle/>
          <a:p>
            <a:r>
              <a:rPr lang="en-US" dirty="0"/>
              <a:t>Thank you</a:t>
            </a:r>
          </a:p>
        </p:txBody>
      </p:sp>
      <p:graphicFrame>
        <p:nvGraphicFramePr>
          <p:cNvPr id="6" name="Content Placeholder 2" descr="SmartArt Placeholder - Contact List">
            <a:extLst>
              <a:ext uri="{FF2B5EF4-FFF2-40B4-BE49-F238E27FC236}">
                <a16:creationId xmlns:a16="http://schemas.microsoft.com/office/drawing/2014/main" id="{4DAB2556-9D37-56F4-E94A-B157DF2371A3}"/>
              </a:ext>
            </a:extLst>
          </p:cNvPr>
          <p:cNvGraphicFramePr>
            <a:graphicFrameLocks/>
          </p:cNvGraphicFramePr>
          <p:nvPr>
            <p:extLst>
              <p:ext uri="{D42A27DB-BD31-4B8C-83A1-F6EECF244321}">
                <p14:modId xmlns:p14="http://schemas.microsoft.com/office/powerpoint/2010/main" val="4278496167"/>
              </p:ext>
            </p:extLst>
          </p:nvPr>
        </p:nvGraphicFramePr>
        <p:xfrm>
          <a:off x="159392" y="1348653"/>
          <a:ext cx="7994708" cy="5152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18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en-US" dirty="0"/>
              <a:t>Audits &amp; Internal Controls</a:t>
            </a:r>
            <a:endParaRPr dirty="0"/>
          </a:p>
        </p:txBody>
      </p:sp>
      <p:sp>
        <p:nvSpPr>
          <p:cNvPr id="660" name="Google Shape;660;p65"/>
          <p:cNvSpPr txBox="1">
            <a:spLocks noGrp="1"/>
          </p:cNvSpPr>
          <p:nvPr>
            <p:ph type="body" idx="1"/>
          </p:nvPr>
        </p:nvSpPr>
        <p:spPr>
          <a:xfrm>
            <a:off x="722811" y="1600201"/>
            <a:ext cx="10711543" cy="4525963"/>
          </a:xfrm>
          <a:prstGeom prst="rect">
            <a:avLst/>
          </a:prstGeom>
          <a:noFill/>
          <a:ln>
            <a:noFill/>
          </a:ln>
        </p:spPr>
        <p:txBody>
          <a:bodyPr spcFirstLastPara="1" vert="horz" wrap="square" lIns="91425" tIns="45700" rIns="91425" bIns="45700" rtlCol="0" anchor="t" anchorCtr="0">
            <a:normAutofit/>
          </a:bodyPr>
          <a:lstStyle/>
          <a:p>
            <a:pPr marL="457200" indent="-457200">
              <a:spcBef>
                <a:spcPts val="0"/>
              </a:spcBef>
              <a:buClr>
                <a:schemeClr val="dk1"/>
              </a:buClr>
              <a:buSzPts val="3200"/>
              <a:buFont typeface="Arial"/>
              <a:buChar char="•"/>
            </a:pPr>
            <a:r>
              <a:rPr lang="en-US" dirty="0"/>
              <a:t>Some audits lead to findings on a “lack of internal controls”</a:t>
            </a:r>
            <a:endParaRPr dirty="0"/>
          </a:p>
          <a:p>
            <a:pPr marL="457200" indent="-254000">
              <a:spcBef>
                <a:spcPts val="640"/>
              </a:spcBef>
              <a:buClr>
                <a:schemeClr val="dk1"/>
              </a:buClr>
              <a:buSzPts val="3200"/>
              <a:buNone/>
            </a:pPr>
            <a:endParaRPr dirty="0"/>
          </a:p>
          <a:p>
            <a:pPr marL="457200" indent="-457200">
              <a:spcBef>
                <a:spcPts val="640"/>
              </a:spcBef>
              <a:buClr>
                <a:schemeClr val="dk1"/>
              </a:buClr>
              <a:buSzPts val="3200"/>
              <a:buFont typeface="Arial"/>
              <a:buChar char="•"/>
            </a:pPr>
            <a:r>
              <a:rPr lang="en-US" dirty="0"/>
              <a:t>Auditors will recommend steps that should be taken to strengthen internal controls and will follow-up to ensure the issues are resolved</a:t>
            </a:r>
            <a:endParaRPr dirty="0"/>
          </a:p>
          <a:p>
            <a:pPr marL="457200" indent="-254000">
              <a:spcBef>
                <a:spcPts val="640"/>
              </a:spcBef>
              <a:buClr>
                <a:schemeClr val="dk1"/>
              </a:buClr>
              <a:buSzPts val="3200"/>
              <a:buNone/>
            </a:pPr>
            <a:endParaRPr dirty="0"/>
          </a:p>
          <a:p>
            <a:pPr marL="457200" indent="-457200">
              <a:spcBef>
                <a:spcPts val="640"/>
              </a:spcBef>
              <a:buClr>
                <a:schemeClr val="dk1"/>
              </a:buClr>
              <a:buSzPts val="3200"/>
              <a:buFont typeface="Arial"/>
              <a:buChar char="•"/>
            </a:pPr>
            <a:r>
              <a:rPr lang="en-US" dirty="0"/>
              <a:t>Translation:  “you squeaked by this time but…”</a:t>
            </a:r>
            <a:endParaRPr dirty="0"/>
          </a:p>
        </p:txBody>
      </p:sp>
      <p:sp>
        <p:nvSpPr>
          <p:cNvPr id="661" name="Google Shape;661;p65"/>
          <p:cNvSpPr txBox="1">
            <a:spLocks noGrp="1"/>
          </p:cNvSpPr>
          <p:nvPr>
            <p:ph type="sldNum" idx="4294967295"/>
          </p:nvPr>
        </p:nvSpPr>
        <p:spPr>
          <a:xfrm>
            <a:off x="1617214" y="6427435"/>
            <a:ext cx="404674" cy="2444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894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C77F-A028-4AA2-A890-9B9E1615524F}"/>
              </a:ext>
            </a:extLst>
          </p:cNvPr>
          <p:cNvSpPr>
            <a:spLocks noGrp="1"/>
          </p:cNvSpPr>
          <p:nvPr>
            <p:ph type="title"/>
          </p:nvPr>
        </p:nvSpPr>
        <p:spPr>
          <a:xfrm>
            <a:off x="838200" y="365125"/>
            <a:ext cx="11158330" cy="1325563"/>
          </a:xfrm>
        </p:spPr>
        <p:txBody>
          <a:bodyPr/>
          <a:lstStyle/>
          <a:p>
            <a:r>
              <a:rPr lang="en-US" dirty="0"/>
              <a:t>What do Auditors focus on?</a:t>
            </a:r>
          </a:p>
        </p:txBody>
      </p:sp>
      <p:sp>
        <p:nvSpPr>
          <p:cNvPr id="3" name="Content Placeholder 2">
            <a:extLst>
              <a:ext uri="{FF2B5EF4-FFF2-40B4-BE49-F238E27FC236}">
                <a16:creationId xmlns:a16="http://schemas.microsoft.com/office/drawing/2014/main" id="{845A29E0-BECC-4F8C-90BC-D70CFC762A46}"/>
              </a:ext>
            </a:extLst>
          </p:cNvPr>
          <p:cNvSpPr>
            <a:spLocks noGrp="1"/>
          </p:cNvSpPr>
          <p:nvPr>
            <p:ph idx="1"/>
          </p:nvPr>
        </p:nvSpPr>
        <p:spPr>
          <a:xfrm>
            <a:off x="838200" y="1690688"/>
            <a:ext cx="10515600" cy="3952466"/>
          </a:xfrm>
        </p:spPr>
        <p:txBody>
          <a:bodyPr>
            <a:normAutofit/>
          </a:bodyPr>
          <a:lstStyle/>
          <a:p>
            <a:pPr marL="0" indent="0">
              <a:buNone/>
            </a:pPr>
            <a:r>
              <a:rPr lang="en-US" dirty="0"/>
              <a:t>High-Risk Expenditures:</a:t>
            </a:r>
          </a:p>
          <a:p>
            <a:r>
              <a:rPr lang="en-US" dirty="0"/>
              <a:t>Travel</a:t>
            </a:r>
          </a:p>
          <a:p>
            <a:r>
              <a:rPr lang="en-US" dirty="0"/>
              <a:t>Food</a:t>
            </a:r>
          </a:p>
          <a:p>
            <a:r>
              <a:rPr lang="en-US" dirty="0"/>
              <a:t>Equipment purchases in the last 90 days of the Award</a:t>
            </a:r>
          </a:p>
          <a:p>
            <a:r>
              <a:rPr lang="en-US" dirty="0"/>
              <a:t>Cost Transfers onto the Award</a:t>
            </a:r>
          </a:p>
          <a:p>
            <a:r>
              <a:rPr lang="en-US" dirty="0"/>
              <a:t>Cost Transfers off the Award</a:t>
            </a:r>
          </a:p>
          <a:p>
            <a:r>
              <a:rPr lang="en-US" dirty="0"/>
              <a:t>Cost Transfers which occur more than 120 days from posting</a:t>
            </a:r>
          </a:p>
          <a:p>
            <a:endParaRPr lang="en-US" dirty="0"/>
          </a:p>
        </p:txBody>
      </p:sp>
    </p:spTree>
    <p:custDataLst>
      <p:tags r:id="rId1"/>
    </p:custDataLst>
    <p:extLst>
      <p:ext uri="{BB962C8B-B14F-4D97-AF65-F5344CB8AC3E}">
        <p14:creationId xmlns:p14="http://schemas.microsoft.com/office/powerpoint/2010/main" val="3005275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FF66FF"/>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923</TotalTime>
  <Words>2794</Words>
  <Application>Microsoft Office PowerPoint</Application>
  <PresentationFormat>Widescreen</PresentationFormat>
  <Paragraphs>315</Paragraphs>
  <Slides>70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Arial</vt:lpstr>
      <vt:lpstr>Calibri</vt:lpstr>
      <vt:lpstr>Calibri Light</vt:lpstr>
      <vt:lpstr>Courier New</vt:lpstr>
      <vt:lpstr>Open Sans</vt:lpstr>
      <vt:lpstr>Tenorite</vt:lpstr>
      <vt:lpstr>Verdana</vt:lpstr>
      <vt:lpstr>Wingdings</vt:lpstr>
      <vt:lpstr>Office Theme</vt:lpstr>
      <vt:lpstr>1_Office Theme</vt:lpstr>
      <vt:lpstr>Disclaimer</vt:lpstr>
      <vt:lpstr>GCA Summer Forum</vt:lpstr>
      <vt:lpstr>Welcome</vt:lpstr>
      <vt:lpstr>Agenda</vt:lpstr>
      <vt:lpstr>ALL ABOUT AUDITS </vt:lpstr>
      <vt:lpstr>Audit Types</vt:lpstr>
      <vt:lpstr>What do audits examine?</vt:lpstr>
      <vt:lpstr>Audits &amp; Internal Controls</vt:lpstr>
      <vt:lpstr>What do Auditors focus on?</vt:lpstr>
      <vt:lpstr>Sponsor Audits</vt:lpstr>
      <vt:lpstr>UW Internal Audit</vt:lpstr>
      <vt:lpstr>Federal Single Audit</vt:lpstr>
      <vt:lpstr>Why should we care?</vt:lpstr>
      <vt:lpstr>Questions?</vt:lpstr>
      <vt:lpstr>GCA Announcements</vt:lpstr>
      <vt:lpstr>Training Grants</vt:lpstr>
      <vt:lpstr>Training Grants</vt:lpstr>
      <vt:lpstr>Researchers Wanted</vt:lpstr>
      <vt:lpstr>Letter of Credit: An Overview</vt:lpstr>
      <vt:lpstr>Letter of Credit: Definition</vt:lpstr>
      <vt:lpstr>Is my award Letter of Credit?</vt:lpstr>
      <vt:lpstr>Drawdown Systems</vt:lpstr>
      <vt:lpstr>Drawdowns and Frequency</vt:lpstr>
      <vt:lpstr>Drawdown Information</vt:lpstr>
      <vt:lpstr>Drawdown Information</vt:lpstr>
      <vt:lpstr>Drawdown Information</vt:lpstr>
      <vt:lpstr>Closeout &amp; Drawdown Cutoff </vt:lpstr>
      <vt:lpstr>Closeout &amp; Drawdown Cutoff </vt:lpstr>
      <vt:lpstr>Document Numbers</vt:lpstr>
      <vt:lpstr>Document Numbers</vt:lpstr>
      <vt:lpstr>Document Numbers</vt:lpstr>
      <vt:lpstr>Federal Cash Transaction Report</vt:lpstr>
      <vt:lpstr>Federal Cash Transaction Report</vt:lpstr>
      <vt:lpstr>Questions</vt:lpstr>
      <vt:lpstr>Carryover: What and How?</vt:lpstr>
      <vt:lpstr>What is carryover?</vt:lpstr>
      <vt:lpstr>What are my award’s carryover terms?</vt:lpstr>
      <vt:lpstr>What are my award’s carryover terms? (cont’d)</vt:lpstr>
      <vt:lpstr>Funding Action!</vt:lpstr>
      <vt:lpstr>I have automatic carryover – now what?</vt:lpstr>
      <vt:lpstr>I don’t have automatic carryover…now what?</vt:lpstr>
      <vt:lpstr>Additional Resources!</vt:lpstr>
      <vt:lpstr>Questions</vt:lpstr>
      <vt:lpstr>Tips and Tricks</vt:lpstr>
      <vt:lpstr>Bulk Org Code Updates</vt:lpstr>
      <vt:lpstr>Too many GTs!</vt:lpstr>
      <vt:lpstr>Keep it simple for everyone!</vt:lpstr>
      <vt:lpstr>Sub budget requests – online Transpasu vs. Excel form?</vt:lpstr>
      <vt:lpstr>Grant Tracker tool</vt:lpstr>
      <vt:lpstr>Excel form </vt:lpstr>
      <vt:lpstr>Sub Budget Resources</vt:lpstr>
      <vt:lpstr>Updating Campus Contacts in Grant Tracker</vt:lpstr>
      <vt:lpstr>Accessing the Maintenance Page</vt:lpstr>
      <vt:lpstr>Making updates</vt:lpstr>
      <vt:lpstr>Questions</vt:lpstr>
      <vt:lpstr>Department-Submitted Invoices: Best Practices</vt:lpstr>
      <vt:lpstr>Know Your Requirements</vt:lpstr>
      <vt:lpstr>Know How To Meet Your Requirements</vt:lpstr>
      <vt:lpstr>Update Your Contact Information</vt:lpstr>
      <vt:lpstr>Review/Act On Grant Tracker Messages Promptly</vt:lpstr>
      <vt:lpstr>Ask GCA!</vt:lpstr>
      <vt:lpstr>Questions</vt:lpstr>
      <vt:lpstr>Encumbrances &amp; Open Balances</vt:lpstr>
      <vt:lpstr>What are they?</vt:lpstr>
      <vt:lpstr>What are the differences</vt:lpstr>
      <vt:lpstr>How can I close them?</vt:lpstr>
      <vt:lpstr>Where can I view them?</vt:lpstr>
      <vt:lpstr>Questions</vt:lpstr>
      <vt:lpstr>Future Forum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Azalea Vasquez</dc:creator>
  <cp:lastModifiedBy>Azalea Vasquez</cp:lastModifiedBy>
  <cp:revision>24</cp:revision>
  <dcterms:created xsi:type="dcterms:W3CDTF">2022-08-07T05:33:41Z</dcterms:created>
  <dcterms:modified xsi:type="dcterms:W3CDTF">2022-08-24T23:20:37Z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