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7" r:id="rId2"/>
    <p:sldId id="256" r:id="rId3"/>
    <p:sldId id="258" r:id="rId4"/>
    <p:sldId id="259" r:id="rId5"/>
    <p:sldId id="260" r:id="rId6"/>
    <p:sldId id="261" r:id="rId7"/>
    <p:sldId id="265" r:id="rId8"/>
    <p:sldId id="263" r:id="rId9"/>
    <p:sldId id="264" r:id="rId10"/>
    <p:sldId id="266" r:id="rId11"/>
    <p:sldId id="267" r:id="rId12"/>
    <p:sldId id="304"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97" r:id="rId31"/>
    <p:sldId id="298" r:id="rId32"/>
    <p:sldId id="299" r:id="rId33"/>
    <p:sldId id="300" r:id="rId34"/>
    <p:sldId id="286" r:id="rId35"/>
    <p:sldId id="287" r:id="rId36"/>
    <p:sldId id="301" r:id="rId37"/>
    <p:sldId id="289" r:id="rId38"/>
    <p:sldId id="290" r:id="rId39"/>
    <p:sldId id="302" r:id="rId40"/>
    <p:sldId id="291" r:id="rId41"/>
    <p:sldId id="292" r:id="rId42"/>
    <p:sldId id="293" r:id="rId43"/>
    <p:sldId id="294" r:id="rId44"/>
    <p:sldId id="295" r:id="rId45"/>
    <p:sldId id="305" r:id="rId46"/>
    <p:sldId id="303" r:id="rId47"/>
    <p:sldId id="29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06" d="100"/>
          <a:sy n="106" d="100"/>
        </p:scale>
        <p:origin x="78"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2/15/2022</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14127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2/15/2022</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56063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2/15/2022</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04581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2/15/2022</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2322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2/15/2022</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32895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2/15/2022</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07517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2/15/2022</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8460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2/15/2022</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44785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2/15/2022</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67624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2/15/2022</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18038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2/15/2022</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633236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2/15/2022</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369361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inance.uw.edu/gca/resources/gca-foru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washington.edu/research/tools/sage/guide/advances/create-advance-budget-reques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ashington.edu/research/myresearch-lifecycle/manage/award-changes/budget-extensions/" TargetMode="External"/><Relationship Id="rId2" Type="http://schemas.openxmlformats.org/officeDocument/2006/relationships/hyperlink" Target="https://finance.uw.edu/gca/award-lifecycle/budget-setup/advance"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finance.uw.edu/gca/award-lifecycle/budget-setup/renewals-vs-supplement-extension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hyperlink" Target="https://finance.uw.edu/gca/faq/faq?tid=Subcontrac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finance.uw.edu/gca/mram/meeting/2022-0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finance.uw.edu/gca/contact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gcahelp@uw.edu"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2" Type="http://schemas.openxmlformats.org/officeDocument/2006/relationships/hyperlink" Target="https://www.washington.edu/research/gca/budget/granttracker.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washington.edu/research/myresearch-lifecycle/manage/award-changes/budget-extensions/#reques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75CAB-F49B-4E86-8682-4A5043EBFE6E}"/>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4459F5C7-CC40-4E7F-B273-61565E054A3F}"/>
              </a:ext>
            </a:extLst>
          </p:cNvPr>
          <p:cNvSpPr>
            <a:spLocks noGrp="1"/>
          </p:cNvSpPr>
          <p:nvPr>
            <p:ph idx="1"/>
          </p:nvPr>
        </p:nvSpPr>
        <p:spPr/>
        <p:txBody>
          <a:bodyPr>
            <a:normAutofit/>
          </a:bodyPr>
          <a:lstStyle/>
          <a:p>
            <a:r>
              <a:rPr lang="en-US" sz="1800" dirty="0"/>
              <a:t>The GCA Forum will be recorded and retained for the legally approved retention period under Washington State Policy</a:t>
            </a:r>
          </a:p>
          <a:p>
            <a:r>
              <a:rPr lang="en-US" sz="1800" dirty="0"/>
              <a:t>It is subject to release under the Washington State Public Records Act or Federal Freedom of Information Act (FOIA)</a:t>
            </a:r>
          </a:p>
          <a:p>
            <a:r>
              <a:rPr lang="en-US" sz="1800" dirty="0"/>
              <a:t>It will be posted publicly on our GCA YouTube channel</a:t>
            </a:r>
          </a:p>
          <a:p>
            <a:r>
              <a:rPr lang="en-US" sz="1800" dirty="0"/>
              <a:t>Slide decks and recordings for this and past Forums are linked on our GCA Forum web page: </a:t>
            </a:r>
            <a:r>
              <a:rPr lang="en-US" sz="1800" dirty="0">
                <a:hlinkClick r:id="rId2"/>
              </a:rPr>
              <a:t>https://finance.uw.edu/gca/resources/gca-forum</a:t>
            </a:r>
            <a:endParaRPr lang="en-US" sz="1800" dirty="0"/>
          </a:p>
          <a:p>
            <a:endParaRPr lang="en-US" sz="1800" dirty="0"/>
          </a:p>
        </p:txBody>
      </p:sp>
    </p:spTree>
    <p:extLst>
      <p:ext uri="{BB962C8B-B14F-4D97-AF65-F5344CB8AC3E}">
        <p14:creationId xmlns:p14="http://schemas.microsoft.com/office/powerpoint/2010/main" val="1138323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160BC-7F4C-4B8F-A48A-CFD848051002}"/>
              </a:ext>
            </a:extLst>
          </p:cNvPr>
          <p:cNvSpPr>
            <a:spLocks noGrp="1"/>
          </p:cNvSpPr>
          <p:nvPr>
            <p:ph type="title"/>
          </p:nvPr>
        </p:nvSpPr>
        <p:spPr/>
        <p:txBody>
          <a:bodyPr/>
          <a:lstStyle/>
          <a:p>
            <a:r>
              <a:rPr lang="en-US" b="1" dirty="0"/>
              <a:t>Overview of advance (renewal) budgets</a:t>
            </a:r>
            <a:endParaRPr lang="en-US" dirty="0"/>
          </a:p>
        </p:txBody>
      </p:sp>
      <p:sp>
        <p:nvSpPr>
          <p:cNvPr id="3" name="Content Placeholder 2">
            <a:extLst>
              <a:ext uri="{FF2B5EF4-FFF2-40B4-BE49-F238E27FC236}">
                <a16:creationId xmlns:a16="http://schemas.microsoft.com/office/drawing/2014/main" id="{8E3BBB72-42FC-4580-913C-87F3D16DFF9B}"/>
              </a:ext>
            </a:extLst>
          </p:cNvPr>
          <p:cNvSpPr>
            <a:spLocks noGrp="1"/>
          </p:cNvSpPr>
          <p:nvPr>
            <p:ph idx="1"/>
          </p:nvPr>
        </p:nvSpPr>
        <p:spPr>
          <a:xfrm>
            <a:off x="2211175" y="2720788"/>
            <a:ext cx="9144000" cy="3127248"/>
          </a:xfrm>
        </p:spPr>
        <p:txBody>
          <a:bodyPr>
            <a:normAutofit fontScale="92500" lnSpcReduction="20000"/>
          </a:bodyPr>
          <a:lstStyle/>
          <a:p>
            <a:r>
              <a:rPr lang="en-US" dirty="0"/>
              <a:t>Submit an advance renewal budget request </a:t>
            </a:r>
            <a:r>
              <a:rPr lang="en-US" b="1" dirty="0"/>
              <a:t>through SAGE </a:t>
            </a:r>
          </a:p>
          <a:p>
            <a:pPr lvl="1"/>
            <a:r>
              <a:rPr lang="en-US" dirty="0"/>
              <a:t>An overview of the process is available </a:t>
            </a:r>
            <a:r>
              <a:rPr lang="en-US" dirty="0">
                <a:hlinkClick r:id="rId2"/>
              </a:rPr>
              <a:t>here</a:t>
            </a:r>
            <a:endParaRPr lang="en-US" dirty="0"/>
          </a:p>
          <a:p>
            <a:r>
              <a:rPr lang="en-US" dirty="0"/>
              <a:t>Once the advance request has been approved, it will be routed to GCA for processing</a:t>
            </a:r>
          </a:p>
          <a:p>
            <a:r>
              <a:rPr lang="en-US" dirty="0"/>
              <a:t>While in advance status, there will be no invoicing or reporting</a:t>
            </a:r>
          </a:p>
          <a:p>
            <a:r>
              <a:rPr lang="en-US" dirty="0"/>
              <a:t>After we receive the fully executed award via the Funding Action (FA), this budget will be taken out of advance status</a:t>
            </a:r>
          </a:p>
          <a:p>
            <a:endParaRPr lang="en-US" dirty="0"/>
          </a:p>
        </p:txBody>
      </p:sp>
      <p:pic>
        <p:nvPicPr>
          <p:cNvPr id="4" name="Picture 4" descr="「ジャーン」と披露している人のイラスト（棒人間）">
            <a:extLst>
              <a:ext uri="{FF2B5EF4-FFF2-40B4-BE49-F238E27FC236}">
                <a16:creationId xmlns:a16="http://schemas.microsoft.com/office/drawing/2014/main" id="{5D3C86D2-3004-44F7-962B-4F9EFA676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67" y="3213653"/>
            <a:ext cx="1892534" cy="212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865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FAF7E-BD18-4890-9E4D-44FF77D7FDFE}"/>
              </a:ext>
            </a:extLst>
          </p:cNvPr>
          <p:cNvSpPr>
            <a:spLocks noGrp="1"/>
          </p:cNvSpPr>
          <p:nvPr>
            <p:ph type="title"/>
          </p:nvPr>
        </p:nvSpPr>
        <p:spPr/>
        <p:txBody>
          <a:bodyPr/>
          <a:lstStyle/>
          <a:p>
            <a:r>
              <a:rPr lang="en-US" b="1" dirty="0"/>
              <a:t>Additional Reading!</a:t>
            </a:r>
            <a:endParaRPr lang="en-US" dirty="0"/>
          </a:p>
        </p:txBody>
      </p:sp>
      <p:sp>
        <p:nvSpPr>
          <p:cNvPr id="3" name="Content Placeholder 2">
            <a:extLst>
              <a:ext uri="{FF2B5EF4-FFF2-40B4-BE49-F238E27FC236}">
                <a16:creationId xmlns:a16="http://schemas.microsoft.com/office/drawing/2014/main" id="{E8587DC0-5490-4071-813C-45964F1795E4}"/>
              </a:ext>
            </a:extLst>
          </p:cNvPr>
          <p:cNvSpPr>
            <a:spLocks noGrp="1"/>
          </p:cNvSpPr>
          <p:nvPr>
            <p:ph idx="1"/>
          </p:nvPr>
        </p:nvSpPr>
        <p:spPr/>
        <p:txBody>
          <a:bodyPr/>
          <a:lstStyle/>
          <a:p>
            <a:r>
              <a:rPr lang="en-US" dirty="0">
                <a:hlinkClick r:id="rId2"/>
              </a:rPr>
              <a:t>Advance Budget Setup and Extension</a:t>
            </a:r>
            <a:endParaRPr lang="en-US" dirty="0"/>
          </a:p>
          <a:p>
            <a:r>
              <a:rPr lang="en-US" dirty="0">
                <a:hlinkClick r:id="rId3"/>
              </a:rPr>
              <a:t>Budget Extension Process</a:t>
            </a:r>
            <a:endParaRPr lang="en-US" dirty="0"/>
          </a:p>
          <a:p>
            <a:r>
              <a:rPr lang="en-US" dirty="0">
                <a:hlinkClick r:id="rId4"/>
              </a:rPr>
              <a:t>Renewals vs. Supplement/Extensions</a:t>
            </a:r>
            <a:endParaRPr lang="en-US" dirty="0"/>
          </a:p>
          <a:p>
            <a:endParaRPr lang="en-US" dirty="0"/>
          </a:p>
        </p:txBody>
      </p:sp>
      <p:pic>
        <p:nvPicPr>
          <p:cNvPr id="6" name="Picture 2" descr="猫のイラスト「ひらめいた顔・驚いた顔・焦った顔・悩んだ顔」">
            <a:extLst>
              <a:ext uri="{FF2B5EF4-FFF2-40B4-BE49-F238E27FC236}">
                <a16:creationId xmlns:a16="http://schemas.microsoft.com/office/drawing/2014/main" id="{0341E3B1-983C-4DF4-B83B-7D32972605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6446" y="2862072"/>
            <a:ext cx="3041694" cy="345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4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1CC7-F5CE-45A0-BDDE-78E7D09BBCEC}"/>
              </a:ext>
            </a:extLst>
          </p:cNvPr>
          <p:cNvSpPr>
            <a:spLocks noGrp="1"/>
          </p:cNvSpPr>
          <p:nvPr>
            <p:ph type="title"/>
          </p:nvPr>
        </p:nvSpPr>
        <p:spPr>
          <a:xfrm>
            <a:off x="4143356" y="1690168"/>
            <a:ext cx="3292957" cy="1281632"/>
          </a:xfrm>
        </p:spPr>
        <p:txBody>
          <a:bodyPr>
            <a:normAutofit/>
          </a:bodyPr>
          <a:lstStyle/>
          <a:p>
            <a:r>
              <a:rPr lang="en-US" sz="4600" dirty="0"/>
              <a:t>Questions?</a:t>
            </a:r>
          </a:p>
        </p:txBody>
      </p:sp>
      <p:pic>
        <p:nvPicPr>
          <p:cNvPr id="3074" name="Picture 2">
            <a:extLst>
              <a:ext uri="{FF2B5EF4-FFF2-40B4-BE49-F238E27FC236}">
                <a16:creationId xmlns:a16="http://schemas.microsoft.com/office/drawing/2014/main" id="{51BD626B-234B-4A6F-86A0-E49F93090E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9608" y="2971800"/>
            <a:ext cx="6940083" cy="312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722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88C1-F327-430D-80B3-D57CF70B5E35}"/>
              </a:ext>
            </a:extLst>
          </p:cNvPr>
          <p:cNvSpPr>
            <a:spLocks noGrp="1"/>
          </p:cNvSpPr>
          <p:nvPr>
            <p:ph type="title"/>
          </p:nvPr>
        </p:nvSpPr>
        <p:spPr>
          <a:xfrm>
            <a:off x="3035928" y="2533904"/>
            <a:ext cx="5432731" cy="759131"/>
          </a:xfrm>
        </p:spPr>
        <p:txBody>
          <a:bodyPr/>
          <a:lstStyle/>
          <a:p>
            <a:r>
              <a:rPr lang="en-US" dirty="0"/>
              <a:t>Carryover Overview</a:t>
            </a:r>
          </a:p>
        </p:txBody>
      </p:sp>
      <p:sp>
        <p:nvSpPr>
          <p:cNvPr id="3" name="Content Placeholder 2">
            <a:extLst>
              <a:ext uri="{FF2B5EF4-FFF2-40B4-BE49-F238E27FC236}">
                <a16:creationId xmlns:a16="http://schemas.microsoft.com/office/drawing/2014/main" id="{3EAD72C7-5E00-4934-9DF7-4574408A1046}"/>
              </a:ext>
            </a:extLst>
          </p:cNvPr>
          <p:cNvSpPr>
            <a:spLocks noGrp="1"/>
          </p:cNvSpPr>
          <p:nvPr>
            <p:ph idx="1"/>
          </p:nvPr>
        </p:nvSpPr>
        <p:spPr>
          <a:xfrm>
            <a:off x="4473388" y="3429000"/>
            <a:ext cx="2557810" cy="457260"/>
          </a:xfrm>
        </p:spPr>
        <p:txBody>
          <a:bodyPr>
            <a:normAutofit fontScale="92500" lnSpcReduction="10000"/>
          </a:bodyPr>
          <a:lstStyle/>
          <a:p>
            <a:pPr marL="0" indent="0">
              <a:buNone/>
            </a:pPr>
            <a:r>
              <a:rPr lang="en-US" dirty="0"/>
              <a:t>Susan Wilbanks</a:t>
            </a:r>
          </a:p>
          <a:p>
            <a:endParaRPr lang="en-US" dirty="0"/>
          </a:p>
        </p:txBody>
      </p:sp>
    </p:spTree>
    <p:extLst>
      <p:ext uri="{BB962C8B-B14F-4D97-AF65-F5344CB8AC3E}">
        <p14:creationId xmlns:p14="http://schemas.microsoft.com/office/powerpoint/2010/main" val="39599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w Wealth Management Advisors Can Capture Money In Motion | Wealth  Management">
            <a:extLst>
              <a:ext uri="{FF2B5EF4-FFF2-40B4-BE49-F238E27FC236}">
                <a16:creationId xmlns:a16="http://schemas.microsoft.com/office/drawing/2014/main" id="{67CFA144-6F29-4CEC-B38C-21610A1601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33" r="17847"/>
          <a:stretch/>
        </p:blipFill>
        <p:spPr bwMode="auto">
          <a:xfrm>
            <a:off x="761999" y="796563"/>
            <a:ext cx="7476409" cy="53024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8FDCCB-FE86-428D-9964-D74D9188E7DB}"/>
              </a:ext>
            </a:extLst>
          </p:cNvPr>
          <p:cNvSpPr>
            <a:spLocks noGrp="1"/>
          </p:cNvSpPr>
          <p:nvPr>
            <p:ph type="title"/>
          </p:nvPr>
        </p:nvSpPr>
        <p:spPr>
          <a:xfrm>
            <a:off x="8301317" y="1004047"/>
            <a:ext cx="2958233" cy="1033272"/>
          </a:xfrm>
        </p:spPr>
        <p:txBody>
          <a:bodyPr/>
          <a:lstStyle/>
          <a:p>
            <a:r>
              <a:rPr lang="en-US" sz="4400"/>
              <a:t>Definition</a:t>
            </a:r>
            <a:endParaRPr lang="en-US" dirty="0"/>
          </a:p>
        </p:txBody>
      </p:sp>
      <p:sp>
        <p:nvSpPr>
          <p:cNvPr id="3" name="Content Placeholder 2">
            <a:extLst>
              <a:ext uri="{FF2B5EF4-FFF2-40B4-BE49-F238E27FC236}">
                <a16:creationId xmlns:a16="http://schemas.microsoft.com/office/drawing/2014/main" id="{86D04C5A-611E-4B29-9031-292C44D37689}"/>
              </a:ext>
            </a:extLst>
          </p:cNvPr>
          <p:cNvSpPr>
            <a:spLocks noGrp="1"/>
          </p:cNvSpPr>
          <p:nvPr>
            <p:ph idx="1"/>
          </p:nvPr>
        </p:nvSpPr>
        <p:spPr>
          <a:xfrm>
            <a:off x="8519302" y="2079812"/>
            <a:ext cx="2423496" cy="2997260"/>
          </a:xfrm>
        </p:spPr>
        <p:txBody>
          <a:bodyPr>
            <a:normAutofit fontScale="55000" lnSpcReduction="20000"/>
          </a:bodyPr>
          <a:lstStyle/>
          <a:p>
            <a:pPr marL="0" indent="0">
              <a:buNone/>
            </a:pPr>
            <a:r>
              <a:rPr lang="en-US" sz="2800" dirty="0"/>
              <a:t>Per NIH: “Carryover is a process through which unobligated funds remaining at the end of the budget period may be carried forward to the next budget period. The carryover of funds allows the Grantees to use the unused prior year funds in the current budget period.”</a:t>
            </a:r>
          </a:p>
          <a:p>
            <a:endParaRPr lang="en-US" dirty="0"/>
          </a:p>
        </p:txBody>
      </p:sp>
    </p:spTree>
    <p:extLst>
      <p:ext uri="{BB962C8B-B14F-4D97-AF65-F5344CB8AC3E}">
        <p14:creationId xmlns:p14="http://schemas.microsoft.com/office/powerpoint/2010/main" val="2079019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E8C2-3627-4BDA-9B42-A1100B2195F6}"/>
              </a:ext>
            </a:extLst>
          </p:cNvPr>
          <p:cNvSpPr>
            <a:spLocks noGrp="1"/>
          </p:cNvSpPr>
          <p:nvPr>
            <p:ph type="title"/>
          </p:nvPr>
        </p:nvSpPr>
        <p:spPr/>
        <p:txBody>
          <a:bodyPr/>
          <a:lstStyle/>
          <a:p>
            <a:r>
              <a:rPr lang="en-US" dirty="0"/>
              <a:t>Carryover: Automatic vs. Restricted</a:t>
            </a:r>
          </a:p>
        </p:txBody>
      </p:sp>
      <p:sp>
        <p:nvSpPr>
          <p:cNvPr id="3" name="Content Placeholder 2">
            <a:extLst>
              <a:ext uri="{FF2B5EF4-FFF2-40B4-BE49-F238E27FC236}">
                <a16:creationId xmlns:a16="http://schemas.microsoft.com/office/drawing/2014/main" id="{A3036975-A5E3-4684-BF87-0149D1311067}"/>
              </a:ext>
            </a:extLst>
          </p:cNvPr>
          <p:cNvSpPr>
            <a:spLocks noGrp="1"/>
          </p:cNvSpPr>
          <p:nvPr>
            <p:ph idx="1"/>
          </p:nvPr>
        </p:nvSpPr>
        <p:spPr/>
        <p:txBody>
          <a:bodyPr/>
          <a:lstStyle/>
          <a:p>
            <a:r>
              <a:rPr lang="en-US" dirty="0"/>
              <a:t>Automatic: The award agreement provides blanket approval to transfer an unspent balance to the next budget period throughout the award period.</a:t>
            </a:r>
          </a:p>
          <a:p>
            <a:r>
              <a:rPr lang="en-US" dirty="0"/>
              <a:t>Restricted: The sponsor must provide written approval each time an unspent balance is transferred to the next budget period.</a:t>
            </a:r>
          </a:p>
          <a:p>
            <a:endParaRPr lang="en-US" dirty="0"/>
          </a:p>
        </p:txBody>
      </p:sp>
    </p:spTree>
    <p:extLst>
      <p:ext uri="{BB962C8B-B14F-4D97-AF65-F5344CB8AC3E}">
        <p14:creationId xmlns:p14="http://schemas.microsoft.com/office/powerpoint/2010/main" val="2850853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4571-F02D-43AD-AF76-41592DAF4238}"/>
              </a:ext>
            </a:extLst>
          </p:cNvPr>
          <p:cNvSpPr>
            <a:spLocks noGrp="1"/>
          </p:cNvSpPr>
          <p:nvPr>
            <p:ph type="title"/>
          </p:nvPr>
        </p:nvSpPr>
        <p:spPr/>
        <p:txBody>
          <a:bodyPr/>
          <a:lstStyle/>
          <a:p>
            <a:r>
              <a:rPr lang="en-US" dirty="0"/>
              <a:t>Automatic Carryover Process</a:t>
            </a:r>
          </a:p>
        </p:txBody>
      </p:sp>
      <p:sp>
        <p:nvSpPr>
          <p:cNvPr id="3" name="Content Placeholder 2">
            <a:extLst>
              <a:ext uri="{FF2B5EF4-FFF2-40B4-BE49-F238E27FC236}">
                <a16:creationId xmlns:a16="http://schemas.microsoft.com/office/drawing/2014/main" id="{EB589B5F-03C8-4893-82F3-EA4DA77FD9E9}"/>
              </a:ext>
            </a:extLst>
          </p:cNvPr>
          <p:cNvSpPr>
            <a:spLocks noGrp="1"/>
          </p:cNvSpPr>
          <p:nvPr>
            <p:ph idx="1"/>
          </p:nvPr>
        </p:nvSpPr>
        <p:spPr/>
        <p:txBody>
          <a:bodyPr>
            <a:normAutofit fontScale="85000" lnSpcReduction="20000"/>
          </a:bodyPr>
          <a:lstStyle/>
          <a:p>
            <a:r>
              <a:rPr lang="en-US" dirty="0"/>
              <a:t>One budget number: If the award doesn’t require final invoicing and/or financial reporting until the end of the </a:t>
            </a:r>
            <a:r>
              <a:rPr lang="en-US" b="1" i="1" dirty="0"/>
              <a:t>award </a:t>
            </a:r>
            <a:r>
              <a:rPr lang="en-US" dirty="0"/>
              <a:t>period, GCA will set up one budget number, so no carryover transfer will be needed.</a:t>
            </a:r>
          </a:p>
          <a:p>
            <a:r>
              <a:rPr lang="en-US" dirty="0"/>
              <a:t>Multiple budget numbers: When there is a final invoicing or reporting requirement for each </a:t>
            </a:r>
            <a:r>
              <a:rPr lang="en-US" b="1" i="1" dirty="0"/>
              <a:t>budget </a:t>
            </a:r>
            <a:r>
              <a:rPr lang="en-US" dirty="0"/>
              <a:t>period, GCA will set up separate budget numbers for each budget period:</a:t>
            </a:r>
          </a:p>
          <a:p>
            <a:pPr lvl="1"/>
            <a:r>
              <a:rPr lang="en-US" dirty="0"/>
              <a:t>Annual renewal budgets vs. dummy parent with a sub budget for each budget period.</a:t>
            </a:r>
          </a:p>
          <a:p>
            <a:pPr lvl="1"/>
            <a:r>
              <a:rPr lang="en-US" dirty="0"/>
              <a:t>Carryover is processed after the final report or invoice for the prior budget has been submitted to the sponsor.</a:t>
            </a:r>
          </a:p>
          <a:p>
            <a:endParaRPr lang="en-US" dirty="0"/>
          </a:p>
        </p:txBody>
      </p:sp>
    </p:spTree>
    <p:extLst>
      <p:ext uri="{BB962C8B-B14F-4D97-AF65-F5344CB8AC3E}">
        <p14:creationId xmlns:p14="http://schemas.microsoft.com/office/powerpoint/2010/main" val="2986038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B0B5-9F27-4B12-989B-98A8E9E9E3A0}"/>
              </a:ext>
            </a:extLst>
          </p:cNvPr>
          <p:cNvSpPr>
            <a:spLocks noGrp="1"/>
          </p:cNvSpPr>
          <p:nvPr>
            <p:ph type="title"/>
          </p:nvPr>
        </p:nvSpPr>
        <p:spPr/>
        <p:txBody>
          <a:bodyPr/>
          <a:lstStyle/>
          <a:p>
            <a:r>
              <a:rPr lang="en-US" dirty="0"/>
              <a:t>Restricted Carryover Process</a:t>
            </a:r>
          </a:p>
        </p:txBody>
      </p:sp>
      <p:sp>
        <p:nvSpPr>
          <p:cNvPr id="3" name="Content Placeholder 2">
            <a:extLst>
              <a:ext uri="{FF2B5EF4-FFF2-40B4-BE49-F238E27FC236}">
                <a16:creationId xmlns:a16="http://schemas.microsoft.com/office/drawing/2014/main" id="{38EA0372-6B9D-46A1-9421-AC790631B0DA}"/>
              </a:ext>
            </a:extLst>
          </p:cNvPr>
          <p:cNvSpPr>
            <a:spLocks noGrp="1"/>
          </p:cNvSpPr>
          <p:nvPr>
            <p:ph idx="1"/>
          </p:nvPr>
        </p:nvSpPr>
        <p:spPr/>
        <p:txBody>
          <a:bodyPr>
            <a:normAutofit fontScale="92500" lnSpcReduction="10000"/>
          </a:bodyPr>
          <a:lstStyle/>
          <a:p>
            <a:r>
              <a:rPr lang="en-US" dirty="0"/>
              <a:t>If carryover is restricted, GCA will </a:t>
            </a:r>
            <a:r>
              <a:rPr lang="en-US" b="1" i="1" dirty="0"/>
              <a:t>always</a:t>
            </a:r>
            <a:r>
              <a:rPr lang="en-US" dirty="0"/>
              <a:t> create a new budget number for each budget period within an award.</a:t>
            </a:r>
          </a:p>
          <a:p>
            <a:r>
              <a:rPr lang="en-US" dirty="0"/>
              <a:t>Carryover is processed when reporting and/or invoicing is completed for the prior budget, as with automatic carryover, but the funds are placed in 37-99 to indicate that they are restricted.</a:t>
            </a:r>
          </a:p>
          <a:p>
            <a:r>
              <a:rPr lang="en-US" dirty="0"/>
              <a:t>Once sponsor approval is received, OSP issues a PAC to </a:t>
            </a:r>
            <a:r>
              <a:rPr lang="en-US" dirty="0" err="1"/>
              <a:t>unrestrict</a:t>
            </a:r>
            <a:r>
              <a:rPr lang="en-US" dirty="0"/>
              <a:t> the carryover funds.</a:t>
            </a:r>
          </a:p>
          <a:p>
            <a:endParaRPr lang="en-US" dirty="0"/>
          </a:p>
        </p:txBody>
      </p:sp>
    </p:spTree>
    <p:extLst>
      <p:ext uri="{BB962C8B-B14F-4D97-AF65-F5344CB8AC3E}">
        <p14:creationId xmlns:p14="http://schemas.microsoft.com/office/powerpoint/2010/main" val="2280611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B562D-DC54-442C-B5B2-60C74629852B}"/>
              </a:ext>
            </a:extLst>
          </p:cNvPr>
          <p:cNvSpPr>
            <a:spLocks noGrp="1"/>
          </p:cNvSpPr>
          <p:nvPr>
            <p:ph type="title"/>
          </p:nvPr>
        </p:nvSpPr>
        <p:spPr/>
        <p:txBody>
          <a:bodyPr/>
          <a:lstStyle/>
          <a:p>
            <a:r>
              <a:rPr lang="en-US" dirty="0"/>
              <a:t>Special Case: Training Grants</a:t>
            </a:r>
          </a:p>
        </p:txBody>
      </p:sp>
      <p:sp>
        <p:nvSpPr>
          <p:cNvPr id="3" name="Content Placeholder 2">
            <a:extLst>
              <a:ext uri="{FF2B5EF4-FFF2-40B4-BE49-F238E27FC236}">
                <a16:creationId xmlns:a16="http://schemas.microsoft.com/office/drawing/2014/main" id="{C7359616-AC2D-4F68-AD70-2236F07B5093}"/>
              </a:ext>
            </a:extLst>
          </p:cNvPr>
          <p:cNvSpPr>
            <a:spLocks noGrp="1"/>
          </p:cNvSpPr>
          <p:nvPr>
            <p:ph idx="1"/>
          </p:nvPr>
        </p:nvSpPr>
        <p:spPr/>
        <p:txBody>
          <a:bodyPr/>
          <a:lstStyle/>
          <a:p>
            <a:r>
              <a:rPr lang="en-US" dirty="0"/>
              <a:t>Unliquidated Obligations: Stipend, benefits, and tuition funds that have been committed to a trainee, but not expended by the end of the budget period.</a:t>
            </a:r>
          </a:p>
          <a:p>
            <a:r>
              <a:rPr lang="en-US" dirty="0"/>
              <a:t>Unobligated Balances: Any unspent stipend, benefits, or tuition funding </a:t>
            </a:r>
            <a:r>
              <a:rPr lang="en-US" b="1" i="1" dirty="0"/>
              <a:t>not</a:t>
            </a:r>
            <a:r>
              <a:rPr lang="en-US" dirty="0"/>
              <a:t> committed to a specific trainee, plus any unspent balance from other cost categories.</a:t>
            </a:r>
          </a:p>
          <a:p>
            <a:endParaRPr lang="en-US" dirty="0"/>
          </a:p>
        </p:txBody>
      </p:sp>
    </p:spTree>
    <p:extLst>
      <p:ext uri="{BB962C8B-B14F-4D97-AF65-F5344CB8AC3E}">
        <p14:creationId xmlns:p14="http://schemas.microsoft.com/office/powerpoint/2010/main" val="214444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78F0-05CC-4538-A064-82793D2BD681}"/>
              </a:ext>
            </a:extLst>
          </p:cNvPr>
          <p:cNvSpPr>
            <a:spLocks noGrp="1"/>
          </p:cNvSpPr>
          <p:nvPr>
            <p:ph type="title"/>
          </p:nvPr>
        </p:nvSpPr>
        <p:spPr>
          <a:xfrm>
            <a:off x="4279033" y="2127504"/>
            <a:ext cx="3436590" cy="980261"/>
          </a:xfrm>
        </p:spPr>
        <p:txBody>
          <a:bodyPr>
            <a:noAutofit/>
          </a:bodyPr>
          <a:lstStyle/>
          <a:p>
            <a:r>
              <a:rPr lang="en-US" sz="4600" dirty="0"/>
              <a:t>Questions?</a:t>
            </a:r>
          </a:p>
        </p:txBody>
      </p:sp>
      <p:sp>
        <p:nvSpPr>
          <p:cNvPr id="3" name="Content Placeholder 2">
            <a:extLst>
              <a:ext uri="{FF2B5EF4-FFF2-40B4-BE49-F238E27FC236}">
                <a16:creationId xmlns:a16="http://schemas.microsoft.com/office/drawing/2014/main" id="{B021013C-3D50-4C5E-9F67-86265E819602}"/>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3AEBF57D-5427-4C65-850E-CE1F2CD8B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478" y="2709805"/>
            <a:ext cx="7043532" cy="317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2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F2CEA-87C2-4310-BFC0-33D2F5A5E4C9}"/>
              </a:ext>
            </a:extLst>
          </p:cNvPr>
          <p:cNvSpPr>
            <a:spLocks noGrp="1"/>
          </p:cNvSpPr>
          <p:nvPr>
            <p:ph type="ctrTitle"/>
          </p:nvPr>
        </p:nvSpPr>
        <p:spPr>
          <a:xfrm>
            <a:off x="6047980" y="1030406"/>
            <a:ext cx="5068121" cy="3506879"/>
          </a:xfrm>
        </p:spPr>
        <p:txBody>
          <a:bodyPr anchor="ctr">
            <a:normAutofit/>
          </a:bodyPr>
          <a:lstStyle/>
          <a:p>
            <a:pPr algn="l"/>
            <a:r>
              <a:rPr lang="en-US" dirty="0"/>
              <a:t>GCA Forum</a:t>
            </a:r>
          </a:p>
        </p:txBody>
      </p:sp>
      <p:sp>
        <p:nvSpPr>
          <p:cNvPr id="3" name="Subtitle 2">
            <a:extLst>
              <a:ext uri="{FF2B5EF4-FFF2-40B4-BE49-F238E27FC236}">
                <a16:creationId xmlns:a16="http://schemas.microsoft.com/office/drawing/2014/main" id="{7FB890D1-82A6-4312-977F-31B69CEEB10B}"/>
              </a:ext>
            </a:extLst>
          </p:cNvPr>
          <p:cNvSpPr>
            <a:spLocks noGrp="1"/>
          </p:cNvSpPr>
          <p:nvPr>
            <p:ph type="subTitle" idx="1"/>
          </p:nvPr>
        </p:nvSpPr>
        <p:spPr>
          <a:xfrm>
            <a:off x="6047980" y="4691564"/>
            <a:ext cx="5068121" cy="1136029"/>
          </a:xfrm>
        </p:spPr>
        <p:txBody>
          <a:bodyPr>
            <a:normAutofit/>
          </a:bodyPr>
          <a:lstStyle/>
          <a:p>
            <a:pPr algn="l"/>
            <a:r>
              <a:rPr lang="en-US" dirty="0"/>
              <a:t>Winter 2022</a:t>
            </a:r>
          </a:p>
        </p:txBody>
      </p:sp>
      <p:pic>
        <p:nvPicPr>
          <p:cNvPr id="4" name="Picture 3" descr="Cherry blossoms">
            <a:extLst>
              <a:ext uri="{FF2B5EF4-FFF2-40B4-BE49-F238E27FC236}">
                <a16:creationId xmlns:a16="http://schemas.microsoft.com/office/drawing/2014/main" id="{8D0CE30F-D834-4E54-ABC0-36980AE04E1F}"/>
              </a:ext>
            </a:extLst>
          </p:cNvPr>
          <p:cNvPicPr>
            <a:picLocks noChangeAspect="1"/>
          </p:cNvPicPr>
          <p:nvPr/>
        </p:nvPicPr>
        <p:blipFill rotWithShape="1">
          <a:blip r:embed="rId2"/>
          <a:srcRect l="11123" r="36273" b="-1"/>
          <a:stretch/>
        </p:blipFill>
        <p:spPr>
          <a:xfrm>
            <a:off x="20" y="10"/>
            <a:ext cx="5404493" cy="6857990"/>
          </a:xfrm>
          <a:prstGeom prst="rect">
            <a:avLst/>
          </a:prstGeom>
        </p:spPr>
      </p:pic>
    </p:spTree>
    <p:extLst>
      <p:ext uri="{BB962C8B-B14F-4D97-AF65-F5344CB8AC3E}">
        <p14:creationId xmlns:p14="http://schemas.microsoft.com/office/powerpoint/2010/main" val="3670226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52ECD-9873-40FB-B65C-440174B4B04F}"/>
              </a:ext>
            </a:extLst>
          </p:cNvPr>
          <p:cNvSpPr>
            <a:spLocks noGrp="1"/>
          </p:cNvSpPr>
          <p:nvPr>
            <p:ph type="title"/>
          </p:nvPr>
        </p:nvSpPr>
        <p:spPr>
          <a:xfrm>
            <a:off x="2264963" y="1135408"/>
            <a:ext cx="9789578" cy="2707461"/>
          </a:xfrm>
        </p:spPr>
        <p:txBody>
          <a:bodyPr>
            <a:normAutofit/>
          </a:bodyPr>
          <a:lstStyle/>
          <a:p>
            <a:r>
              <a:rPr lang="en-US" sz="7200" dirty="0"/>
              <a:t>F&amp;A IDC and BSC</a:t>
            </a:r>
          </a:p>
        </p:txBody>
      </p:sp>
      <p:sp>
        <p:nvSpPr>
          <p:cNvPr id="3" name="Content Placeholder 2">
            <a:extLst>
              <a:ext uri="{FF2B5EF4-FFF2-40B4-BE49-F238E27FC236}">
                <a16:creationId xmlns:a16="http://schemas.microsoft.com/office/drawing/2014/main" id="{D96AF53B-7B88-4DE7-BF6A-E39616D3A0DC}"/>
              </a:ext>
            </a:extLst>
          </p:cNvPr>
          <p:cNvSpPr>
            <a:spLocks noGrp="1"/>
          </p:cNvSpPr>
          <p:nvPr>
            <p:ph idx="1"/>
          </p:nvPr>
        </p:nvSpPr>
        <p:spPr>
          <a:xfrm>
            <a:off x="1284821" y="2224742"/>
            <a:ext cx="9144000" cy="3127248"/>
          </a:xfrm>
        </p:spPr>
        <p:txBody>
          <a:bodyPr/>
          <a:lstStyle/>
          <a:p>
            <a:pPr marL="0" indent="0" algn="ctr">
              <a:buNone/>
            </a:pPr>
            <a:r>
              <a:rPr lang="en-US" dirty="0"/>
              <a:t>Patrick Carney</a:t>
            </a:r>
          </a:p>
        </p:txBody>
      </p:sp>
    </p:spTree>
    <p:extLst>
      <p:ext uri="{BB962C8B-B14F-4D97-AF65-F5344CB8AC3E}">
        <p14:creationId xmlns:p14="http://schemas.microsoft.com/office/powerpoint/2010/main" val="1149054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A1F6-186E-4F33-8A65-ACACB8FB6A0C}"/>
              </a:ext>
            </a:extLst>
          </p:cNvPr>
          <p:cNvSpPr>
            <a:spLocks noGrp="1"/>
          </p:cNvSpPr>
          <p:nvPr>
            <p:ph type="title"/>
          </p:nvPr>
        </p:nvSpPr>
        <p:spPr>
          <a:xfrm>
            <a:off x="1517904" y="1517904"/>
            <a:ext cx="9144000" cy="729249"/>
          </a:xfrm>
        </p:spPr>
        <p:txBody>
          <a:bodyPr/>
          <a:lstStyle/>
          <a:p>
            <a:r>
              <a:rPr lang="en-US" dirty="0"/>
              <a:t>Overview of F&amp;A</a:t>
            </a:r>
          </a:p>
        </p:txBody>
      </p:sp>
      <p:sp>
        <p:nvSpPr>
          <p:cNvPr id="3" name="Content Placeholder 2">
            <a:extLst>
              <a:ext uri="{FF2B5EF4-FFF2-40B4-BE49-F238E27FC236}">
                <a16:creationId xmlns:a16="http://schemas.microsoft.com/office/drawing/2014/main" id="{4641756F-26C6-49B0-BD25-ABD13F4A43FB}"/>
              </a:ext>
            </a:extLst>
          </p:cNvPr>
          <p:cNvSpPr>
            <a:spLocks noGrp="1"/>
          </p:cNvSpPr>
          <p:nvPr>
            <p:ph idx="1"/>
          </p:nvPr>
        </p:nvSpPr>
        <p:spPr>
          <a:xfrm>
            <a:off x="1517904" y="2109694"/>
            <a:ext cx="9144000" cy="3989354"/>
          </a:xfrm>
        </p:spPr>
        <p:txBody>
          <a:bodyPr>
            <a:normAutofit fontScale="92500" lnSpcReduction="20000"/>
          </a:bodyPr>
          <a:lstStyle/>
          <a:p>
            <a:r>
              <a:rPr lang="en-US" dirty="0"/>
              <a:t>GIM 13 – Facilities and Administrative (F&amp;A) Rates</a:t>
            </a:r>
          </a:p>
          <a:p>
            <a:r>
              <a:rPr lang="en-US" dirty="0" err="1"/>
              <a:t>a.k.a</a:t>
            </a:r>
            <a:r>
              <a:rPr lang="en-US" dirty="0"/>
              <a:t> Facilities and Administrative Costs, Indirect Costs or “IDC”</a:t>
            </a:r>
          </a:p>
          <a:p>
            <a:r>
              <a:rPr lang="en-US" dirty="0"/>
              <a:t>F&amp;A or IDC rate is used to recover infrastructure support costs associated with sponsored research and other sponsored projects. Such support costs are incurred for common or joint objectives, and cannot be fully allocated to a specific activity/project.</a:t>
            </a:r>
          </a:p>
          <a:p>
            <a:r>
              <a:rPr lang="en-US" dirty="0"/>
              <a:t>When we bill the sponsor, we charge F&amp;A on the direct costs incurred.</a:t>
            </a:r>
          </a:p>
          <a:p>
            <a:r>
              <a:rPr lang="en-US" dirty="0"/>
              <a:t>Costs on a budget subject to IDC depends on the base</a:t>
            </a:r>
          </a:p>
          <a:p>
            <a:endParaRPr lang="en-US" dirty="0"/>
          </a:p>
        </p:txBody>
      </p:sp>
    </p:spTree>
    <p:extLst>
      <p:ext uri="{BB962C8B-B14F-4D97-AF65-F5344CB8AC3E}">
        <p14:creationId xmlns:p14="http://schemas.microsoft.com/office/powerpoint/2010/main" val="1632672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38EB-FEEF-4624-B717-16720156BAC7}"/>
              </a:ext>
            </a:extLst>
          </p:cNvPr>
          <p:cNvSpPr>
            <a:spLocks noGrp="1"/>
          </p:cNvSpPr>
          <p:nvPr>
            <p:ph type="title"/>
          </p:nvPr>
        </p:nvSpPr>
        <p:spPr>
          <a:xfrm>
            <a:off x="1517904" y="926234"/>
            <a:ext cx="9144000" cy="1344168"/>
          </a:xfrm>
        </p:spPr>
        <p:txBody>
          <a:bodyPr/>
          <a:lstStyle/>
          <a:p>
            <a:r>
              <a:rPr lang="en-US" dirty="0"/>
              <a:t>What is a “base” or “direct cost base”?</a:t>
            </a:r>
          </a:p>
        </p:txBody>
      </p:sp>
      <p:sp>
        <p:nvSpPr>
          <p:cNvPr id="3" name="Content Placeholder 2">
            <a:extLst>
              <a:ext uri="{FF2B5EF4-FFF2-40B4-BE49-F238E27FC236}">
                <a16:creationId xmlns:a16="http://schemas.microsoft.com/office/drawing/2014/main" id="{AA8E6F67-E06F-44C0-A139-5B45C7627EFA}"/>
              </a:ext>
            </a:extLst>
          </p:cNvPr>
          <p:cNvSpPr>
            <a:spLocks noGrp="1"/>
          </p:cNvSpPr>
          <p:nvPr>
            <p:ph idx="1"/>
          </p:nvPr>
        </p:nvSpPr>
        <p:spPr>
          <a:xfrm>
            <a:off x="1434233" y="2326341"/>
            <a:ext cx="9144000" cy="3127248"/>
          </a:xfrm>
        </p:spPr>
        <p:txBody>
          <a:bodyPr>
            <a:normAutofit fontScale="77500" lnSpcReduction="20000"/>
          </a:bodyPr>
          <a:lstStyle/>
          <a:p>
            <a:r>
              <a:rPr lang="en-US" dirty="0"/>
              <a:t>F&amp;A costs are charged as a percentage of direct costs incurred. F&amp;A bases are how we identify what direct costs are included or excluded from the calculation of indirect costs.</a:t>
            </a:r>
          </a:p>
          <a:p>
            <a:r>
              <a:rPr lang="en-US" dirty="0"/>
              <a:t>F&amp;A bases are used to negotiate our standard F&amp;A rates with our cognizant agency.</a:t>
            </a:r>
          </a:p>
          <a:p>
            <a:pPr lvl="1"/>
            <a:r>
              <a:rPr lang="en-US" dirty="0">
                <a:cs typeface="Sakkal Majalla" panose="02000000000000000000" pitchFamily="2" charset="-78"/>
              </a:rPr>
              <a:t>Department of Health and Human Services (DHHS), Division of Cost Allocation (DCA), San Francisco office</a:t>
            </a:r>
            <a:endParaRPr lang="en-US" dirty="0"/>
          </a:p>
          <a:p>
            <a:r>
              <a:rPr lang="en-US" dirty="0"/>
              <a:t>GCA implements the use of bases in our financial systems to ensure we are charging IDC correctly.</a:t>
            </a:r>
          </a:p>
          <a:p>
            <a:pPr lvl="1"/>
            <a:r>
              <a:rPr lang="en-US" dirty="0"/>
              <a:t>We can easily identify the included or excluded direct costs by using object codes.</a:t>
            </a:r>
          </a:p>
          <a:p>
            <a:endParaRPr lang="en-US" dirty="0"/>
          </a:p>
        </p:txBody>
      </p:sp>
    </p:spTree>
    <p:extLst>
      <p:ext uri="{BB962C8B-B14F-4D97-AF65-F5344CB8AC3E}">
        <p14:creationId xmlns:p14="http://schemas.microsoft.com/office/powerpoint/2010/main" val="1585821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4CE1E-F989-41D4-874D-C2EA49130CB2}"/>
              </a:ext>
            </a:extLst>
          </p:cNvPr>
          <p:cNvSpPr>
            <a:spLocks noGrp="1"/>
          </p:cNvSpPr>
          <p:nvPr>
            <p:ph type="title"/>
          </p:nvPr>
        </p:nvSpPr>
        <p:spPr>
          <a:xfrm>
            <a:off x="1768915" y="1003928"/>
            <a:ext cx="9144000" cy="1344168"/>
          </a:xfrm>
        </p:spPr>
        <p:txBody>
          <a:bodyPr/>
          <a:lstStyle/>
          <a:p>
            <a:r>
              <a:rPr lang="en-US" dirty="0"/>
              <a:t>Cost share/Standard/Actual</a:t>
            </a:r>
          </a:p>
        </p:txBody>
      </p:sp>
      <p:sp>
        <p:nvSpPr>
          <p:cNvPr id="3" name="Content Placeholder 2">
            <a:extLst>
              <a:ext uri="{FF2B5EF4-FFF2-40B4-BE49-F238E27FC236}">
                <a16:creationId xmlns:a16="http://schemas.microsoft.com/office/drawing/2014/main" id="{A5BCFE9D-F9FA-4125-941F-3B983B7213DD}"/>
              </a:ext>
            </a:extLst>
          </p:cNvPr>
          <p:cNvSpPr>
            <a:spLocks noGrp="1"/>
          </p:cNvSpPr>
          <p:nvPr>
            <p:ph idx="1"/>
          </p:nvPr>
        </p:nvSpPr>
        <p:spPr>
          <a:xfrm>
            <a:off x="1524000" y="2159000"/>
            <a:ext cx="9144000" cy="3127248"/>
          </a:xfrm>
        </p:spPr>
        <p:txBody>
          <a:bodyPr>
            <a:normAutofit fontScale="92500" lnSpcReduction="20000"/>
          </a:bodyPr>
          <a:lstStyle/>
          <a:p>
            <a:r>
              <a:rPr lang="en-US" dirty="0"/>
              <a:t>The three different rates and bases on a budget</a:t>
            </a:r>
          </a:p>
          <a:p>
            <a:r>
              <a:rPr lang="en-US" dirty="0"/>
              <a:t>The standard rate and base are our negotiated standards based on Budget type and location</a:t>
            </a:r>
          </a:p>
          <a:p>
            <a:r>
              <a:rPr lang="en-US" dirty="0"/>
              <a:t>The cost share rate and base are what we are allowed to recover on cost share (often the same as the standard but not always)</a:t>
            </a:r>
          </a:p>
          <a:p>
            <a:r>
              <a:rPr lang="en-US" dirty="0"/>
              <a:t>The actual rate and base is what will be charged on the budget based on the award.</a:t>
            </a:r>
          </a:p>
          <a:p>
            <a:endParaRPr lang="en-US" dirty="0"/>
          </a:p>
        </p:txBody>
      </p:sp>
    </p:spTree>
    <p:extLst>
      <p:ext uri="{BB962C8B-B14F-4D97-AF65-F5344CB8AC3E}">
        <p14:creationId xmlns:p14="http://schemas.microsoft.com/office/powerpoint/2010/main" val="1165530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15E9-086D-41CD-9DE6-B01F5E219129}"/>
              </a:ext>
            </a:extLst>
          </p:cNvPr>
          <p:cNvSpPr>
            <a:spLocks noGrp="1"/>
          </p:cNvSpPr>
          <p:nvPr>
            <p:ph type="title"/>
          </p:nvPr>
        </p:nvSpPr>
        <p:spPr>
          <a:xfrm>
            <a:off x="1517904" y="848539"/>
            <a:ext cx="9144000" cy="842802"/>
          </a:xfrm>
        </p:spPr>
        <p:txBody>
          <a:bodyPr/>
          <a:lstStyle/>
          <a:p>
            <a:r>
              <a:rPr lang="en-US" dirty="0"/>
              <a:t>Finding Your Budget’s F&amp;A Info</a:t>
            </a:r>
          </a:p>
        </p:txBody>
      </p:sp>
      <p:pic>
        <p:nvPicPr>
          <p:cNvPr id="4" name="Content Placeholder 3">
            <a:extLst>
              <a:ext uri="{FF2B5EF4-FFF2-40B4-BE49-F238E27FC236}">
                <a16:creationId xmlns:a16="http://schemas.microsoft.com/office/drawing/2014/main" id="{FB567475-91E3-4D51-AD7C-E9D22E04E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054" y="1691341"/>
            <a:ext cx="6506483" cy="1686160"/>
          </a:xfrm>
          <a:prstGeom prst="rect">
            <a:avLst/>
          </a:prstGeom>
        </p:spPr>
      </p:pic>
      <p:pic>
        <p:nvPicPr>
          <p:cNvPr id="5" name="Content Placeholder 4">
            <a:extLst>
              <a:ext uri="{FF2B5EF4-FFF2-40B4-BE49-F238E27FC236}">
                <a16:creationId xmlns:a16="http://schemas.microsoft.com/office/drawing/2014/main" id="{B5CF06C2-F18F-438E-93CE-5C5BD38968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8054" y="3303458"/>
            <a:ext cx="8726118" cy="2848373"/>
          </a:xfrm>
          <a:prstGeom prst="rect">
            <a:avLst/>
          </a:prstGeom>
        </p:spPr>
      </p:pic>
      <p:pic>
        <p:nvPicPr>
          <p:cNvPr id="9" name="Picture 8">
            <a:extLst>
              <a:ext uri="{FF2B5EF4-FFF2-40B4-BE49-F238E27FC236}">
                <a16:creationId xmlns:a16="http://schemas.microsoft.com/office/drawing/2014/main" id="{6E18B714-AD92-4AB6-A1F1-0F524C10B9F6}"/>
              </a:ext>
            </a:extLst>
          </p:cNvPr>
          <p:cNvPicPr>
            <a:picLocks noChangeAspect="1"/>
          </p:cNvPicPr>
          <p:nvPr/>
        </p:nvPicPr>
        <p:blipFill>
          <a:blip r:embed="rId4"/>
          <a:stretch>
            <a:fillRect/>
          </a:stretch>
        </p:blipFill>
        <p:spPr>
          <a:xfrm>
            <a:off x="2842654" y="4258211"/>
            <a:ext cx="1603387" cy="469433"/>
          </a:xfrm>
          <a:prstGeom prst="rect">
            <a:avLst/>
          </a:prstGeom>
        </p:spPr>
      </p:pic>
      <p:pic>
        <p:nvPicPr>
          <p:cNvPr id="10" name="Picture 9">
            <a:extLst>
              <a:ext uri="{FF2B5EF4-FFF2-40B4-BE49-F238E27FC236}">
                <a16:creationId xmlns:a16="http://schemas.microsoft.com/office/drawing/2014/main" id="{FA73B345-F8C1-4EF8-BB76-21E50D03D908}"/>
              </a:ext>
            </a:extLst>
          </p:cNvPr>
          <p:cNvPicPr>
            <a:picLocks noChangeAspect="1"/>
          </p:cNvPicPr>
          <p:nvPr/>
        </p:nvPicPr>
        <p:blipFill>
          <a:blip r:embed="rId4"/>
          <a:stretch>
            <a:fillRect/>
          </a:stretch>
        </p:blipFill>
        <p:spPr>
          <a:xfrm>
            <a:off x="2842654" y="4697226"/>
            <a:ext cx="1603387" cy="469433"/>
          </a:xfrm>
          <a:prstGeom prst="rect">
            <a:avLst/>
          </a:prstGeom>
        </p:spPr>
      </p:pic>
      <p:pic>
        <p:nvPicPr>
          <p:cNvPr id="11" name="Picture 10">
            <a:extLst>
              <a:ext uri="{FF2B5EF4-FFF2-40B4-BE49-F238E27FC236}">
                <a16:creationId xmlns:a16="http://schemas.microsoft.com/office/drawing/2014/main" id="{799ECEA2-E34E-48EB-AF18-A0EAC44C87D4}"/>
              </a:ext>
            </a:extLst>
          </p:cNvPr>
          <p:cNvPicPr>
            <a:picLocks noChangeAspect="1"/>
          </p:cNvPicPr>
          <p:nvPr/>
        </p:nvPicPr>
        <p:blipFill>
          <a:blip r:embed="rId4"/>
          <a:stretch>
            <a:fillRect/>
          </a:stretch>
        </p:blipFill>
        <p:spPr>
          <a:xfrm>
            <a:off x="2730011" y="5424528"/>
            <a:ext cx="1603387" cy="469433"/>
          </a:xfrm>
          <a:prstGeom prst="rect">
            <a:avLst/>
          </a:prstGeom>
        </p:spPr>
      </p:pic>
      <p:pic>
        <p:nvPicPr>
          <p:cNvPr id="13" name="Picture 12">
            <a:extLst>
              <a:ext uri="{FF2B5EF4-FFF2-40B4-BE49-F238E27FC236}">
                <a16:creationId xmlns:a16="http://schemas.microsoft.com/office/drawing/2014/main" id="{A160AF3F-F1EC-4629-BEDB-AE32077C61CC}"/>
              </a:ext>
            </a:extLst>
          </p:cNvPr>
          <p:cNvPicPr>
            <a:picLocks noChangeAspect="1"/>
          </p:cNvPicPr>
          <p:nvPr/>
        </p:nvPicPr>
        <p:blipFill>
          <a:blip r:embed="rId5"/>
          <a:stretch>
            <a:fillRect/>
          </a:stretch>
        </p:blipFill>
        <p:spPr>
          <a:xfrm>
            <a:off x="5102266" y="4321759"/>
            <a:ext cx="987638" cy="158510"/>
          </a:xfrm>
          <a:prstGeom prst="rect">
            <a:avLst/>
          </a:prstGeom>
        </p:spPr>
      </p:pic>
      <p:pic>
        <p:nvPicPr>
          <p:cNvPr id="14" name="Picture 13">
            <a:extLst>
              <a:ext uri="{FF2B5EF4-FFF2-40B4-BE49-F238E27FC236}">
                <a16:creationId xmlns:a16="http://schemas.microsoft.com/office/drawing/2014/main" id="{D8298108-0557-4958-909F-FC838C575DCA}"/>
              </a:ext>
            </a:extLst>
          </p:cNvPr>
          <p:cNvPicPr>
            <a:picLocks noChangeAspect="1"/>
          </p:cNvPicPr>
          <p:nvPr/>
        </p:nvPicPr>
        <p:blipFill>
          <a:blip r:embed="rId6"/>
          <a:stretch>
            <a:fillRect/>
          </a:stretch>
        </p:blipFill>
        <p:spPr>
          <a:xfrm>
            <a:off x="2123264" y="3923760"/>
            <a:ext cx="713294" cy="493819"/>
          </a:xfrm>
          <a:prstGeom prst="rect">
            <a:avLst/>
          </a:prstGeom>
        </p:spPr>
      </p:pic>
      <p:pic>
        <p:nvPicPr>
          <p:cNvPr id="15" name="Picture 14">
            <a:extLst>
              <a:ext uri="{FF2B5EF4-FFF2-40B4-BE49-F238E27FC236}">
                <a16:creationId xmlns:a16="http://schemas.microsoft.com/office/drawing/2014/main" id="{5A77F20F-8E5A-422C-8BAA-2D684B96C5E5}"/>
              </a:ext>
            </a:extLst>
          </p:cNvPr>
          <p:cNvPicPr>
            <a:picLocks noChangeAspect="1"/>
          </p:cNvPicPr>
          <p:nvPr/>
        </p:nvPicPr>
        <p:blipFill>
          <a:blip r:embed="rId6"/>
          <a:stretch>
            <a:fillRect/>
          </a:stretch>
        </p:blipFill>
        <p:spPr>
          <a:xfrm>
            <a:off x="2931053" y="2204471"/>
            <a:ext cx="713294" cy="493819"/>
          </a:xfrm>
          <a:prstGeom prst="rect">
            <a:avLst/>
          </a:prstGeom>
        </p:spPr>
      </p:pic>
      <p:pic>
        <p:nvPicPr>
          <p:cNvPr id="16" name="Picture 15">
            <a:extLst>
              <a:ext uri="{FF2B5EF4-FFF2-40B4-BE49-F238E27FC236}">
                <a16:creationId xmlns:a16="http://schemas.microsoft.com/office/drawing/2014/main" id="{ED0BDEDD-0FF6-413E-B17B-DCFA0BB16F70}"/>
              </a:ext>
            </a:extLst>
          </p:cNvPr>
          <p:cNvPicPr>
            <a:picLocks noChangeAspect="1"/>
          </p:cNvPicPr>
          <p:nvPr/>
        </p:nvPicPr>
        <p:blipFill>
          <a:blip r:embed="rId7"/>
          <a:stretch>
            <a:fillRect/>
          </a:stretch>
        </p:blipFill>
        <p:spPr>
          <a:xfrm>
            <a:off x="3599076" y="2556014"/>
            <a:ext cx="1133954" cy="201185"/>
          </a:xfrm>
          <a:prstGeom prst="rect">
            <a:avLst/>
          </a:prstGeom>
        </p:spPr>
      </p:pic>
    </p:spTree>
    <p:extLst>
      <p:ext uri="{BB962C8B-B14F-4D97-AF65-F5344CB8AC3E}">
        <p14:creationId xmlns:p14="http://schemas.microsoft.com/office/powerpoint/2010/main" val="3453839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2978-ECD4-4900-877F-ADEF7FFDA0DA}"/>
              </a:ext>
            </a:extLst>
          </p:cNvPr>
          <p:cNvSpPr>
            <a:spLocks noGrp="1"/>
          </p:cNvSpPr>
          <p:nvPr>
            <p:ph type="title"/>
          </p:nvPr>
        </p:nvSpPr>
        <p:spPr/>
        <p:txBody>
          <a:bodyPr/>
          <a:lstStyle/>
          <a:p>
            <a:r>
              <a:rPr lang="en-US" dirty="0">
                <a:hlinkClick r:id="rId2"/>
              </a:rPr>
              <a:t>BSC</a:t>
            </a:r>
            <a:r>
              <a:rPr lang="en-US" dirty="0"/>
              <a:t> (Budget </a:t>
            </a:r>
            <a:r>
              <a:rPr lang="en-US" dirty="0" err="1"/>
              <a:t>SubContract</a:t>
            </a:r>
            <a:r>
              <a:rPr lang="en-US" dirty="0"/>
              <a:t>)</a:t>
            </a:r>
          </a:p>
        </p:txBody>
      </p:sp>
      <p:sp>
        <p:nvSpPr>
          <p:cNvPr id="3" name="Content Placeholder 2">
            <a:extLst>
              <a:ext uri="{FF2B5EF4-FFF2-40B4-BE49-F238E27FC236}">
                <a16:creationId xmlns:a16="http://schemas.microsoft.com/office/drawing/2014/main" id="{8EDC5278-92C1-49F0-A579-268B1061B70E}"/>
              </a:ext>
            </a:extLst>
          </p:cNvPr>
          <p:cNvSpPr>
            <a:spLocks noGrp="1"/>
          </p:cNvSpPr>
          <p:nvPr>
            <p:ph idx="1"/>
          </p:nvPr>
        </p:nvSpPr>
        <p:spPr/>
        <p:txBody>
          <a:bodyPr>
            <a:normAutofit fontScale="92500" lnSpcReduction="20000"/>
          </a:bodyPr>
          <a:lstStyle/>
          <a:p>
            <a:r>
              <a:rPr lang="en-US" dirty="0"/>
              <a:t>BSC refers to the F&amp;A calculations applied specifically to subcontracts (03-62)</a:t>
            </a:r>
          </a:p>
          <a:p>
            <a:r>
              <a:rPr lang="en-US" dirty="0"/>
              <a:t>Typically applies to the first $25,000 per subcontract, with exceptions</a:t>
            </a:r>
          </a:p>
          <a:p>
            <a:r>
              <a:rPr lang="en-US" dirty="0"/>
              <a:t>Not automatically charged to the budget like the other object codes</a:t>
            </a:r>
          </a:p>
          <a:p>
            <a:r>
              <a:rPr lang="en-US" dirty="0"/>
              <a:t>Calculated manually on a quarterly schedule and applied with a JV</a:t>
            </a:r>
          </a:p>
          <a:p>
            <a:endParaRPr lang="en-US" dirty="0"/>
          </a:p>
        </p:txBody>
      </p:sp>
    </p:spTree>
    <p:extLst>
      <p:ext uri="{BB962C8B-B14F-4D97-AF65-F5344CB8AC3E}">
        <p14:creationId xmlns:p14="http://schemas.microsoft.com/office/powerpoint/2010/main" val="1901231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1CC7-F5CE-45A0-BDDE-78E7D09BBCEC}"/>
              </a:ext>
            </a:extLst>
          </p:cNvPr>
          <p:cNvSpPr>
            <a:spLocks noGrp="1"/>
          </p:cNvSpPr>
          <p:nvPr>
            <p:ph type="title"/>
          </p:nvPr>
        </p:nvSpPr>
        <p:spPr>
          <a:xfrm>
            <a:off x="4143356" y="1690168"/>
            <a:ext cx="3292957" cy="1281632"/>
          </a:xfrm>
        </p:spPr>
        <p:txBody>
          <a:bodyPr>
            <a:normAutofit/>
          </a:bodyPr>
          <a:lstStyle/>
          <a:p>
            <a:r>
              <a:rPr lang="en-US" sz="4600" dirty="0"/>
              <a:t>Questions?</a:t>
            </a:r>
          </a:p>
        </p:txBody>
      </p:sp>
      <p:pic>
        <p:nvPicPr>
          <p:cNvPr id="3074" name="Picture 2">
            <a:extLst>
              <a:ext uri="{FF2B5EF4-FFF2-40B4-BE49-F238E27FC236}">
                <a16:creationId xmlns:a16="http://schemas.microsoft.com/office/drawing/2014/main" id="{51BD626B-234B-4A6F-86A0-E49F93090E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9608" y="2971800"/>
            <a:ext cx="6940083" cy="312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378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66DF6-66D9-4D5E-A756-4BDDEE41B774}"/>
              </a:ext>
            </a:extLst>
          </p:cNvPr>
          <p:cNvSpPr>
            <a:spLocks noGrp="1"/>
          </p:cNvSpPr>
          <p:nvPr>
            <p:ph type="title"/>
          </p:nvPr>
        </p:nvSpPr>
        <p:spPr/>
        <p:txBody>
          <a:bodyPr/>
          <a:lstStyle/>
          <a:p>
            <a:r>
              <a:rPr lang="en-US" dirty="0"/>
              <a:t>Latest Updates from GCA</a:t>
            </a:r>
          </a:p>
        </p:txBody>
      </p:sp>
      <p:sp>
        <p:nvSpPr>
          <p:cNvPr id="3" name="Content Placeholder 2">
            <a:extLst>
              <a:ext uri="{FF2B5EF4-FFF2-40B4-BE49-F238E27FC236}">
                <a16:creationId xmlns:a16="http://schemas.microsoft.com/office/drawing/2014/main" id="{7D350FF6-C86D-4259-B02B-46C7C883B78D}"/>
              </a:ext>
            </a:extLst>
          </p:cNvPr>
          <p:cNvSpPr>
            <a:spLocks noGrp="1"/>
          </p:cNvSpPr>
          <p:nvPr>
            <p:ph idx="1"/>
          </p:nvPr>
        </p:nvSpPr>
        <p:spPr>
          <a:xfrm>
            <a:off x="4933279" y="2561531"/>
            <a:ext cx="1724509" cy="357282"/>
          </a:xfrm>
        </p:spPr>
        <p:txBody>
          <a:bodyPr>
            <a:normAutofit fontScale="70000" lnSpcReduction="20000"/>
          </a:bodyPr>
          <a:lstStyle/>
          <a:p>
            <a:pPr marL="0" indent="0">
              <a:buNone/>
            </a:pPr>
            <a:r>
              <a:rPr lang="en-US" dirty="0"/>
              <a:t>Cheryl Haycox</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7EF34ABE-F142-4A3C-B9BA-4D8CFE91CCB4}"/>
              </a:ext>
            </a:extLst>
          </p:cNvPr>
          <p:cNvSpPr txBox="1"/>
          <p:nvPr/>
        </p:nvSpPr>
        <p:spPr>
          <a:xfrm>
            <a:off x="1517904" y="2822532"/>
            <a:ext cx="6096000" cy="1200329"/>
          </a:xfrm>
          <a:prstGeom prst="rect">
            <a:avLst/>
          </a:prstGeom>
          <a:noFill/>
        </p:spPr>
        <p:txBody>
          <a:bodyPr wrap="square">
            <a:spAutoFit/>
          </a:bodyPr>
          <a:lstStyle/>
          <a:p>
            <a:pPr rtl="0" fontAlgn="base">
              <a:spcBef>
                <a:spcPts val="0"/>
              </a:spcBef>
              <a:spcAft>
                <a:spcPts val="0"/>
              </a:spcAft>
              <a:buFont typeface="+mj-lt"/>
              <a:buAutoNum type="arabicPeriod"/>
            </a:pPr>
            <a:r>
              <a:rPr lang="en-US" sz="2400" b="0" i="0" u="none" strike="noStrike" dirty="0">
                <a:solidFill>
                  <a:srgbClr val="000000"/>
                </a:solidFill>
                <a:effectLst/>
                <a:latin typeface="Aharoni" panose="02010803020104030203" pitchFamily="2" charset="-79"/>
                <a:cs typeface="Aharoni" panose="02010803020104030203" pitchFamily="2" charset="-79"/>
              </a:rPr>
              <a:t>Late Posting Charges</a:t>
            </a:r>
          </a:p>
          <a:p>
            <a:pPr rtl="0" fontAlgn="base">
              <a:spcBef>
                <a:spcPts val="0"/>
              </a:spcBef>
              <a:spcAft>
                <a:spcPts val="0"/>
              </a:spcAft>
              <a:buFont typeface="+mj-lt"/>
              <a:buAutoNum type="arabicPeriod"/>
            </a:pPr>
            <a:r>
              <a:rPr lang="en-US" sz="2400" b="0" i="0" u="none" strike="noStrike" dirty="0">
                <a:solidFill>
                  <a:srgbClr val="000000"/>
                </a:solidFill>
                <a:effectLst/>
                <a:latin typeface="Aharoni" panose="02010803020104030203" pitchFamily="2" charset="-79"/>
                <a:cs typeface="Aharoni" panose="02010803020104030203" pitchFamily="2" charset="-79"/>
              </a:rPr>
              <a:t>The Lockbox</a:t>
            </a:r>
          </a:p>
          <a:p>
            <a:pPr rtl="0" fontAlgn="base">
              <a:spcBef>
                <a:spcPts val="0"/>
              </a:spcBef>
              <a:spcAft>
                <a:spcPts val="0"/>
              </a:spcAft>
              <a:buFont typeface="+mj-lt"/>
              <a:buAutoNum type="arabicPeriod"/>
            </a:pPr>
            <a:r>
              <a:rPr lang="en-US" sz="2400" b="0" i="0" u="none" strike="noStrike" dirty="0">
                <a:solidFill>
                  <a:srgbClr val="000000"/>
                </a:solidFill>
                <a:effectLst/>
                <a:latin typeface="Aharoni" panose="02010803020104030203" pitchFamily="2" charset="-79"/>
                <a:cs typeface="Aharoni" panose="02010803020104030203" pitchFamily="2" charset="-79"/>
              </a:rPr>
              <a:t>Expired Sub-budgets</a:t>
            </a:r>
          </a:p>
        </p:txBody>
      </p:sp>
    </p:spTree>
    <p:extLst>
      <p:ext uri="{BB962C8B-B14F-4D97-AF65-F5344CB8AC3E}">
        <p14:creationId xmlns:p14="http://schemas.microsoft.com/office/powerpoint/2010/main" val="2216834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3C7E-4032-4694-BFB4-435B788FFA45}"/>
              </a:ext>
            </a:extLst>
          </p:cNvPr>
          <p:cNvSpPr>
            <a:spLocks noGrp="1"/>
          </p:cNvSpPr>
          <p:nvPr>
            <p:ph type="title"/>
          </p:nvPr>
        </p:nvSpPr>
        <p:spPr/>
        <p:txBody>
          <a:bodyPr/>
          <a:lstStyle/>
          <a:p>
            <a:r>
              <a:rPr lang="en-US" dirty="0"/>
              <a:t>Recap from January </a:t>
            </a:r>
            <a:r>
              <a:rPr lang="en-US" dirty="0">
                <a:hlinkClick r:id="rId2"/>
              </a:rPr>
              <a:t>MRAM</a:t>
            </a:r>
            <a:endParaRPr lang="en-US" dirty="0"/>
          </a:p>
        </p:txBody>
      </p:sp>
      <p:sp>
        <p:nvSpPr>
          <p:cNvPr id="3" name="Content Placeholder 2">
            <a:extLst>
              <a:ext uri="{FF2B5EF4-FFF2-40B4-BE49-F238E27FC236}">
                <a16:creationId xmlns:a16="http://schemas.microsoft.com/office/drawing/2014/main" id="{77D43BCC-982D-457D-A6B2-C0819611DFF3}"/>
              </a:ext>
            </a:extLst>
          </p:cNvPr>
          <p:cNvSpPr>
            <a:spLocks noGrp="1"/>
          </p:cNvSpPr>
          <p:nvPr>
            <p:ph idx="1"/>
          </p:nvPr>
        </p:nvSpPr>
        <p:spPr/>
        <p:txBody>
          <a:bodyPr>
            <a:normAutofit fontScale="70000" lnSpcReduction="20000"/>
          </a:bodyPr>
          <a:lstStyle/>
          <a:p>
            <a:pPr lvl="0"/>
            <a:r>
              <a:rPr lang="en-US" b="1" i="0" baseline="0" dirty="0"/>
              <a:t>Issues with timely and accurate posting of late charges</a:t>
            </a:r>
            <a:endParaRPr lang="en-US" dirty="0"/>
          </a:p>
          <a:p>
            <a:pPr lvl="1"/>
            <a:r>
              <a:rPr lang="en-US" b="1" i="0" baseline="0" dirty="0"/>
              <a:t>Noncompliant for cost reimbursable awards</a:t>
            </a:r>
          </a:p>
          <a:p>
            <a:pPr lvl="1"/>
            <a:r>
              <a:rPr lang="en-US" b="1" i="0" baseline="0" dirty="0"/>
              <a:t>Causes UW to have cash on hand</a:t>
            </a:r>
          </a:p>
          <a:p>
            <a:pPr lvl="1"/>
            <a:r>
              <a:rPr lang="en-US" b="1" i="0" baseline="0" dirty="0"/>
              <a:t>Sponsors are </a:t>
            </a:r>
            <a:r>
              <a:rPr lang="en-US" dirty="0"/>
              <a:t>becoming more strict</a:t>
            </a:r>
          </a:p>
          <a:p>
            <a:pPr lvl="1"/>
            <a:r>
              <a:rPr lang="en-US" dirty="0"/>
              <a:t>Common flag for auditors</a:t>
            </a:r>
          </a:p>
          <a:p>
            <a:r>
              <a:rPr lang="en-US" dirty="0"/>
              <a:t>GCA is working on a policy to enforce timely posting of late charges</a:t>
            </a:r>
          </a:p>
          <a:p>
            <a:r>
              <a:rPr lang="en-US" dirty="0"/>
              <a:t>Consequences could include refunding cash previously received if issues are not resolved timely</a:t>
            </a:r>
          </a:p>
          <a:p>
            <a:r>
              <a:rPr lang="en-US" dirty="0"/>
              <a:t>Work with vendors or subcontractors to post transactions as soon as possible</a:t>
            </a:r>
          </a:p>
          <a:p>
            <a:endParaRPr lang="en-US" dirty="0"/>
          </a:p>
        </p:txBody>
      </p:sp>
    </p:spTree>
    <p:extLst>
      <p:ext uri="{BB962C8B-B14F-4D97-AF65-F5344CB8AC3E}">
        <p14:creationId xmlns:p14="http://schemas.microsoft.com/office/powerpoint/2010/main" val="667144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93154-ADB2-43C6-9889-73F4182E1AEF}"/>
              </a:ext>
            </a:extLst>
          </p:cNvPr>
          <p:cNvSpPr>
            <a:spLocks noGrp="1"/>
          </p:cNvSpPr>
          <p:nvPr>
            <p:ph type="title"/>
          </p:nvPr>
        </p:nvSpPr>
        <p:spPr/>
        <p:txBody>
          <a:bodyPr/>
          <a:lstStyle/>
          <a:p>
            <a:r>
              <a:rPr lang="en-US" dirty="0"/>
              <a:t>What’s Happening Now</a:t>
            </a:r>
          </a:p>
        </p:txBody>
      </p:sp>
      <p:sp>
        <p:nvSpPr>
          <p:cNvPr id="3" name="Content Placeholder 2">
            <a:extLst>
              <a:ext uri="{FF2B5EF4-FFF2-40B4-BE49-F238E27FC236}">
                <a16:creationId xmlns:a16="http://schemas.microsoft.com/office/drawing/2014/main" id="{DF3AB806-90CE-4B37-B5A2-D0468351CC4A}"/>
              </a:ext>
            </a:extLst>
          </p:cNvPr>
          <p:cNvSpPr>
            <a:spLocks noGrp="1"/>
          </p:cNvSpPr>
          <p:nvPr>
            <p:ph idx="1"/>
          </p:nvPr>
        </p:nvSpPr>
        <p:spPr/>
        <p:txBody>
          <a:bodyPr>
            <a:normAutofit/>
          </a:bodyPr>
          <a:lstStyle/>
          <a:p>
            <a:r>
              <a:rPr lang="en-US" dirty="0"/>
              <a:t>All Federal Awards that pay through the Payment Management System are closed once the Final Financial Report is submitted, or at 90/120 days from expiration (different agencies have different deadlines)</a:t>
            </a:r>
          </a:p>
          <a:p>
            <a:pPr lvl="1"/>
            <a:r>
              <a:rPr lang="en-US" dirty="0"/>
              <a:t>We’ve noticed that some PMS accounts are closed prior to the 120 days</a:t>
            </a:r>
          </a:p>
          <a:p>
            <a:pPr lvl="1"/>
            <a:r>
              <a:rPr lang="en-US" dirty="0"/>
              <a:t>GCA  has been testing different approaches to accommodate charges after the Final Action Date</a:t>
            </a:r>
          </a:p>
          <a:p>
            <a:endParaRPr lang="en-US" dirty="0"/>
          </a:p>
        </p:txBody>
      </p:sp>
    </p:spTree>
    <p:extLst>
      <p:ext uri="{BB962C8B-B14F-4D97-AF65-F5344CB8AC3E}">
        <p14:creationId xmlns:p14="http://schemas.microsoft.com/office/powerpoint/2010/main" val="53736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7BE5-211E-418F-985B-34CE42C2B003}"/>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AF0EF30C-EC13-41E7-A668-27BB9BE7B2FA}"/>
              </a:ext>
            </a:extLst>
          </p:cNvPr>
          <p:cNvSpPr>
            <a:spLocks noGrp="1"/>
          </p:cNvSpPr>
          <p:nvPr>
            <p:ph idx="1"/>
          </p:nvPr>
        </p:nvSpPr>
        <p:spPr/>
        <p:txBody>
          <a:bodyPr/>
          <a:lstStyle/>
          <a:p>
            <a:r>
              <a:rPr lang="en-US" dirty="0"/>
              <a:t>Please make sure you are muted in order to reduce background noise during the presentation.</a:t>
            </a:r>
          </a:p>
          <a:p>
            <a:r>
              <a:rPr lang="en-US" dirty="0"/>
              <a:t>Please ask us questions using the Chat feature in Zoom. We will pause after each segment to answer them</a:t>
            </a:r>
          </a:p>
          <a:p>
            <a:r>
              <a:rPr lang="en-US" dirty="0"/>
              <a:t>We want you to be engaged. This meeting is for you</a:t>
            </a:r>
          </a:p>
        </p:txBody>
      </p:sp>
    </p:spTree>
    <p:extLst>
      <p:ext uri="{BB962C8B-B14F-4D97-AF65-F5344CB8AC3E}">
        <p14:creationId xmlns:p14="http://schemas.microsoft.com/office/powerpoint/2010/main" val="2647438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74C2-AF6A-4791-A64C-D94F0FA8A93A}"/>
              </a:ext>
            </a:extLst>
          </p:cNvPr>
          <p:cNvSpPr>
            <a:spLocks noGrp="1"/>
          </p:cNvSpPr>
          <p:nvPr>
            <p:ph type="title"/>
          </p:nvPr>
        </p:nvSpPr>
        <p:spPr/>
        <p:txBody>
          <a:bodyPr>
            <a:normAutofit/>
          </a:bodyPr>
          <a:lstStyle/>
          <a:p>
            <a:r>
              <a:rPr lang="en-US" sz="4000" b="0" i="0" u="none" strike="noStrike" dirty="0">
                <a:solidFill>
                  <a:srgbClr val="000000"/>
                </a:solidFill>
                <a:effectLst/>
                <a:latin typeface="Aharoni" panose="02010803020104030203" pitchFamily="2" charset="-79"/>
                <a:cs typeface="Aharoni" panose="02010803020104030203" pitchFamily="2" charset="-79"/>
              </a:rPr>
              <a:t>Reopening Closed PMS Accounts</a:t>
            </a:r>
            <a:endParaRPr lang="en-US" sz="4000" dirty="0"/>
          </a:p>
        </p:txBody>
      </p:sp>
      <p:sp>
        <p:nvSpPr>
          <p:cNvPr id="3" name="Content Placeholder 2">
            <a:extLst>
              <a:ext uri="{FF2B5EF4-FFF2-40B4-BE49-F238E27FC236}">
                <a16:creationId xmlns:a16="http://schemas.microsoft.com/office/drawing/2014/main" id="{BEE16C9D-1F86-4C79-821E-A0484B8DA490}"/>
              </a:ext>
            </a:extLst>
          </p:cNvPr>
          <p:cNvSpPr>
            <a:spLocks noGrp="1"/>
          </p:cNvSpPr>
          <p:nvPr>
            <p:ph idx="1"/>
          </p:nvPr>
        </p:nvSpPr>
        <p:spPr/>
        <p:txBody>
          <a:bodyPr>
            <a:normAutofit/>
          </a:bodyPr>
          <a:lstStyle/>
          <a:p>
            <a:pPr marL="365760" rtl="0">
              <a:spcBef>
                <a:spcPts val="900"/>
              </a:spcBef>
              <a:spcAft>
                <a:spcPts val="0"/>
              </a:spcAft>
            </a:pPr>
            <a:r>
              <a:rPr lang="en-US" sz="1800" b="0" i="0" u="none" strike="noStrike" dirty="0">
                <a:solidFill>
                  <a:srgbClr val="3F3F3F"/>
                </a:solidFill>
                <a:effectLst/>
                <a:latin typeface="Avenir"/>
              </a:rPr>
              <a:t>The process to re-open the PMS account is onerous</a:t>
            </a:r>
            <a:endParaRPr lang="en-US" b="0" dirty="0">
              <a:effectLst/>
            </a:endParaRPr>
          </a:p>
          <a:p>
            <a:pPr marL="365760" rtl="0">
              <a:spcBef>
                <a:spcPts val="900"/>
              </a:spcBef>
              <a:spcAft>
                <a:spcPts val="0"/>
              </a:spcAft>
            </a:pPr>
            <a:r>
              <a:rPr lang="en-US" sz="1800" b="0" i="0" u="none" strike="noStrike" dirty="0">
                <a:solidFill>
                  <a:srgbClr val="3F3F3F"/>
                </a:solidFill>
                <a:effectLst/>
                <a:latin typeface="Avenir"/>
              </a:rPr>
              <a:t>Sponsors want to know why we were late, and what actions/changes are we making to prevent this from happening again</a:t>
            </a:r>
            <a:endParaRPr lang="en-US" b="0" dirty="0">
              <a:effectLst/>
            </a:endParaRPr>
          </a:p>
          <a:p>
            <a:pPr marL="365760" rtl="0">
              <a:spcBef>
                <a:spcPts val="900"/>
              </a:spcBef>
              <a:spcAft>
                <a:spcPts val="0"/>
              </a:spcAft>
            </a:pPr>
            <a:r>
              <a:rPr lang="en-US" sz="1800" b="0" i="0" u="none" strike="noStrike" dirty="0">
                <a:solidFill>
                  <a:srgbClr val="3F3F3F"/>
                </a:solidFill>
                <a:effectLst/>
                <a:latin typeface="Avenir"/>
              </a:rPr>
              <a:t>GCA and OSP work together to write a formal request to reopen the account that is sent to the sponsor for approval using department justification  </a:t>
            </a:r>
            <a:endParaRPr lang="en-US" b="0" dirty="0">
              <a:effectLst/>
            </a:endParaRPr>
          </a:p>
          <a:p>
            <a:pPr marL="365760" rtl="0">
              <a:spcBef>
                <a:spcPts val="900"/>
              </a:spcBef>
              <a:spcAft>
                <a:spcPts val="0"/>
              </a:spcAft>
            </a:pPr>
            <a:r>
              <a:rPr lang="en-US" sz="1800" b="0" i="0" u="none" strike="noStrike" dirty="0">
                <a:solidFill>
                  <a:srgbClr val="3F3F3F"/>
                </a:solidFill>
                <a:effectLst/>
                <a:latin typeface="Avenir"/>
              </a:rPr>
              <a:t>If approved, the final transactions must post ASAP so that GCA can revise and submit the new report. </a:t>
            </a:r>
            <a:endParaRPr lang="en-US" b="0" dirty="0">
              <a:effectLst/>
            </a:endParaRPr>
          </a:p>
          <a:p>
            <a:pPr marL="365760" rtl="0">
              <a:spcBef>
                <a:spcPts val="900"/>
              </a:spcBef>
              <a:spcAft>
                <a:spcPts val="0"/>
              </a:spcAft>
            </a:pPr>
            <a:r>
              <a:rPr lang="en-US" sz="1800" b="0" i="0" u="none" strike="noStrike" dirty="0">
                <a:solidFill>
                  <a:srgbClr val="3F3F3F"/>
                </a:solidFill>
                <a:effectLst/>
                <a:latin typeface="Avenir"/>
              </a:rPr>
              <a:t>Applies to both charges and credits</a:t>
            </a:r>
            <a:endParaRPr lang="en-US" b="0" dirty="0">
              <a:effectLst/>
            </a:endParaRPr>
          </a:p>
          <a:p>
            <a:endParaRPr lang="en-US" dirty="0"/>
          </a:p>
        </p:txBody>
      </p:sp>
    </p:spTree>
    <p:extLst>
      <p:ext uri="{BB962C8B-B14F-4D97-AF65-F5344CB8AC3E}">
        <p14:creationId xmlns:p14="http://schemas.microsoft.com/office/powerpoint/2010/main" val="4175124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E9AA-195C-4E79-A682-759D038C256C}"/>
              </a:ext>
            </a:extLst>
          </p:cNvPr>
          <p:cNvSpPr>
            <a:spLocks noGrp="1"/>
          </p:cNvSpPr>
          <p:nvPr>
            <p:ph type="title"/>
          </p:nvPr>
        </p:nvSpPr>
        <p:spPr/>
        <p:txBody>
          <a:bodyPr/>
          <a:lstStyle/>
          <a:p>
            <a:r>
              <a:rPr lang="en-US" sz="4400" b="0" i="0" u="none" strike="noStrike" dirty="0">
                <a:solidFill>
                  <a:srgbClr val="000000"/>
                </a:solidFill>
                <a:effectLst/>
                <a:latin typeface="Aharoni" panose="02010803020104030203" pitchFamily="2" charset="-79"/>
                <a:cs typeface="Aharoni" panose="02010803020104030203" pitchFamily="2" charset="-79"/>
              </a:rPr>
              <a:t>Reopening Closed PMS Accounts</a:t>
            </a:r>
            <a:endParaRPr lang="en-US" dirty="0"/>
          </a:p>
        </p:txBody>
      </p:sp>
      <p:sp>
        <p:nvSpPr>
          <p:cNvPr id="3" name="Content Placeholder 2">
            <a:extLst>
              <a:ext uri="{FF2B5EF4-FFF2-40B4-BE49-F238E27FC236}">
                <a16:creationId xmlns:a16="http://schemas.microsoft.com/office/drawing/2014/main" id="{9A88A90C-D200-49FB-98ED-81F93AFE30CB}"/>
              </a:ext>
            </a:extLst>
          </p:cNvPr>
          <p:cNvSpPr>
            <a:spLocks noGrp="1"/>
          </p:cNvSpPr>
          <p:nvPr>
            <p:ph idx="1"/>
          </p:nvPr>
        </p:nvSpPr>
        <p:spPr/>
        <p:txBody>
          <a:bodyPr/>
          <a:lstStyle/>
          <a:p>
            <a:pPr marL="365760" rtl="0">
              <a:spcBef>
                <a:spcPts val="900"/>
              </a:spcBef>
              <a:spcAft>
                <a:spcPts val="0"/>
              </a:spcAft>
            </a:pPr>
            <a:r>
              <a:rPr lang="en-US" sz="1800" b="0" i="0" u="none" strike="noStrike" dirty="0">
                <a:solidFill>
                  <a:srgbClr val="3F3F3F"/>
                </a:solidFill>
                <a:effectLst/>
                <a:latin typeface="Avenir"/>
              </a:rPr>
              <a:t>It is very important to get invoices in timely from subcontractors. </a:t>
            </a:r>
            <a:endParaRPr lang="en-US" b="0" dirty="0">
              <a:effectLst/>
            </a:endParaRPr>
          </a:p>
          <a:p>
            <a:pPr marL="365760" rtl="0">
              <a:spcBef>
                <a:spcPts val="900"/>
              </a:spcBef>
              <a:spcAft>
                <a:spcPts val="0"/>
              </a:spcAft>
            </a:pPr>
            <a:r>
              <a:rPr lang="en-US" sz="1800" b="0" i="0" u="none" strike="noStrike" dirty="0">
                <a:solidFill>
                  <a:srgbClr val="3F3F3F"/>
                </a:solidFill>
                <a:effectLst/>
                <a:latin typeface="Avenir"/>
              </a:rPr>
              <a:t>If they can’t provide an invoice by their due date, they are risking non-payment</a:t>
            </a:r>
            <a:endParaRPr lang="en-US" b="0" dirty="0">
              <a:effectLst/>
            </a:endParaRPr>
          </a:p>
          <a:p>
            <a:pPr marL="365760" rtl="0">
              <a:spcBef>
                <a:spcPts val="900"/>
              </a:spcBef>
              <a:spcAft>
                <a:spcPts val="0"/>
              </a:spcAft>
            </a:pPr>
            <a:r>
              <a:rPr lang="en-US" sz="1800" b="0" i="0" u="none" strike="noStrike" dirty="0">
                <a:solidFill>
                  <a:srgbClr val="3F3F3F"/>
                </a:solidFill>
                <a:effectLst/>
                <a:latin typeface="Avenir"/>
              </a:rPr>
              <a:t>GCA will try to allow more time when we can (within reason!)</a:t>
            </a:r>
            <a:endParaRPr lang="en-US" b="0" dirty="0">
              <a:effectLst/>
            </a:endParaRPr>
          </a:p>
          <a:p>
            <a:pPr marL="0" indent="0">
              <a:buNone/>
            </a:pPr>
            <a:endParaRPr lang="en-US" dirty="0"/>
          </a:p>
        </p:txBody>
      </p:sp>
    </p:spTree>
    <p:extLst>
      <p:ext uri="{BB962C8B-B14F-4D97-AF65-F5344CB8AC3E}">
        <p14:creationId xmlns:p14="http://schemas.microsoft.com/office/powerpoint/2010/main" val="1489420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A0D1-85A8-4059-8D6E-6F6A6480447F}"/>
              </a:ext>
            </a:extLst>
          </p:cNvPr>
          <p:cNvSpPr>
            <a:spLocks noGrp="1"/>
          </p:cNvSpPr>
          <p:nvPr>
            <p:ph type="title"/>
          </p:nvPr>
        </p:nvSpPr>
        <p:spPr/>
        <p:txBody>
          <a:bodyPr>
            <a:normAutofit/>
          </a:bodyPr>
          <a:lstStyle/>
          <a:p>
            <a:r>
              <a:rPr lang="en-US" sz="4000" b="0" i="0" u="none" strike="noStrike" dirty="0">
                <a:solidFill>
                  <a:srgbClr val="000000"/>
                </a:solidFill>
                <a:effectLst/>
                <a:latin typeface="Aharoni" panose="02010803020104030203" pitchFamily="2" charset="-79"/>
                <a:cs typeface="Aharoni" panose="02010803020104030203" pitchFamily="2" charset="-79"/>
              </a:rPr>
              <a:t>Cost Reimbursable Invoicing</a:t>
            </a:r>
            <a:endParaRPr lang="en-US" sz="4000" dirty="0"/>
          </a:p>
        </p:txBody>
      </p:sp>
      <p:sp>
        <p:nvSpPr>
          <p:cNvPr id="3" name="Content Placeholder 2">
            <a:extLst>
              <a:ext uri="{FF2B5EF4-FFF2-40B4-BE49-F238E27FC236}">
                <a16:creationId xmlns:a16="http://schemas.microsoft.com/office/drawing/2014/main" id="{6C5E3B77-7A4C-4569-99B2-38A7F4C17A70}"/>
              </a:ext>
            </a:extLst>
          </p:cNvPr>
          <p:cNvSpPr>
            <a:spLocks noGrp="1"/>
          </p:cNvSpPr>
          <p:nvPr>
            <p:ph idx="1"/>
          </p:nvPr>
        </p:nvSpPr>
        <p:spPr/>
        <p:txBody>
          <a:bodyPr>
            <a:normAutofit/>
          </a:bodyPr>
          <a:lstStyle/>
          <a:p>
            <a:pPr marL="365760" rtl="0">
              <a:spcBef>
                <a:spcPts val="900"/>
              </a:spcBef>
              <a:spcAft>
                <a:spcPts val="0"/>
              </a:spcAft>
            </a:pPr>
            <a:r>
              <a:rPr lang="en-US" sz="1800" b="0" i="0" u="none" strike="noStrike" dirty="0">
                <a:solidFill>
                  <a:srgbClr val="3F3F3F"/>
                </a:solidFill>
                <a:effectLst/>
                <a:latin typeface="Avenir"/>
              </a:rPr>
              <a:t>Now it’s our turn to make sure we’re providing a timely Final Invoice!</a:t>
            </a:r>
            <a:endParaRPr lang="en-US" sz="1800" i="0" u="none" strike="noStrike" dirty="0">
              <a:solidFill>
                <a:srgbClr val="3F3F3F"/>
              </a:solidFill>
              <a:latin typeface="Avenir"/>
            </a:endParaRPr>
          </a:p>
          <a:p>
            <a:pPr marL="365760" rtl="0">
              <a:spcBef>
                <a:spcPts val="900"/>
              </a:spcBef>
              <a:spcAft>
                <a:spcPts val="0"/>
              </a:spcAft>
            </a:pPr>
            <a:r>
              <a:rPr lang="en-US" sz="1800" b="0" i="0" u="none" strike="noStrike" dirty="0">
                <a:solidFill>
                  <a:srgbClr val="3F3F3F"/>
                </a:solidFill>
                <a:effectLst/>
                <a:latin typeface="Avenir"/>
              </a:rPr>
              <a:t>GCA solution is to issue the Final on time to ensure payment for all charges that posted timely</a:t>
            </a:r>
            <a:endParaRPr lang="en-US" sz="1800" i="0" u="none" strike="noStrike" dirty="0">
              <a:solidFill>
                <a:srgbClr val="3F3F3F"/>
              </a:solidFill>
              <a:latin typeface="Avenir"/>
            </a:endParaRPr>
          </a:p>
          <a:p>
            <a:pPr marL="365760" rtl="0">
              <a:spcBef>
                <a:spcPts val="900"/>
              </a:spcBef>
              <a:spcAft>
                <a:spcPts val="0"/>
              </a:spcAft>
            </a:pPr>
            <a:r>
              <a:rPr lang="en-US" sz="1800" b="0" i="0" u="none" strike="noStrike" dirty="0">
                <a:solidFill>
                  <a:srgbClr val="3F3F3F"/>
                </a:solidFill>
                <a:effectLst/>
                <a:latin typeface="Avenir"/>
              </a:rPr>
              <a:t>If you have charges that post after the Final invoice was issued, you can ask the sponsor if they’ll accept a supplemental Final. The sponsor is not obligated to pay these invoices.</a:t>
            </a:r>
            <a:endParaRPr lang="en-US" b="0" dirty="0">
              <a:effectLst/>
            </a:endParaRPr>
          </a:p>
          <a:p>
            <a:pPr marL="365760" rtl="0">
              <a:spcBef>
                <a:spcPts val="900"/>
              </a:spcBef>
              <a:spcAft>
                <a:spcPts val="0"/>
              </a:spcAft>
            </a:pPr>
            <a:r>
              <a:rPr lang="en-US" sz="1800" b="0" i="0" u="none" strike="noStrike" dirty="0">
                <a:solidFill>
                  <a:srgbClr val="3F3F3F"/>
                </a:solidFill>
                <a:effectLst/>
                <a:latin typeface="Avenir"/>
              </a:rPr>
              <a:t>This is a general overview! Contact us for budget specific issues that come up!</a:t>
            </a:r>
            <a:endParaRPr lang="en-US" b="0" dirty="0">
              <a:effectLst/>
            </a:endParaRPr>
          </a:p>
          <a:p>
            <a:pPr marL="0" indent="0">
              <a:buNone/>
            </a:pPr>
            <a:endParaRPr lang="en-US" dirty="0"/>
          </a:p>
        </p:txBody>
      </p:sp>
    </p:spTree>
    <p:extLst>
      <p:ext uri="{BB962C8B-B14F-4D97-AF65-F5344CB8AC3E}">
        <p14:creationId xmlns:p14="http://schemas.microsoft.com/office/powerpoint/2010/main" val="1380105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1CC7-F5CE-45A0-BDDE-78E7D09BBCEC}"/>
              </a:ext>
            </a:extLst>
          </p:cNvPr>
          <p:cNvSpPr>
            <a:spLocks noGrp="1"/>
          </p:cNvSpPr>
          <p:nvPr>
            <p:ph type="title"/>
          </p:nvPr>
        </p:nvSpPr>
        <p:spPr>
          <a:xfrm>
            <a:off x="4143356" y="1690168"/>
            <a:ext cx="3292957" cy="1281632"/>
          </a:xfrm>
        </p:spPr>
        <p:txBody>
          <a:bodyPr>
            <a:normAutofit/>
          </a:bodyPr>
          <a:lstStyle/>
          <a:p>
            <a:r>
              <a:rPr lang="en-US" sz="4600" dirty="0"/>
              <a:t>Questions?</a:t>
            </a:r>
          </a:p>
        </p:txBody>
      </p:sp>
      <p:pic>
        <p:nvPicPr>
          <p:cNvPr id="3074" name="Picture 2">
            <a:extLst>
              <a:ext uri="{FF2B5EF4-FFF2-40B4-BE49-F238E27FC236}">
                <a16:creationId xmlns:a16="http://schemas.microsoft.com/office/drawing/2014/main" id="{51BD626B-234B-4A6F-86A0-E49F93090E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9608" y="2971800"/>
            <a:ext cx="6940083" cy="312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77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C1E7-0A6F-4141-8720-DE9328165E30}"/>
              </a:ext>
            </a:extLst>
          </p:cNvPr>
          <p:cNvSpPr>
            <a:spLocks noGrp="1"/>
          </p:cNvSpPr>
          <p:nvPr>
            <p:ph type="title"/>
          </p:nvPr>
        </p:nvSpPr>
        <p:spPr/>
        <p:txBody>
          <a:bodyPr>
            <a:normAutofit fontScale="90000"/>
          </a:bodyPr>
          <a:lstStyle/>
          <a:p>
            <a:pPr rtl="0">
              <a:spcBef>
                <a:spcPts val="0"/>
              </a:spcBef>
              <a:spcAft>
                <a:spcPts val="0"/>
              </a:spcAft>
            </a:pPr>
            <a:r>
              <a:rPr lang="en-US" sz="3600" b="0" i="0" u="none" strike="noStrike" dirty="0">
                <a:solidFill>
                  <a:srgbClr val="000000"/>
                </a:solidFill>
                <a:effectLst/>
                <a:latin typeface="Aharoni" panose="02010803020104030203" pitchFamily="2" charset="-79"/>
                <a:cs typeface="Aharoni" panose="02010803020104030203" pitchFamily="2" charset="-79"/>
              </a:rPr>
              <a:t>The Lockbox</a:t>
            </a:r>
            <a:br>
              <a:rPr lang="en-US" sz="3600" b="0" dirty="0">
                <a:effectLst/>
              </a:rPr>
            </a:br>
            <a:r>
              <a:rPr lang="en-US" sz="3600" b="0" i="0" u="none" strike="noStrike" dirty="0">
                <a:solidFill>
                  <a:srgbClr val="000000"/>
                </a:solidFill>
                <a:effectLst/>
                <a:latin typeface="Aharoni" panose="02010803020104030203" pitchFamily="2" charset="-79"/>
                <a:cs typeface="Aharoni" panose="02010803020104030203" pitchFamily="2" charset="-79"/>
              </a:rPr>
              <a:t>More than you ever wanted to know!</a:t>
            </a:r>
            <a:br>
              <a:rPr lang="en-US" b="0" dirty="0">
                <a:effectLst/>
              </a:rPr>
            </a:br>
            <a:br>
              <a:rPr lang="en-US" dirty="0"/>
            </a:br>
            <a:endParaRPr lang="en-US" dirty="0"/>
          </a:p>
        </p:txBody>
      </p:sp>
      <p:sp>
        <p:nvSpPr>
          <p:cNvPr id="3" name="Content Placeholder 2">
            <a:extLst>
              <a:ext uri="{FF2B5EF4-FFF2-40B4-BE49-F238E27FC236}">
                <a16:creationId xmlns:a16="http://schemas.microsoft.com/office/drawing/2014/main" id="{7AB199CA-4B0E-476B-8E31-B89BC9F58003}"/>
              </a:ext>
            </a:extLst>
          </p:cNvPr>
          <p:cNvSpPr>
            <a:spLocks noGrp="1"/>
          </p:cNvSpPr>
          <p:nvPr>
            <p:ph idx="1"/>
          </p:nvPr>
        </p:nvSpPr>
        <p:spPr/>
        <p:txBody>
          <a:bodyPr>
            <a:normAutofit fontScale="85000" lnSpcReduction="10000"/>
          </a:bodyPr>
          <a:lstStyle/>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venir"/>
              </a:rPr>
              <a:t>The lockbox service is provided by Bank of America  </a:t>
            </a:r>
            <a:endParaRPr lang="en-US" sz="1800" b="1" i="0" u="none" strike="noStrike" dirty="0">
              <a:solidFill>
                <a:srgbClr val="9FA87C"/>
              </a:solidFill>
              <a:effectLst/>
              <a:latin typeface="Avenir"/>
            </a:endParaRPr>
          </a:p>
          <a:p>
            <a:pPr marL="0" indent="0" rtl="0">
              <a:spcBef>
                <a:spcPts val="900"/>
              </a:spcBef>
              <a:spcAft>
                <a:spcPts val="0"/>
              </a:spcAft>
              <a:buNone/>
            </a:pPr>
            <a:r>
              <a:rPr lang="en-US" sz="1800" b="1" i="0" u="none" strike="noStrike" dirty="0">
                <a:solidFill>
                  <a:srgbClr val="3F3F3F"/>
                </a:solidFill>
                <a:effectLst/>
                <a:latin typeface="Avenir"/>
              </a:rPr>
              <a:t>	UW chose the Chicago location because it’s centrally located in the U.S.</a:t>
            </a:r>
            <a:endParaRPr lang="en-US" b="0" dirty="0">
              <a:effectLst/>
            </a:endParaRPr>
          </a:p>
          <a:p>
            <a:pPr marL="0" indent="0" rtl="0">
              <a:spcBef>
                <a:spcPts val="900"/>
              </a:spcBef>
              <a:spcAft>
                <a:spcPts val="0"/>
              </a:spcAft>
              <a:buNone/>
            </a:pPr>
            <a:r>
              <a:rPr lang="en-US" sz="1800" b="1" i="0" u="none" strike="noStrike" dirty="0">
                <a:solidFill>
                  <a:srgbClr val="3F3F3F"/>
                </a:solidFill>
                <a:effectLst/>
                <a:latin typeface="Avenir"/>
              </a:rPr>
              <a:t>	Expedites the collection and deposit of checks</a:t>
            </a:r>
            <a:endParaRPr lang="en-US" b="0" dirty="0">
              <a:effectLst/>
            </a:endParaRPr>
          </a:p>
          <a:p>
            <a:pPr marL="0" indent="0" rtl="0">
              <a:spcBef>
                <a:spcPts val="900"/>
              </a:spcBef>
              <a:spcAft>
                <a:spcPts val="0"/>
              </a:spcAft>
              <a:buNone/>
            </a:pPr>
            <a:r>
              <a:rPr lang="en-US" sz="1800" b="1" i="0" u="none" strike="noStrike" dirty="0">
                <a:solidFill>
                  <a:srgbClr val="3F3F3F"/>
                </a:solidFill>
                <a:effectLst/>
                <a:latin typeface="Avenir"/>
              </a:rPr>
              <a:t>	Staff at the lockbox scan all checks and correspondence received which is sent to the UW’s cash team. </a:t>
            </a:r>
            <a:endParaRPr lang="en-US" b="0" dirty="0">
              <a:effectLst/>
            </a:endParaRPr>
          </a:p>
          <a:p>
            <a:pPr marL="0" indent="0" rtl="0">
              <a:spcBef>
                <a:spcPts val="900"/>
              </a:spcBef>
              <a:spcAft>
                <a:spcPts val="0"/>
              </a:spcAft>
              <a:buNone/>
            </a:pPr>
            <a:r>
              <a:rPr lang="en-US" sz="1800" b="1" i="0" u="none" strike="noStrike" dirty="0">
                <a:solidFill>
                  <a:srgbClr val="3F3F3F"/>
                </a:solidFill>
                <a:effectLst/>
                <a:latin typeface="Avenir"/>
              </a:rPr>
              <a:t>	Banking and Accounting and other Cash teams have access to the images and bank information </a:t>
            </a:r>
            <a:endParaRPr lang="en-US" b="0" dirty="0">
              <a:effectLst/>
            </a:endParaRPr>
          </a:p>
          <a:p>
            <a:pPr marL="0" indent="0" rtl="0">
              <a:spcBef>
                <a:spcPts val="900"/>
              </a:spcBef>
              <a:spcAft>
                <a:spcPts val="0"/>
              </a:spcAft>
              <a:buNone/>
            </a:pPr>
            <a:r>
              <a:rPr lang="en-US" sz="1800" b="1" i="0" u="none" strike="noStrike" dirty="0">
                <a:solidFill>
                  <a:srgbClr val="3F3F3F"/>
                </a:solidFill>
                <a:effectLst/>
                <a:latin typeface="Avenir"/>
              </a:rPr>
              <a:t>	It’s a HUGE warehouse that processes payments for hundreds of businesses</a:t>
            </a:r>
            <a:endParaRPr lang="en-US" b="0" dirty="0">
              <a:effectLst/>
            </a:endParaRPr>
          </a:p>
          <a:p>
            <a:pPr marL="0" indent="0" rtl="0">
              <a:spcBef>
                <a:spcPts val="900"/>
              </a:spcBef>
              <a:spcAft>
                <a:spcPts val="0"/>
              </a:spcAft>
              <a:buNone/>
            </a:pPr>
            <a:r>
              <a:rPr lang="en-US" sz="1800" b="1" i="0" u="none" strike="noStrike" dirty="0">
                <a:solidFill>
                  <a:srgbClr val="3F3F3F"/>
                </a:solidFill>
                <a:effectLst/>
                <a:latin typeface="Avenir"/>
              </a:rPr>
              <a:t>	Each business has its own box number which is embedded in the address</a:t>
            </a:r>
            <a:endParaRPr lang="en-US" b="0" dirty="0">
              <a:effectLst/>
            </a:endParaRPr>
          </a:p>
          <a:p>
            <a:pPr marL="0" indent="0" rtl="0" fontAlgn="base">
              <a:spcBef>
                <a:spcPts val="600"/>
              </a:spcBef>
              <a:spcAft>
                <a:spcPts val="0"/>
              </a:spcAft>
              <a:buNone/>
            </a:pPr>
            <a:r>
              <a:rPr lang="en-US" sz="1800" b="1" i="0" u="none" strike="noStrike" dirty="0">
                <a:solidFill>
                  <a:srgbClr val="000000"/>
                </a:solidFill>
                <a:effectLst/>
                <a:latin typeface="Avenir"/>
              </a:rPr>
              <a:t>	Ours is 12455 Collections Drive</a:t>
            </a:r>
            <a:endParaRPr lang="en-US" sz="1800" b="1" i="0" u="none" strike="noStrike" dirty="0">
              <a:solidFill>
                <a:srgbClr val="9FA87C"/>
              </a:solidFill>
              <a:effectLst/>
              <a:latin typeface="Avenir"/>
            </a:endParaRPr>
          </a:p>
          <a:p>
            <a:r>
              <a:rPr lang="en-US" sz="1800" b="0" i="0" u="none" strike="noStrike" dirty="0">
                <a:solidFill>
                  <a:srgbClr val="000000"/>
                </a:solidFill>
                <a:effectLst/>
                <a:latin typeface="Avenir"/>
              </a:rPr>
              <a:t>The full address is on our </a:t>
            </a:r>
            <a:r>
              <a:rPr lang="en-US" sz="1800" b="0" i="0" u="sng" strike="noStrike" dirty="0">
                <a:solidFill>
                  <a:srgbClr val="579074"/>
                </a:solidFill>
                <a:effectLst/>
                <a:latin typeface="Avenir"/>
                <a:hlinkClick r:id="rId2"/>
              </a:rPr>
              <a:t>Contact GCA page</a:t>
            </a:r>
            <a:endParaRPr lang="en-US" dirty="0"/>
          </a:p>
        </p:txBody>
      </p:sp>
      <p:pic>
        <p:nvPicPr>
          <p:cNvPr id="4100" name="Picture 4">
            <a:extLst>
              <a:ext uri="{FF2B5EF4-FFF2-40B4-BE49-F238E27FC236}">
                <a16:creationId xmlns:a16="http://schemas.microsoft.com/office/drawing/2014/main" id="{849D57F3-6959-4CBA-94F8-5DF77649A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699" y="1285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1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3F18-83B9-42B3-B1FD-B5FF756C9878}"/>
              </a:ext>
            </a:extLst>
          </p:cNvPr>
          <p:cNvSpPr>
            <a:spLocks noGrp="1"/>
          </p:cNvSpPr>
          <p:nvPr>
            <p:ph type="title"/>
          </p:nvPr>
        </p:nvSpPr>
        <p:spPr/>
        <p:txBody>
          <a:bodyPr>
            <a:normAutofit/>
          </a:bodyPr>
          <a:lstStyle/>
          <a:p>
            <a:r>
              <a:rPr lang="en-US" sz="4000" b="0" i="0" u="none" strike="noStrike" dirty="0">
                <a:solidFill>
                  <a:srgbClr val="000000"/>
                </a:solidFill>
                <a:effectLst/>
                <a:latin typeface="Aharoni" panose="02010803020104030203" pitchFamily="2" charset="-79"/>
                <a:cs typeface="Aharoni" panose="02010803020104030203" pitchFamily="2" charset="-79"/>
              </a:rPr>
              <a:t>Tips for using the Lockbox</a:t>
            </a:r>
            <a:endParaRPr lang="en-US" sz="4000" dirty="0"/>
          </a:p>
        </p:txBody>
      </p:sp>
      <p:sp>
        <p:nvSpPr>
          <p:cNvPr id="3" name="Content Placeholder 2">
            <a:extLst>
              <a:ext uri="{FF2B5EF4-FFF2-40B4-BE49-F238E27FC236}">
                <a16:creationId xmlns:a16="http://schemas.microsoft.com/office/drawing/2014/main" id="{632DDB3A-1ACE-4A3F-9120-AFA6D60DDB6E}"/>
              </a:ext>
            </a:extLst>
          </p:cNvPr>
          <p:cNvSpPr>
            <a:spLocks noGrp="1"/>
          </p:cNvSpPr>
          <p:nvPr>
            <p:ph idx="1"/>
          </p:nvPr>
        </p:nvSpPr>
        <p:spPr>
          <a:xfrm>
            <a:off x="1464115" y="2212848"/>
            <a:ext cx="9144000" cy="3127248"/>
          </a:xfrm>
        </p:spPr>
        <p:txBody>
          <a:bodyPr>
            <a:normAutofit fontScale="92500" lnSpcReduction="10000"/>
          </a:bodyPr>
          <a:lstStyle/>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venir"/>
              </a:rPr>
              <a:t>The lockbox is only for grant and contract payments!!</a:t>
            </a:r>
            <a:endParaRPr lang="en-US" sz="1800" b="1" i="0" u="none" strike="noStrike" dirty="0">
              <a:solidFill>
                <a:srgbClr val="9FA87C"/>
              </a:solidFill>
              <a:effectLst/>
              <a:latin typeface="Avenir"/>
            </a:endParaRPr>
          </a:p>
          <a:p>
            <a:pPr marL="0" indent="0" rtl="0">
              <a:spcBef>
                <a:spcPts val="900"/>
              </a:spcBef>
              <a:spcAft>
                <a:spcPts val="0"/>
              </a:spcAft>
              <a:buNone/>
            </a:pPr>
            <a:r>
              <a:rPr lang="en-US" sz="1800" b="0" i="0" u="none" strike="noStrike" dirty="0">
                <a:solidFill>
                  <a:srgbClr val="3F3F3F"/>
                </a:solidFill>
                <a:effectLst/>
                <a:latin typeface="Avenir"/>
              </a:rPr>
              <a:t>	Refunds from vendors (formerly known as reverse expenditures) can go to the lockbox but MUST include the budget and object code that the original charge posted to so the credit can be processed as a refund and not a payment</a:t>
            </a:r>
            <a:endParaRPr lang="en-US" b="0" dirty="0">
              <a:effectLst/>
            </a:endParaRPr>
          </a:p>
          <a:p>
            <a:pPr rtl="0" fontAlgn="base">
              <a:spcBef>
                <a:spcPts val="900"/>
              </a:spcBef>
              <a:spcAft>
                <a:spcPts val="0"/>
              </a:spcAft>
              <a:buFont typeface="Arial" panose="020B0604020202020204" pitchFamily="34" charset="0"/>
              <a:buChar char="•"/>
            </a:pPr>
            <a:r>
              <a:rPr lang="en-US" sz="1800" b="1" i="0" u="none" strike="noStrike" dirty="0">
                <a:solidFill>
                  <a:srgbClr val="000000"/>
                </a:solidFill>
                <a:effectLst/>
                <a:latin typeface="Avenir"/>
              </a:rPr>
              <a:t>Checks must be payable to the University of Washington</a:t>
            </a:r>
            <a:endParaRPr lang="en-US" sz="1800" b="1" i="0" u="none" strike="noStrike" dirty="0">
              <a:solidFill>
                <a:srgbClr val="9FA87C"/>
              </a:solidFill>
              <a:effectLst/>
              <a:latin typeface="Avenir"/>
            </a:endParaRPr>
          </a:p>
          <a:p>
            <a:pPr marL="0" indent="0" rtl="0">
              <a:spcBef>
                <a:spcPts val="900"/>
              </a:spcBef>
              <a:spcAft>
                <a:spcPts val="0"/>
              </a:spcAft>
              <a:buNone/>
            </a:pPr>
            <a:r>
              <a:rPr lang="en-US" sz="1800" b="0" i="0" u="none" strike="noStrike" dirty="0">
                <a:solidFill>
                  <a:srgbClr val="3F3F3F"/>
                </a:solidFill>
                <a:effectLst/>
                <a:latin typeface="Avenir"/>
              </a:rPr>
              <a:t>	This is the name on the lockbox account. Checks payable any other way (department or school) are assumed to be a mistake and will be rejected by Bank of America </a:t>
            </a:r>
            <a:endParaRPr lang="en-US" b="0" dirty="0">
              <a:effectLst/>
            </a:endParaRPr>
          </a:p>
          <a:p>
            <a:pPr rtl="0" fontAlgn="base">
              <a:spcBef>
                <a:spcPts val="900"/>
              </a:spcBef>
              <a:spcAft>
                <a:spcPts val="0"/>
              </a:spcAft>
              <a:buFont typeface="Arial" panose="020B0604020202020204" pitchFamily="34" charset="0"/>
              <a:buChar char="•"/>
            </a:pPr>
            <a:r>
              <a:rPr lang="en-US" sz="1800" b="1" i="0" u="none" strike="noStrike" dirty="0">
                <a:solidFill>
                  <a:srgbClr val="000000"/>
                </a:solidFill>
                <a:effectLst/>
                <a:latin typeface="Avenir"/>
              </a:rPr>
              <a:t>US Postal Service is the most successful method for getting checks to the lockbox</a:t>
            </a:r>
            <a:endParaRPr lang="en-US" sz="1800" b="1" i="0" u="none" strike="noStrike" dirty="0">
              <a:solidFill>
                <a:srgbClr val="9FA87C"/>
              </a:solidFill>
              <a:effectLst/>
              <a:latin typeface="Avenir"/>
            </a:endParaRPr>
          </a:p>
          <a:p>
            <a:pPr marL="0" indent="0" rtl="0">
              <a:spcBef>
                <a:spcPts val="900"/>
              </a:spcBef>
              <a:spcAft>
                <a:spcPts val="0"/>
              </a:spcAft>
              <a:buNone/>
            </a:pPr>
            <a:r>
              <a:rPr lang="en-US" sz="1800" b="0" i="0" u="none" strike="noStrike" dirty="0">
                <a:solidFill>
                  <a:srgbClr val="3F3F3F"/>
                </a:solidFill>
                <a:effectLst/>
                <a:latin typeface="Avenir"/>
              </a:rPr>
              <a:t>	Overnight couriers can get items to the warehouse, but they don’t always make it to the proper box number </a:t>
            </a:r>
            <a:endParaRPr lang="en-US" b="0" dirty="0">
              <a:effectLst/>
            </a:endParaRPr>
          </a:p>
          <a:p>
            <a:endParaRPr lang="en-US" dirty="0"/>
          </a:p>
        </p:txBody>
      </p:sp>
      <p:pic>
        <p:nvPicPr>
          <p:cNvPr id="5124" name="Picture 4">
            <a:extLst>
              <a:ext uri="{FF2B5EF4-FFF2-40B4-BE49-F238E27FC236}">
                <a16:creationId xmlns:a16="http://schemas.microsoft.com/office/drawing/2014/main" id="{5DFFDB6D-42A7-4EDF-B9D9-F9C2157AE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2611" y="5177567"/>
            <a:ext cx="890494" cy="6519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89EAAA4-7C9B-4041-8AA7-1BD4FD400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5617" y="4061791"/>
            <a:ext cx="334617" cy="33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673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1CC7-F5CE-45A0-BDDE-78E7D09BBCEC}"/>
              </a:ext>
            </a:extLst>
          </p:cNvPr>
          <p:cNvSpPr>
            <a:spLocks noGrp="1"/>
          </p:cNvSpPr>
          <p:nvPr>
            <p:ph type="title"/>
          </p:nvPr>
        </p:nvSpPr>
        <p:spPr>
          <a:xfrm>
            <a:off x="4143356" y="1690168"/>
            <a:ext cx="3292957" cy="1281632"/>
          </a:xfrm>
        </p:spPr>
        <p:txBody>
          <a:bodyPr>
            <a:normAutofit/>
          </a:bodyPr>
          <a:lstStyle/>
          <a:p>
            <a:r>
              <a:rPr lang="en-US" sz="4600" dirty="0"/>
              <a:t>Questions?</a:t>
            </a:r>
          </a:p>
        </p:txBody>
      </p:sp>
      <p:pic>
        <p:nvPicPr>
          <p:cNvPr id="3074" name="Picture 2">
            <a:extLst>
              <a:ext uri="{FF2B5EF4-FFF2-40B4-BE49-F238E27FC236}">
                <a16:creationId xmlns:a16="http://schemas.microsoft.com/office/drawing/2014/main" id="{51BD626B-234B-4A6F-86A0-E49F93090E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9608" y="2971800"/>
            <a:ext cx="6940083" cy="312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43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92B3-9462-45DF-83EB-76C706FDA097}"/>
              </a:ext>
            </a:extLst>
          </p:cNvPr>
          <p:cNvSpPr>
            <a:spLocks noGrp="1"/>
          </p:cNvSpPr>
          <p:nvPr>
            <p:ph type="title"/>
          </p:nvPr>
        </p:nvSpPr>
        <p:spPr/>
        <p:txBody>
          <a:bodyPr/>
          <a:lstStyle/>
          <a:p>
            <a:r>
              <a:rPr lang="en-US" dirty="0"/>
              <a:t>Expired Sub Budgets</a:t>
            </a:r>
          </a:p>
        </p:txBody>
      </p:sp>
      <p:sp>
        <p:nvSpPr>
          <p:cNvPr id="3" name="Content Placeholder 2">
            <a:extLst>
              <a:ext uri="{FF2B5EF4-FFF2-40B4-BE49-F238E27FC236}">
                <a16:creationId xmlns:a16="http://schemas.microsoft.com/office/drawing/2014/main" id="{54B2CE21-BD98-42A9-8729-543724E2CB48}"/>
              </a:ext>
            </a:extLst>
          </p:cNvPr>
          <p:cNvSpPr>
            <a:spLocks noGrp="1"/>
          </p:cNvSpPr>
          <p:nvPr>
            <p:ph idx="1"/>
          </p:nvPr>
        </p:nvSpPr>
        <p:spPr/>
        <p:txBody>
          <a:bodyPr>
            <a:normAutofit/>
          </a:bodyPr>
          <a:lstStyle/>
          <a:p>
            <a:pPr rtl="0">
              <a:spcBef>
                <a:spcPts val="0"/>
              </a:spcBef>
              <a:spcAft>
                <a:spcPts val="0"/>
              </a:spcAft>
            </a:pPr>
            <a:r>
              <a:rPr lang="en-US" sz="1800" b="0" i="0" u="none" strike="noStrike" dirty="0">
                <a:solidFill>
                  <a:srgbClr val="000000"/>
                </a:solidFill>
                <a:effectLst/>
                <a:latin typeface="Aharoni" panose="02010803020104030203" pitchFamily="2" charset="-79"/>
                <a:cs typeface="Aharoni" panose="02010803020104030203" pitchFamily="2" charset="-79"/>
              </a:rPr>
              <a:t>Expired sub-budgets need to be closed within 120 days of expiration</a:t>
            </a:r>
          </a:p>
          <a:p>
            <a:pPr rtl="0">
              <a:spcBef>
                <a:spcPts val="0"/>
              </a:spcBef>
              <a:spcAft>
                <a:spcPts val="0"/>
              </a:spcAft>
            </a:pPr>
            <a:r>
              <a:rPr lang="en-US" sz="1800" b="0" i="0" u="none" strike="noStrike" dirty="0">
                <a:solidFill>
                  <a:srgbClr val="242424"/>
                </a:solidFill>
                <a:effectLst/>
                <a:latin typeface="Quattrocento Sans"/>
              </a:rPr>
              <a:t>90 days after a sub has been expired, GCA will send a Grant Tracker to the department contacts to ask if the sub can be closed or extended</a:t>
            </a:r>
          </a:p>
          <a:p>
            <a:pPr rtl="0">
              <a:spcBef>
                <a:spcPts val="0"/>
              </a:spcBef>
              <a:spcAft>
                <a:spcPts val="0"/>
              </a:spcAft>
            </a:pPr>
            <a:endParaRPr lang="en-US" sz="1800" b="0" i="0" u="none" strike="noStrike" dirty="0">
              <a:solidFill>
                <a:srgbClr val="9FA87C"/>
              </a:solidFill>
              <a:effectLst/>
              <a:latin typeface="Avenir"/>
            </a:endParaRPr>
          </a:p>
          <a:p>
            <a:pPr marL="365760" rtl="0">
              <a:spcBef>
                <a:spcPts val="900"/>
              </a:spcBef>
              <a:spcAft>
                <a:spcPts val="0"/>
              </a:spcAft>
            </a:pPr>
            <a:r>
              <a:rPr lang="en-US" sz="1800" b="0" i="0" u="none" strike="noStrike" dirty="0">
                <a:solidFill>
                  <a:srgbClr val="242424"/>
                </a:solidFill>
                <a:effectLst/>
                <a:latin typeface="Quattrocento Sans"/>
              </a:rPr>
              <a:t>Best Practice:  Let GCA know if we should extend the end date, or if we can close the sub (with instructions for any balance-return to parent)</a:t>
            </a:r>
            <a:endParaRPr lang="en-US" b="0" dirty="0">
              <a:effectLst/>
            </a:endParaRPr>
          </a:p>
        </p:txBody>
      </p:sp>
      <p:pic>
        <p:nvPicPr>
          <p:cNvPr id="6146" name="Picture 2">
            <a:extLst>
              <a:ext uri="{FF2B5EF4-FFF2-40B4-BE49-F238E27FC236}">
                <a16:creationId xmlns:a16="http://schemas.microsoft.com/office/drawing/2014/main" id="{17B6BD97-53DD-4C07-B9E1-85B59B352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439" y="4386337"/>
            <a:ext cx="298174" cy="29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035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2DAAF-8219-45DA-A7BA-D774594B971D}"/>
              </a:ext>
            </a:extLst>
          </p:cNvPr>
          <p:cNvSpPr>
            <a:spLocks noGrp="1"/>
          </p:cNvSpPr>
          <p:nvPr>
            <p:ph type="title"/>
          </p:nvPr>
        </p:nvSpPr>
        <p:spPr/>
        <p:txBody>
          <a:bodyPr>
            <a:normAutofit/>
          </a:bodyPr>
          <a:lstStyle/>
          <a:p>
            <a:r>
              <a:rPr lang="en-US" sz="4000" b="0" i="0" u="none" strike="noStrike" dirty="0">
                <a:solidFill>
                  <a:srgbClr val="000000"/>
                </a:solidFill>
                <a:effectLst/>
                <a:latin typeface="Aharoni" panose="02010803020104030203" pitchFamily="2" charset="-79"/>
                <a:cs typeface="Aharoni" panose="02010803020104030203" pitchFamily="2" charset="-79"/>
              </a:rPr>
              <a:t>GCA Actions</a:t>
            </a:r>
            <a:endParaRPr lang="en-US" sz="4000" dirty="0"/>
          </a:p>
        </p:txBody>
      </p:sp>
      <p:sp>
        <p:nvSpPr>
          <p:cNvPr id="3" name="Content Placeholder 2">
            <a:extLst>
              <a:ext uri="{FF2B5EF4-FFF2-40B4-BE49-F238E27FC236}">
                <a16:creationId xmlns:a16="http://schemas.microsoft.com/office/drawing/2014/main" id="{2666765C-3667-47D2-9CEE-567287D6D426}"/>
              </a:ext>
            </a:extLst>
          </p:cNvPr>
          <p:cNvSpPr>
            <a:spLocks noGrp="1"/>
          </p:cNvSpPr>
          <p:nvPr>
            <p:ph idx="1"/>
          </p:nvPr>
        </p:nvSpPr>
        <p:spPr/>
        <p:txBody>
          <a:bodyPr>
            <a:normAutofit fontScale="70000" lnSpcReduction="20000"/>
          </a:bodyPr>
          <a:lstStyle/>
          <a:p>
            <a:pPr rtl="0" fontAlgn="base">
              <a:spcBef>
                <a:spcPts val="900"/>
              </a:spcBef>
              <a:spcAft>
                <a:spcPts val="0"/>
              </a:spcAft>
              <a:buFont typeface="Arial" panose="020B0604020202020204" pitchFamily="34" charset="0"/>
              <a:buChar char="•"/>
            </a:pPr>
            <a:r>
              <a:rPr lang="en-US" sz="2600" b="0" i="0" u="none" strike="noStrike" dirty="0">
                <a:solidFill>
                  <a:srgbClr val="242424"/>
                </a:solidFill>
                <a:effectLst/>
                <a:latin typeface="Quattrocento Sans"/>
              </a:rPr>
              <a:t>If there’s no response after 10 days, GCA will send a final notice that outlines GCA’s plan to close the sub.</a:t>
            </a:r>
          </a:p>
          <a:p>
            <a:pPr fontAlgn="base">
              <a:buFont typeface="Arial" panose="020B0604020202020204" pitchFamily="34" charset="0"/>
              <a:buChar char="•"/>
            </a:pPr>
            <a:r>
              <a:rPr lang="en-US" sz="2800" b="0" i="0" u="none" strike="noStrike" dirty="0">
                <a:solidFill>
                  <a:srgbClr val="242424"/>
                </a:solidFill>
                <a:effectLst/>
                <a:latin typeface="Quattrocento Sans"/>
              </a:rPr>
              <a:t>Any unspent balance is returned to the parent</a:t>
            </a:r>
            <a:endParaRPr lang="en-US" sz="2600" b="0" i="0" u="none" strike="noStrike" dirty="0">
              <a:solidFill>
                <a:srgbClr val="9FA87C"/>
              </a:solidFill>
              <a:effectLst/>
              <a:latin typeface="Avenir"/>
            </a:endParaRPr>
          </a:p>
          <a:p>
            <a:pPr rtl="0" fontAlgn="base">
              <a:spcBef>
                <a:spcPts val="900"/>
              </a:spcBef>
              <a:spcAft>
                <a:spcPts val="0"/>
              </a:spcAft>
              <a:buFont typeface="Arial" panose="020B0604020202020204" pitchFamily="34" charset="0"/>
              <a:buChar char="•"/>
            </a:pPr>
            <a:r>
              <a:rPr lang="en-US" sz="2600" b="0" i="0" u="none" strike="noStrike" dirty="0">
                <a:solidFill>
                  <a:srgbClr val="242424"/>
                </a:solidFill>
                <a:effectLst/>
                <a:latin typeface="Quattrocento Sans"/>
              </a:rPr>
              <a:t>If the sub is in deficit</a:t>
            </a:r>
            <a:endParaRPr lang="en-US" sz="1800" b="0" i="0" u="none" strike="noStrike" dirty="0">
              <a:solidFill>
                <a:srgbClr val="242424"/>
              </a:solidFill>
              <a:effectLst/>
              <a:latin typeface="Quattrocento Sans"/>
            </a:endParaRPr>
          </a:p>
          <a:p>
            <a:pPr marL="742950" lvl="1" indent="-285750" rtl="0" fontAlgn="base">
              <a:spcBef>
                <a:spcPts val="900"/>
              </a:spcBef>
              <a:spcAft>
                <a:spcPts val="0"/>
              </a:spcAft>
              <a:buFont typeface="Arial" panose="020B0604020202020204" pitchFamily="34" charset="0"/>
              <a:buChar char="•"/>
            </a:pPr>
            <a:r>
              <a:rPr lang="en-US" sz="2400" b="1" i="0" u="none" strike="noStrike" dirty="0">
                <a:solidFill>
                  <a:srgbClr val="FF0000"/>
                </a:solidFill>
                <a:effectLst/>
                <a:latin typeface="Avenir"/>
              </a:rPr>
              <a:t>If the sub budget has the same organization code as the parent we will transfer the unspent  balance or deficit  to the parent. </a:t>
            </a:r>
            <a:endParaRPr lang="en-US" sz="1800" b="0" i="0" u="none" strike="noStrike" dirty="0">
              <a:solidFill>
                <a:srgbClr val="242424"/>
              </a:solidFill>
              <a:effectLst/>
              <a:latin typeface="Quattrocento Sans"/>
            </a:endParaRPr>
          </a:p>
          <a:p>
            <a:pPr marL="457200" rtl="0">
              <a:spcBef>
                <a:spcPts val="0"/>
              </a:spcBef>
              <a:spcAft>
                <a:spcPts val="0"/>
              </a:spcAft>
            </a:pPr>
            <a:br>
              <a:rPr lang="en-US" b="0" dirty="0">
                <a:effectLst/>
              </a:rPr>
            </a:br>
            <a:r>
              <a:rPr lang="en-US" sz="2000" b="1" i="0" u="none" strike="noStrike" dirty="0">
                <a:solidFill>
                  <a:srgbClr val="FF0000"/>
                </a:solidFill>
                <a:effectLst/>
                <a:latin typeface="Avenir"/>
              </a:rPr>
              <a:t>If the sub budget has a different organization code as the parent we will refer to the </a:t>
            </a:r>
            <a:r>
              <a:rPr lang="en-US" sz="2000" b="1" i="0" u="none" strike="noStrike" dirty="0" err="1">
                <a:solidFill>
                  <a:srgbClr val="FF0000"/>
                </a:solidFill>
                <a:effectLst/>
                <a:latin typeface="Avenir"/>
              </a:rPr>
              <a:t>Transpasu</a:t>
            </a:r>
            <a:r>
              <a:rPr lang="en-US" sz="2000" b="1" i="0" u="none" strike="noStrike" dirty="0">
                <a:solidFill>
                  <a:srgbClr val="FF0000"/>
                </a:solidFill>
                <a:effectLst/>
                <a:latin typeface="Avenir"/>
              </a:rPr>
              <a:t> Request (TPU) and transfer the balance to the approval authority.</a:t>
            </a:r>
            <a:endParaRPr lang="en-US" b="0" dirty="0">
              <a:effectLst/>
            </a:endParaRPr>
          </a:p>
          <a:p>
            <a:pPr marL="365760" rtl="0">
              <a:spcBef>
                <a:spcPts val="900"/>
              </a:spcBef>
              <a:spcAft>
                <a:spcPts val="0"/>
              </a:spcAft>
            </a:pPr>
            <a:br>
              <a:rPr lang="en-US" b="0" dirty="0">
                <a:effectLst/>
              </a:rPr>
            </a:br>
            <a:r>
              <a:rPr lang="en-US" sz="2000" b="0" i="0" u="none" strike="noStrike" dirty="0">
                <a:solidFill>
                  <a:srgbClr val="242424"/>
                </a:solidFill>
                <a:effectLst/>
                <a:latin typeface="Quattrocento Sans"/>
              </a:rPr>
              <a:t>You can request these subs be reopened thru Grant Tracker. A Transpasu will be required to add funds</a:t>
            </a:r>
            <a:endParaRPr lang="en-US" b="0" dirty="0">
              <a:effectLst/>
            </a:endParaRPr>
          </a:p>
          <a:p>
            <a:pPr marL="0" indent="0">
              <a:buNone/>
            </a:pPr>
            <a:endParaRPr lang="en-US" dirty="0"/>
          </a:p>
        </p:txBody>
      </p:sp>
    </p:spTree>
    <p:extLst>
      <p:ext uri="{BB962C8B-B14F-4D97-AF65-F5344CB8AC3E}">
        <p14:creationId xmlns:p14="http://schemas.microsoft.com/office/powerpoint/2010/main" val="269121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1CC7-F5CE-45A0-BDDE-78E7D09BBCEC}"/>
              </a:ext>
            </a:extLst>
          </p:cNvPr>
          <p:cNvSpPr>
            <a:spLocks noGrp="1"/>
          </p:cNvSpPr>
          <p:nvPr>
            <p:ph type="title"/>
          </p:nvPr>
        </p:nvSpPr>
        <p:spPr>
          <a:xfrm>
            <a:off x="4143356" y="1690168"/>
            <a:ext cx="3292957" cy="1281632"/>
          </a:xfrm>
        </p:spPr>
        <p:txBody>
          <a:bodyPr>
            <a:normAutofit/>
          </a:bodyPr>
          <a:lstStyle/>
          <a:p>
            <a:r>
              <a:rPr lang="en-US" sz="4600" dirty="0"/>
              <a:t>Questions?</a:t>
            </a:r>
          </a:p>
        </p:txBody>
      </p:sp>
      <p:pic>
        <p:nvPicPr>
          <p:cNvPr id="3074" name="Picture 2">
            <a:extLst>
              <a:ext uri="{FF2B5EF4-FFF2-40B4-BE49-F238E27FC236}">
                <a16:creationId xmlns:a16="http://schemas.microsoft.com/office/drawing/2014/main" id="{51BD626B-234B-4A6F-86A0-E49F93090E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9608" y="2971800"/>
            <a:ext cx="6940083" cy="312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60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E72F-701A-4A3F-B075-0C200496160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E3BA326-6887-4E75-B27C-1B7EA1C54649}"/>
              </a:ext>
            </a:extLst>
          </p:cNvPr>
          <p:cNvSpPr>
            <a:spLocks noGrp="1"/>
          </p:cNvSpPr>
          <p:nvPr>
            <p:ph idx="1"/>
          </p:nvPr>
        </p:nvSpPr>
        <p:spPr/>
        <p:txBody>
          <a:bodyPr>
            <a:normAutofit fontScale="92500" lnSpcReduction="20000"/>
          </a:bodyPr>
          <a:lstStyle/>
          <a:p>
            <a:r>
              <a:rPr lang="en-US" dirty="0"/>
              <a:t>Award extensions and your budget</a:t>
            </a:r>
          </a:p>
          <a:p>
            <a:r>
              <a:rPr lang="en-US" dirty="0"/>
              <a:t>Carryover Overview</a:t>
            </a:r>
          </a:p>
          <a:p>
            <a:r>
              <a:rPr lang="en-US" dirty="0"/>
              <a:t>F&amp;A IDC/BSC</a:t>
            </a:r>
          </a:p>
          <a:p>
            <a:r>
              <a:rPr lang="en-US" dirty="0"/>
              <a:t>Late Posting Charges Update</a:t>
            </a:r>
          </a:p>
          <a:p>
            <a:r>
              <a:rPr lang="en-US" dirty="0"/>
              <a:t>The Lockbox</a:t>
            </a:r>
          </a:p>
          <a:p>
            <a:r>
              <a:rPr lang="en-US" dirty="0"/>
              <a:t>Expired Sub Budgets</a:t>
            </a:r>
          </a:p>
          <a:p>
            <a:r>
              <a:rPr lang="en-US" dirty="0"/>
              <a:t>Fred Hutch, Seattle Cancer Care Alliance merger</a:t>
            </a:r>
          </a:p>
        </p:txBody>
      </p:sp>
    </p:spTree>
    <p:extLst>
      <p:ext uri="{BB962C8B-B14F-4D97-AF65-F5344CB8AC3E}">
        <p14:creationId xmlns:p14="http://schemas.microsoft.com/office/powerpoint/2010/main" val="4061754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C352-561E-44E1-9E4C-899A214F012A}"/>
              </a:ext>
            </a:extLst>
          </p:cNvPr>
          <p:cNvSpPr>
            <a:spLocks noGrp="1"/>
          </p:cNvSpPr>
          <p:nvPr>
            <p:ph type="title"/>
          </p:nvPr>
        </p:nvSpPr>
        <p:spPr/>
        <p:txBody>
          <a:bodyPr/>
          <a:lstStyle/>
          <a:p>
            <a:r>
              <a:rPr lang="en-US" b="1" dirty="0"/>
              <a:t>SCCA and Fred Hutch Merger</a:t>
            </a:r>
            <a:endParaRPr lang="en-US" dirty="0"/>
          </a:p>
        </p:txBody>
      </p:sp>
      <p:sp>
        <p:nvSpPr>
          <p:cNvPr id="3" name="Content Placeholder 2">
            <a:extLst>
              <a:ext uri="{FF2B5EF4-FFF2-40B4-BE49-F238E27FC236}">
                <a16:creationId xmlns:a16="http://schemas.microsoft.com/office/drawing/2014/main" id="{BC005E21-8274-428C-9F37-32BEA236C296}"/>
              </a:ext>
            </a:extLst>
          </p:cNvPr>
          <p:cNvSpPr>
            <a:spLocks noGrp="1"/>
          </p:cNvSpPr>
          <p:nvPr>
            <p:ph idx="1"/>
          </p:nvPr>
        </p:nvSpPr>
        <p:spPr>
          <a:xfrm>
            <a:off x="4356728" y="2862072"/>
            <a:ext cx="9144000" cy="3127248"/>
          </a:xfrm>
        </p:spPr>
        <p:txBody>
          <a:bodyPr/>
          <a:lstStyle/>
          <a:p>
            <a:pPr marL="0" indent="0">
              <a:buNone/>
            </a:pPr>
            <a:r>
              <a:rPr lang="en-US" dirty="0"/>
              <a:t>Azalea Vasquez</a:t>
            </a:r>
          </a:p>
          <a:p>
            <a:pPr marL="0" indent="0">
              <a:buNone/>
            </a:pPr>
            <a:endParaRPr lang="en-US" dirty="0"/>
          </a:p>
        </p:txBody>
      </p:sp>
      <p:pic>
        <p:nvPicPr>
          <p:cNvPr id="4" name="Picture 3">
            <a:extLst>
              <a:ext uri="{FF2B5EF4-FFF2-40B4-BE49-F238E27FC236}">
                <a16:creationId xmlns:a16="http://schemas.microsoft.com/office/drawing/2014/main" id="{C1BAF5BA-C308-4353-86B3-B6940B501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728" y="3831008"/>
            <a:ext cx="2377440" cy="2377440"/>
          </a:xfrm>
          <a:prstGeom prst="rect">
            <a:avLst/>
          </a:prstGeom>
        </p:spPr>
      </p:pic>
    </p:spTree>
    <p:extLst>
      <p:ext uri="{BB962C8B-B14F-4D97-AF65-F5344CB8AC3E}">
        <p14:creationId xmlns:p14="http://schemas.microsoft.com/office/powerpoint/2010/main" val="3798320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CDE22-9B25-4D2E-AA38-D65C2F316532}"/>
              </a:ext>
            </a:extLst>
          </p:cNvPr>
          <p:cNvSpPr>
            <a:spLocks noGrp="1"/>
          </p:cNvSpPr>
          <p:nvPr>
            <p:ph type="title"/>
          </p:nvPr>
        </p:nvSpPr>
        <p:spPr/>
        <p:txBody>
          <a:bodyPr/>
          <a:lstStyle/>
          <a:p>
            <a:r>
              <a:rPr lang="en-US" b="1" dirty="0"/>
              <a:t>SCCA and Fred Hutch Merger</a:t>
            </a:r>
            <a:endParaRPr lang="en-US" dirty="0"/>
          </a:p>
        </p:txBody>
      </p:sp>
      <p:sp>
        <p:nvSpPr>
          <p:cNvPr id="3" name="Content Placeholder 2">
            <a:extLst>
              <a:ext uri="{FF2B5EF4-FFF2-40B4-BE49-F238E27FC236}">
                <a16:creationId xmlns:a16="http://schemas.microsoft.com/office/drawing/2014/main" id="{66345C28-CF3E-4A2D-8246-6053B3E6328C}"/>
              </a:ext>
            </a:extLst>
          </p:cNvPr>
          <p:cNvSpPr>
            <a:spLocks noGrp="1"/>
          </p:cNvSpPr>
          <p:nvPr>
            <p:ph idx="1"/>
          </p:nvPr>
        </p:nvSpPr>
        <p:spPr/>
        <p:txBody>
          <a:bodyPr>
            <a:normAutofit fontScale="92500" lnSpcReduction="20000"/>
          </a:bodyPr>
          <a:lstStyle/>
          <a:p>
            <a:r>
              <a:rPr lang="en-US" dirty="0"/>
              <a:t>Announcement was made on July 13, 2021 </a:t>
            </a:r>
          </a:p>
          <a:p>
            <a:r>
              <a:rPr lang="en-US" dirty="0"/>
              <a:t>Involves the following entities:</a:t>
            </a:r>
          </a:p>
          <a:p>
            <a:pPr lvl="1"/>
            <a:r>
              <a:rPr lang="en-US" dirty="0"/>
              <a:t>Fred Hutchinson Cancer Research Center (Fred Hutch)</a:t>
            </a:r>
          </a:p>
          <a:p>
            <a:pPr lvl="1"/>
            <a:r>
              <a:rPr lang="en-US" dirty="0"/>
              <a:t>UW Medicine</a:t>
            </a:r>
          </a:p>
          <a:p>
            <a:pPr lvl="1"/>
            <a:r>
              <a:rPr lang="en-US" dirty="0"/>
              <a:t>Seattle Cancer Care Alliance (SCCA)</a:t>
            </a:r>
          </a:p>
          <a:p>
            <a:pPr lvl="1"/>
            <a:r>
              <a:rPr lang="en-US" dirty="0"/>
              <a:t>Seattle Children’s </a:t>
            </a:r>
          </a:p>
          <a:p>
            <a:r>
              <a:rPr lang="en-US" dirty="0"/>
              <a:t>Fred Hutch and SCCA would merge to form the Fred Hutchinson Cancer Center (FHCC)</a:t>
            </a:r>
          </a:p>
          <a:p>
            <a:endParaRPr lang="en-US" dirty="0"/>
          </a:p>
        </p:txBody>
      </p:sp>
      <p:pic>
        <p:nvPicPr>
          <p:cNvPr id="4" name="Picture 3">
            <a:extLst>
              <a:ext uri="{FF2B5EF4-FFF2-40B4-BE49-F238E27FC236}">
                <a16:creationId xmlns:a16="http://schemas.microsoft.com/office/drawing/2014/main" id="{8D9163FE-855B-4416-B602-B204197013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5101" y="2071279"/>
            <a:ext cx="2424350" cy="2103120"/>
          </a:xfrm>
          <a:prstGeom prst="rect">
            <a:avLst/>
          </a:prstGeom>
        </p:spPr>
      </p:pic>
    </p:spTree>
    <p:extLst>
      <p:ext uri="{BB962C8B-B14F-4D97-AF65-F5344CB8AC3E}">
        <p14:creationId xmlns:p14="http://schemas.microsoft.com/office/powerpoint/2010/main" val="3415131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9F838-AB08-4F3A-BBE2-9E2956F1934D}"/>
              </a:ext>
            </a:extLst>
          </p:cNvPr>
          <p:cNvSpPr>
            <a:spLocks noGrp="1"/>
          </p:cNvSpPr>
          <p:nvPr>
            <p:ph type="title"/>
          </p:nvPr>
        </p:nvSpPr>
        <p:spPr/>
        <p:txBody>
          <a:bodyPr/>
          <a:lstStyle/>
          <a:p>
            <a:r>
              <a:rPr lang="en-US" b="1" dirty="0"/>
              <a:t>SCCA and Fred Hutch Merger</a:t>
            </a:r>
            <a:endParaRPr lang="en-US" dirty="0"/>
          </a:p>
        </p:txBody>
      </p:sp>
      <p:sp>
        <p:nvSpPr>
          <p:cNvPr id="3" name="Content Placeholder 2">
            <a:extLst>
              <a:ext uri="{FF2B5EF4-FFF2-40B4-BE49-F238E27FC236}">
                <a16:creationId xmlns:a16="http://schemas.microsoft.com/office/drawing/2014/main" id="{2867384F-25EE-4A4D-AF6D-8D950960E14C}"/>
              </a:ext>
            </a:extLst>
          </p:cNvPr>
          <p:cNvSpPr>
            <a:spLocks noGrp="1"/>
          </p:cNvSpPr>
          <p:nvPr>
            <p:ph idx="1"/>
          </p:nvPr>
        </p:nvSpPr>
        <p:spPr>
          <a:xfrm>
            <a:off x="1067330" y="2276061"/>
            <a:ext cx="9144000" cy="3127248"/>
          </a:xfrm>
        </p:spPr>
        <p:txBody>
          <a:bodyPr>
            <a:normAutofit lnSpcReduction="10000"/>
          </a:bodyPr>
          <a:lstStyle/>
          <a:p>
            <a:r>
              <a:rPr lang="en-US" dirty="0"/>
              <a:t>Notifications</a:t>
            </a:r>
          </a:p>
          <a:p>
            <a:pPr lvl="1"/>
            <a:r>
              <a:rPr lang="en-US" dirty="0"/>
              <a:t>January 5, 2022 – Cancer Center Support Grant (CCSG) notices</a:t>
            </a:r>
          </a:p>
          <a:p>
            <a:pPr lvl="2"/>
            <a:r>
              <a:rPr lang="en-US" dirty="0"/>
              <a:t>Notice is sent to PI or Administrator (not GCA or OSP)</a:t>
            </a:r>
          </a:p>
          <a:p>
            <a:pPr lvl="1"/>
            <a:r>
              <a:rPr lang="en-US" dirty="0"/>
              <a:t>February 2022 – Request for unobligated balances for subawards from FHCRC are sent out</a:t>
            </a:r>
          </a:p>
          <a:p>
            <a:pPr lvl="2"/>
            <a:r>
              <a:rPr lang="en-US" dirty="0"/>
              <a:t>Some are going to PI or Administrator</a:t>
            </a:r>
          </a:p>
          <a:p>
            <a:pPr lvl="2"/>
            <a:r>
              <a:rPr lang="en-US" dirty="0"/>
              <a:t>A few have come to GCA/OSP</a:t>
            </a:r>
          </a:p>
          <a:p>
            <a:pPr lvl="2"/>
            <a:r>
              <a:rPr lang="en-US" dirty="0"/>
              <a:t>Estimated Expenditures as of March 31, 2022</a:t>
            </a:r>
          </a:p>
          <a:p>
            <a:pPr marL="0" indent="0">
              <a:buNone/>
            </a:pPr>
            <a:endParaRPr lang="en-US" dirty="0"/>
          </a:p>
        </p:txBody>
      </p:sp>
      <p:pic>
        <p:nvPicPr>
          <p:cNvPr id="4" name="Picture 3">
            <a:extLst>
              <a:ext uri="{FF2B5EF4-FFF2-40B4-BE49-F238E27FC236}">
                <a16:creationId xmlns:a16="http://schemas.microsoft.com/office/drawing/2014/main" id="{24FA9E1F-62AC-4C6F-BF96-9E22C883B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0158" y="3484818"/>
            <a:ext cx="3100816" cy="2664957"/>
          </a:xfrm>
          <a:prstGeom prst="rect">
            <a:avLst/>
          </a:prstGeom>
        </p:spPr>
      </p:pic>
    </p:spTree>
    <p:extLst>
      <p:ext uri="{BB962C8B-B14F-4D97-AF65-F5344CB8AC3E}">
        <p14:creationId xmlns:p14="http://schemas.microsoft.com/office/powerpoint/2010/main" val="828165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5635-04EC-497F-9A20-750936611C1D}"/>
              </a:ext>
            </a:extLst>
          </p:cNvPr>
          <p:cNvSpPr>
            <a:spLocks noGrp="1"/>
          </p:cNvSpPr>
          <p:nvPr>
            <p:ph type="title"/>
          </p:nvPr>
        </p:nvSpPr>
        <p:spPr/>
        <p:txBody>
          <a:bodyPr/>
          <a:lstStyle/>
          <a:p>
            <a:r>
              <a:rPr lang="en-US" b="1" dirty="0"/>
              <a:t>SCCA and Fred Hutch Merger</a:t>
            </a:r>
            <a:endParaRPr lang="en-US" dirty="0"/>
          </a:p>
        </p:txBody>
      </p:sp>
      <p:sp>
        <p:nvSpPr>
          <p:cNvPr id="3" name="Content Placeholder 2">
            <a:extLst>
              <a:ext uri="{FF2B5EF4-FFF2-40B4-BE49-F238E27FC236}">
                <a16:creationId xmlns:a16="http://schemas.microsoft.com/office/drawing/2014/main" id="{AA934627-9799-4FF3-BF6F-DC6B1FB60BD4}"/>
              </a:ext>
            </a:extLst>
          </p:cNvPr>
          <p:cNvSpPr>
            <a:spLocks noGrp="1"/>
          </p:cNvSpPr>
          <p:nvPr>
            <p:ph idx="1"/>
          </p:nvPr>
        </p:nvSpPr>
        <p:spPr/>
        <p:txBody>
          <a:bodyPr/>
          <a:lstStyle/>
          <a:p>
            <a:r>
              <a:rPr lang="en-US" dirty="0"/>
              <a:t>This situation is new and evolving</a:t>
            </a:r>
          </a:p>
          <a:p>
            <a:r>
              <a:rPr lang="en-US" dirty="0"/>
              <a:t>Both GCA and OSP are trying to find out all we can as this unfolds</a:t>
            </a:r>
          </a:p>
          <a:p>
            <a:r>
              <a:rPr lang="en-US" dirty="0"/>
              <a:t>We are in close contact with our FHCRC counterparts to help facilitate the process</a:t>
            </a:r>
          </a:p>
          <a:p>
            <a:endParaRPr lang="en-US" dirty="0"/>
          </a:p>
        </p:txBody>
      </p:sp>
      <p:pic>
        <p:nvPicPr>
          <p:cNvPr id="4" name="Picture 3">
            <a:extLst>
              <a:ext uri="{FF2B5EF4-FFF2-40B4-BE49-F238E27FC236}">
                <a16:creationId xmlns:a16="http://schemas.microsoft.com/office/drawing/2014/main" id="{D347EB27-16F7-48B8-8DB8-C9703A0FA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0756" y="1252729"/>
            <a:ext cx="2541684" cy="2176271"/>
          </a:xfrm>
          <a:prstGeom prst="rect">
            <a:avLst/>
          </a:prstGeom>
        </p:spPr>
      </p:pic>
    </p:spTree>
    <p:extLst>
      <p:ext uri="{BB962C8B-B14F-4D97-AF65-F5344CB8AC3E}">
        <p14:creationId xmlns:p14="http://schemas.microsoft.com/office/powerpoint/2010/main" val="3482641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75EB-476C-4502-BC22-137AB22D7B47}"/>
              </a:ext>
            </a:extLst>
          </p:cNvPr>
          <p:cNvSpPr>
            <a:spLocks noGrp="1"/>
          </p:cNvSpPr>
          <p:nvPr>
            <p:ph type="title"/>
          </p:nvPr>
        </p:nvSpPr>
        <p:spPr/>
        <p:txBody>
          <a:bodyPr/>
          <a:lstStyle/>
          <a:p>
            <a:r>
              <a:rPr lang="en-US" b="1" dirty="0"/>
              <a:t>SCCA and Fred Hutch Merger</a:t>
            </a:r>
            <a:endParaRPr lang="en-US" dirty="0"/>
          </a:p>
        </p:txBody>
      </p:sp>
      <p:sp>
        <p:nvSpPr>
          <p:cNvPr id="3" name="Content Placeholder 2">
            <a:extLst>
              <a:ext uri="{FF2B5EF4-FFF2-40B4-BE49-F238E27FC236}">
                <a16:creationId xmlns:a16="http://schemas.microsoft.com/office/drawing/2014/main" id="{D64B7B04-C176-4243-B318-FF130F71830A}"/>
              </a:ext>
            </a:extLst>
          </p:cNvPr>
          <p:cNvSpPr>
            <a:spLocks noGrp="1"/>
          </p:cNvSpPr>
          <p:nvPr>
            <p:ph idx="1"/>
          </p:nvPr>
        </p:nvSpPr>
        <p:spPr/>
        <p:txBody>
          <a:bodyPr/>
          <a:lstStyle/>
          <a:p>
            <a:r>
              <a:rPr lang="en-US" dirty="0"/>
              <a:t>Budget specific questions – Grant Tracker</a:t>
            </a:r>
          </a:p>
          <a:p>
            <a:r>
              <a:rPr lang="en-US" dirty="0"/>
              <a:t>General Questions – GCA Help </a:t>
            </a:r>
            <a:r>
              <a:rPr lang="en-US" dirty="0">
                <a:hlinkClick r:id="rId2"/>
              </a:rPr>
              <a:t>gcahelp@uw.edu</a:t>
            </a:r>
            <a:endParaRPr lang="en-US" dirty="0"/>
          </a:p>
          <a:p>
            <a:endParaRPr lang="en-US" dirty="0"/>
          </a:p>
        </p:txBody>
      </p:sp>
      <p:pic>
        <p:nvPicPr>
          <p:cNvPr id="4" name="Picture 3">
            <a:extLst>
              <a:ext uri="{FF2B5EF4-FFF2-40B4-BE49-F238E27FC236}">
                <a16:creationId xmlns:a16="http://schemas.microsoft.com/office/drawing/2014/main" id="{713955F3-6F4E-40F4-A118-DE81E1F172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5704" y="4080220"/>
            <a:ext cx="2128556" cy="2128556"/>
          </a:xfrm>
          <a:prstGeom prst="rect">
            <a:avLst/>
          </a:prstGeom>
        </p:spPr>
      </p:pic>
    </p:spTree>
    <p:extLst>
      <p:ext uri="{BB962C8B-B14F-4D97-AF65-F5344CB8AC3E}">
        <p14:creationId xmlns:p14="http://schemas.microsoft.com/office/powerpoint/2010/main" val="1690063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1CC7-F5CE-45A0-BDDE-78E7D09BBCEC}"/>
              </a:ext>
            </a:extLst>
          </p:cNvPr>
          <p:cNvSpPr>
            <a:spLocks noGrp="1"/>
          </p:cNvSpPr>
          <p:nvPr>
            <p:ph type="title"/>
          </p:nvPr>
        </p:nvSpPr>
        <p:spPr>
          <a:xfrm>
            <a:off x="4143356" y="1690168"/>
            <a:ext cx="3292957" cy="1281632"/>
          </a:xfrm>
        </p:spPr>
        <p:txBody>
          <a:bodyPr>
            <a:normAutofit/>
          </a:bodyPr>
          <a:lstStyle/>
          <a:p>
            <a:r>
              <a:rPr lang="en-US" sz="4600" dirty="0"/>
              <a:t>Questions?</a:t>
            </a:r>
          </a:p>
        </p:txBody>
      </p:sp>
      <p:pic>
        <p:nvPicPr>
          <p:cNvPr id="3074" name="Picture 2">
            <a:extLst>
              <a:ext uri="{FF2B5EF4-FFF2-40B4-BE49-F238E27FC236}">
                <a16:creationId xmlns:a16="http://schemas.microsoft.com/office/drawing/2014/main" id="{51BD626B-234B-4A6F-86A0-E49F93090E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9608" y="2971800"/>
            <a:ext cx="6940083" cy="312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269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90DA-2B50-47E2-BFBB-79858526B7A6}"/>
              </a:ext>
            </a:extLst>
          </p:cNvPr>
          <p:cNvSpPr>
            <a:spLocks noGrp="1"/>
          </p:cNvSpPr>
          <p:nvPr>
            <p:ph type="title"/>
          </p:nvPr>
        </p:nvSpPr>
        <p:spPr/>
        <p:txBody>
          <a:bodyPr>
            <a:normAutofit fontScale="90000"/>
          </a:bodyPr>
          <a:lstStyle/>
          <a:p>
            <a:r>
              <a:rPr lang="en-US" dirty="0"/>
              <a:t>Arrivederci to our Director, Lily Gebrenegus! She’s off to Italy this year! </a:t>
            </a:r>
          </a:p>
        </p:txBody>
      </p:sp>
      <p:pic>
        <p:nvPicPr>
          <p:cNvPr id="1026" name="Picture 2">
            <a:extLst>
              <a:ext uri="{FF2B5EF4-FFF2-40B4-BE49-F238E27FC236}">
                <a16:creationId xmlns:a16="http://schemas.microsoft.com/office/drawing/2014/main" id="{DE3528B5-63F9-4E4B-8655-E5DEC1657D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5112" y="3004066"/>
            <a:ext cx="4509762" cy="3767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rivederci Images – Browse 167 Stock Photos, Vectors, and Video | Adobe  Stock">
            <a:extLst>
              <a:ext uri="{FF2B5EF4-FFF2-40B4-BE49-F238E27FC236}">
                <a16:creationId xmlns:a16="http://schemas.microsoft.com/office/drawing/2014/main" id="{1AB8F1FA-FF6E-4AE4-BE2D-C9B5D035B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488" y="4538949"/>
            <a:ext cx="1236622" cy="8993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rrivederci Images – Browse 167 Stock Photos, Vectors, and Video | Adobe  Stock">
            <a:extLst>
              <a:ext uri="{FF2B5EF4-FFF2-40B4-BE49-F238E27FC236}">
                <a16:creationId xmlns:a16="http://schemas.microsoft.com/office/drawing/2014/main" id="{FA873DF3-D551-40E7-83CB-0A736896E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127" y="3883619"/>
            <a:ext cx="1687073" cy="8435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taly Map Flag Silhouette Sticker for Laptop Book Fridge image 1">
            <a:extLst>
              <a:ext uri="{FF2B5EF4-FFF2-40B4-BE49-F238E27FC236}">
                <a16:creationId xmlns:a16="http://schemas.microsoft.com/office/drawing/2014/main" id="{FC9DF0F1-6DA5-46FC-80F3-73E18189A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937" y="3371161"/>
            <a:ext cx="1974967" cy="233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06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32D6-0529-40A1-9EED-982B6352A277}"/>
              </a:ext>
            </a:extLst>
          </p:cNvPr>
          <p:cNvSpPr>
            <a:spLocks noGrp="1"/>
          </p:cNvSpPr>
          <p:nvPr>
            <p:ph type="title"/>
          </p:nvPr>
        </p:nvSpPr>
        <p:spPr/>
        <p:txBody>
          <a:bodyPr/>
          <a:lstStyle/>
          <a:p>
            <a:r>
              <a:rPr lang="en-US" b="0" dirty="0"/>
              <a:t>Contact Us</a:t>
            </a:r>
            <a:endParaRPr lang="en-US" dirty="0"/>
          </a:p>
        </p:txBody>
      </p:sp>
      <p:sp>
        <p:nvSpPr>
          <p:cNvPr id="3" name="Content Placeholder 2">
            <a:extLst>
              <a:ext uri="{FF2B5EF4-FFF2-40B4-BE49-F238E27FC236}">
                <a16:creationId xmlns:a16="http://schemas.microsoft.com/office/drawing/2014/main" id="{5DC59EE1-B10A-4D08-8BB4-CA67044E4E52}"/>
              </a:ext>
            </a:extLst>
          </p:cNvPr>
          <p:cNvSpPr>
            <a:spLocks noGrp="1"/>
          </p:cNvSpPr>
          <p:nvPr>
            <p:ph idx="1"/>
          </p:nvPr>
        </p:nvSpPr>
        <p:spPr/>
        <p:txBody>
          <a:bodyPr/>
          <a:lstStyle/>
          <a:p>
            <a:r>
              <a:rPr lang="en-US" dirty="0"/>
              <a:t>Email</a:t>
            </a:r>
          </a:p>
          <a:p>
            <a:pPr lvl="1"/>
            <a:r>
              <a:rPr lang="en-US" dirty="0"/>
              <a:t>gcahelp@uw.edu</a:t>
            </a:r>
          </a:p>
          <a:p>
            <a:r>
              <a:rPr lang="en-US" dirty="0"/>
              <a:t>GCA Help Hotline</a:t>
            </a:r>
          </a:p>
          <a:p>
            <a:pPr lvl="1"/>
            <a:r>
              <a:rPr lang="en-US" dirty="0"/>
              <a:t>(206)616-9995 (9:00 am to 12:00 pm and 1:00 pm to 4:00 pm)</a:t>
            </a:r>
          </a:p>
          <a:p>
            <a:r>
              <a:rPr lang="en-US" dirty="0"/>
              <a:t>Grant Tracker</a:t>
            </a:r>
          </a:p>
          <a:p>
            <a:pPr lvl="1"/>
            <a:r>
              <a:rPr lang="en-US" dirty="0">
                <a:hlinkClick r:id="rId2"/>
              </a:rPr>
              <a:t>https://www.Washington.edu/research/gca/budget/granttracker.html</a:t>
            </a:r>
            <a:endParaRPr lang="en-US" dirty="0"/>
          </a:p>
        </p:txBody>
      </p:sp>
    </p:spTree>
    <p:extLst>
      <p:ext uri="{BB962C8B-B14F-4D97-AF65-F5344CB8AC3E}">
        <p14:creationId xmlns:p14="http://schemas.microsoft.com/office/powerpoint/2010/main" val="306950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D51B-61C4-4AD6-AA2F-A2E45C475B93}"/>
              </a:ext>
            </a:extLst>
          </p:cNvPr>
          <p:cNvSpPr>
            <a:spLocks noGrp="1"/>
          </p:cNvSpPr>
          <p:nvPr>
            <p:ph type="title"/>
          </p:nvPr>
        </p:nvSpPr>
        <p:spPr/>
        <p:txBody>
          <a:bodyPr/>
          <a:lstStyle/>
          <a:p>
            <a:r>
              <a:rPr lang="en-US" dirty="0"/>
              <a:t>Award Extensions and your Budget</a:t>
            </a:r>
          </a:p>
        </p:txBody>
      </p:sp>
      <p:sp>
        <p:nvSpPr>
          <p:cNvPr id="3" name="Content Placeholder 2">
            <a:extLst>
              <a:ext uri="{FF2B5EF4-FFF2-40B4-BE49-F238E27FC236}">
                <a16:creationId xmlns:a16="http://schemas.microsoft.com/office/drawing/2014/main" id="{5642F1A6-95D7-4935-BD7C-B81EDB2DF5D3}"/>
              </a:ext>
            </a:extLst>
          </p:cNvPr>
          <p:cNvSpPr>
            <a:spLocks noGrp="1"/>
          </p:cNvSpPr>
          <p:nvPr>
            <p:ph idx="1"/>
          </p:nvPr>
        </p:nvSpPr>
        <p:spPr/>
        <p:txBody>
          <a:bodyPr/>
          <a:lstStyle/>
          <a:p>
            <a:pPr marL="0" indent="0" algn="ctr">
              <a:buNone/>
            </a:pPr>
            <a:r>
              <a:rPr lang="en-US" dirty="0"/>
              <a:t>A Quick Guide to Renewals and Budget Extensions</a:t>
            </a:r>
          </a:p>
          <a:p>
            <a:pPr marL="0" indent="0" algn="ctr">
              <a:buNone/>
            </a:pPr>
            <a:r>
              <a:rPr lang="en-US" dirty="0"/>
              <a:t>Michelle Davis</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054242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DACB-F615-4A73-869C-457CB16D9A04}"/>
              </a:ext>
            </a:extLst>
          </p:cNvPr>
          <p:cNvSpPr>
            <a:spLocks noGrp="1"/>
          </p:cNvSpPr>
          <p:nvPr>
            <p:ph type="title"/>
          </p:nvPr>
        </p:nvSpPr>
        <p:spPr>
          <a:xfrm>
            <a:off x="1524000" y="1105646"/>
            <a:ext cx="9144000" cy="1099013"/>
          </a:xfrm>
        </p:spPr>
        <p:txBody>
          <a:bodyPr>
            <a:normAutofit fontScale="90000"/>
          </a:bodyPr>
          <a:lstStyle/>
          <a:p>
            <a:r>
              <a:rPr lang="en-US" b="1" i="1" dirty="0"/>
              <a:t>“The sponsor is going to extend my award – </a:t>
            </a:r>
            <a:br>
              <a:rPr lang="en-US" b="1" i="1" dirty="0"/>
            </a:br>
            <a:r>
              <a:rPr lang="en-US" b="1" i="1" dirty="0"/>
              <a:t>can we keep this budget open?”</a:t>
            </a:r>
            <a:endParaRPr lang="en-US" dirty="0"/>
          </a:p>
        </p:txBody>
      </p:sp>
      <p:sp>
        <p:nvSpPr>
          <p:cNvPr id="3" name="Content Placeholder 2">
            <a:extLst>
              <a:ext uri="{FF2B5EF4-FFF2-40B4-BE49-F238E27FC236}">
                <a16:creationId xmlns:a16="http://schemas.microsoft.com/office/drawing/2014/main" id="{E79A1CC8-A27B-4DD3-8813-CD4C53EB6BD2}"/>
              </a:ext>
            </a:extLst>
          </p:cNvPr>
          <p:cNvSpPr>
            <a:spLocks noGrp="1"/>
          </p:cNvSpPr>
          <p:nvPr>
            <p:ph idx="1"/>
          </p:nvPr>
        </p:nvSpPr>
        <p:spPr/>
        <p:txBody>
          <a:bodyPr>
            <a:normAutofit fontScale="92500" lnSpcReduction="20000"/>
          </a:bodyPr>
          <a:lstStyle/>
          <a:p>
            <a:r>
              <a:rPr lang="en-US" b="1" dirty="0"/>
              <a:t>Some questions to ask…</a:t>
            </a:r>
          </a:p>
          <a:p>
            <a:pPr lvl="1"/>
            <a:r>
              <a:rPr lang="en-US" dirty="0"/>
              <a:t>Who is the sponsor?</a:t>
            </a:r>
          </a:p>
          <a:p>
            <a:pPr lvl="1"/>
            <a:r>
              <a:rPr lang="en-US" dirty="0"/>
              <a:t>What are your award’s carryover terms?</a:t>
            </a:r>
          </a:p>
          <a:p>
            <a:pPr lvl="1"/>
            <a:r>
              <a:rPr lang="en-US" dirty="0">
                <a:sym typeface="Wingdings" panose="05000000000000000000" pitchFamily="2" charset="2"/>
              </a:rPr>
              <a:t>What are the invoicing and/or reporting requirements?</a:t>
            </a:r>
          </a:p>
          <a:p>
            <a:endParaRPr lang="en-US" b="1" dirty="0">
              <a:sym typeface="Wingdings" panose="05000000000000000000" pitchFamily="2" charset="2"/>
            </a:endParaRPr>
          </a:p>
          <a:p>
            <a:r>
              <a:rPr lang="en-US" b="1" dirty="0">
                <a:sym typeface="Wingdings" panose="05000000000000000000" pitchFamily="2" charset="2"/>
              </a:rPr>
              <a:t>The above answers will (help) determine if:</a:t>
            </a:r>
          </a:p>
          <a:p>
            <a:pPr lvl="1"/>
            <a:r>
              <a:rPr lang="en-US" dirty="0">
                <a:sym typeface="Wingdings" panose="05000000000000000000" pitchFamily="2" charset="2"/>
              </a:rPr>
              <a:t>We extend the current budget </a:t>
            </a:r>
            <a:r>
              <a:rPr lang="en-US" u="sng" dirty="0">
                <a:sym typeface="Wingdings" panose="05000000000000000000" pitchFamily="2" charset="2"/>
              </a:rPr>
              <a:t>OR</a:t>
            </a:r>
          </a:p>
          <a:p>
            <a:pPr lvl="1"/>
            <a:r>
              <a:rPr lang="en-US" dirty="0">
                <a:sym typeface="Wingdings" panose="05000000000000000000" pitchFamily="2" charset="2"/>
              </a:rPr>
              <a:t>We’ll set up a renewal budget for the next period</a:t>
            </a:r>
          </a:p>
          <a:p>
            <a:endParaRPr lang="en-US" dirty="0"/>
          </a:p>
        </p:txBody>
      </p:sp>
      <p:pic>
        <p:nvPicPr>
          <p:cNvPr id="6" name="Picture 2" descr="頭にクエスチョンマークを浮かべた人のイラスト（女性）">
            <a:extLst>
              <a:ext uri="{FF2B5EF4-FFF2-40B4-BE49-F238E27FC236}">
                <a16:creationId xmlns:a16="http://schemas.microsoft.com/office/drawing/2014/main" id="{094CB7A8-D55B-422C-A78B-59F25909AE82}"/>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8118043" y="1583635"/>
            <a:ext cx="3867613" cy="476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56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DBCDE-66DD-4A1E-B3DD-8229B562DDE9}"/>
              </a:ext>
            </a:extLst>
          </p:cNvPr>
          <p:cNvSpPr>
            <a:spLocks noGrp="1"/>
          </p:cNvSpPr>
          <p:nvPr>
            <p:ph type="title"/>
          </p:nvPr>
        </p:nvSpPr>
        <p:spPr/>
        <p:txBody>
          <a:bodyPr>
            <a:normAutofit fontScale="90000"/>
          </a:bodyPr>
          <a:lstStyle/>
          <a:p>
            <a:r>
              <a:rPr lang="en-US" sz="4400" b="1" dirty="0"/>
              <a:t>General guide!</a:t>
            </a:r>
            <a:br>
              <a:rPr lang="en-US" sz="4400" dirty="0"/>
            </a:br>
            <a:endParaRPr lang="en-US" dirty="0"/>
          </a:p>
        </p:txBody>
      </p:sp>
      <p:sp>
        <p:nvSpPr>
          <p:cNvPr id="3" name="Content Placeholder 2">
            <a:extLst>
              <a:ext uri="{FF2B5EF4-FFF2-40B4-BE49-F238E27FC236}">
                <a16:creationId xmlns:a16="http://schemas.microsoft.com/office/drawing/2014/main" id="{2735AD11-0E9F-477A-A02F-63F0121A0DF4}"/>
              </a:ext>
            </a:extLst>
          </p:cNvPr>
          <p:cNvSpPr>
            <a:spLocks noGrp="1"/>
          </p:cNvSpPr>
          <p:nvPr>
            <p:ph idx="1"/>
          </p:nvPr>
        </p:nvSpPr>
        <p:spPr>
          <a:xfrm>
            <a:off x="2154008" y="4572000"/>
            <a:ext cx="6963487" cy="1348144"/>
          </a:xfrm>
        </p:spPr>
        <p:txBody>
          <a:bodyPr>
            <a:normAutofit fontScale="70000" lnSpcReduction="20000"/>
          </a:bodyPr>
          <a:lstStyle/>
          <a:p>
            <a:pPr marL="0" indent="0">
              <a:buNone/>
            </a:pPr>
            <a:r>
              <a:rPr lang="en-US" b="1" dirty="0"/>
              <a:t>Other factors we would look at:</a:t>
            </a:r>
          </a:p>
          <a:p>
            <a:r>
              <a:rPr lang="en-US" dirty="0"/>
              <a:t>Sponsor</a:t>
            </a:r>
          </a:p>
          <a:p>
            <a:r>
              <a:rPr lang="en-US" dirty="0"/>
              <a:t>How the award has been set up historically (if there’s a prior budget; if we’ve received similar awards)</a:t>
            </a:r>
          </a:p>
          <a:p>
            <a:endParaRPr lang="en-US" dirty="0"/>
          </a:p>
        </p:txBody>
      </p:sp>
      <p:pic>
        <p:nvPicPr>
          <p:cNvPr id="4" name="Picture 2" descr="カラフルな矢印のイラスト4">
            <a:extLst>
              <a:ext uri="{FF2B5EF4-FFF2-40B4-BE49-F238E27FC236}">
                <a16:creationId xmlns:a16="http://schemas.microsoft.com/office/drawing/2014/main" id="{795FAAD1-C3E6-4554-B4B4-75CB22B71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556362">
            <a:off x="5184390" y="1580608"/>
            <a:ext cx="1571020" cy="738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EF2DCE5-E528-4618-A544-9DD26504E789}"/>
              </a:ext>
            </a:extLst>
          </p:cNvPr>
          <p:cNvPicPr>
            <a:picLocks noChangeAspect="1"/>
          </p:cNvPicPr>
          <p:nvPr/>
        </p:nvPicPr>
        <p:blipFill>
          <a:blip r:embed="rId3"/>
          <a:stretch>
            <a:fillRect/>
          </a:stretch>
        </p:blipFill>
        <p:spPr>
          <a:xfrm>
            <a:off x="813358" y="2655931"/>
            <a:ext cx="10553091" cy="1883827"/>
          </a:xfrm>
          <a:prstGeom prst="rect">
            <a:avLst/>
          </a:prstGeom>
        </p:spPr>
      </p:pic>
    </p:spTree>
    <p:extLst>
      <p:ext uri="{BB962C8B-B14F-4D97-AF65-F5344CB8AC3E}">
        <p14:creationId xmlns:p14="http://schemas.microsoft.com/office/powerpoint/2010/main" val="70276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2002-8C24-4A48-8A7F-C8C10279089B}"/>
              </a:ext>
            </a:extLst>
          </p:cNvPr>
          <p:cNvSpPr>
            <a:spLocks noGrp="1"/>
          </p:cNvSpPr>
          <p:nvPr>
            <p:ph type="title"/>
          </p:nvPr>
        </p:nvSpPr>
        <p:spPr/>
        <p:txBody>
          <a:bodyPr/>
          <a:lstStyle/>
          <a:p>
            <a:r>
              <a:rPr lang="en-US" b="1" dirty="0"/>
              <a:t>Managing pending extensions</a:t>
            </a:r>
            <a:endParaRPr lang="en-US" dirty="0"/>
          </a:p>
        </p:txBody>
      </p:sp>
      <p:sp>
        <p:nvSpPr>
          <p:cNvPr id="3" name="Content Placeholder 2">
            <a:extLst>
              <a:ext uri="{FF2B5EF4-FFF2-40B4-BE49-F238E27FC236}">
                <a16:creationId xmlns:a16="http://schemas.microsoft.com/office/drawing/2014/main" id="{6A3A1AF3-7370-460A-B1AF-B2478A3AA965}"/>
              </a:ext>
            </a:extLst>
          </p:cNvPr>
          <p:cNvSpPr>
            <a:spLocks noGrp="1"/>
          </p:cNvSpPr>
          <p:nvPr>
            <p:ph idx="1"/>
          </p:nvPr>
        </p:nvSpPr>
        <p:spPr>
          <a:xfrm>
            <a:off x="3292292" y="2793873"/>
            <a:ext cx="7369611" cy="3305175"/>
          </a:xfrm>
        </p:spPr>
        <p:txBody>
          <a:bodyPr>
            <a:normAutofit fontScale="85000" lnSpcReduction="20000"/>
          </a:bodyPr>
          <a:lstStyle/>
          <a:p>
            <a:r>
              <a:rPr lang="en-US" dirty="0"/>
              <a:t>If your current award is ending soon but the extension is still pending:</a:t>
            </a:r>
          </a:p>
          <a:p>
            <a:pPr lvl="1">
              <a:buFont typeface="Calibri" panose="020F0502020204030204" pitchFamily="34" charset="0"/>
              <a:buChar char="→"/>
            </a:pPr>
            <a:r>
              <a:rPr lang="en-US" b="1" dirty="0">
                <a:sym typeface="Wingdings" panose="05000000000000000000" pitchFamily="2" charset="2"/>
              </a:rPr>
              <a:t> </a:t>
            </a:r>
            <a:r>
              <a:rPr lang="en-US" b="1" u="sng" dirty="0">
                <a:sym typeface="Wingdings" panose="05000000000000000000" pitchFamily="2" charset="2"/>
              </a:rPr>
              <a:t>Submit a temporary budget extension request</a:t>
            </a:r>
            <a:r>
              <a:rPr lang="en-US" dirty="0">
                <a:sym typeface="Wingdings" panose="05000000000000000000" pitchFamily="2" charset="2"/>
              </a:rPr>
              <a:t> if we will continue using the same budget</a:t>
            </a:r>
          </a:p>
          <a:p>
            <a:pPr lvl="1">
              <a:buFont typeface="Calibri" panose="020F0502020204030204" pitchFamily="34" charset="0"/>
              <a:buChar char="→"/>
            </a:pPr>
            <a:r>
              <a:rPr lang="en-US" b="1" dirty="0">
                <a:sym typeface="Wingdings" panose="05000000000000000000" pitchFamily="2" charset="2"/>
              </a:rPr>
              <a:t> </a:t>
            </a:r>
            <a:r>
              <a:rPr lang="en-US" b="1" u="sng" dirty="0">
                <a:sym typeface="Wingdings" panose="05000000000000000000" pitchFamily="2" charset="2"/>
              </a:rPr>
              <a:t>Request an advance renewal budget</a:t>
            </a:r>
            <a:r>
              <a:rPr lang="en-US" dirty="0">
                <a:sym typeface="Wingdings" panose="05000000000000000000" pitchFamily="2" charset="2"/>
              </a:rPr>
              <a:t> if we will set up a renewal</a:t>
            </a:r>
          </a:p>
          <a:p>
            <a:pPr marL="914400" lvl="2" indent="0">
              <a:buNone/>
            </a:pPr>
            <a:endParaRPr lang="en-US" dirty="0"/>
          </a:p>
          <a:p>
            <a:r>
              <a:rPr lang="en-US" dirty="0"/>
              <a:t>By requesting a temporary extension or advance budget, you will be able to continue posting award charges to the appropriate award budget while we wait for the fully-executed award agreement</a:t>
            </a:r>
          </a:p>
          <a:p>
            <a:endParaRPr lang="en-US" dirty="0"/>
          </a:p>
        </p:txBody>
      </p:sp>
      <p:pic>
        <p:nvPicPr>
          <p:cNvPr id="4" name="Picture 4" descr="飛んでいく時間のイラスト">
            <a:extLst>
              <a:ext uri="{FF2B5EF4-FFF2-40B4-BE49-F238E27FC236}">
                <a16:creationId xmlns:a16="http://schemas.microsoft.com/office/drawing/2014/main" id="{294BF7E5-2ADA-44C1-8DC0-0F5F336B78BC}"/>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8842001" y="784126"/>
            <a:ext cx="2811724" cy="2811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やる気のある大人のイラスト（男性）">
            <a:extLst>
              <a:ext uri="{FF2B5EF4-FFF2-40B4-BE49-F238E27FC236}">
                <a16:creationId xmlns:a16="http://schemas.microsoft.com/office/drawing/2014/main" id="{4F898565-69A5-4902-B001-53C88B206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16976"/>
            <a:ext cx="2454093"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4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2002-8C24-4A48-8A7F-C8C10279089B}"/>
              </a:ext>
            </a:extLst>
          </p:cNvPr>
          <p:cNvSpPr>
            <a:spLocks noGrp="1"/>
          </p:cNvSpPr>
          <p:nvPr>
            <p:ph type="title"/>
          </p:nvPr>
        </p:nvSpPr>
        <p:spPr/>
        <p:txBody>
          <a:bodyPr/>
          <a:lstStyle/>
          <a:p>
            <a:r>
              <a:rPr lang="en-US" b="1" dirty="0"/>
              <a:t>Overview of temporary budget extensions</a:t>
            </a:r>
            <a:endParaRPr lang="en-US" dirty="0"/>
          </a:p>
        </p:txBody>
      </p:sp>
      <p:sp>
        <p:nvSpPr>
          <p:cNvPr id="3" name="Content Placeholder 2">
            <a:extLst>
              <a:ext uri="{FF2B5EF4-FFF2-40B4-BE49-F238E27FC236}">
                <a16:creationId xmlns:a16="http://schemas.microsoft.com/office/drawing/2014/main" id="{6A3A1AF3-7370-460A-B1AF-B2478A3AA965}"/>
              </a:ext>
            </a:extLst>
          </p:cNvPr>
          <p:cNvSpPr>
            <a:spLocks noGrp="1"/>
          </p:cNvSpPr>
          <p:nvPr>
            <p:ph idx="1"/>
          </p:nvPr>
        </p:nvSpPr>
        <p:spPr>
          <a:xfrm>
            <a:off x="764869" y="2732741"/>
            <a:ext cx="9144000" cy="3127248"/>
          </a:xfrm>
        </p:spPr>
        <p:txBody>
          <a:bodyPr>
            <a:normAutofit fontScale="92500" lnSpcReduction="20000"/>
          </a:bodyPr>
          <a:lstStyle/>
          <a:p>
            <a:r>
              <a:rPr lang="en-US" dirty="0"/>
              <a:t>Temporary budget extension requests should be </a:t>
            </a:r>
            <a:r>
              <a:rPr lang="en-US" b="1" dirty="0"/>
              <a:t>submitted to OSP</a:t>
            </a:r>
            <a:r>
              <a:rPr lang="en-US" dirty="0"/>
              <a:t> using their </a:t>
            </a:r>
            <a:r>
              <a:rPr lang="en-US" dirty="0">
                <a:hlinkClick r:id="rId2"/>
              </a:rPr>
              <a:t>Budget Extension Request form</a:t>
            </a:r>
            <a:r>
              <a:rPr lang="en-US" dirty="0"/>
              <a:t>.</a:t>
            </a:r>
          </a:p>
          <a:p>
            <a:r>
              <a:rPr lang="en-US" dirty="0"/>
              <a:t>OSP will forward a PAC to GCA to update the budget end date</a:t>
            </a:r>
          </a:p>
          <a:p>
            <a:r>
              <a:rPr lang="en-US" dirty="0"/>
              <a:t>During the temporary extension period (not backed by a fully-executed award agreement), we will suspend invoicing and/or financial reporting</a:t>
            </a:r>
          </a:p>
          <a:p>
            <a:pPr lvl="1"/>
            <a:r>
              <a:rPr lang="en-US" dirty="0"/>
              <a:t>invoicing/reporting will resume once we receive the fully-executed agreement via a PAC or FA</a:t>
            </a:r>
          </a:p>
          <a:p>
            <a:endParaRPr lang="en-US" dirty="0"/>
          </a:p>
        </p:txBody>
      </p:sp>
      <p:pic>
        <p:nvPicPr>
          <p:cNvPr id="4" name="Picture 2" descr="案内をしている人のイラスト（棒人間）">
            <a:extLst>
              <a:ext uri="{FF2B5EF4-FFF2-40B4-BE49-F238E27FC236}">
                <a16:creationId xmlns:a16="http://schemas.microsoft.com/office/drawing/2014/main" id="{12663F06-B4A6-4E2B-AD20-610A9354D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3569" y="2391860"/>
            <a:ext cx="2614632" cy="320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506918"/>
      </p:ext>
    </p:extLst>
  </p:cSld>
  <p:clrMapOvr>
    <a:masterClrMapping/>
  </p:clrMapOvr>
</p:sld>
</file>

<file path=ppt/theme/theme1.xml><?xml version="1.0" encoding="utf-8"?>
<a:theme xmlns:a="http://schemas.openxmlformats.org/drawingml/2006/main" name="PrismaticVTI">
  <a:themeElements>
    <a:clrScheme name="AnalogousFromLightSeedRightStep">
      <a:dk1>
        <a:srgbClr val="000000"/>
      </a:dk1>
      <a:lt1>
        <a:srgbClr val="FFFFFF"/>
      </a:lt1>
      <a:dk2>
        <a:srgbClr val="313820"/>
      </a:dk2>
      <a:lt2>
        <a:srgbClr val="E2E8E5"/>
      </a:lt2>
      <a:accent1>
        <a:srgbClr val="C894AD"/>
      </a:accent1>
      <a:accent2>
        <a:srgbClr val="BC7C80"/>
      </a:accent2>
      <a:accent3>
        <a:srgbClr val="C29C87"/>
      </a:accent3>
      <a:accent4>
        <a:srgbClr val="B1A375"/>
      </a:accent4>
      <a:accent5>
        <a:srgbClr val="9FA87C"/>
      </a:accent5>
      <a:accent6>
        <a:srgbClr val="89AC71"/>
      </a:accent6>
      <a:hlink>
        <a:srgbClr val="579074"/>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638</TotalTime>
  <Words>2323</Words>
  <Application>Microsoft Office PowerPoint</Application>
  <PresentationFormat>Widescreen</PresentationFormat>
  <Paragraphs>205</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Aharoni</vt:lpstr>
      <vt:lpstr>Arial</vt:lpstr>
      <vt:lpstr>Avenir</vt:lpstr>
      <vt:lpstr>Avenir Next LT Pro</vt:lpstr>
      <vt:lpstr>Calibri</vt:lpstr>
      <vt:lpstr>Quattrocento Sans</vt:lpstr>
      <vt:lpstr>PrismaticVTI</vt:lpstr>
      <vt:lpstr>Disclaimer</vt:lpstr>
      <vt:lpstr>GCA Forum</vt:lpstr>
      <vt:lpstr>Welcome</vt:lpstr>
      <vt:lpstr>Agenda</vt:lpstr>
      <vt:lpstr>Award Extensions and your Budget</vt:lpstr>
      <vt:lpstr>“The sponsor is going to extend my award –  can we keep this budget open?”</vt:lpstr>
      <vt:lpstr>General guide! </vt:lpstr>
      <vt:lpstr>Managing pending extensions</vt:lpstr>
      <vt:lpstr>Overview of temporary budget extensions</vt:lpstr>
      <vt:lpstr>Overview of advance (renewal) budgets</vt:lpstr>
      <vt:lpstr>Additional Reading!</vt:lpstr>
      <vt:lpstr>Questions?</vt:lpstr>
      <vt:lpstr>Carryover Overview</vt:lpstr>
      <vt:lpstr>Definition</vt:lpstr>
      <vt:lpstr>Carryover: Automatic vs. Restricted</vt:lpstr>
      <vt:lpstr>Automatic Carryover Process</vt:lpstr>
      <vt:lpstr>Restricted Carryover Process</vt:lpstr>
      <vt:lpstr>Special Case: Training Grants</vt:lpstr>
      <vt:lpstr>Questions?</vt:lpstr>
      <vt:lpstr>F&amp;A IDC and BSC</vt:lpstr>
      <vt:lpstr>Overview of F&amp;A</vt:lpstr>
      <vt:lpstr>What is a “base” or “direct cost base”?</vt:lpstr>
      <vt:lpstr>Cost share/Standard/Actual</vt:lpstr>
      <vt:lpstr>Finding Your Budget’s F&amp;A Info</vt:lpstr>
      <vt:lpstr>BSC (Budget SubContract)</vt:lpstr>
      <vt:lpstr>Questions?</vt:lpstr>
      <vt:lpstr>Latest Updates from GCA</vt:lpstr>
      <vt:lpstr>Recap from January MRAM</vt:lpstr>
      <vt:lpstr>What’s Happening Now</vt:lpstr>
      <vt:lpstr>Reopening Closed PMS Accounts</vt:lpstr>
      <vt:lpstr>Reopening Closed PMS Accounts</vt:lpstr>
      <vt:lpstr>Cost Reimbursable Invoicing</vt:lpstr>
      <vt:lpstr>Questions?</vt:lpstr>
      <vt:lpstr>The Lockbox More than you ever wanted to know!  </vt:lpstr>
      <vt:lpstr>Tips for using the Lockbox</vt:lpstr>
      <vt:lpstr>Questions?</vt:lpstr>
      <vt:lpstr>Expired Sub Budgets</vt:lpstr>
      <vt:lpstr>GCA Actions</vt:lpstr>
      <vt:lpstr>Questions?</vt:lpstr>
      <vt:lpstr>SCCA and Fred Hutch Merger</vt:lpstr>
      <vt:lpstr>SCCA and Fred Hutch Merger</vt:lpstr>
      <vt:lpstr>SCCA and Fred Hutch Merger</vt:lpstr>
      <vt:lpstr>SCCA and Fred Hutch Merger</vt:lpstr>
      <vt:lpstr>SCCA and Fred Hutch Merger</vt:lpstr>
      <vt:lpstr>Questions?</vt:lpstr>
      <vt:lpstr>Arrivederci to our Director, Lily Gebrenegus! She’s off to Italy this year! </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dc:title>
  <dc:creator>Patrick F. Carney</dc:creator>
  <cp:lastModifiedBy>Cheryl Haycox</cp:lastModifiedBy>
  <cp:revision>8</cp:revision>
  <dcterms:created xsi:type="dcterms:W3CDTF">2022-02-12T22:15:18Z</dcterms:created>
  <dcterms:modified xsi:type="dcterms:W3CDTF">2022-02-16T00:54:49Z</dcterms:modified>
</cp:coreProperties>
</file>