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  <p:sldMasterId id="2147483652" r:id="rId2"/>
  </p:sldMasterIdLst>
  <p:sldIdLst>
    <p:sldId id="259" r:id="rId3"/>
    <p:sldId id="261" r:id="rId4"/>
    <p:sldId id="262" r:id="rId5"/>
    <p:sldId id="265" r:id="rId6"/>
    <p:sldId id="264" r:id="rId7"/>
    <p:sldId id="266" r:id="rId8"/>
    <p:sldId id="268" r:id="rId9"/>
    <p:sldId id="269" r:id="rId10"/>
    <p:sldId id="270" r:id="rId11"/>
    <p:sldId id="263" r:id="rId12"/>
    <p:sldId id="267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2E83"/>
    <a:srgbClr val="E8D3A2"/>
    <a:srgbClr val="E8E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1" autoAdjust="0"/>
    <p:restoredTop sz="94682"/>
  </p:normalViewPr>
  <p:slideViewPr>
    <p:cSldViewPr snapToGrid="0" snapToObjects="1" showGuides="1">
      <p:cViewPr varScale="1">
        <p:scale>
          <a:sx n="110" d="100"/>
          <a:sy n="110" d="100"/>
        </p:scale>
        <p:origin x="1974" y="108"/>
      </p:cViewPr>
      <p:guideLst>
        <p:guide orient="horz" pos="2488"/>
        <p:guide pos="4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7334" y="6354234"/>
            <a:ext cx="2540000" cy="266700"/>
          </a:xfrm>
          <a:prstGeom prst="rect">
            <a:avLst/>
          </a:prstGeom>
        </p:spPr>
      </p:pic>
      <p:pic>
        <p:nvPicPr>
          <p:cNvPr id="2" name="Picture 1" descr="Bar_RtAngle_7502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 smtClean="0"/>
              <a:t>TITLE HERE</a:t>
            </a:r>
            <a:br>
              <a:rPr lang="en-US" dirty="0" smtClean="0"/>
            </a:br>
            <a:r>
              <a:rPr lang="en-US" dirty="0" smtClean="0"/>
              <a:t>ENCODE NORMAL</a:t>
            </a:r>
            <a:br>
              <a:rPr lang="en-US" dirty="0" smtClean="0"/>
            </a:br>
            <a:r>
              <a:rPr lang="en-US" dirty="0" smtClean="0"/>
              <a:t>BLACK, 50 PT.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4912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FFFFFF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FFFFFF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FFFFFF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FFFFFF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FFFFFF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 smtClean="0"/>
              <a:t>Content here (Open Sans Bold, 24 pt.)</a:t>
            </a:r>
          </a:p>
          <a:p>
            <a:pPr lvl="1"/>
            <a:r>
              <a:rPr lang="en-US" dirty="0" smtClean="0"/>
              <a:t>Second level (Open Sans Bold, 20)</a:t>
            </a:r>
          </a:p>
          <a:p>
            <a:pPr lvl="2"/>
            <a:r>
              <a:rPr lang="en-US" dirty="0" smtClean="0"/>
              <a:t>Third level (Open Sans Bold, 18)</a:t>
            </a:r>
          </a:p>
          <a:p>
            <a:pPr lvl="3"/>
            <a:r>
              <a:rPr lang="en-US" dirty="0" smtClean="0"/>
              <a:t>Fourth level (Open Sans Bold, 16)</a:t>
            </a:r>
          </a:p>
          <a:p>
            <a:pPr lvl="4"/>
            <a:r>
              <a:rPr lang="en-US" dirty="0" smtClean="0"/>
              <a:t>Fifth level (Open Sans Bold, 14)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FFFFFF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(UNI SANS REGULAR	, 24 PT.)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8401" y="6354234"/>
            <a:ext cx="2540000" cy="266700"/>
          </a:xfrm>
          <a:prstGeom prst="rect">
            <a:avLst/>
          </a:prstGeom>
        </p:spPr>
      </p:pic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7" y="365069"/>
            <a:ext cx="8184662" cy="998440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 smtClean="0"/>
              <a:t>HEADER HERE </a:t>
            </a:r>
            <a:br>
              <a:rPr lang="en-US" dirty="0" smtClean="0"/>
            </a:br>
            <a:r>
              <a:rPr lang="en-US" dirty="0" smtClean="0"/>
              <a:t>(ENCODE NORMAL BLACK, 30 PT.)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24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FFFFFF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FFFFFF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FFFFFF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FFFFFF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FFFFFF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 smtClean="0"/>
              <a:t>Bulleted content here (Open Sans Light, 24 pt.)</a:t>
            </a:r>
          </a:p>
          <a:p>
            <a:pPr lvl="1"/>
            <a:r>
              <a:rPr lang="en-US" dirty="0" smtClean="0"/>
              <a:t>Second level (Open Sans Light, 20)</a:t>
            </a:r>
          </a:p>
          <a:p>
            <a:pPr lvl="2"/>
            <a:r>
              <a:rPr lang="en-US" dirty="0" smtClean="0"/>
              <a:t>Third level (Open Sans Light, 18)</a:t>
            </a:r>
          </a:p>
          <a:p>
            <a:pPr lvl="3"/>
            <a:r>
              <a:rPr lang="en-US" dirty="0" smtClean="0"/>
              <a:t>Fourth level (Open Sans Light, 16)</a:t>
            </a:r>
          </a:p>
          <a:p>
            <a:pPr lvl="4"/>
            <a:r>
              <a:rPr lang="en-US" dirty="0" smtClean="0"/>
              <a:t>Fifth level (Open Sans Light, 14)</a:t>
            </a:r>
            <a:endParaRPr lang="en-US" dirty="0"/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064505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 smtClean="0"/>
              <a:t>HEADER HERE </a:t>
            </a:r>
            <a:br>
              <a:rPr lang="en-US" dirty="0" smtClean="0"/>
            </a:br>
            <a:r>
              <a:rPr lang="en-US" dirty="0" smtClean="0"/>
              <a:t>(ENCODE NORMAL BLACK, 30 PT.)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337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8401" y="6354234"/>
            <a:ext cx="2540000" cy="266700"/>
          </a:xfrm>
          <a:prstGeom prst="rect">
            <a:avLst/>
          </a:prstGeom>
        </p:spPr>
      </p:pic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FFFFFF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 smtClean="0"/>
              <a:t>Graphics can go here – </a:t>
            </a:r>
            <a:br>
              <a:rPr lang="en-US" dirty="0" smtClean="0"/>
            </a:br>
            <a:r>
              <a:rPr lang="en-US" dirty="0" smtClean="0"/>
              <a:t>replace this box with your image or chart</a:t>
            </a:r>
            <a:endParaRPr lang="en-US" dirty="0"/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116644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 smtClean="0"/>
              <a:t>HEADER HERE </a:t>
            </a:r>
            <a:br>
              <a:rPr lang="en-US" dirty="0" smtClean="0"/>
            </a:br>
            <a:r>
              <a:rPr lang="en-US" dirty="0" smtClean="0"/>
              <a:t>(ENCODE NORMAL BLACK, 30 PT.)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560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9" name="Picture 8" descr="Wordmark_center_Purple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39" y="6487457"/>
            <a:ext cx="2425295" cy="163374"/>
          </a:xfrm>
          <a:prstGeom prst="rect">
            <a:avLst/>
          </a:prstGeom>
        </p:spPr>
      </p:pic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solidFill>
                  <a:srgbClr val="4B2E83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 smtClean="0"/>
              <a:t>TITLE HERE</a:t>
            </a:r>
            <a:br>
              <a:rPr lang="en-US" dirty="0" smtClean="0"/>
            </a:br>
            <a:r>
              <a:rPr lang="en-US" dirty="0" smtClean="0"/>
              <a:t>ENCODE NORMAL</a:t>
            </a:r>
            <a:br>
              <a:rPr lang="en-US" dirty="0" smtClean="0"/>
            </a:br>
            <a:r>
              <a:rPr lang="en-US" dirty="0" smtClean="0"/>
              <a:t>BLACK, 50 PT.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 smtClean="0"/>
              <a:t>Content here (Open Sans Bold, 24 pt.)</a:t>
            </a:r>
          </a:p>
          <a:p>
            <a:pPr lvl="1"/>
            <a:r>
              <a:rPr lang="en-US" dirty="0" smtClean="0"/>
              <a:t>Second level (Open Sans Bold, 20)</a:t>
            </a:r>
          </a:p>
          <a:p>
            <a:pPr lvl="2"/>
            <a:r>
              <a:rPr lang="en-US" dirty="0" smtClean="0"/>
              <a:t>Third level (Open Sans Bold, 18)</a:t>
            </a:r>
          </a:p>
          <a:p>
            <a:pPr lvl="3"/>
            <a:r>
              <a:rPr lang="en-US" dirty="0" smtClean="0"/>
              <a:t>Fourth level (Open Sans Bold, 16)</a:t>
            </a:r>
          </a:p>
          <a:p>
            <a:pPr lvl="4"/>
            <a:r>
              <a:rPr lang="en-US" dirty="0" smtClean="0"/>
              <a:t>Fifth level (Open Sans Bold, 14)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4B2E83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(UNI SANS LIGHT, 24 PT.)</a:t>
            </a:r>
            <a:endParaRPr lang="en-US" dirty="0"/>
          </a:p>
        </p:txBody>
      </p:sp>
      <p:pic>
        <p:nvPicPr>
          <p:cNvPr id="9" name="Picture 8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155" y="6487457"/>
            <a:ext cx="2425295" cy="163374"/>
          </a:xfrm>
          <a:prstGeom prst="rect">
            <a:avLst/>
          </a:prstGeom>
        </p:spPr>
      </p:pic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184663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rgbClr val="4B2E83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 smtClean="0"/>
              <a:t>HEADER HERE </a:t>
            </a:r>
            <a:br>
              <a:rPr lang="en-US" dirty="0" smtClean="0"/>
            </a:br>
            <a:r>
              <a:rPr lang="en-US" dirty="0" smtClean="0"/>
              <a:t>(ENCODE NORMAL BLACK, 30 PT.)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 smtClean="0"/>
              <a:t>Content here (Open Sans Bold, 24 pt.)</a:t>
            </a:r>
          </a:p>
          <a:p>
            <a:pPr lvl="1"/>
            <a:r>
              <a:rPr lang="en-US" dirty="0" smtClean="0"/>
              <a:t>Second level (Open Sans Bold, 20)</a:t>
            </a:r>
          </a:p>
          <a:p>
            <a:pPr lvl="2"/>
            <a:r>
              <a:rPr lang="en-US" dirty="0" smtClean="0"/>
              <a:t>Third level (Open Sans Bold, 18)</a:t>
            </a:r>
          </a:p>
          <a:p>
            <a:pPr lvl="3"/>
            <a:r>
              <a:rPr lang="en-US" dirty="0" smtClean="0"/>
              <a:t>Fourth level (Open Sans Bold, 16)</a:t>
            </a:r>
          </a:p>
          <a:p>
            <a:pPr lvl="4"/>
            <a:r>
              <a:rPr lang="en-US" dirty="0" smtClean="0"/>
              <a:t>Fifth level (Open Sans Bold, 14)</a:t>
            </a:r>
            <a:endParaRPr lang="en-US" dirty="0"/>
          </a:p>
        </p:txBody>
      </p:sp>
      <p:pic>
        <p:nvPicPr>
          <p:cNvPr id="9" name="Picture 8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7" name="Picture 6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183759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 smtClean="0"/>
              <a:t>HEADER HERE </a:t>
            </a:r>
            <a:br>
              <a:rPr lang="en-US" dirty="0" smtClean="0"/>
            </a:br>
            <a:r>
              <a:rPr lang="en-US" dirty="0" smtClean="0"/>
              <a:t>(ENCODE NORMAL BLACK, 30 PT.)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999999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 smtClean="0"/>
              <a:t>Graphics can go here – </a:t>
            </a:r>
            <a:br>
              <a:rPr lang="en-US" dirty="0" smtClean="0"/>
            </a:br>
            <a:r>
              <a:rPr lang="en-US" dirty="0" smtClean="0"/>
              <a:t>replace this box with your image or chart</a:t>
            </a:r>
            <a:endParaRPr lang="en-US" dirty="0"/>
          </a:p>
        </p:txBody>
      </p:sp>
      <p:pic>
        <p:nvPicPr>
          <p:cNvPr id="7" name="Picture 6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105" y="6487457"/>
            <a:ext cx="2425295" cy="163374"/>
          </a:xfrm>
          <a:prstGeom prst="rect">
            <a:avLst/>
          </a:prstGeom>
        </p:spPr>
      </p:pic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116644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 smtClean="0"/>
              <a:t>HEADER HERE </a:t>
            </a:r>
            <a:br>
              <a:rPr lang="en-US" dirty="0" smtClean="0"/>
            </a:br>
            <a:r>
              <a:rPr lang="en-US" dirty="0" smtClean="0"/>
              <a:t>(ENCODE NORMAL BLACK, 30 PT.)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3703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finance.uw.edu/pafc/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4" Type="http://schemas.openxmlformats.org/officeDocument/2006/relationships/hyperlink" Target="https://finance.uw.edu/gca/cost-share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gcafco@uw.edu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6" Type="http://schemas.openxmlformats.org/officeDocument/2006/relationships/hyperlink" Target="mailto:mgard4@uw.edu" TargetMode="External"/><Relationship Id="rId5" Type="http://schemas.openxmlformats.org/officeDocument/2006/relationships/hyperlink" Target="https://finance.uw.edu/gca/gca-home" TargetMode="External"/><Relationship Id="rId4" Type="http://schemas.openxmlformats.org/officeDocument/2006/relationships/hyperlink" Target="https://finance.uw.edu/pafc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cafco@uw.edu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hyperlink" Target="https://finance.uw.edu/pafc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POST AWARD FISCAL COMPLIANCE: 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WHO WE ARE AND WHAT WE DO</a:t>
            </a:r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34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your question relates to a specific Award, please provide a UW budget or an eGC1 number</a:t>
            </a:r>
          </a:p>
          <a:p>
            <a:pPr lvl="1"/>
            <a:r>
              <a:rPr lang="en-US" dirty="0" smtClean="0"/>
              <a:t>Many questions can only be answered in light of a specific sponsor or award terms and conditions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One-business day turnaround on emails</a:t>
            </a:r>
          </a:p>
          <a:p>
            <a:endParaRPr lang="en-US" dirty="0" smtClean="0"/>
          </a:p>
          <a:p>
            <a:r>
              <a:rPr lang="en-US" dirty="0" smtClean="0"/>
              <a:t>Website with compliance content and links</a:t>
            </a:r>
          </a:p>
          <a:p>
            <a:pPr lvl="1"/>
            <a:r>
              <a:rPr lang="en-US" dirty="0">
                <a:hlinkClick r:id="rId3"/>
              </a:rPr>
              <a:t>https://finance.uw.edu/pafc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GCA’s website has content on UW’s Cost Share policies and process</a:t>
            </a:r>
          </a:p>
          <a:p>
            <a:pPr lvl="1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finance.uw.edu/gca/cost-share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Contacting PAFC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959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Central Email: </a:t>
            </a:r>
            <a:r>
              <a:rPr lang="en-US" dirty="0" smtClean="0">
                <a:hlinkClick r:id="rId3"/>
              </a:rPr>
              <a:t>gcafco@uw.edu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Web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smtClean="0"/>
              <a:t>PAFC: 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://finance.uw.edu/pafc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lvl="1"/>
            <a:r>
              <a:rPr lang="en-US" dirty="0"/>
              <a:t>GCA: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finance.uw.edu/gca/gca-home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Matt Gardner: </a:t>
            </a:r>
          </a:p>
          <a:p>
            <a:pPr lvl="2"/>
            <a:r>
              <a:rPr lang="en-US" dirty="0" smtClean="0"/>
              <a:t>Phone: 206-543-2610</a:t>
            </a:r>
          </a:p>
          <a:p>
            <a:pPr lvl="2"/>
            <a:r>
              <a:rPr lang="en-US" dirty="0" smtClean="0"/>
              <a:t>Email: </a:t>
            </a:r>
            <a:r>
              <a:rPr lang="en-US" dirty="0" smtClean="0">
                <a:hlinkClick r:id="rId6"/>
              </a:rPr>
              <a:t>mgard4@uw.edu</a:t>
            </a:r>
            <a:endParaRPr lang="en-US" dirty="0" smtClean="0"/>
          </a:p>
          <a:p>
            <a:pPr lvl="2"/>
            <a:r>
              <a:rPr lang="en-US" dirty="0" smtClean="0"/>
              <a:t>Also on MSFT Teams…</a:t>
            </a:r>
          </a:p>
          <a:p>
            <a:pPr lvl="2"/>
            <a:r>
              <a:rPr lang="en-US" dirty="0" smtClean="0"/>
              <a:t>…and Zoom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996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Assisting campus and central administrative units with information, training, and advice to mitigate the risk of non-compliance with sponsor terms and conditions.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Two-person team</a:t>
            </a:r>
          </a:p>
          <a:p>
            <a:r>
              <a:rPr lang="en-US" dirty="0" smtClean="0"/>
              <a:t>Matt Gardner, Assistant Director</a:t>
            </a:r>
          </a:p>
          <a:p>
            <a:r>
              <a:rPr lang="en-US" dirty="0" smtClean="0"/>
              <a:t>TBH, Compliance Analyst</a:t>
            </a:r>
          </a:p>
          <a:p>
            <a:endParaRPr lang="en-US" dirty="0"/>
          </a:p>
          <a:p>
            <a:r>
              <a:rPr lang="en-US" dirty="0" smtClean="0"/>
              <a:t>Central email contact: </a:t>
            </a:r>
            <a:r>
              <a:rPr lang="en-US" dirty="0" smtClean="0">
                <a:hlinkClick r:id="rId3"/>
              </a:rPr>
              <a:t>gcafco@uw.edu</a:t>
            </a:r>
            <a:endParaRPr lang="en-US" dirty="0" smtClean="0"/>
          </a:p>
          <a:p>
            <a:r>
              <a:rPr lang="en-US" dirty="0" smtClean="0"/>
              <a:t>Website</a:t>
            </a:r>
            <a:r>
              <a:rPr lang="en-US" dirty="0"/>
              <a:t>: </a:t>
            </a:r>
            <a:r>
              <a:rPr lang="en-US" dirty="0">
                <a:hlinkClick r:id="rId4"/>
              </a:rPr>
              <a:t>https://finance.uw.edu/pafc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About Post Award Fiscal Compliance (PAFC)	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333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659305" y="1736725"/>
            <a:ext cx="8196210" cy="4455069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Monitor </a:t>
            </a:r>
            <a:r>
              <a:rPr lang="en-US" dirty="0"/>
              <a:t>compliance with federal, state, and UW </a:t>
            </a:r>
            <a:r>
              <a:rPr lang="en-US" dirty="0" smtClean="0"/>
              <a:t>policies</a:t>
            </a:r>
            <a:r>
              <a:rPr lang="en-US" dirty="0"/>
              <a:t>, as well as other </a:t>
            </a:r>
            <a:r>
              <a:rPr lang="en-US" dirty="0" smtClean="0"/>
              <a:t>Sponsor </a:t>
            </a:r>
            <a:r>
              <a:rPr lang="en-US" dirty="0"/>
              <a:t>terms and </a:t>
            </a:r>
            <a:r>
              <a:rPr lang="en-US" dirty="0" smtClean="0"/>
              <a:t>conditions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Interpret </a:t>
            </a:r>
            <a:r>
              <a:rPr lang="en-US" dirty="0"/>
              <a:t>Award </a:t>
            </a:r>
            <a:r>
              <a:rPr lang="en-US" dirty="0" smtClean="0"/>
              <a:t>requirements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Provide </a:t>
            </a:r>
            <a:r>
              <a:rPr lang="en-US" dirty="0"/>
              <a:t>post award fiscal compliance training to the </a:t>
            </a:r>
            <a:r>
              <a:rPr lang="en-US" dirty="0" smtClean="0"/>
              <a:t>University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Work </a:t>
            </a:r>
            <a:r>
              <a:rPr lang="en-US" dirty="0"/>
              <a:t>with departments to examine and enhance internal </a:t>
            </a:r>
            <a:r>
              <a:rPr lang="en-US" dirty="0" smtClean="0"/>
              <a:t>controls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Cost Share subject matter experts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Consult </a:t>
            </a:r>
            <a:r>
              <a:rPr lang="en-US" dirty="0"/>
              <a:t>with departments on any topic related to fiscal compliance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PAFC do?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979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UW Finance at a Glance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59800" y="1652453"/>
            <a:ext cx="2207669" cy="57912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UW Finance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1420694" y="2520517"/>
            <a:ext cx="1296381" cy="9187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Research Student Accounting (RSA)</a:t>
            </a:r>
            <a:endParaRPr lang="en-US" sz="1600" b="1" dirty="0"/>
          </a:p>
        </p:txBody>
      </p:sp>
      <p:sp>
        <p:nvSpPr>
          <p:cNvPr id="9" name="Rectangle 8"/>
          <p:cNvSpPr/>
          <p:nvPr/>
        </p:nvSpPr>
        <p:spPr>
          <a:xfrm>
            <a:off x="4973790" y="2520517"/>
            <a:ext cx="1296381" cy="9187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Financial Accounting</a:t>
            </a:r>
            <a:endParaRPr lang="en-US" sz="1600" b="1" dirty="0"/>
          </a:p>
        </p:txBody>
      </p:sp>
      <p:sp>
        <p:nvSpPr>
          <p:cNvPr id="10" name="Rectangle 9"/>
          <p:cNvSpPr/>
          <p:nvPr/>
        </p:nvSpPr>
        <p:spPr>
          <a:xfrm>
            <a:off x="3197242" y="2520517"/>
            <a:ext cx="1296381" cy="9187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Enterprise Services</a:t>
            </a:r>
            <a:endParaRPr lang="en-US" sz="1600" b="1" dirty="0"/>
          </a:p>
        </p:txBody>
      </p:sp>
      <p:sp>
        <p:nvSpPr>
          <p:cNvPr id="11" name="Rectangle 10"/>
          <p:cNvSpPr/>
          <p:nvPr/>
        </p:nvSpPr>
        <p:spPr>
          <a:xfrm>
            <a:off x="6750338" y="2520517"/>
            <a:ext cx="1296381" cy="9187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Treasury</a:t>
            </a:r>
            <a:endParaRPr lang="en-US" sz="1600" b="1" dirty="0"/>
          </a:p>
        </p:txBody>
      </p:sp>
      <p:sp>
        <p:nvSpPr>
          <p:cNvPr id="12" name="Rectangle 11"/>
          <p:cNvSpPr/>
          <p:nvPr/>
        </p:nvSpPr>
        <p:spPr>
          <a:xfrm>
            <a:off x="1420693" y="3728215"/>
            <a:ext cx="1296381" cy="21466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uFill>
                  <a:solidFill>
                    <a:srgbClr val="C00000"/>
                  </a:solidFill>
                </a:uFill>
              </a:rPr>
              <a:t>MAA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RCO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uFill>
                  <a:solidFill>
                    <a:srgbClr val="C00000"/>
                  </a:solidFill>
                </a:uFill>
              </a:rPr>
              <a:t>GCA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uFill>
                  <a:solidFill>
                    <a:srgbClr val="C00000"/>
                  </a:solidFill>
                </a:uFill>
              </a:rPr>
              <a:t>Cash Mgt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uFill>
                  <a:solidFill>
                    <a:srgbClr val="C00000"/>
                  </a:solidFill>
                </a:uFill>
              </a:rPr>
              <a:t>SDA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</a:rPr>
              <a:t>PAFC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uFill>
                  <a:solidFill>
                    <a:srgbClr val="C00000"/>
                  </a:solidFill>
                </a:uFill>
              </a:rPr>
              <a:t>SFS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197242" y="3728215"/>
            <a:ext cx="1296381" cy="21466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C2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Data Grp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ISC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Procmnt.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Public Rcds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uFill>
                  <a:solidFill>
                    <a:srgbClr val="C00000"/>
                  </a:solidFill>
                </a:uFill>
              </a:rPr>
              <a:t>Rcds Mgmt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973790" y="3728215"/>
            <a:ext cx="1296381" cy="21466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Banking &amp; Acctg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uFill>
                  <a:solidFill>
                    <a:srgbClr val="FF0000"/>
                  </a:solidFill>
                </a:uFill>
              </a:rPr>
              <a:t>EIO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Fin. Rptg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Merchant Svcs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750338" y="3728215"/>
            <a:ext cx="1296381" cy="21466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/>
              <a:t>Asset Mgmt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/>
              <a:t>Forecasting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/>
              <a:t>Ops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/>
              <a:t>Admin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/>
              <a:t>Cash Gov.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432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UW Office of Research at a Glance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59800" y="1820091"/>
            <a:ext cx="2207669" cy="71845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UW Office of Research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1420694" y="2778035"/>
            <a:ext cx="1296381" cy="9187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Office of Sponsored Programs (OSP)</a:t>
            </a:r>
            <a:endParaRPr lang="en-US" sz="1600" b="1" dirty="0"/>
          </a:p>
        </p:txBody>
      </p:sp>
      <p:sp>
        <p:nvSpPr>
          <p:cNvPr id="9" name="Rectangle 8"/>
          <p:cNvSpPr/>
          <p:nvPr/>
        </p:nvSpPr>
        <p:spPr>
          <a:xfrm>
            <a:off x="4973790" y="2778035"/>
            <a:ext cx="1296381" cy="9187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Export Controls</a:t>
            </a:r>
            <a:endParaRPr lang="en-US" sz="1600" b="1" dirty="0"/>
          </a:p>
        </p:txBody>
      </p:sp>
      <p:sp>
        <p:nvSpPr>
          <p:cNvPr id="10" name="Rectangle 9"/>
          <p:cNvSpPr/>
          <p:nvPr/>
        </p:nvSpPr>
        <p:spPr>
          <a:xfrm>
            <a:off x="3197242" y="2778035"/>
            <a:ext cx="1296381" cy="9187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Research Compliance</a:t>
            </a:r>
            <a:endParaRPr lang="en-US" sz="1600" b="1" dirty="0"/>
          </a:p>
        </p:txBody>
      </p:sp>
      <p:sp>
        <p:nvSpPr>
          <p:cNvPr id="11" name="Rectangle 10"/>
          <p:cNvSpPr/>
          <p:nvPr/>
        </p:nvSpPr>
        <p:spPr>
          <a:xfrm>
            <a:off x="6750338" y="2778035"/>
            <a:ext cx="1296381" cy="9187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Human Subjects Division</a:t>
            </a:r>
            <a:endParaRPr lang="en-US" sz="1600" b="1" dirty="0"/>
          </a:p>
        </p:txBody>
      </p:sp>
      <p:sp>
        <p:nvSpPr>
          <p:cNvPr id="16" name="Rectangle 15"/>
          <p:cNvSpPr/>
          <p:nvPr/>
        </p:nvSpPr>
        <p:spPr>
          <a:xfrm>
            <a:off x="1420693" y="4349933"/>
            <a:ext cx="1296381" cy="9187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CORE</a:t>
            </a:r>
            <a:endParaRPr lang="en-US" sz="1600" b="1" dirty="0"/>
          </a:p>
        </p:txBody>
      </p:sp>
      <p:sp>
        <p:nvSpPr>
          <p:cNvPr id="17" name="Rectangle 16"/>
          <p:cNvSpPr/>
          <p:nvPr/>
        </p:nvSpPr>
        <p:spPr>
          <a:xfrm>
            <a:off x="3197241" y="4349933"/>
            <a:ext cx="1296381" cy="9187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Finance and Reporting</a:t>
            </a:r>
            <a:endParaRPr lang="en-US" sz="1600" b="1" dirty="0"/>
          </a:p>
        </p:txBody>
      </p:sp>
      <p:sp>
        <p:nvSpPr>
          <p:cNvPr id="18" name="Rectangle 17"/>
          <p:cNvSpPr/>
          <p:nvPr/>
        </p:nvSpPr>
        <p:spPr>
          <a:xfrm>
            <a:off x="4973789" y="4349933"/>
            <a:ext cx="1296381" cy="9187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ORIS</a:t>
            </a:r>
            <a:endParaRPr lang="en-US" sz="1600" b="1" dirty="0"/>
          </a:p>
        </p:txBody>
      </p:sp>
      <p:sp>
        <p:nvSpPr>
          <p:cNvPr id="19" name="Rectangle 18"/>
          <p:cNvSpPr/>
          <p:nvPr/>
        </p:nvSpPr>
        <p:spPr>
          <a:xfrm>
            <a:off x="6750337" y="4349933"/>
            <a:ext cx="1296381" cy="9187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Animal Care</a:t>
            </a:r>
            <a:endParaRPr lang="en-US" sz="1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25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UW Governance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59797" y="1932051"/>
            <a:ext cx="2207669" cy="57912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Office of the President</a:t>
            </a:r>
            <a:endParaRPr lang="en-US" sz="2000" b="1" dirty="0"/>
          </a:p>
        </p:txBody>
      </p:sp>
      <p:sp>
        <p:nvSpPr>
          <p:cNvPr id="8" name="Rectangle 7"/>
          <p:cNvSpPr/>
          <p:nvPr/>
        </p:nvSpPr>
        <p:spPr>
          <a:xfrm>
            <a:off x="2539189" y="4917847"/>
            <a:ext cx="1296381" cy="10758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Office of Research</a:t>
            </a:r>
            <a:endParaRPr lang="en-US" sz="1600" b="1" dirty="0"/>
          </a:p>
        </p:txBody>
      </p:sp>
      <p:sp>
        <p:nvSpPr>
          <p:cNvPr id="9" name="Rectangle 8"/>
          <p:cNvSpPr/>
          <p:nvPr/>
        </p:nvSpPr>
        <p:spPr>
          <a:xfrm>
            <a:off x="5788640" y="4917848"/>
            <a:ext cx="1296381" cy="10758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UW Finance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083546" y="3426823"/>
            <a:ext cx="2207669" cy="57912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Provost and Executive VP</a:t>
            </a:r>
            <a:endParaRPr lang="en-US" sz="2000" b="1" dirty="0"/>
          </a:p>
        </p:txBody>
      </p:sp>
      <p:cxnSp>
        <p:nvCxnSpPr>
          <p:cNvPr id="4" name="Straight Arrow Connector 3"/>
          <p:cNvCxnSpPr>
            <a:stCxn id="7" idx="3"/>
            <a:endCxn id="9" idx="0"/>
          </p:cNvCxnSpPr>
          <p:nvPr/>
        </p:nvCxnSpPr>
        <p:spPr>
          <a:xfrm>
            <a:off x="5867466" y="2221611"/>
            <a:ext cx="569365" cy="26962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6" idx="2"/>
            <a:endCxn id="8" idx="0"/>
          </p:cNvCxnSpPr>
          <p:nvPr/>
        </p:nvCxnSpPr>
        <p:spPr>
          <a:xfrm flipH="1">
            <a:off x="3187380" y="4005943"/>
            <a:ext cx="1" cy="91190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2"/>
            <a:endCxn id="16" idx="0"/>
          </p:cNvCxnSpPr>
          <p:nvPr/>
        </p:nvCxnSpPr>
        <p:spPr>
          <a:xfrm flipH="1">
            <a:off x="3187381" y="2511171"/>
            <a:ext cx="1576251" cy="9156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05097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 costs charged to a sponsored award must be: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Reasonable: </a:t>
            </a:r>
          </a:p>
          <a:p>
            <a:pPr lvl="2"/>
            <a:r>
              <a:rPr lang="en-US" dirty="0" smtClean="0"/>
              <a:t>Is the cost necessary? Is the price paid comparable across vendors/sources? Are costs consistent with established policies?</a:t>
            </a:r>
          </a:p>
          <a:p>
            <a:pPr lvl="1"/>
            <a:r>
              <a:rPr lang="en-US" dirty="0" smtClean="0"/>
              <a:t>Allocable</a:t>
            </a:r>
          </a:p>
          <a:p>
            <a:pPr lvl="2"/>
            <a:r>
              <a:rPr lang="en-US" dirty="0" smtClean="0"/>
              <a:t>Does the cost </a:t>
            </a:r>
            <a:r>
              <a:rPr lang="en-US" u="sng" dirty="0" smtClean="0"/>
              <a:t>benefit the objectives of the award</a:t>
            </a:r>
            <a:r>
              <a:rPr lang="en-US" dirty="0" smtClean="0"/>
              <a:t>? Was it incurred during the period of performance?</a:t>
            </a:r>
          </a:p>
          <a:p>
            <a:pPr lvl="1"/>
            <a:r>
              <a:rPr lang="en-US" dirty="0" smtClean="0"/>
              <a:t>Allowable</a:t>
            </a:r>
          </a:p>
          <a:p>
            <a:pPr lvl="2"/>
            <a:r>
              <a:rPr lang="en-US" dirty="0" smtClean="0"/>
              <a:t>Is the cost permitted under the sponsor’s regulations, terms, conditions, or UW policy?</a:t>
            </a:r>
          </a:p>
          <a:p>
            <a:pPr lvl="1"/>
            <a:r>
              <a:rPr lang="en-US" dirty="0" smtClean="0"/>
              <a:t>Consistently Treated</a:t>
            </a:r>
          </a:p>
          <a:p>
            <a:pPr lvl="2"/>
            <a:r>
              <a:rPr lang="en-US" dirty="0" smtClean="0"/>
              <a:t>Is the cost consistently treated as a direct or indirect expense?</a:t>
            </a:r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Cost Principles		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803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Costs cannot be charged to an award for “budgetary convenience” – i.e. in order to “spend down” remaining funds.</a:t>
            </a:r>
          </a:p>
          <a:p>
            <a:r>
              <a:rPr lang="en-US" dirty="0" smtClean="0"/>
              <a:t>Certain costs are considered “high risk” and scrutinized heavily by auditors:</a:t>
            </a:r>
          </a:p>
          <a:p>
            <a:pPr lvl="1"/>
            <a:r>
              <a:rPr lang="en-US" dirty="0" smtClean="0"/>
              <a:t>Food</a:t>
            </a:r>
          </a:p>
          <a:p>
            <a:pPr lvl="1"/>
            <a:r>
              <a:rPr lang="en-US" dirty="0" smtClean="0"/>
              <a:t>Equipment purchases in the last 90 days</a:t>
            </a:r>
          </a:p>
          <a:p>
            <a:pPr lvl="1"/>
            <a:r>
              <a:rPr lang="en-US" dirty="0" smtClean="0"/>
              <a:t>Travel</a:t>
            </a:r>
          </a:p>
          <a:p>
            <a:pPr lvl="1"/>
            <a:r>
              <a:rPr lang="en-US" dirty="0" smtClean="0"/>
              <a:t>Cost transfers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Principles - Continued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302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Read your Award document and understand the sponsor’s terms, considitons, and/or regulations</a:t>
            </a:r>
          </a:p>
          <a:p>
            <a:r>
              <a:rPr lang="en-US" dirty="0" smtClean="0"/>
              <a:t>Establish and document Department’s internal controls</a:t>
            </a:r>
          </a:p>
          <a:p>
            <a:pPr lvl="1"/>
            <a:r>
              <a:rPr lang="en-US" dirty="0" smtClean="0"/>
              <a:t>Roles and responsibilities</a:t>
            </a:r>
          </a:p>
          <a:p>
            <a:pPr lvl="1"/>
            <a:r>
              <a:rPr lang="en-US" dirty="0" smtClean="0"/>
              <a:t>Separation of duties</a:t>
            </a:r>
          </a:p>
          <a:p>
            <a:pPr lvl="1"/>
            <a:r>
              <a:rPr lang="en-US" dirty="0" smtClean="0"/>
              <a:t>Expenditure review and reconciliations</a:t>
            </a:r>
          </a:p>
          <a:p>
            <a:pPr lvl="1"/>
            <a:r>
              <a:rPr lang="en-US" dirty="0" smtClean="0"/>
              <a:t>Documentation</a:t>
            </a:r>
          </a:p>
          <a:p>
            <a:r>
              <a:rPr lang="en-US" dirty="0" smtClean="0"/>
              <a:t>Ask for assistance, if needed…</a:t>
            </a:r>
          </a:p>
          <a:p>
            <a:pPr lvl="1"/>
            <a:r>
              <a:rPr lang="en-US" dirty="0" smtClean="0"/>
              <a:t>PAFC, OSP, or GCA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Compliance Tips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918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1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4b2e83 1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4254</TotalTime>
  <Words>523</Words>
  <Application>Microsoft Office PowerPoint</Application>
  <PresentationFormat>On-screen Show (4:3)</PresentationFormat>
  <Paragraphs>111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Encode Sans Normal Black</vt:lpstr>
      <vt:lpstr>Lucida Grande</vt:lpstr>
      <vt:lpstr>Open Sans</vt:lpstr>
      <vt:lpstr>Open Sans Light</vt:lpstr>
      <vt:lpstr>Uni Sans Regular</vt:lpstr>
      <vt:lpstr>Custom Design</vt:lpstr>
      <vt:lpstr>1_Custom Design</vt:lpstr>
      <vt:lpstr>POST AWARD FISCAL COMPLIANCE:   WHO WE ARE AND WHAT WE DO</vt:lpstr>
      <vt:lpstr>About Post Award Fiscal Compliance (PAFC) </vt:lpstr>
      <vt:lpstr>What does PAFC do?</vt:lpstr>
      <vt:lpstr>UW Finance at a Glance</vt:lpstr>
      <vt:lpstr>UW Office of Research at a Glance</vt:lpstr>
      <vt:lpstr>UW Governance</vt:lpstr>
      <vt:lpstr>The Cost Principles  </vt:lpstr>
      <vt:lpstr>Cost Principles - Continued</vt:lpstr>
      <vt:lpstr>Compliance Tips</vt:lpstr>
      <vt:lpstr>Contacting PAFC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Matthew L. Gardner</cp:lastModifiedBy>
  <cp:revision>50</cp:revision>
  <cp:lastPrinted>2016-02-10T20:19:12Z</cp:lastPrinted>
  <dcterms:created xsi:type="dcterms:W3CDTF">2014-10-14T00:51:43Z</dcterms:created>
  <dcterms:modified xsi:type="dcterms:W3CDTF">2022-05-24T15:40:21Z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5FC8F977-2A74-425F-BC34-12DE135A5346</vt:lpwstr>
  </property>
  <property fmtid="{D5CDD505-2E9C-101B-9397-08002B2CF9AE}" pid="3" name="ArticulatePath">
    <vt:lpwstr>PPT_Template_Std-Solid-ADA</vt:lpwstr>
  </property>
</Properties>
</file>