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8" r:id="rId2"/>
    <p:sldId id="322" r:id="rId3"/>
    <p:sldId id="317" r:id="rId4"/>
    <p:sldId id="271" r:id="rId5"/>
    <p:sldId id="313" r:id="rId6"/>
    <p:sldId id="329" r:id="rId7"/>
    <p:sldId id="301" r:id="rId8"/>
    <p:sldId id="303" r:id="rId9"/>
    <p:sldId id="299" r:id="rId10"/>
    <p:sldId id="326" r:id="rId11"/>
    <p:sldId id="327" r:id="rId12"/>
    <p:sldId id="321" r:id="rId13"/>
    <p:sldId id="324" r:id="rId14"/>
    <p:sldId id="272" r:id="rId15"/>
    <p:sldId id="307" r:id="rId16"/>
    <p:sldId id="328" r:id="rId17"/>
    <p:sldId id="290" r:id="rId18"/>
    <p:sldId id="330" r:id="rId19"/>
    <p:sldId id="331" r:id="rId20"/>
    <p:sldId id="270" r:id="rId21"/>
    <p:sldId id="319" r:id="rId22"/>
    <p:sldId id="320" r:id="rId2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1CA0"/>
    <a:srgbClr val="17375E"/>
    <a:srgbClr val="33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87" autoAdjust="0"/>
  </p:normalViewPr>
  <p:slideViewPr>
    <p:cSldViewPr>
      <p:cViewPr varScale="1">
        <p:scale>
          <a:sx n="82" d="100"/>
          <a:sy n="82" d="100"/>
        </p:scale>
        <p:origin x="834"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2381-EB95-44D1-87B0-E613906D8F0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A3C4787-1201-44A2-BE52-A51720CF50C6}">
      <dgm:prSet phldrT="[Text]"/>
      <dgm:spPr>
        <a:solidFill>
          <a:srgbClr val="C00000"/>
        </a:solidFill>
      </dgm:spPr>
      <dgm:t>
        <a:bodyPr/>
        <a:lstStyle/>
        <a:p>
          <a:r>
            <a:rPr lang="en-US" dirty="0" smtClean="0"/>
            <a:t>Education loans must be repaid</a:t>
          </a:r>
        </a:p>
      </dgm:t>
    </dgm:pt>
    <dgm:pt modelId="{77489617-1AC2-4813-BC29-BC374F1564AD}" type="parTrans" cxnId="{A58C8C27-536F-4488-921B-B40DB7223FE5}">
      <dgm:prSet/>
      <dgm:spPr/>
      <dgm:t>
        <a:bodyPr/>
        <a:lstStyle/>
        <a:p>
          <a:endParaRPr lang="en-US"/>
        </a:p>
      </dgm:t>
    </dgm:pt>
    <dgm:pt modelId="{FDC04B4E-DECC-4A6C-BF0E-94B48445D805}" type="sibTrans" cxnId="{A58C8C27-536F-4488-921B-B40DB7223FE5}">
      <dgm:prSet/>
      <dgm:spPr/>
      <dgm:t>
        <a:bodyPr/>
        <a:lstStyle/>
        <a:p>
          <a:endParaRPr lang="en-US"/>
        </a:p>
      </dgm:t>
    </dgm:pt>
    <dgm:pt modelId="{78125000-B709-443C-90D2-761F590B4568}">
      <dgm:prSet phldrT="[Text]"/>
      <dgm:spPr/>
      <dgm:t>
        <a:bodyPr/>
        <a:lstStyle/>
        <a:p>
          <a:r>
            <a:rPr lang="en-US" dirty="0" smtClean="0"/>
            <a:t>Loans can be prepaid</a:t>
          </a:r>
          <a:endParaRPr lang="en-US" dirty="0"/>
        </a:p>
      </dgm:t>
    </dgm:pt>
    <dgm:pt modelId="{31162374-9231-4108-8222-91A2E0870939}" type="parTrans" cxnId="{F58971EC-C45E-4043-BCDE-C4D6C69BB27F}">
      <dgm:prSet/>
      <dgm:spPr/>
      <dgm:t>
        <a:bodyPr/>
        <a:lstStyle/>
        <a:p>
          <a:endParaRPr lang="en-US"/>
        </a:p>
      </dgm:t>
    </dgm:pt>
    <dgm:pt modelId="{4F8E60A1-EAEB-491D-914D-F8C15FA3BCC2}" type="sibTrans" cxnId="{F58971EC-C45E-4043-BCDE-C4D6C69BB27F}">
      <dgm:prSet/>
      <dgm:spPr/>
      <dgm:t>
        <a:bodyPr/>
        <a:lstStyle/>
        <a:p>
          <a:endParaRPr lang="en-US"/>
        </a:p>
      </dgm:t>
    </dgm:pt>
    <dgm:pt modelId="{C48055A6-3405-4FFE-B722-794A58D6F814}">
      <dgm:prSet phldrT="[Text]"/>
      <dgm:spPr/>
      <dgm:t>
        <a:bodyPr/>
        <a:lstStyle/>
        <a:p>
          <a:r>
            <a:rPr lang="en-US" dirty="0" smtClean="0"/>
            <a:t>Repayment begins following the grace period</a:t>
          </a:r>
          <a:endParaRPr lang="en-US" dirty="0"/>
        </a:p>
      </dgm:t>
    </dgm:pt>
    <dgm:pt modelId="{3B73ECF9-A26B-4C31-8CAD-7ADD000D2D41}" type="parTrans" cxnId="{778A67EE-1D61-455F-8ABC-9616FFC70E1C}">
      <dgm:prSet/>
      <dgm:spPr/>
      <dgm:t>
        <a:bodyPr/>
        <a:lstStyle/>
        <a:p>
          <a:endParaRPr lang="en-US"/>
        </a:p>
      </dgm:t>
    </dgm:pt>
    <dgm:pt modelId="{EAC43BE9-3FC5-4A11-9635-629E9420CF9F}" type="sibTrans" cxnId="{778A67EE-1D61-455F-8ABC-9616FFC70E1C}">
      <dgm:prSet/>
      <dgm:spPr/>
      <dgm:t>
        <a:bodyPr/>
        <a:lstStyle/>
        <a:p>
          <a:endParaRPr lang="en-US"/>
        </a:p>
      </dgm:t>
    </dgm:pt>
    <dgm:pt modelId="{D8401270-0DFB-4ACB-ACE2-F3687D1F2571}">
      <dgm:prSet phldrT="[Text]"/>
      <dgm:spPr/>
      <dgm:t>
        <a:bodyPr/>
        <a:lstStyle/>
        <a:p>
          <a:r>
            <a:rPr lang="en-US" dirty="0" smtClean="0"/>
            <a:t>Keep your loan servicers informed of any pertinent changes</a:t>
          </a:r>
          <a:endParaRPr lang="en-US" dirty="0"/>
        </a:p>
      </dgm:t>
    </dgm:pt>
    <dgm:pt modelId="{6D80CAAD-1DB3-408A-A6D4-9EB7330310FA}" type="parTrans" cxnId="{C12B949D-F88B-4051-8F46-D854EC10B5E8}">
      <dgm:prSet/>
      <dgm:spPr/>
      <dgm:t>
        <a:bodyPr/>
        <a:lstStyle/>
        <a:p>
          <a:endParaRPr lang="en-US"/>
        </a:p>
      </dgm:t>
    </dgm:pt>
    <dgm:pt modelId="{A8FDEDE7-4C26-4D0E-9AF3-612B2230F7B8}" type="sibTrans" cxnId="{C12B949D-F88B-4051-8F46-D854EC10B5E8}">
      <dgm:prSet/>
      <dgm:spPr/>
      <dgm:t>
        <a:bodyPr/>
        <a:lstStyle/>
        <a:p>
          <a:endParaRPr lang="en-US"/>
        </a:p>
      </dgm:t>
    </dgm:pt>
    <dgm:pt modelId="{27E27527-BC39-4EAC-85FA-95CF8E97ADC0}">
      <dgm:prSet/>
      <dgm:spPr/>
      <dgm:t>
        <a:bodyPr/>
        <a:lstStyle/>
        <a:p>
          <a:endParaRPr lang="en-US" dirty="0"/>
        </a:p>
      </dgm:t>
    </dgm:pt>
    <dgm:pt modelId="{35C9FAEA-727E-4698-BB44-8AC82A3F7219}" type="parTrans" cxnId="{C2F6EBB9-139F-43BD-889E-71EDDE32F156}">
      <dgm:prSet/>
      <dgm:spPr/>
      <dgm:t>
        <a:bodyPr/>
        <a:lstStyle/>
        <a:p>
          <a:endParaRPr lang="en-US"/>
        </a:p>
      </dgm:t>
    </dgm:pt>
    <dgm:pt modelId="{E9CD55F2-BE8E-4A5F-89CB-161619BAF095}" type="sibTrans" cxnId="{C2F6EBB9-139F-43BD-889E-71EDDE32F156}">
      <dgm:prSet/>
      <dgm:spPr/>
      <dgm:t>
        <a:bodyPr/>
        <a:lstStyle/>
        <a:p>
          <a:endParaRPr lang="en-US"/>
        </a:p>
      </dgm:t>
    </dgm:pt>
    <dgm:pt modelId="{815C5A62-237B-4F83-A9EC-80E6904ABC49}">
      <dgm:prSet/>
      <dgm:spPr/>
      <dgm:t>
        <a:bodyPr/>
        <a:lstStyle/>
        <a:p>
          <a:r>
            <a:rPr lang="en-US" dirty="0" smtClean="0"/>
            <a:t>Communicate with your loan servicer if payment problems arise</a:t>
          </a:r>
          <a:endParaRPr lang="en-US" dirty="0"/>
        </a:p>
      </dgm:t>
    </dgm:pt>
    <dgm:pt modelId="{8A230A50-0EB5-4A2B-8A92-78988D8EF200}" type="parTrans" cxnId="{6A7B0DD9-C0E7-4A48-8ED7-87340BDB0A33}">
      <dgm:prSet/>
      <dgm:spPr/>
      <dgm:t>
        <a:bodyPr/>
        <a:lstStyle/>
        <a:p>
          <a:endParaRPr lang="en-US"/>
        </a:p>
      </dgm:t>
    </dgm:pt>
    <dgm:pt modelId="{E49CD4F9-3218-4264-ACB7-E87C7336F358}" type="sibTrans" cxnId="{6A7B0DD9-C0E7-4A48-8ED7-87340BDB0A33}">
      <dgm:prSet/>
      <dgm:spPr/>
      <dgm:t>
        <a:bodyPr/>
        <a:lstStyle/>
        <a:p>
          <a:endParaRPr lang="en-US"/>
        </a:p>
      </dgm:t>
    </dgm:pt>
    <dgm:pt modelId="{F11631C9-5812-4FFF-80D7-D211BC1FA1A5}" type="pres">
      <dgm:prSet presAssocID="{0A742381-EB95-44D1-87B0-E613906D8F03}" presName="linear" presStyleCnt="0">
        <dgm:presLayoutVars>
          <dgm:dir/>
          <dgm:animLvl val="lvl"/>
          <dgm:resizeHandles val="exact"/>
        </dgm:presLayoutVars>
      </dgm:prSet>
      <dgm:spPr/>
      <dgm:t>
        <a:bodyPr/>
        <a:lstStyle/>
        <a:p>
          <a:endParaRPr lang="en-US"/>
        </a:p>
      </dgm:t>
    </dgm:pt>
    <dgm:pt modelId="{C82F9A0B-6D16-4C86-870F-B437212EC1B4}" type="pres">
      <dgm:prSet presAssocID="{6A3C4787-1201-44A2-BE52-A51720CF50C6}" presName="parentLin" presStyleCnt="0"/>
      <dgm:spPr/>
      <dgm:t>
        <a:bodyPr/>
        <a:lstStyle/>
        <a:p>
          <a:endParaRPr lang="en-US"/>
        </a:p>
      </dgm:t>
    </dgm:pt>
    <dgm:pt modelId="{524AEB4F-F218-41BD-BE6D-36D7FCF2806B}" type="pres">
      <dgm:prSet presAssocID="{6A3C4787-1201-44A2-BE52-A51720CF50C6}" presName="parentLeftMargin" presStyleLbl="node1" presStyleIdx="0" presStyleCnt="5"/>
      <dgm:spPr/>
      <dgm:t>
        <a:bodyPr/>
        <a:lstStyle/>
        <a:p>
          <a:endParaRPr lang="en-US"/>
        </a:p>
      </dgm:t>
    </dgm:pt>
    <dgm:pt modelId="{F3D63D53-DE93-48A5-8C53-CB673DF12763}" type="pres">
      <dgm:prSet presAssocID="{6A3C4787-1201-44A2-BE52-A51720CF50C6}" presName="parentText" presStyleLbl="node1" presStyleIdx="0" presStyleCnt="5" custScaleX="142857">
        <dgm:presLayoutVars>
          <dgm:chMax val="0"/>
          <dgm:bulletEnabled val="1"/>
        </dgm:presLayoutVars>
      </dgm:prSet>
      <dgm:spPr/>
      <dgm:t>
        <a:bodyPr/>
        <a:lstStyle/>
        <a:p>
          <a:endParaRPr lang="en-US"/>
        </a:p>
      </dgm:t>
    </dgm:pt>
    <dgm:pt modelId="{D4E66323-3406-4DFE-85A7-F0FF1630CCCA}" type="pres">
      <dgm:prSet presAssocID="{6A3C4787-1201-44A2-BE52-A51720CF50C6}" presName="negativeSpace" presStyleCnt="0"/>
      <dgm:spPr/>
      <dgm:t>
        <a:bodyPr/>
        <a:lstStyle/>
        <a:p>
          <a:endParaRPr lang="en-US"/>
        </a:p>
      </dgm:t>
    </dgm:pt>
    <dgm:pt modelId="{5F6F0657-4896-41F3-9E27-95BD6F523F30}" type="pres">
      <dgm:prSet presAssocID="{6A3C4787-1201-44A2-BE52-A51720CF50C6}" presName="childText" presStyleLbl="conFgAcc1" presStyleIdx="0" presStyleCnt="5">
        <dgm:presLayoutVars>
          <dgm:bulletEnabled val="1"/>
        </dgm:presLayoutVars>
      </dgm:prSet>
      <dgm:spPr/>
      <dgm:t>
        <a:bodyPr/>
        <a:lstStyle/>
        <a:p>
          <a:endParaRPr lang="en-US"/>
        </a:p>
      </dgm:t>
    </dgm:pt>
    <dgm:pt modelId="{D33A29B6-0DED-4019-A246-C1770F468447}" type="pres">
      <dgm:prSet presAssocID="{FDC04B4E-DECC-4A6C-BF0E-94B48445D805}" presName="spaceBetweenRectangles" presStyleCnt="0"/>
      <dgm:spPr/>
      <dgm:t>
        <a:bodyPr/>
        <a:lstStyle/>
        <a:p>
          <a:endParaRPr lang="en-US"/>
        </a:p>
      </dgm:t>
    </dgm:pt>
    <dgm:pt modelId="{731761D1-4B7F-4092-ABC4-D498853FFB08}" type="pres">
      <dgm:prSet presAssocID="{78125000-B709-443C-90D2-761F590B4568}" presName="parentLin" presStyleCnt="0"/>
      <dgm:spPr/>
      <dgm:t>
        <a:bodyPr/>
        <a:lstStyle/>
        <a:p>
          <a:endParaRPr lang="en-US"/>
        </a:p>
      </dgm:t>
    </dgm:pt>
    <dgm:pt modelId="{4AC02355-DD1E-4BA0-8DB8-8175D8C9AAE2}" type="pres">
      <dgm:prSet presAssocID="{78125000-B709-443C-90D2-761F590B4568}" presName="parentLeftMargin" presStyleLbl="node1" presStyleIdx="0" presStyleCnt="5"/>
      <dgm:spPr/>
      <dgm:t>
        <a:bodyPr/>
        <a:lstStyle/>
        <a:p>
          <a:endParaRPr lang="en-US"/>
        </a:p>
      </dgm:t>
    </dgm:pt>
    <dgm:pt modelId="{C65CF811-8ACB-44C5-BEAB-18E6D32DCC72}" type="pres">
      <dgm:prSet presAssocID="{78125000-B709-443C-90D2-761F590B4568}" presName="parentText" presStyleLbl="node1" presStyleIdx="1" presStyleCnt="5" custScaleX="142857" custLinFactNeighborX="9091" custLinFactNeighborY="-1589">
        <dgm:presLayoutVars>
          <dgm:chMax val="0"/>
          <dgm:bulletEnabled val="1"/>
        </dgm:presLayoutVars>
      </dgm:prSet>
      <dgm:spPr/>
      <dgm:t>
        <a:bodyPr/>
        <a:lstStyle/>
        <a:p>
          <a:endParaRPr lang="en-US"/>
        </a:p>
      </dgm:t>
    </dgm:pt>
    <dgm:pt modelId="{52AD91DD-9653-45DA-B509-CE646AA3F07D}" type="pres">
      <dgm:prSet presAssocID="{78125000-B709-443C-90D2-761F590B4568}" presName="negativeSpace" presStyleCnt="0"/>
      <dgm:spPr/>
      <dgm:t>
        <a:bodyPr/>
        <a:lstStyle/>
        <a:p>
          <a:endParaRPr lang="en-US"/>
        </a:p>
      </dgm:t>
    </dgm:pt>
    <dgm:pt modelId="{C4D00E39-7AB6-4568-AC3B-FF7669971391}" type="pres">
      <dgm:prSet presAssocID="{78125000-B709-443C-90D2-761F590B4568}" presName="childText" presStyleLbl="conFgAcc1" presStyleIdx="1" presStyleCnt="5">
        <dgm:presLayoutVars>
          <dgm:bulletEnabled val="1"/>
        </dgm:presLayoutVars>
      </dgm:prSet>
      <dgm:spPr/>
      <dgm:t>
        <a:bodyPr/>
        <a:lstStyle/>
        <a:p>
          <a:endParaRPr lang="en-US"/>
        </a:p>
      </dgm:t>
    </dgm:pt>
    <dgm:pt modelId="{DDFC0FFA-9961-493A-B02C-4EAF80DFBDBD}" type="pres">
      <dgm:prSet presAssocID="{4F8E60A1-EAEB-491D-914D-F8C15FA3BCC2}" presName="spaceBetweenRectangles" presStyleCnt="0"/>
      <dgm:spPr/>
      <dgm:t>
        <a:bodyPr/>
        <a:lstStyle/>
        <a:p>
          <a:endParaRPr lang="en-US"/>
        </a:p>
      </dgm:t>
    </dgm:pt>
    <dgm:pt modelId="{3E044A45-4381-4E4D-B811-8C2D6DE01BB5}" type="pres">
      <dgm:prSet presAssocID="{C48055A6-3405-4FFE-B722-794A58D6F814}" presName="parentLin" presStyleCnt="0"/>
      <dgm:spPr/>
      <dgm:t>
        <a:bodyPr/>
        <a:lstStyle/>
        <a:p>
          <a:endParaRPr lang="en-US"/>
        </a:p>
      </dgm:t>
    </dgm:pt>
    <dgm:pt modelId="{CA22FBB2-5B05-483A-8F5C-70223AC50031}" type="pres">
      <dgm:prSet presAssocID="{C48055A6-3405-4FFE-B722-794A58D6F814}" presName="parentLeftMargin" presStyleLbl="node1" presStyleIdx="1" presStyleCnt="5"/>
      <dgm:spPr/>
      <dgm:t>
        <a:bodyPr/>
        <a:lstStyle/>
        <a:p>
          <a:endParaRPr lang="en-US"/>
        </a:p>
      </dgm:t>
    </dgm:pt>
    <dgm:pt modelId="{E7FF9E62-8C4C-4363-941D-46555D4FDD61}" type="pres">
      <dgm:prSet presAssocID="{C48055A6-3405-4FFE-B722-794A58D6F814}" presName="parentText" presStyleLbl="node1" presStyleIdx="2" presStyleCnt="5" custScaleX="142857">
        <dgm:presLayoutVars>
          <dgm:chMax val="0"/>
          <dgm:bulletEnabled val="1"/>
        </dgm:presLayoutVars>
      </dgm:prSet>
      <dgm:spPr/>
      <dgm:t>
        <a:bodyPr/>
        <a:lstStyle/>
        <a:p>
          <a:endParaRPr lang="en-US"/>
        </a:p>
      </dgm:t>
    </dgm:pt>
    <dgm:pt modelId="{EF4FFC70-CA74-4EA2-9E5A-7DF59143FB59}" type="pres">
      <dgm:prSet presAssocID="{C48055A6-3405-4FFE-B722-794A58D6F814}" presName="negativeSpace" presStyleCnt="0"/>
      <dgm:spPr/>
      <dgm:t>
        <a:bodyPr/>
        <a:lstStyle/>
        <a:p>
          <a:endParaRPr lang="en-US"/>
        </a:p>
      </dgm:t>
    </dgm:pt>
    <dgm:pt modelId="{084050CB-409A-4B70-AB5E-4E09BE3FC2A6}" type="pres">
      <dgm:prSet presAssocID="{C48055A6-3405-4FFE-B722-794A58D6F814}" presName="childText" presStyleLbl="conFgAcc1" presStyleIdx="2" presStyleCnt="5">
        <dgm:presLayoutVars>
          <dgm:bulletEnabled val="1"/>
        </dgm:presLayoutVars>
      </dgm:prSet>
      <dgm:spPr/>
      <dgm:t>
        <a:bodyPr/>
        <a:lstStyle/>
        <a:p>
          <a:endParaRPr lang="en-US"/>
        </a:p>
      </dgm:t>
    </dgm:pt>
    <dgm:pt modelId="{CB050A2B-D8BA-4A4A-8B6B-3C54B96FF004}" type="pres">
      <dgm:prSet presAssocID="{EAC43BE9-3FC5-4A11-9635-629E9420CF9F}" presName="spaceBetweenRectangles" presStyleCnt="0"/>
      <dgm:spPr/>
      <dgm:t>
        <a:bodyPr/>
        <a:lstStyle/>
        <a:p>
          <a:endParaRPr lang="en-US"/>
        </a:p>
      </dgm:t>
    </dgm:pt>
    <dgm:pt modelId="{30A15DA4-1C95-4157-ADB5-EFDBA61BF1F7}" type="pres">
      <dgm:prSet presAssocID="{D8401270-0DFB-4ACB-ACE2-F3687D1F2571}" presName="parentLin" presStyleCnt="0"/>
      <dgm:spPr/>
      <dgm:t>
        <a:bodyPr/>
        <a:lstStyle/>
        <a:p>
          <a:endParaRPr lang="en-US"/>
        </a:p>
      </dgm:t>
    </dgm:pt>
    <dgm:pt modelId="{B3D27B6F-F4F3-4993-8DCF-C7EFF64A5061}" type="pres">
      <dgm:prSet presAssocID="{D8401270-0DFB-4ACB-ACE2-F3687D1F2571}" presName="parentLeftMargin" presStyleLbl="node1" presStyleIdx="2" presStyleCnt="5"/>
      <dgm:spPr/>
      <dgm:t>
        <a:bodyPr/>
        <a:lstStyle/>
        <a:p>
          <a:endParaRPr lang="en-US"/>
        </a:p>
      </dgm:t>
    </dgm:pt>
    <dgm:pt modelId="{78F7B68E-6FEA-4B2D-914E-D073F1980683}" type="pres">
      <dgm:prSet presAssocID="{D8401270-0DFB-4ACB-ACE2-F3687D1F2571}" presName="parentText" presStyleLbl="node1" presStyleIdx="3" presStyleCnt="5" custScaleX="142857" custLinFactX="73008" custLinFactNeighborX="100000" custLinFactNeighborY="-3843">
        <dgm:presLayoutVars>
          <dgm:chMax val="0"/>
          <dgm:bulletEnabled val="1"/>
        </dgm:presLayoutVars>
      </dgm:prSet>
      <dgm:spPr/>
      <dgm:t>
        <a:bodyPr/>
        <a:lstStyle/>
        <a:p>
          <a:endParaRPr lang="en-US"/>
        </a:p>
      </dgm:t>
    </dgm:pt>
    <dgm:pt modelId="{2FF60343-2600-43AE-BC99-65BF52E39679}" type="pres">
      <dgm:prSet presAssocID="{D8401270-0DFB-4ACB-ACE2-F3687D1F2571}" presName="negativeSpace" presStyleCnt="0"/>
      <dgm:spPr/>
      <dgm:t>
        <a:bodyPr/>
        <a:lstStyle/>
        <a:p>
          <a:endParaRPr lang="en-US"/>
        </a:p>
      </dgm:t>
    </dgm:pt>
    <dgm:pt modelId="{095C259F-1831-4EBC-A9BC-4891C45EB47F}" type="pres">
      <dgm:prSet presAssocID="{D8401270-0DFB-4ACB-ACE2-F3687D1F2571}" presName="childText" presStyleLbl="conFgAcc1" presStyleIdx="3" presStyleCnt="5">
        <dgm:presLayoutVars>
          <dgm:bulletEnabled val="1"/>
        </dgm:presLayoutVars>
      </dgm:prSet>
      <dgm:spPr/>
      <dgm:t>
        <a:bodyPr/>
        <a:lstStyle/>
        <a:p>
          <a:endParaRPr lang="en-US"/>
        </a:p>
      </dgm:t>
    </dgm:pt>
    <dgm:pt modelId="{AF232000-EBAE-4756-86A6-DC854037D2D3}" type="pres">
      <dgm:prSet presAssocID="{A8FDEDE7-4C26-4D0E-9AF3-612B2230F7B8}" presName="spaceBetweenRectangles" presStyleCnt="0"/>
      <dgm:spPr/>
    </dgm:pt>
    <dgm:pt modelId="{EA88DC2D-9DE5-4CED-B80B-3967D49FD6B3}" type="pres">
      <dgm:prSet presAssocID="{815C5A62-237B-4F83-A9EC-80E6904ABC49}" presName="parentLin" presStyleCnt="0"/>
      <dgm:spPr/>
    </dgm:pt>
    <dgm:pt modelId="{1E0B6443-4F58-4B60-A170-664656D3D37E}" type="pres">
      <dgm:prSet presAssocID="{815C5A62-237B-4F83-A9EC-80E6904ABC49}" presName="parentLeftMargin" presStyleLbl="node1" presStyleIdx="3" presStyleCnt="5"/>
      <dgm:spPr/>
      <dgm:t>
        <a:bodyPr/>
        <a:lstStyle/>
        <a:p>
          <a:endParaRPr lang="en-US"/>
        </a:p>
      </dgm:t>
    </dgm:pt>
    <dgm:pt modelId="{13DE5780-0401-4ECC-9685-61A5B4C64A6C}" type="pres">
      <dgm:prSet presAssocID="{815C5A62-237B-4F83-A9EC-80E6904ABC49}" presName="parentText" presStyleLbl="node1" presStyleIdx="4" presStyleCnt="5" custScaleX="142857">
        <dgm:presLayoutVars>
          <dgm:chMax val="0"/>
          <dgm:bulletEnabled val="1"/>
        </dgm:presLayoutVars>
      </dgm:prSet>
      <dgm:spPr/>
      <dgm:t>
        <a:bodyPr/>
        <a:lstStyle/>
        <a:p>
          <a:endParaRPr lang="en-US"/>
        </a:p>
      </dgm:t>
    </dgm:pt>
    <dgm:pt modelId="{59DF814F-E9DE-4B58-9387-6D6717A0B187}" type="pres">
      <dgm:prSet presAssocID="{815C5A62-237B-4F83-A9EC-80E6904ABC49}" presName="negativeSpace" presStyleCnt="0"/>
      <dgm:spPr/>
    </dgm:pt>
    <dgm:pt modelId="{0365A7FB-0DD3-45DC-B199-4AF098815015}" type="pres">
      <dgm:prSet presAssocID="{815C5A62-237B-4F83-A9EC-80E6904ABC49}" presName="childText" presStyleLbl="conFgAcc1" presStyleIdx="4" presStyleCnt="5">
        <dgm:presLayoutVars>
          <dgm:bulletEnabled val="1"/>
        </dgm:presLayoutVars>
      </dgm:prSet>
      <dgm:spPr/>
    </dgm:pt>
  </dgm:ptLst>
  <dgm:cxnLst>
    <dgm:cxn modelId="{A083D2B7-46BA-42ED-88D8-FE2D67EE84C8}" type="presOf" srcId="{78125000-B709-443C-90D2-761F590B4568}" destId="{C65CF811-8ACB-44C5-BEAB-18E6D32DCC72}" srcOrd="1" destOrd="0" presId="urn:microsoft.com/office/officeart/2005/8/layout/list1"/>
    <dgm:cxn modelId="{A58C8C27-536F-4488-921B-B40DB7223FE5}" srcId="{0A742381-EB95-44D1-87B0-E613906D8F03}" destId="{6A3C4787-1201-44A2-BE52-A51720CF50C6}" srcOrd="0" destOrd="0" parTransId="{77489617-1AC2-4813-BC29-BC374F1564AD}" sibTransId="{FDC04B4E-DECC-4A6C-BF0E-94B48445D805}"/>
    <dgm:cxn modelId="{E7161D3D-62D4-4B24-B13B-943D8C05FF9F}" type="presOf" srcId="{815C5A62-237B-4F83-A9EC-80E6904ABC49}" destId="{13DE5780-0401-4ECC-9685-61A5B4C64A6C}" srcOrd="1" destOrd="0" presId="urn:microsoft.com/office/officeart/2005/8/layout/list1"/>
    <dgm:cxn modelId="{2E7A6746-8F86-42C5-96A6-84F69E019571}" type="presOf" srcId="{815C5A62-237B-4F83-A9EC-80E6904ABC49}" destId="{1E0B6443-4F58-4B60-A170-664656D3D37E}" srcOrd="0" destOrd="0" presId="urn:microsoft.com/office/officeart/2005/8/layout/list1"/>
    <dgm:cxn modelId="{DAB53D21-ABF3-4624-8C42-3B8C24296727}" type="presOf" srcId="{78125000-B709-443C-90D2-761F590B4568}" destId="{4AC02355-DD1E-4BA0-8DB8-8175D8C9AAE2}" srcOrd="0" destOrd="0" presId="urn:microsoft.com/office/officeart/2005/8/layout/list1"/>
    <dgm:cxn modelId="{FFF53CE3-C4E3-49F6-9DEB-8A9C50C01BE3}" type="presOf" srcId="{6A3C4787-1201-44A2-BE52-A51720CF50C6}" destId="{524AEB4F-F218-41BD-BE6D-36D7FCF2806B}" srcOrd="0" destOrd="0" presId="urn:microsoft.com/office/officeart/2005/8/layout/list1"/>
    <dgm:cxn modelId="{5741B392-1367-48D1-BED8-E471FC996B22}" type="presOf" srcId="{C48055A6-3405-4FFE-B722-794A58D6F814}" destId="{CA22FBB2-5B05-483A-8F5C-70223AC50031}" srcOrd="0" destOrd="0" presId="urn:microsoft.com/office/officeart/2005/8/layout/list1"/>
    <dgm:cxn modelId="{C12B949D-F88B-4051-8F46-D854EC10B5E8}" srcId="{0A742381-EB95-44D1-87B0-E613906D8F03}" destId="{D8401270-0DFB-4ACB-ACE2-F3687D1F2571}" srcOrd="3" destOrd="0" parTransId="{6D80CAAD-1DB3-408A-A6D4-9EB7330310FA}" sibTransId="{A8FDEDE7-4C26-4D0E-9AF3-612B2230F7B8}"/>
    <dgm:cxn modelId="{80B68C1A-AC6C-481C-8CF0-E7B21038987D}" type="presOf" srcId="{27E27527-BC39-4EAC-85FA-95CF8E97ADC0}" destId="{095C259F-1831-4EBC-A9BC-4891C45EB47F}" srcOrd="0" destOrd="0" presId="urn:microsoft.com/office/officeart/2005/8/layout/list1"/>
    <dgm:cxn modelId="{1B4F89DA-CFCC-4417-89A9-E6F8066E166C}" type="presOf" srcId="{C48055A6-3405-4FFE-B722-794A58D6F814}" destId="{E7FF9E62-8C4C-4363-941D-46555D4FDD61}" srcOrd="1" destOrd="0" presId="urn:microsoft.com/office/officeart/2005/8/layout/list1"/>
    <dgm:cxn modelId="{E83FDC0A-5DAE-4792-A52A-08DFC08D7F13}" type="presOf" srcId="{D8401270-0DFB-4ACB-ACE2-F3687D1F2571}" destId="{B3D27B6F-F4F3-4993-8DCF-C7EFF64A5061}" srcOrd="0" destOrd="0" presId="urn:microsoft.com/office/officeart/2005/8/layout/list1"/>
    <dgm:cxn modelId="{91ABA285-F207-48E5-94C5-33C8472AEB71}" type="presOf" srcId="{D8401270-0DFB-4ACB-ACE2-F3687D1F2571}" destId="{78F7B68E-6FEA-4B2D-914E-D073F1980683}" srcOrd="1" destOrd="0" presId="urn:microsoft.com/office/officeart/2005/8/layout/list1"/>
    <dgm:cxn modelId="{FAB39221-A5DA-4BA4-B617-24DC3BF6ADCF}" type="presOf" srcId="{0A742381-EB95-44D1-87B0-E613906D8F03}" destId="{F11631C9-5812-4FFF-80D7-D211BC1FA1A5}" srcOrd="0" destOrd="0" presId="urn:microsoft.com/office/officeart/2005/8/layout/list1"/>
    <dgm:cxn modelId="{F58971EC-C45E-4043-BCDE-C4D6C69BB27F}" srcId="{0A742381-EB95-44D1-87B0-E613906D8F03}" destId="{78125000-B709-443C-90D2-761F590B4568}" srcOrd="1" destOrd="0" parTransId="{31162374-9231-4108-8222-91A2E0870939}" sibTransId="{4F8E60A1-EAEB-491D-914D-F8C15FA3BCC2}"/>
    <dgm:cxn modelId="{6A7B0DD9-C0E7-4A48-8ED7-87340BDB0A33}" srcId="{0A742381-EB95-44D1-87B0-E613906D8F03}" destId="{815C5A62-237B-4F83-A9EC-80E6904ABC49}" srcOrd="4" destOrd="0" parTransId="{8A230A50-0EB5-4A2B-8A92-78988D8EF200}" sibTransId="{E49CD4F9-3218-4264-ACB7-E87C7336F358}"/>
    <dgm:cxn modelId="{778A67EE-1D61-455F-8ABC-9616FFC70E1C}" srcId="{0A742381-EB95-44D1-87B0-E613906D8F03}" destId="{C48055A6-3405-4FFE-B722-794A58D6F814}" srcOrd="2" destOrd="0" parTransId="{3B73ECF9-A26B-4C31-8CAD-7ADD000D2D41}" sibTransId="{EAC43BE9-3FC5-4A11-9635-629E9420CF9F}"/>
    <dgm:cxn modelId="{C2F6EBB9-139F-43BD-889E-71EDDE32F156}" srcId="{D8401270-0DFB-4ACB-ACE2-F3687D1F2571}" destId="{27E27527-BC39-4EAC-85FA-95CF8E97ADC0}" srcOrd="0" destOrd="0" parTransId="{35C9FAEA-727E-4698-BB44-8AC82A3F7219}" sibTransId="{E9CD55F2-BE8E-4A5F-89CB-161619BAF095}"/>
    <dgm:cxn modelId="{3B413616-384A-4780-BDBE-9BE73C19FF1C}" type="presOf" srcId="{6A3C4787-1201-44A2-BE52-A51720CF50C6}" destId="{F3D63D53-DE93-48A5-8C53-CB673DF12763}" srcOrd="1" destOrd="0" presId="urn:microsoft.com/office/officeart/2005/8/layout/list1"/>
    <dgm:cxn modelId="{BA31E356-2FF8-40E5-8CE9-0874FAE9EF12}" type="presParOf" srcId="{F11631C9-5812-4FFF-80D7-D211BC1FA1A5}" destId="{C82F9A0B-6D16-4C86-870F-B437212EC1B4}" srcOrd="0" destOrd="0" presId="urn:microsoft.com/office/officeart/2005/8/layout/list1"/>
    <dgm:cxn modelId="{724C813A-5A1A-4D5A-BB77-A15EC0A90B53}" type="presParOf" srcId="{C82F9A0B-6D16-4C86-870F-B437212EC1B4}" destId="{524AEB4F-F218-41BD-BE6D-36D7FCF2806B}" srcOrd="0" destOrd="0" presId="urn:microsoft.com/office/officeart/2005/8/layout/list1"/>
    <dgm:cxn modelId="{8CBC10FD-7D5E-4082-BE57-45C900395D68}" type="presParOf" srcId="{C82F9A0B-6D16-4C86-870F-B437212EC1B4}" destId="{F3D63D53-DE93-48A5-8C53-CB673DF12763}" srcOrd="1" destOrd="0" presId="urn:microsoft.com/office/officeart/2005/8/layout/list1"/>
    <dgm:cxn modelId="{D6D4C8EB-C6A9-41F9-BB25-7409BC5D5F41}" type="presParOf" srcId="{F11631C9-5812-4FFF-80D7-D211BC1FA1A5}" destId="{D4E66323-3406-4DFE-85A7-F0FF1630CCCA}" srcOrd="1" destOrd="0" presId="urn:microsoft.com/office/officeart/2005/8/layout/list1"/>
    <dgm:cxn modelId="{D5FE5CB2-236C-4C47-96DB-E15AA4398E95}" type="presParOf" srcId="{F11631C9-5812-4FFF-80D7-D211BC1FA1A5}" destId="{5F6F0657-4896-41F3-9E27-95BD6F523F30}" srcOrd="2" destOrd="0" presId="urn:microsoft.com/office/officeart/2005/8/layout/list1"/>
    <dgm:cxn modelId="{C4781D87-5A2A-4DEE-A04D-3EC7C0CA281B}" type="presParOf" srcId="{F11631C9-5812-4FFF-80D7-D211BC1FA1A5}" destId="{D33A29B6-0DED-4019-A246-C1770F468447}" srcOrd="3" destOrd="0" presId="urn:microsoft.com/office/officeart/2005/8/layout/list1"/>
    <dgm:cxn modelId="{9894637A-6F13-4642-82E6-19955FDF6171}" type="presParOf" srcId="{F11631C9-5812-4FFF-80D7-D211BC1FA1A5}" destId="{731761D1-4B7F-4092-ABC4-D498853FFB08}" srcOrd="4" destOrd="0" presId="urn:microsoft.com/office/officeart/2005/8/layout/list1"/>
    <dgm:cxn modelId="{B7DCBB32-3E9C-43F9-9F35-70EFC6412992}" type="presParOf" srcId="{731761D1-4B7F-4092-ABC4-D498853FFB08}" destId="{4AC02355-DD1E-4BA0-8DB8-8175D8C9AAE2}" srcOrd="0" destOrd="0" presId="urn:microsoft.com/office/officeart/2005/8/layout/list1"/>
    <dgm:cxn modelId="{8DE10FB0-787E-4464-8A52-5DA87FB4188F}" type="presParOf" srcId="{731761D1-4B7F-4092-ABC4-D498853FFB08}" destId="{C65CF811-8ACB-44C5-BEAB-18E6D32DCC72}" srcOrd="1" destOrd="0" presId="urn:microsoft.com/office/officeart/2005/8/layout/list1"/>
    <dgm:cxn modelId="{69C6A982-7567-45C3-9627-AE7A93DC40B5}" type="presParOf" srcId="{F11631C9-5812-4FFF-80D7-D211BC1FA1A5}" destId="{52AD91DD-9653-45DA-B509-CE646AA3F07D}" srcOrd="5" destOrd="0" presId="urn:microsoft.com/office/officeart/2005/8/layout/list1"/>
    <dgm:cxn modelId="{F80D7418-7351-4BE7-A7E8-ED02440065EC}" type="presParOf" srcId="{F11631C9-5812-4FFF-80D7-D211BC1FA1A5}" destId="{C4D00E39-7AB6-4568-AC3B-FF7669971391}" srcOrd="6" destOrd="0" presId="urn:microsoft.com/office/officeart/2005/8/layout/list1"/>
    <dgm:cxn modelId="{33B11AE3-3855-4974-B26D-57011849C22D}" type="presParOf" srcId="{F11631C9-5812-4FFF-80D7-D211BC1FA1A5}" destId="{DDFC0FFA-9961-493A-B02C-4EAF80DFBDBD}" srcOrd="7" destOrd="0" presId="urn:microsoft.com/office/officeart/2005/8/layout/list1"/>
    <dgm:cxn modelId="{269B8BA4-27F1-4CD7-B808-0160D80A4F76}" type="presParOf" srcId="{F11631C9-5812-4FFF-80D7-D211BC1FA1A5}" destId="{3E044A45-4381-4E4D-B811-8C2D6DE01BB5}" srcOrd="8" destOrd="0" presId="urn:microsoft.com/office/officeart/2005/8/layout/list1"/>
    <dgm:cxn modelId="{962A6014-0C3D-4F70-BA04-5E47F8A07CBC}" type="presParOf" srcId="{3E044A45-4381-4E4D-B811-8C2D6DE01BB5}" destId="{CA22FBB2-5B05-483A-8F5C-70223AC50031}" srcOrd="0" destOrd="0" presId="urn:microsoft.com/office/officeart/2005/8/layout/list1"/>
    <dgm:cxn modelId="{977C8CB0-8612-4621-BBC8-7900A103E3BA}" type="presParOf" srcId="{3E044A45-4381-4E4D-B811-8C2D6DE01BB5}" destId="{E7FF9E62-8C4C-4363-941D-46555D4FDD61}" srcOrd="1" destOrd="0" presId="urn:microsoft.com/office/officeart/2005/8/layout/list1"/>
    <dgm:cxn modelId="{65FB4B0D-B1D9-449B-BDE4-92694DBDDF76}" type="presParOf" srcId="{F11631C9-5812-4FFF-80D7-D211BC1FA1A5}" destId="{EF4FFC70-CA74-4EA2-9E5A-7DF59143FB59}" srcOrd="9" destOrd="0" presId="urn:microsoft.com/office/officeart/2005/8/layout/list1"/>
    <dgm:cxn modelId="{BC45420D-BBD0-4E90-B83F-03EA8CA655ED}" type="presParOf" srcId="{F11631C9-5812-4FFF-80D7-D211BC1FA1A5}" destId="{084050CB-409A-4B70-AB5E-4E09BE3FC2A6}" srcOrd="10" destOrd="0" presId="urn:microsoft.com/office/officeart/2005/8/layout/list1"/>
    <dgm:cxn modelId="{BF9113B0-146B-4FEE-AD32-1627AB8B51F6}" type="presParOf" srcId="{F11631C9-5812-4FFF-80D7-D211BC1FA1A5}" destId="{CB050A2B-D8BA-4A4A-8B6B-3C54B96FF004}" srcOrd="11" destOrd="0" presId="urn:microsoft.com/office/officeart/2005/8/layout/list1"/>
    <dgm:cxn modelId="{D1CCBE71-B8CD-4BCB-8418-79AD79F7B87D}" type="presParOf" srcId="{F11631C9-5812-4FFF-80D7-D211BC1FA1A5}" destId="{30A15DA4-1C95-4157-ADB5-EFDBA61BF1F7}" srcOrd="12" destOrd="0" presId="urn:microsoft.com/office/officeart/2005/8/layout/list1"/>
    <dgm:cxn modelId="{4508DB43-3ACF-4B68-BF8D-B7759F63123D}" type="presParOf" srcId="{30A15DA4-1C95-4157-ADB5-EFDBA61BF1F7}" destId="{B3D27B6F-F4F3-4993-8DCF-C7EFF64A5061}" srcOrd="0" destOrd="0" presId="urn:microsoft.com/office/officeart/2005/8/layout/list1"/>
    <dgm:cxn modelId="{4D450828-7BB6-4E18-9833-C1BE617237B9}" type="presParOf" srcId="{30A15DA4-1C95-4157-ADB5-EFDBA61BF1F7}" destId="{78F7B68E-6FEA-4B2D-914E-D073F1980683}" srcOrd="1" destOrd="0" presId="urn:microsoft.com/office/officeart/2005/8/layout/list1"/>
    <dgm:cxn modelId="{20B645D4-1E2B-4649-B11B-09E871F0FCE7}" type="presParOf" srcId="{F11631C9-5812-4FFF-80D7-D211BC1FA1A5}" destId="{2FF60343-2600-43AE-BC99-65BF52E39679}" srcOrd="13" destOrd="0" presId="urn:microsoft.com/office/officeart/2005/8/layout/list1"/>
    <dgm:cxn modelId="{89073C2E-19E0-4DA3-AA2D-A8F847ADC2E6}" type="presParOf" srcId="{F11631C9-5812-4FFF-80D7-D211BC1FA1A5}" destId="{095C259F-1831-4EBC-A9BC-4891C45EB47F}" srcOrd="14" destOrd="0" presId="urn:microsoft.com/office/officeart/2005/8/layout/list1"/>
    <dgm:cxn modelId="{5F74A89A-2D4F-4AD4-AA5F-2565DD63191F}" type="presParOf" srcId="{F11631C9-5812-4FFF-80D7-D211BC1FA1A5}" destId="{AF232000-EBAE-4756-86A6-DC854037D2D3}" srcOrd="15" destOrd="0" presId="urn:microsoft.com/office/officeart/2005/8/layout/list1"/>
    <dgm:cxn modelId="{92CC2212-7C9D-4C99-968E-BC268D47254D}" type="presParOf" srcId="{F11631C9-5812-4FFF-80D7-D211BC1FA1A5}" destId="{EA88DC2D-9DE5-4CED-B80B-3967D49FD6B3}" srcOrd="16" destOrd="0" presId="urn:microsoft.com/office/officeart/2005/8/layout/list1"/>
    <dgm:cxn modelId="{49A12D35-B190-4839-9550-6E3DFFA368F1}" type="presParOf" srcId="{EA88DC2D-9DE5-4CED-B80B-3967D49FD6B3}" destId="{1E0B6443-4F58-4B60-A170-664656D3D37E}" srcOrd="0" destOrd="0" presId="urn:microsoft.com/office/officeart/2005/8/layout/list1"/>
    <dgm:cxn modelId="{C0187BFD-E8A8-4B2D-AC06-54C7CCB5ADD5}" type="presParOf" srcId="{EA88DC2D-9DE5-4CED-B80B-3967D49FD6B3}" destId="{13DE5780-0401-4ECC-9685-61A5B4C64A6C}" srcOrd="1" destOrd="0" presId="urn:microsoft.com/office/officeart/2005/8/layout/list1"/>
    <dgm:cxn modelId="{3C83CC3F-631F-4EDE-9B96-3B7C251680BF}" type="presParOf" srcId="{F11631C9-5812-4FFF-80D7-D211BC1FA1A5}" destId="{59DF814F-E9DE-4B58-9387-6D6717A0B187}" srcOrd="17" destOrd="0" presId="urn:microsoft.com/office/officeart/2005/8/layout/list1"/>
    <dgm:cxn modelId="{4180E80B-E7B9-4AF3-985A-804BFE78A979}" type="presParOf" srcId="{F11631C9-5812-4FFF-80D7-D211BC1FA1A5}" destId="{0365A7FB-0DD3-45DC-B199-4AF09881501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42381-EB95-44D1-87B0-E613906D8F0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A3C4787-1201-44A2-BE52-A51720CF50C6}">
      <dgm:prSet phldrT="[Text]"/>
      <dgm:spPr>
        <a:solidFill>
          <a:srgbClr val="C00000"/>
        </a:solidFill>
      </dgm:spPr>
      <dgm:t>
        <a:bodyPr/>
        <a:lstStyle/>
        <a:p>
          <a:r>
            <a:rPr lang="en-US" dirty="0" smtClean="0"/>
            <a:t>Death (DL, FFEL, Perkins)</a:t>
          </a:r>
        </a:p>
      </dgm:t>
    </dgm:pt>
    <dgm:pt modelId="{77489617-1AC2-4813-BC29-BC374F1564AD}" type="parTrans" cxnId="{A58C8C27-536F-4488-921B-B40DB7223FE5}">
      <dgm:prSet/>
      <dgm:spPr/>
      <dgm:t>
        <a:bodyPr/>
        <a:lstStyle/>
        <a:p>
          <a:endParaRPr lang="en-US"/>
        </a:p>
      </dgm:t>
    </dgm:pt>
    <dgm:pt modelId="{FDC04B4E-DECC-4A6C-BF0E-94B48445D805}" type="sibTrans" cxnId="{A58C8C27-536F-4488-921B-B40DB7223FE5}">
      <dgm:prSet/>
      <dgm:spPr/>
      <dgm:t>
        <a:bodyPr/>
        <a:lstStyle/>
        <a:p>
          <a:endParaRPr lang="en-US"/>
        </a:p>
      </dgm:t>
    </dgm:pt>
    <dgm:pt modelId="{78125000-B709-443C-90D2-761F590B4568}">
      <dgm:prSet phldrT="[Text]"/>
      <dgm:spPr/>
      <dgm:t>
        <a:bodyPr/>
        <a:lstStyle/>
        <a:p>
          <a:r>
            <a:rPr lang="en-US" dirty="0" smtClean="0"/>
            <a:t>Disability (DL, FFEL, Perkins)</a:t>
          </a:r>
          <a:endParaRPr lang="en-US" dirty="0"/>
        </a:p>
      </dgm:t>
    </dgm:pt>
    <dgm:pt modelId="{31162374-9231-4108-8222-91A2E0870939}" type="parTrans" cxnId="{F58971EC-C45E-4043-BCDE-C4D6C69BB27F}">
      <dgm:prSet/>
      <dgm:spPr/>
      <dgm:t>
        <a:bodyPr/>
        <a:lstStyle/>
        <a:p>
          <a:endParaRPr lang="en-US"/>
        </a:p>
      </dgm:t>
    </dgm:pt>
    <dgm:pt modelId="{4F8E60A1-EAEB-491D-914D-F8C15FA3BCC2}" type="sibTrans" cxnId="{F58971EC-C45E-4043-BCDE-C4D6C69BB27F}">
      <dgm:prSet/>
      <dgm:spPr/>
      <dgm:t>
        <a:bodyPr/>
        <a:lstStyle/>
        <a:p>
          <a:endParaRPr lang="en-US"/>
        </a:p>
      </dgm:t>
    </dgm:pt>
    <dgm:pt modelId="{C48055A6-3405-4FFE-B722-794A58D6F814}">
      <dgm:prSet phldrT="[Text]"/>
      <dgm:spPr/>
      <dgm:t>
        <a:bodyPr/>
        <a:lstStyle/>
        <a:p>
          <a:r>
            <a:rPr lang="en-US" dirty="0" smtClean="0"/>
            <a:t>Public Service (DL)</a:t>
          </a:r>
          <a:endParaRPr lang="en-US" dirty="0"/>
        </a:p>
      </dgm:t>
    </dgm:pt>
    <dgm:pt modelId="{3B73ECF9-A26B-4C31-8CAD-7ADD000D2D41}" type="parTrans" cxnId="{778A67EE-1D61-455F-8ABC-9616FFC70E1C}">
      <dgm:prSet/>
      <dgm:spPr/>
      <dgm:t>
        <a:bodyPr/>
        <a:lstStyle/>
        <a:p>
          <a:endParaRPr lang="en-US"/>
        </a:p>
      </dgm:t>
    </dgm:pt>
    <dgm:pt modelId="{EAC43BE9-3FC5-4A11-9635-629E9420CF9F}" type="sibTrans" cxnId="{778A67EE-1D61-455F-8ABC-9616FFC70E1C}">
      <dgm:prSet/>
      <dgm:spPr/>
      <dgm:t>
        <a:bodyPr/>
        <a:lstStyle/>
        <a:p>
          <a:endParaRPr lang="en-US"/>
        </a:p>
      </dgm:t>
    </dgm:pt>
    <dgm:pt modelId="{D8401270-0DFB-4ACB-ACE2-F3687D1F2571}">
      <dgm:prSet phldrT="[Text]"/>
      <dgm:spPr/>
      <dgm:t>
        <a:bodyPr/>
        <a:lstStyle/>
        <a:p>
          <a:r>
            <a:rPr lang="en-US" dirty="0" smtClean="0"/>
            <a:t>Teaching (DL, FFEL, Perkins)</a:t>
          </a:r>
          <a:endParaRPr lang="en-US" dirty="0"/>
        </a:p>
      </dgm:t>
    </dgm:pt>
    <dgm:pt modelId="{6D80CAAD-1DB3-408A-A6D4-9EB7330310FA}" type="parTrans" cxnId="{C12B949D-F88B-4051-8F46-D854EC10B5E8}">
      <dgm:prSet/>
      <dgm:spPr/>
      <dgm:t>
        <a:bodyPr/>
        <a:lstStyle/>
        <a:p>
          <a:endParaRPr lang="en-US"/>
        </a:p>
      </dgm:t>
    </dgm:pt>
    <dgm:pt modelId="{A8FDEDE7-4C26-4D0E-9AF3-612B2230F7B8}" type="sibTrans" cxnId="{C12B949D-F88B-4051-8F46-D854EC10B5E8}">
      <dgm:prSet/>
      <dgm:spPr/>
      <dgm:t>
        <a:bodyPr/>
        <a:lstStyle/>
        <a:p>
          <a:endParaRPr lang="en-US"/>
        </a:p>
      </dgm:t>
    </dgm:pt>
    <dgm:pt modelId="{F11631C9-5812-4FFF-80D7-D211BC1FA1A5}" type="pres">
      <dgm:prSet presAssocID="{0A742381-EB95-44D1-87B0-E613906D8F03}" presName="linear" presStyleCnt="0">
        <dgm:presLayoutVars>
          <dgm:dir/>
          <dgm:animLvl val="lvl"/>
          <dgm:resizeHandles val="exact"/>
        </dgm:presLayoutVars>
      </dgm:prSet>
      <dgm:spPr/>
      <dgm:t>
        <a:bodyPr/>
        <a:lstStyle/>
        <a:p>
          <a:endParaRPr lang="en-US"/>
        </a:p>
      </dgm:t>
    </dgm:pt>
    <dgm:pt modelId="{C82F9A0B-6D16-4C86-870F-B437212EC1B4}" type="pres">
      <dgm:prSet presAssocID="{6A3C4787-1201-44A2-BE52-A51720CF50C6}" presName="parentLin" presStyleCnt="0"/>
      <dgm:spPr/>
      <dgm:t>
        <a:bodyPr/>
        <a:lstStyle/>
        <a:p>
          <a:endParaRPr lang="en-US"/>
        </a:p>
      </dgm:t>
    </dgm:pt>
    <dgm:pt modelId="{524AEB4F-F218-41BD-BE6D-36D7FCF2806B}" type="pres">
      <dgm:prSet presAssocID="{6A3C4787-1201-44A2-BE52-A51720CF50C6}" presName="parentLeftMargin" presStyleLbl="node1" presStyleIdx="0" presStyleCnt="4"/>
      <dgm:spPr/>
      <dgm:t>
        <a:bodyPr/>
        <a:lstStyle/>
        <a:p>
          <a:endParaRPr lang="en-US"/>
        </a:p>
      </dgm:t>
    </dgm:pt>
    <dgm:pt modelId="{F3D63D53-DE93-48A5-8C53-CB673DF12763}" type="pres">
      <dgm:prSet presAssocID="{6A3C4787-1201-44A2-BE52-A51720CF50C6}" presName="parentText" presStyleLbl="node1" presStyleIdx="0" presStyleCnt="4">
        <dgm:presLayoutVars>
          <dgm:chMax val="0"/>
          <dgm:bulletEnabled val="1"/>
        </dgm:presLayoutVars>
      </dgm:prSet>
      <dgm:spPr/>
      <dgm:t>
        <a:bodyPr/>
        <a:lstStyle/>
        <a:p>
          <a:endParaRPr lang="en-US"/>
        </a:p>
      </dgm:t>
    </dgm:pt>
    <dgm:pt modelId="{D4E66323-3406-4DFE-85A7-F0FF1630CCCA}" type="pres">
      <dgm:prSet presAssocID="{6A3C4787-1201-44A2-BE52-A51720CF50C6}" presName="negativeSpace" presStyleCnt="0"/>
      <dgm:spPr/>
      <dgm:t>
        <a:bodyPr/>
        <a:lstStyle/>
        <a:p>
          <a:endParaRPr lang="en-US"/>
        </a:p>
      </dgm:t>
    </dgm:pt>
    <dgm:pt modelId="{5F6F0657-4896-41F3-9E27-95BD6F523F30}" type="pres">
      <dgm:prSet presAssocID="{6A3C4787-1201-44A2-BE52-A51720CF50C6}" presName="childText" presStyleLbl="conFgAcc1" presStyleIdx="0" presStyleCnt="4">
        <dgm:presLayoutVars>
          <dgm:bulletEnabled val="1"/>
        </dgm:presLayoutVars>
      </dgm:prSet>
      <dgm:spPr/>
      <dgm:t>
        <a:bodyPr/>
        <a:lstStyle/>
        <a:p>
          <a:endParaRPr lang="en-US"/>
        </a:p>
      </dgm:t>
    </dgm:pt>
    <dgm:pt modelId="{D33A29B6-0DED-4019-A246-C1770F468447}" type="pres">
      <dgm:prSet presAssocID="{FDC04B4E-DECC-4A6C-BF0E-94B48445D805}" presName="spaceBetweenRectangles" presStyleCnt="0"/>
      <dgm:spPr/>
      <dgm:t>
        <a:bodyPr/>
        <a:lstStyle/>
        <a:p>
          <a:endParaRPr lang="en-US"/>
        </a:p>
      </dgm:t>
    </dgm:pt>
    <dgm:pt modelId="{731761D1-4B7F-4092-ABC4-D498853FFB08}" type="pres">
      <dgm:prSet presAssocID="{78125000-B709-443C-90D2-761F590B4568}" presName="parentLin" presStyleCnt="0"/>
      <dgm:spPr/>
      <dgm:t>
        <a:bodyPr/>
        <a:lstStyle/>
        <a:p>
          <a:endParaRPr lang="en-US"/>
        </a:p>
      </dgm:t>
    </dgm:pt>
    <dgm:pt modelId="{4AC02355-DD1E-4BA0-8DB8-8175D8C9AAE2}" type="pres">
      <dgm:prSet presAssocID="{78125000-B709-443C-90D2-761F590B4568}" presName="parentLeftMargin" presStyleLbl="node1" presStyleIdx="0" presStyleCnt="4"/>
      <dgm:spPr/>
      <dgm:t>
        <a:bodyPr/>
        <a:lstStyle/>
        <a:p>
          <a:endParaRPr lang="en-US"/>
        </a:p>
      </dgm:t>
    </dgm:pt>
    <dgm:pt modelId="{C65CF811-8ACB-44C5-BEAB-18E6D32DCC72}" type="pres">
      <dgm:prSet presAssocID="{78125000-B709-443C-90D2-761F590B4568}" presName="parentText" presStyleLbl="node1" presStyleIdx="1" presStyleCnt="4">
        <dgm:presLayoutVars>
          <dgm:chMax val="0"/>
          <dgm:bulletEnabled val="1"/>
        </dgm:presLayoutVars>
      </dgm:prSet>
      <dgm:spPr/>
      <dgm:t>
        <a:bodyPr/>
        <a:lstStyle/>
        <a:p>
          <a:endParaRPr lang="en-US"/>
        </a:p>
      </dgm:t>
    </dgm:pt>
    <dgm:pt modelId="{52AD91DD-9653-45DA-B509-CE646AA3F07D}" type="pres">
      <dgm:prSet presAssocID="{78125000-B709-443C-90D2-761F590B4568}" presName="negativeSpace" presStyleCnt="0"/>
      <dgm:spPr/>
      <dgm:t>
        <a:bodyPr/>
        <a:lstStyle/>
        <a:p>
          <a:endParaRPr lang="en-US"/>
        </a:p>
      </dgm:t>
    </dgm:pt>
    <dgm:pt modelId="{C4D00E39-7AB6-4568-AC3B-FF7669971391}" type="pres">
      <dgm:prSet presAssocID="{78125000-B709-443C-90D2-761F590B4568}" presName="childText" presStyleLbl="conFgAcc1" presStyleIdx="1" presStyleCnt="4">
        <dgm:presLayoutVars>
          <dgm:bulletEnabled val="1"/>
        </dgm:presLayoutVars>
      </dgm:prSet>
      <dgm:spPr/>
      <dgm:t>
        <a:bodyPr/>
        <a:lstStyle/>
        <a:p>
          <a:endParaRPr lang="en-US"/>
        </a:p>
      </dgm:t>
    </dgm:pt>
    <dgm:pt modelId="{DDFC0FFA-9961-493A-B02C-4EAF80DFBDBD}" type="pres">
      <dgm:prSet presAssocID="{4F8E60A1-EAEB-491D-914D-F8C15FA3BCC2}" presName="spaceBetweenRectangles" presStyleCnt="0"/>
      <dgm:spPr/>
      <dgm:t>
        <a:bodyPr/>
        <a:lstStyle/>
        <a:p>
          <a:endParaRPr lang="en-US"/>
        </a:p>
      </dgm:t>
    </dgm:pt>
    <dgm:pt modelId="{3E044A45-4381-4E4D-B811-8C2D6DE01BB5}" type="pres">
      <dgm:prSet presAssocID="{C48055A6-3405-4FFE-B722-794A58D6F814}" presName="parentLin" presStyleCnt="0"/>
      <dgm:spPr/>
      <dgm:t>
        <a:bodyPr/>
        <a:lstStyle/>
        <a:p>
          <a:endParaRPr lang="en-US"/>
        </a:p>
      </dgm:t>
    </dgm:pt>
    <dgm:pt modelId="{CA22FBB2-5B05-483A-8F5C-70223AC50031}" type="pres">
      <dgm:prSet presAssocID="{C48055A6-3405-4FFE-B722-794A58D6F814}" presName="parentLeftMargin" presStyleLbl="node1" presStyleIdx="1" presStyleCnt="4"/>
      <dgm:spPr/>
      <dgm:t>
        <a:bodyPr/>
        <a:lstStyle/>
        <a:p>
          <a:endParaRPr lang="en-US"/>
        </a:p>
      </dgm:t>
    </dgm:pt>
    <dgm:pt modelId="{E7FF9E62-8C4C-4363-941D-46555D4FDD61}" type="pres">
      <dgm:prSet presAssocID="{C48055A6-3405-4FFE-B722-794A58D6F814}" presName="parentText" presStyleLbl="node1" presStyleIdx="2" presStyleCnt="4">
        <dgm:presLayoutVars>
          <dgm:chMax val="0"/>
          <dgm:bulletEnabled val="1"/>
        </dgm:presLayoutVars>
      </dgm:prSet>
      <dgm:spPr/>
      <dgm:t>
        <a:bodyPr/>
        <a:lstStyle/>
        <a:p>
          <a:endParaRPr lang="en-US"/>
        </a:p>
      </dgm:t>
    </dgm:pt>
    <dgm:pt modelId="{EF4FFC70-CA74-4EA2-9E5A-7DF59143FB59}" type="pres">
      <dgm:prSet presAssocID="{C48055A6-3405-4FFE-B722-794A58D6F814}" presName="negativeSpace" presStyleCnt="0"/>
      <dgm:spPr/>
      <dgm:t>
        <a:bodyPr/>
        <a:lstStyle/>
        <a:p>
          <a:endParaRPr lang="en-US"/>
        </a:p>
      </dgm:t>
    </dgm:pt>
    <dgm:pt modelId="{084050CB-409A-4B70-AB5E-4E09BE3FC2A6}" type="pres">
      <dgm:prSet presAssocID="{C48055A6-3405-4FFE-B722-794A58D6F814}" presName="childText" presStyleLbl="conFgAcc1" presStyleIdx="2" presStyleCnt="4">
        <dgm:presLayoutVars>
          <dgm:bulletEnabled val="1"/>
        </dgm:presLayoutVars>
      </dgm:prSet>
      <dgm:spPr/>
      <dgm:t>
        <a:bodyPr/>
        <a:lstStyle/>
        <a:p>
          <a:endParaRPr lang="en-US"/>
        </a:p>
      </dgm:t>
    </dgm:pt>
    <dgm:pt modelId="{CB050A2B-D8BA-4A4A-8B6B-3C54B96FF004}" type="pres">
      <dgm:prSet presAssocID="{EAC43BE9-3FC5-4A11-9635-629E9420CF9F}" presName="spaceBetweenRectangles" presStyleCnt="0"/>
      <dgm:spPr/>
      <dgm:t>
        <a:bodyPr/>
        <a:lstStyle/>
        <a:p>
          <a:endParaRPr lang="en-US"/>
        </a:p>
      </dgm:t>
    </dgm:pt>
    <dgm:pt modelId="{30A15DA4-1C95-4157-ADB5-EFDBA61BF1F7}" type="pres">
      <dgm:prSet presAssocID="{D8401270-0DFB-4ACB-ACE2-F3687D1F2571}" presName="parentLin" presStyleCnt="0"/>
      <dgm:spPr/>
      <dgm:t>
        <a:bodyPr/>
        <a:lstStyle/>
        <a:p>
          <a:endParaRPr lang="en-US"/>
        </a:p>
      </dgm:t>
    </dgm:pt>
    <dgm:pt modelId="{B3D27B6F-F4F3-4993-8DCF-C7EFF64A5061}" type="pres">
      <dgm:prSet presAssocID="{D8401270-0DFB-4ACB-ACE2-F3687D1F2571}" presName="parentLeftMargin" presStyleLbl="node1" presStyleIdx="2" presStyleCnt="4"/>
      <dgm:spPr/>
      <dgm:t>
        <a:bodyPr/>
        <a:lstStyle/>
        <a:p>
          <a:endParaRPr lang="en-US"/>
        </a:p>
      </dgm:t>
    </dgm:pt>
    <dgm:pt modelId="{78F7B68E-6FEA-4B2D-914E-D073F1980683}" type="pres">
      <dgm:prSet presAssocID="{D8401270-0DFB-4ACB-ACE2-F3687D1F2571}" presName="parentText" presStyleLbl="node1" presStyleIdx="3" presStyleCnt="4">
        <dgm:presLayoutVars>
          <dgm:chMax val="0"/>
          <dgm:bulletEnabled val="1"/>
        </dgm:presLayoutVars>
      </dgm:prSet>
      <dgm:spPr/>
      <dgm:t>
        <a:bodyPr/>
        <a:lstStyle/>
        <a:p>
          <a:endParaRPr lang="en-US"/>
        </a:p>
      </dgm:t>
    </dgm:pt>
    <dgm:pt modelId="{2FF60343-2600-43AE-BC99-65BF52E39679}" type="pres">
      <dgm:prSet presAssocID="{D8401270-0DFB-4ACB-ACE2-F3687D1F2571}" presName="negativeSpace" presStyleCnt="0"/>
      <dgm:spPr/>
      <dgm:t>
        <a:bodyPr/>
        <a:lstStyle/>
        <a:p>
          <a:endParaRPr lang="en-US"/>
        </a:p>
      </dgm:t>
    </dgm:pt>
    <dgm:pt modelId="{095C259F-1831-4EBC-A9BC-4891C45EB47F}" type="pres">
      <dgm:prSet presAssocID="{D8401270-0DFB-4ACB-ACE2-F3687D1F2571}" presName="childText" presStyleLbl="conFgAcc1" presStyleIdx="3" presStyleCnt="4">
        <dgm:presLayoutVars>
          <dgm:bulletEnabled val="1"/>
        </dgm:presLayoutVars>
      </dgm:prSet>
      <dgm:spPr/>
      <dgm:t>
        <a:bodyPr/>
        <a:lstStyle/>
        <a:p>
          <a:endParaRPr lang="en-US"/>
        </a:p>
      </dgm:t>
    </dgm:pt>
  </dgm:ptLst>
  <dgm:cxnLst>
    <dgm:cxn modelId="{EB1FF83A-524C-43BA-827F-AB5AC35AAC98}" type="presOf" srcId="{C48055A6-3405-4FFE-B722-794A58D6F814}" destId="{CA22FBB2-5B05-483A-8F5C-70223AC50031}" srcOrd="0" destOrd="0" presId="urn:microsoft.com/office/officeart/2005/8/layout/list1"/>
    <dgm:cxn modelId="{778A67EE-1D61-455F-8ABC-9616FFC70E1C}" srcId="{0A742381-EB95-44D1-87B0-E613906D8F03}" destId="{C48055A6-3405-4FFE-B722-794A58D6F814}" srcOrd="2" destOrd="0" parTransId="{3B73ECF9-A26B-4C31-8CAD-7ADD000D2D41}" sibTransId="{EAC43BE9-3FC5-4A11-9635-629E9420CF9F}"/>
    <dgm:cxn modelId="{B1915CCE-2AE8-4852-898B-9F9B6DBC9780}" type="presOf" srcId="{6A3C4787-1201-44A2-BE52-A51720CF50C6}" destId="{F3D63D53-DE93-48A5-8C53-CB673DF12763}" srcOrd="1" destOrd="0" presId="urn:microsoft.com/office/officeart/2005/8/layout/list1"/>
    <dgm:cxn modelId="{A58C8C27-536F-4488-921B-B40DB7223FE5}" srcId="{0A742381-EB95-44D1-87B0-E613906D8F03}" destId="{6A3C4787-1201-44A2-BE52-A51720CF50C6}" srcOrd="0" destOrd="0" parTransId="{77489617-1AC2-4813-BC29-BC374F1564AD}" sibTransId="{FDC04B4E-DECC-4A6C-BF0E-94B48445D805}"/>
    <dgm:cxn modelId="{7E425366-AA7B-44F9-8CB7-F38BF7BEBC2E}" type="presOf" srcId="{78125000-B709-443C-90D2-761F590B4568}" destId="{4AC02355-DD1E-4BA0-8DB8-8175D8C9AAE2}" srcOrd="0" destOrd="0" presId="urn:microsoft.com/office/officeart/2005/8/layout/list1"/>
    <dgm:cxn modelId="{9CFE7820-127D-4662-AB60-55364AA2081C}" type="presOf" srcId="{0A742381-EB95-44D1-87B0-E613906D8F03}" destId="{F11631C9-5812-4FFF-80D7-D211BC1FA1A5}" srcOrd="0" destOrd="0" presId="urn:microsoft.com/office/officeart/2005/8/layout/list1"/>
    <dgm:cxn modelId="{F58971EC-C45E-4043-BCDE-C4D6C69BB27F}" srcId="{0A742381-EB95-44D1-87B0-E613906D8F03}" destId="{78125000-B709-443C-90D2-761F590B4568}" srcOrd="1" destOrd="0" parTransId="{31162374-9231-4108-8222-91A2E0870939}" sibTransId="{4F8E60A1-EAEB-491D-914D-F8C15FA3BCC2}"/>
    <dgm:cxn modelId="{415CAD8F-38BB-43BD-817C-7316E26775B3}" type="presOf" srcId="{78125000-B709-443C-90D2-761F590B4568}" destId="{C65CF811-8ACB-44C5-BEAB-18E6D32DCC72}" srcOrd="1" destOrd="0" presId="urn:microsoft.com/office/officeart/2005/8/layout/list1"/>
    <dgm:cxn modelId="{C12B949D-F88B-4051-8F46-D854EC10B5E8}" srcId="{0A742381-EB95-44D1-87B0-E613906D8F03}" destId="{D8401270-0DFB-4ACB-ACE2-F3687D1F2571}" srcOrd="3" destOrd="0" parTransId="{6D80CAAD-1DB3-408A-A6D4-9EB7330310FA}" sibTransId="{A8FDEDE7-4C26-4D0E-9AF3-612B2230F7B8}"/>
    <dgm:cxn modelId="{314449B2-0ACC-4F6B-8F2D-FF95B1C71B6F}" type="presOf" srcId="{D8401270-0DFB-4ACB-ACE2-F3687D1F2571}" destId="{B3D27B6F-F4F3-4993-8DCF-C7EFF64A5061}" srcOrd="0" destOrd="0" presId="urn:microsoft.com/office/officeart/2005/8/layout/list1"/>
    <dgm:cxn modelId="{53A8B978-4229-4A10-A2F6-0F356D711A1F}" type="presOf" srcId="{D8401270-0DFB-4ACB-ACE2-F3687D1F2571}" destId="{78F7B68E-6FEA-4B2D-914E-D073F1980683}" srcOrd="1" destOrd="0" presId="urn:microsoft.com/office/officeart/2005/8/layout/list1"/>
    <dgm:cxn modelId="{14F0990D-B467-4BB5-A1FF-6CE0AAA72C92}" type="presOf" srcId="{C48055A6-3405-4FFE-B722-794A58D6F814}" destId="{E7FF9E62-8C4C-4363-941D-46555D4FDD61}" srcOrd="1" destOrd="0" presId="urn:microsoft.com/office/officeart/2005/8/layout/list1"/>
    <dgm:cxn modelId="{1402E003-ACB2-4A2D-B7E8-31E12E540C3B}" type="presOf" srcId="{6A3C4787-1201-44A2-BE52-A51720CF50C6}" destId="{524AEB4F-F218-41BD-BE6D-36D7FCF2806B}" srcOrd="0" destOrd="0" presId="urn:microsoft.com/office/officeart/2005/8/layout/list1"/>
    <dgm:cxn modelId="{DA4F91FF-BB75-4CB4-AE2B-AB6FC1B0E584}" type="presParOf" srcId="{F11631C9-5812-4FFF-80D7-D211BC1FA1A5}" destId="{C82F9A0B-6D16-4C86-870F-B437212EC1B4}" srcOrd="0" destOrd="0" presId="urn:microsoft.com/office/officeart/2005/8/layout/list1"/>
    <dgm:cxn modelId="{D26A26D8-21A3-4DFB-BC57-5EFD3944856D}" type="presParOf" srcId="{C82F9A0B-6D16-4C86-870F-B437212EC1B4}" destId="{524AEB4F-F218-41BD-BE6D-36D7FCF2806B}" srcOrd="0" destOrd="0" presId="urn:microsoft.com/office/officeart/2005/8/layout/list1"/>
    <dgm:cxn modelId="{8D8B7F95-5496-4D51-A8A6-32E70D4CB94C}" type="presParOf" srcId="{C82F9A0B-6D16-4C86-870F-B437212EC1B4}" destId="{F3D63D53-DE93-48A5-8C53-CB673DF12763}" srcOrd="1" destOrd="0" presId="urn:microsoft.com/office/officeart/2005/8/layout/list1"/>
    <dgm:cxn modelId="{7FCBE94C-D160-4E08-BDD5-37B3E7ED1315}" type="presParOf" srcId="{F11631C9-5812-4FFF-80D7-D211BC1FA1A5}" destId="{D4E66323-3406-4DFE-85A7-F0FF1630CCCA}" srcOrd="1" destOrd="0" presId="urn:microsoft.com/office/officeart/2005/8/layout/list1"/>
    <dgm:cxn modelId="{4A3970B7-F106-40D2-B357-680EA9016E3F}" type="presParOf" srcId="{F11631C9-5812-4FFF-80D7-D211BC1FA1A5}" destId="{5F6F0657-4896-41F3-9E27-95BD6F523F30}" srcOrd="2" destOrd="0" presId="urn:microsoft.com/office/officeart/2005/8/layout/list1"/>
    <dgm:cxn modelId="{FD222576-6413-4842-8892-7300B8AC1560}" type="presParOf" srcId="{F11631C9-5812-4FFF-80D7-D211BC1FA1A5}" destId="{D33A29B6-0DED-4019-A246-C1770F468447}" srcOrd="3" destOrd="0" presId="urn:microsoft.com/office/officeart/2005/8/layout/list1"/>
    <dgm:cxn modelId="{80C9630A-29D5-4F30-BC23-52E27D0A272A}" type="presParOf" srcId="{F11631C9-5812-4FFF-80D7-D211BC1FA1A5}" destId="{731761D1-4B7F-4092-ABC4-D498853FFB08}" srcOrd="4" destOrd="0" presId="urn:microsoft.com/office/officeart/2005/8/layout/list1"/>
    <dgm:cxn modelId="{0348BE56-15CD-4AAE-B0D6-4868E3EBA11C}" type="presParOf" srcId="{731761D1-4B7F-4092-ABC4-D498853FFB08}" destId="{4AC02355-DD1E-4BA0-8DB8-8175D8C9AAE2}" srcOrd="0" destOrd="0" presId="urn:microsoft.com/office/officeart/2005/8/layout/list1"/>
    <dgm:cxn modelId="{8F28C7CD-1FCE-4276-A4D5-E5695AFFA48C}" type="presParOf" srcId="{731761D1-4B7F-4092-ABC4-D498853FFB08}" destId="{C65CF811-8ACB-44C5-BEAB-18E6D32DCC72}" srcOrd="1" destOrd="0" presId="urn:microsoft.com/office/officeart/2005/8/layout/list1"/>
    <dgm:cxn modelId="{0C33E73D-9C23-405E-9BDC-C19FF9659646}" type="presParOf" srcId="{F11631C9-5812-4FFF-80D7-D211BC1FA1A5}" destId="{52AD91DD-9653-45DA-B509-CE646AA3F07D}" srcOrd="5" destOrd="0" presId="urn:microsoft.com/office/officeart/2005/8/layout/list1"/>
    <dgm:cxn modelId="{82043F5F-CF1B-4977-88B4-CA1A75BF539F}" type="presParOf" srcId="{F11631C9-5812-4FFF-80D7-D211BC1FA1A5}" destId="{C4D00E39-7AB6-4568-AC3B-FF7669971391}" srcOrd="6" destOrd="0" presId="urn:microsoft.com/office/officeart/2005/8/layout/list1"/>
    <dgm:cxn modelId="{17296325-2D6F-44D8-8728-766D499C80C5}" type="presParOf" srcId="{F11631C9-5812-4FFF-80D7-D211BC1FA1A5}" destId="{DDFC0FFA-9961-493A-B02C-4EAF80DFBDBD}" srcOrd="7" destOrd="0" presId="urn:microsoft.com/office/officeart/2005/8/layout/list1"/>
    <dgm:cxn modelId="{C3687F77-5212-490A-98CF-0B192A16FA20}" type="presParOf" srcId="{F11631C9-5812-4FFF-80D7-D211BC1FA1A5}" destId="{3E044A45-4381-4E4D-B811-8C2D6DE01BB5}" srcOrd="8" destOrd="0" presId="urn:microsoft.com/office/officeart/2005/8/layout/list1"/>
    <dgm:cxn modelId="{F09143F5-F4FB-4AB6-84F8-5DC078F516BE}" type="presParOf" srcId="{3E044A45-4381-4E4D-B811-8C2D6DE01BB5}" destId="{CA22FBB2-5B05-483A-8F5C-70223AC50031}" srcOrd="0" destOrd="0" presId="urn:microsoft.com/office/officeart/2005/8/layout/list1"/>
    <dgm:cxn modelId="{633C7013-79C6-44CA-AA60-872709D0ECFD}" type="presParOf" srcId="{3E044A45-4381-4E4D-B811-8C2D6DE01BB5}" destId="{E7FF9E62-8C4C-4363-941D-46555D4FDD61}" srcOrd="1" destOrd="0" presId="urn:microsoft.com/office/officeart/2005/8/layout/list1"/>
    <dgm:cxn modelId="{BBEFD5F4-48CE-4790-B5DC-B8B1401F0BC5}" type="presParOf" srcId="{F11631C9-5812-4FFF-80D7-D211BC1FA1A5}" destId="{EF4FFC70-CA74-4EA2-9E5A-7DF59143FB59}" srcOrd="9" destOrd="0" presId="urn:microsoft.com/office/officeart/2005/8/layout/list1"/>
    <dgm:cxn modelId="{EC3B24C6-E500-41EB-AC64-96B22C4C3CB8}" type="presParOf" srcId="{F11631C9-5812-4FFF-80D7-D211BC1FA1A5}" destId="{084050CB-409A-4B70-AB5E-4E09BE3FC2A6}" srcOrd="10" destOrd="0" presId="urn:microsoft.com/office/officeart/2005/8/layout/list1"/>
    <dgm:cxn modelId="{65C5801D-48A3-41B0-8172-292FC9A6BA0F}" type="presParOf" srcId="{F11631C9-5812-4FFF-80D7-D211BC1FA1A5}" destId="{CB050A2B-D8BA-4A4A-8B6B-3C54B96FF004}" srcOrd="11" destOrd="0" presId="urn:microsoft.com/office/officeart/2005/8/layout/list1"/>
    <dgm:cxn modelId="{44CE4FF3-6688-42ED-AD40-E7BA4A9196D5}" type="presParOf" srcId="{F11631C9-5812-4FFF-80D7-D211BC1FA1A5}" destId="{30A15DA4-1C95-4157-ADB5-EFDBA61BF1F7}" srcOrd="12" destOrd="0" presId="urn:microsoft.com/office/officeart/2005/8/layout/list1"/>
    <dgm:cxn modelId="{5ABA16A1-A289-40C4-B182-3B5184DC96B0}" type="presParOf" srcId="{30A15DA4-1C95-4157-ADB5-EFDBA61BF1F7}" destId="{B3D27B6F-F4F3-4993-8DCF-C7EFF64A5061}" srcOrd="0" destOrd="0" presId="urn:microsoft.com/office/officeart/2005/8/layout/list1"/>
    <dgm:cxn modelId="{DCAA46EA-FA06-4848-8B6E-FF4D3748D0E8}" type="presParOf" srcId="{30A15DA4-1C95-4157-ADB5-EFDBA61BF1F7}" destId="{78F7B68E-6FEA-4B2D-914E-D073F1980683}" srcOrd="1" destOrd="0" presId="urn:microsoft.com/office/officeart/2005/8/layout/list1"/>
    <dgm:cxn modelId="{2231BCFB-EF8B-40B8-B64A-7D8F3DF95C39}" type="presParOf" srcId="{F11631C9-5812-4FFF-80D7-D211BC1FA1A5}" destId="{2FF60343-2600-43AE-BC99-65BF52E39679}" srcOrd="13" destOrd="0" presId="urn:microsoft.com/office/officeart/2005/8/layout/list1"/>
    <dgm:cxn modelId="{FC95C6D4-02F1-42E9-A2A5-45D512D40143}" type="presParOf" srcId="{F11631C9-5812-4FFF-80D7-D211BC1FA1A5}" destId="{095C259F-1831-4EBC-A9BC-4891C45EB47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F0657-4896-41F3-9E27-95BD6F523F30}">
      <dsp:nvSpPr>
        <dsp:cNvPr id="0" name=""/>
        <dsp:cNvSpPr/>
      </dsp:nvSpPr>
      <dsp:spPr>
        <a:xfrm>
          <a:off x="0" y="327719"/>
          <a:ext cx="83820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63D53-DE93-48A5-8C53-CB673DF12763}">
      <dsp:nvSpPr>
        <dsp:cNvPr id="0" name=""/>
        <dsp:cNvSpPr/>
      </dsp:nvSpPr>
      <dsp:spPr>
        <a:xfrm>
          <a:off x="399045" y="2999"/>
          <a:ext cx="7980900" cy="64944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977900">
            <a:lnSpc>
              <a:spcPct val="90000"/>
            </a:lnSpc>
            <a:spcBef>
              <a:spcPct val="0"/>
            </a:spcBef>
            <a:spcAft>
              <a:spcPct val="35000"/>
            </a:spcAft>
          </a:pPr>
          <a:r>
            <a:rPr lang="en-US" sz="2200" kern="1200" dirty="0" smtClean="0"/>
            <a:t>Education loans must be repaid</a:t>
          </a:r>
        </a:p>
      </dsp:txBody>
      <dsp:txXfrm>
        <a:off x="430748" y="34702"/>
        <a:ext cx="7917494" cy="586034"/>
      </dsp:txXfrm>
    </dsp:sp>
    <dsp:sp modelId="{C4D00E39-7AB6-4568-AC3B-FF7669971391}">
      <dsp:nvSpPr>
        <dsp:cNvPr id="0" name=""/>
        <dsp:cNvSpPr/>
      </dsp:nvSpPr>
      <dsp:spPr>
        <a:xfrm>
          <a:off x="0" y="1325639"/>
          <a:ext cx="8382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CF811-8ACB-44C5-BEAB-18E6D32DCC72}">
      <dsp:nvSpPr>
        <dsp:cNvPr id="0" name=""/>
        <dsp:cNvSpPr/>
      </dsp:nvSpPr>
      <dsp:spPr>
        <a:xfrm>
          <a:off x="401099" y="990600"/>
          <a:ext cx="798090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977900">
            <a:lnSpc>
              <a:spcPct val="90000"/>
            </a:lnSpc>
            <a:spcBef>
              <a:spcPct val="0"/>
            </a:spcBef>
            <a:spcAft>
              <a:spcPct val="35000"/>
            </a:spcAft>
          </a:pPr>
          <a:r>
            <a:rPr lang="en-US" sz="2200" kern="1200" dirty="0" smtClean="0"/>
            <a:t>Loans can be prepaid</a:t>
          </a:r>
          <a:endParaRPr lang="en-US" sz="2200" kern="1200" dirty="0"/>
        </a:p>
      </dsp:txBody>
      <dsp:txXfrm>
        <a:off x="432802" y="1022303"/>
        <a:ext cx="7917494" cy="586034"/>
      </dsp:txXfrm>
    </dsp:sp>
    <dsp:sp modelId="{084050CB-409A-4B70-AB5E-4E09BE3FC2A6}">
      <dsp:nvSpPr>
        <dsp:cNvPr id="0" name=""/>
        <dsp:cNvSpPr/>
      </dsp:nvSpPr>
      <dsp:spPr>
        <a:xfrm>
          <a:off x="0" y="2323560"/>
          <a:ext cx="838200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F9E62-8C4C-4363-941D-46555D4FDD61}">
      <dsp:nvSpPr>
        <dsp:cNvPr id="0" name=""/>
        <dsp:cNvSpPr/>
      </dsp:nvSpPr>
      <dsp:spPr>
        <a:xfrm>
          <a:off x="399045" y="1998839"/>
          <a:ext cx="798090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977900">
            <a:lnSpc>
              <a:spcPct val="90000"/>
            </a:lnSpc>
            <a:spcBef>
              <a:spcPct val="0"/>
            </a:spcBef>
            <a:spcAft>
              <a:spcPct val="35000"/>
            </a:spcAft>
          </a:pPr>
          <a:r>
            <a:rPr lang="en-US" sz="2200" kern="1200" dirty="0" smtClean="0"/>
            <a:t>Repayment begins following the grace period</a:t>
          </a:r>
          <a:endParaRPr lang="en-US" sz="2200" kern="1200" dirty="0"/>
        </a:p>
      </dsp:txBody>
      <dsp:txXfrm>
        <a:off x="430748" y="2030542"/>
        <a:ext cx="7917494" cy="586034"/>
      </dsp:txXfrm>
    </dsp:sp>
    <dsp:sp modelId="{095C259F-1831-4EBC-A9BC-4891C45EB47F}">
      <dsp:nvSpPr>
        <dsp:cNvPr id="0" name=""/>
        <dsp:cNvSpPr/>
      </dsp:nvSpPr>
      <dsp:spPr>
        <a:xfrm>
          <a:off x="0" y="3321480"/>
          <a:ext cx="8382000"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458216" rIns="650536"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3321480"/>
        <a:ext cx="8382000" cy="554400"/>
      </dsp:txXfrm>
    </dsp:sp>
    <dsp:sp modelId="{78F7B68E-6FEA-4B2D-914E-D073F1980683}">
      <dsp:nvSpPr>
        <dsp:cNvPr id="0" name=""/>
        <dsp:cNvSpPr/>
      </dsp:nvSpPr>
      <dsp:spPr>
        <a:xfrm>
          <a:off x="401099" y="2971802"/>
          <a:ext cx="7980900"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977900">
            <a:lnSpc>
              <a:spcPct val="90000"/>
            </a:lnSpc>
            <a:spcBef>
              <a:spcPct val="0"/>
            </a:spcBef>
            <a:spcAft>
              <a:spcPct val="35000"/>
            </a:spcAft>
          </a:pPr>
          <a:r>
            <a:rPr lang="en-US" sz="2200" kern="1200" dirty="0" smtClean="0"/>
            <a:t>Keep your loan servicers informed of any pertinent changes</a:t>
          </a:r>
          <a:endParaRPr lang="en-US" sz="2200" kern="1200" dirty="0"/>
        </a:p>
      </dsp:txBody>
      <dsp:txXfrm>
        <a:off x="432802" y="3003505"/>
        <a:ext cx="7917494" cy="586034"/>
      </dsp:txXfrm>
    </dsp:sp>
    <dsp:sp modelId="{0365A7FB-0DD3-45DC-B199-4AF098815015}">
      <dsp:nvSpPr>
        <dsp:cNvPr id="0" name=""/>
        <dsp:cNvSpPr/>
      </dsp:nvSpPr>
      <dsp:spPr>
        <a:xfrm>
          <a:off x="0" y="4319400"/>
          <a:ext cx="8382000" cy="554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E5780-0401-4ECC-9685-61A5B4C64A6C}">
      <dsp:nvSpPr>
        <dsp:cNvPr id="0" name=""/>
        <dsp:cNvSpPr/>
      </dsp:nvSpPr>
      <dsp:spPr>
        <a:xfrm>
          <a:off x="399045" y="3994680"/>
          <a:ext cx="7980900" cy="6494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977900">
            <a:lnSpc>
              <a:spcPct val="90000"/>
            </a:lnSpc>
            <a:spcBef>
              <a:spcPct val="0"/>
            </a:spcBef>
            <a:spcAft>
              <a:spcPct val="35000"/>
            </a:spcAft>
          </a:pPr>
          <a:r>
            <a:rPr lang="en-US" sz="2200" kern="1200" dirty="0" smtClean="0"/>
            <a:t>Communicate with your loan servicer if payment problems arise</a:t>
          </a:r>
          <a:endParaRPr lang="en-US" sz="2200" kern="1200" dirty="0"/>
        </a:p>
      </dsp:txBody>
      <dsp:txXfrm>
        <a:off x="430748" y="4026383"/>
        <a:ext cx="791749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F0657-4896-41F3-9E27-95BD6F523F30}">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63D53-DE93-48A5-8C53-CB673DF12763}">
      <dsp:nvSpPr>
        <dsp:cNvPr id="0" name=""/>
        <dsp:cNvSpPr/>
      </dsp:nvSpPr>
      <dsp:spPr>
        <a:xfrm>
          <a:off x="411480" y="62481"/>
          <a:ext cx="5760720" cy="73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Death (DL, FFEL, Perkins)</a:t>
          </a:r>
        </a:p>
      </dsp:txBody>
      <dsp:txXfrm>
        <a:off x="447506" y="98507"/>
        <a:ext cx="5688668" cy="665948"/>
      </dsp:txXfrm>
    </dsp:sp>
    <dsp:sp modelId="{C4D00E39-7AB6-4568-AC3B-FF7669971391}">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CF811-8ACB-44C5-BEAB-18E6D32DCC72}">
      <dsp:nvSpPr>
        <dsp:cNvPr id="0" name=""/>
        <dsp:cNvSpPr/>
      </dsp:nvSpPr>
      <dsp:spPr>
        <a:xfrm>
          <a:off x="411480" y="1196481"/>
          <a:ext cx="5760720"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Disability (DL, FFEL, Perkins)</a:t>
          </a:r>
          <a:endParaRPr lang="en-US" sz="2500" kern="1200" dirty="0"/>
        </a:p>
      </dsp:txBody>
      <dsp:txXfrm>
        <a:off x="447506" y="1232507"/>
        <a:ext cx="5688668" cy="665948"/>
      </dsp:txXfrm>
    </dsp:sp>
    <dsp:sp modelId="{084050CB-409A-4B70-AB5E-4E09BE3FC2A6}">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F9E62-8C4C-4363-941D-46555D4FDD61}">
      <dsp:nvSpPr>
        <dsp:cNvPr id="0" name=""/>
        <dsp:cNvSpPr/>
      </dsp:nvSpPr>
      <dsp:spPr>
        <a:xfrm>
          <a:off x="411480" y="2330481"/>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Public Service (DL)</a:t>
          </a:r>
          <a:endParaRPr lang="en-US" sz="2500" kern="1200" dirty="0"/>
        </a:p>
      </dsp:txBody>
      <dsp:txXfrm>
        <a:off x="447506" y="2366507"/>
        <a:ext cx="5688668" cy="665948"/>
      </dsp:txXfrm>
    </dsp:sp>
    <dsp:sp modelId="{095C259F-1831-4EBC-A9BC-4891C45EB47F}">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7B68E-6FEA-4B2D-914E-D073F1980683}">
      <dsp:nvSpPr>
        <dsp:cNvPr id="0" name=""/>
        <dsp:cNvSpPr/>
      </dsp:nvSpPr>
      <dsp:spPr>
        <a:xfrm>
          <a:off x="411480" y="3464481"/>
          <a:ext cx="576072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Teaching (DL, FFEL, Perkins)</a:t>
          </a:r>
          <a:endParaRPr lang="en-US" sz="2500" kern="1200" dirty="0"/>
        </a:p>
      </dsp:txBody>
      <dsp:txXfrm>
        <a:off x="447506" y="3500507"/>
        <a:ext cx="56886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376" cy="365511"/>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5438655" y="0"/>
            <a:ext cx="4160376" cy="365511"/>
          </a:xfrm>
          <a:prstGeom prst="rect">
            <a:avLst/>
          </a:prstGeom>
        </p:spPr>
        <p:txBody>
          <a:bodyPr vert="horz" lIns="94704" tIns="47352" rIns="94704" bIns="47352" rtlCol="0"/>
          <a:lstStyle>
            <a:lvl1pPr algn="r">
              <a:defRPr sz="1200"/>
            </a:lvl1pPr>
          </a:lstStyle>
          <a:p>
            <a:fld id="{25163F7A-B4AF-475A-84CA-7C94E267F827}" type="datetimeFigureOut">
              <a:rPr lang="en-US" smtClean="0"/>
              <a:pPr/>
              <a:t>2/14/2018</a:t>
            </a:fld>
            <a:endParaRPr lang="en-US"/>
          </a:p>
        </p:txBody>
      </p:sp>
      <p:sp>
        <p:nvSpPr>
          <p:cNvPr id="4" name="Footer Placeholder 3"/>
          <p:cNvSpPr>
            <a:spLocks noGrp="1"/>
          </p:cNvSpPr>
          <p:nvPr>
            <p:ph type="ftr" sz="quarter" idx="2"/>
          </p:nvPr>
        </p:nvSpPr>
        <p:spPr>
          <a:xfrm>
            <a:off x="0" y="6948442"/>
            <a:ext cx="4160376" cy="365511"/>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5438655" y="6948442"/>
            <a:ext cx="4160376" cy="365511"/>
          </a:xfrm>
          <a:prstGeom prst="rect">
            <a:avLst/>
          </a:prstGeom>
        </p:spPr>
        <p:txBody>
          <a:bodyPr vert="horz" lIns="94704" tIns="47352" rIns="94704" bIns="47352" rtlCol="0" anchor="b"/>
          <a:lstStyle>
            <a:lvl1pPr algn="r">
              <a:defRPr sz="1200"/>
            </a:lvl1pPr>
          </a:lstStyle>
          <a:p>
            <a:fld id="{735DBBBE-43D8-4969-A39D-B072B964EC0D}" type="slidenum">
              <a:rPr lang="en-US" smtClean="0"/>
              <a:pPr/>
              <a:t>‹#›</a:t>
            </a:fld>
            <a:endParaRPr lang="en-US"/>
          </a:p>
        </p:txBody>
      </p:sp>
    </p:spTree>
    <p:extLst>
      <p:ext uri="{BB962C8B-B14F-4D97-AF65-F5344CB8AC3E}">
        <p14:creationId xmlns:p14="http://schemas.microsoft.com/office/powerpoint/2010/main" val="1405814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5438459" y="1"/>
            <a:ext cx="4160520" cy="365760"/>
          </a:xfrm>
          <a:prstGeom prst="rect">
            <a:avLst/>
          </a:prstGeom>
        </p:spPr>
        <p:txBody>
          <a:bodyPr vert="horz" lIns="96656" tIns="48328" rIns="96656" bIns="48328" rtlCol="0"/>
          <a:lstStyle>
            <a:lvl1pPr algn="r">
              <a:defRPr sz="1200"/>
            </a:lvl1pPr>
          </a:lstStyle>
          <a:p>
            <a:fld id="{AB4B1FEC-0269-43F7-91E8-D31147D875A5}" type="datetimeFigureOut">
              <a:rPr lang="en-US" smtClean="0"/>
              <a:pPr/>
              <a:t>2/14/2018</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960120" y="3474721"/>
            <a:ext cx="7680960" cy="3291840"/>
          </a:xfrm>
          <a:prstGeom prst="rect">
            <a:avLst/>
          </a:prstGeom>
        </p:spPr>
        <p:txBody>
          <a:bodyPr vert="horz" lIns="96656" tIns="48328" rIns="96656"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6656" tIns="48328" rIns="96656" bIns="48328" rtlCol="0" anchor="b"/>
          <a:lstStyle>
            <a:lvl1pPr algn="r">
              <a:defRPr sz="1200"/>
            </a:lvl1pPr>
          </a:lstStyle>
          <a:p>
            <a:fld id="{8273EA23-56C6-4A00-B8BA-50D7DF6F1317}" type="slidenum">
              <a:rPr lang="en-US" smtClean="0"/>
              <a:pPr/>
              <a:t>‹#›</a:t>
            </a:fld>
            <a:endParaRPr lang="en-US"/>
          </a:p>
        </p:txBody>
      </p:sp>
    </p:spTree>
    <p:extLst>
      <p:ext uri="{BB962C8B-B14F-4D97-AF65-F5344CB8AC3E}">
        <p14:creationId xmlns:p14="http://schemas.microsoft.com/office/powerpoint/2010/main" val="24244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rtland.ecsi.n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1</a:t>
            </a:fld>
            <a:endParaRPr lang="en-US"/>
          </a:p>
        </p:txBody>
      </p:sp>
    </p:spTree>
    <p:extLst>
      <p:ext uri="{BB962C8B-B14F-4D97-AF65-F5344CB8AC3E}">
        <p14:creationId xmlns:p14="http://schemas.microsoft.com/office/powerpoint/2010/main" val="214002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The repayment estimator is a tool for reviewing repayment options based on your student loan indebtedness and income. You can sign in to use your Title IV information, input specific information or you can use use average loan balances.</a:t>
            </a:r>
            <a:endParaRPr lang="en-US" dirty="0" smtClean="0"/>
          </a:p>
        </p:txBody>
      </p:sp>
      <p:sp>
        <p:nvSpPr>
          <p:cNvPr id="4" name="Slide Number Placeholder 3"/>
          <p:cNvSpPr>
            <a:spLocks noGrp="1"/>
          </p:cNvSpPr>
          <p:nvPr>
            <p:ph type="sldNum" sz="quarter" idx="5"/>
          </p:nvPr>
        </p:nvSpPr>
        <p:spPr/>
        <p:txBody>
          <a:bodyPr/>
          <a:lstStyle/>
          <a:p>
            <a:pPr>
              <a:defRPr/>
            </a:pPr>
            <a:fld id="{7C81473B-37A6-4FDD-AE17-1D3A3B57B988}" type="slidenum">
              <a:rPr lang="en-US" smtClean="0"/>
              <a:pPr>
                <a:defRPr/>
              </a:pPr>
              <a:t>10</a:t>
            </a:fld>
            <a:endParaRPr lang="en-US"/>
          </a:p>
        </p:txBody>
      </p:sp>
    </p:spTree>
    <p:extLst>
      <p:ext uri="{BB962C8B-B14F-4D97-AF65-F5344CB8AC3E}">
        <p14:creationId xmlns:p14="http://schemas.microsoft.com/office/powerpoint/2010/main" val="277510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results</a:t>
            </a:r>
            <a:r>
              <a:rPr lang="en-US" baseline="0" dirty="0" smtClean="0"/>
              <a:t> here are based on loan debt of $26,947 for a single individual living in Washington state and earning $40,000 per year. </a:t>
            </a:r>
            <a:endParaRPr lang="en-US" dirty="0" smtClean="0"/>
          </a:p>
        </p:txBody>
      </p:sp>
      <p:sp>
        <p:nvSpPr>
          <p:cNvPr id="4" name="Slide Number Placeholder 3"/>
          <p:cNvSpPr>
            <a:spLocks noGrp="1"/>
          </p:cNvSpPr>
          <p:nvPr>
            <p:ph type="sldNum" sz="quarter" idx="5"/>
          </p:nvPr>
        </p:nvSpPr>
        <p:spPr/>
        <p:txBody>
          <a:bodyPr/>
          <a:lstStyle/>
          <a:p>
            <a:pPr>
              <a:defRPr/>
            </a:pPr>
            <a:fld id="{7C81473B-37A6-4FDD-AE17-1D3A3B57B988}" type="slidenum">
              <a:rPr lang="en-US" smtClean="0"/>
              <a:pPr>
                <a:defRPr/>
              </a:pPr>
              <a:t>11</a:t>
            </a:fld>
            <a:endParaRPr lang="en-US"/>
          </a:p>
        </p:txBody>
      </p:sp>
    </p:spTree>
    <p:extLst>
      <p:ext uri="{BB962C8B-B14F-4D97-AF65-F5344CB8AC3E}">
        <p14:creationId xmlns:p14="http://schemas.microsoft.com/office/powerpoint/2010/main" val="197537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t>Subsidized, unsubsidized, PLUS loans for graduate or professional students, Perkins Loans, and certain health profession loans made by the U.S. Department of Health and Human Services are eligible for consolidation.</a:t>
            </a:r>
          </a:p>
          <a:p>
            <a:pPr>
              <a:spcBef>
                <a:spcPts val="0"/>
              </a:spcBef>
            </a:pPr>
            <a:endParaRPr lang="en-US" sz="1200" dirty="0" smtClean="0"/>
          </a:p>
          <a:p>
            <a:pPr>
              <a:spcBef>
                <a:spcPts val="0"/>
              </a:spcBef>
            </a:pPr>
            <a:r>
              <a:rPr lang="en-US" sz="1200" dirty="0" smtClean="0"/>
              <a:t>For</a:t>
            </a:r>
            <a:r>
              <a:rPr lang="en-US" sz="1200" baseline="0" dirty="0" smtClean="0"/>
              <a:t> additional consolidation information or to apply for a consolidation loan go to: studentloans.gov (log in with your FAFSA PIN) &gt; Manage My Direct Loan &gt; Direct Consolidation Loan Applications.</a:t>
            </a:r>
            <a:endParaRPr lang="en-US" sz="1200" dirty="0" smtClean="0"/>
          </a:p>
          <a:p>
            <a:endParaRPr lang="en-US" sz="1200" dirty="0" smtClean="0"/>
          </a:p>
          <a:p>
            <a:pPr marL="0" indent="0">
              <a:buNone/>
            </a:pPr>
            <a:r>
              <a:rPr lang="en-US" sz="1200" dirty="0" smtClean="0"/>
              <a:t>Note: Private loans are ineligible for federal loan consolidation but can be used to establish the repayment period on consolidation loans.</a:t>
            </a:r>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12</a:t>
            </a:fld>
            <a:endParaRPr lang="en-US"/>
          </a:p>
        </p:txBody>
      </p:sp>
    </p:spTree>
    <p:extLst>
      <p:ext uri="{BB962C8B-B14F-4D97-AF65-F5344CB8AC3E}">
        <p14:creationId xmlns:p14="http://schemas.microsoft.com/office/powerpoint/2010/main" val="247297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a:t>
            </a:r>
            <a:r>
              <a:rPr lang="en-US" sz="1200" baseline="0" dirty="0" smtClean="0"/>
              <a:t> additional consolidation information or to apply for a consolidation loan go to: studentloans.gov (log in with your FAFSA PIN) &gt; Manage My Direct Loan &gt; Direct Consolidation Loan Applications.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13</a:t>
            </a:fld>
            <a:endParaRPr lang="en-US"/>
          </a:p>
        </p:txBody>
      </p:sp>
    </p:spTree>
    <p:extLst>
      <p:ext uri="{BB962C8B-B14F-4D97-AF65-F5344CB8AC3E}">
        <p14:creationId xmlns:p14="http://schemas.microsoft.com/office/powerpoint/2010/main" val="63042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74B4CA5-B720-4770-9B72-E6EEDDBC48ED}" type="slidenum">
              <a:rPr lang="en-US" smtClean="0"/>
              <a:pPr/>
              <a:t>14</a:t>
            </a:fld>
            <a:endParaRPr lang="en-US" smtClean="0"/>
          </a:p>
        </p:txBody>
      </p:sp>
      <p:sp>
        <p:nvSpPr>
          <p:cNvPr id="51203" name="Rectangle 2"/>
          <p:cNvSpPr>
            <a:spLocks noGrp="1" noRot="1" noChangeAspect="1" noChangeArrowheads="1" noTextEdit="1"/>
          </p:cNvSpPr>
          <p:nvPr>
            <p:ph type="sldImg"/>
          </p:nvPr>
        </p:nvSpPr>
        <p:spPr>
          <a:xfrm>
            <a:off x="3687763" y="230188"/>
            <a:ext cx="1811337" cy="1357312"/>
          </a:xfrm>
          <a:ln/>
        </p:spPr>
      </p:sp>
      <p:sp>
        <p:nvSpPr>
          <p:cNvPr id="51204" name="Rectangle 3"/>
          <p:cNvSpPr>
            <a:spLocks noGrp="1" noChangeArrowheads="1"/>
          </p:cNvSpPr>
          <p:nvPr>
            <p:ph type="body" idx="1"/>
          </p:nvPr>
        </p:nvSpPr>
        <p:spPr>
          <a:noFill/>
          <a:ln/>
        </p:spPr>
        <p:txBody>
          <a:bodyPr/>
          <a:lstStyle/>
          <a:p>
            <a:r>
              <a:rPr lang="en-US" dirty="0" smtClean="0"/>
              <a:t>Your</a:t>
            </a:r>
            <a:r>
              <a:rPr lang="en-US" baseline="0" dirty="0" smtClean="0"/>
              <a:t> promissory note will explain deferment and/or forbearance options. Your best resource for additional information is your loan servicer.</a:t>
            </a:r>
          </a:p>
          <a:p>
            <a:endParaRPr lang="en-US" baseline="0" dirty="0" smtClean="0"/>
          </a:p>
          <a:p>
            <a:r>
              <a:rPr lang="en-US" b="1" baseline="0" dirty="0" smtClean="0"/>
              <a:t>Deferment </a:t>
            </a:r>
            <a:r>
              <a:rPr lang="en-US" b="0" baseline="0" dirty="0" smtClean="0"/>
              <a:t>is</a:t>
            </a:r>
            <a:r>
              <a:rPr lang="en-US" b="1" baseline="0" dirty="0" smtClean="0"/>
              <a:t> </a:t>
            </a:r>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postponement of payment on a loan that is allowed under certain conditions and during which interest does not accrue on Direct Subsidized Loans, Subsidized Federal Stafford Loans, and Federal Perkins Loans. All other federal student loans that are deferred will continue to accrue interest. Any unpaid interest that accrued during the deferment period may be added to the principal balance (capitalized) of the loan(s).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Forbearance </a:t>
            </a:r>
            <a:r>
              <a:rPr lang="en-US" sz="1200" b="0" i="0" kern="1200" dirty="0" smtClean="0">
                <a:solidFill>
                  <a:schemeClr val="tx1"/>
                </a:solidFill>
                <a:effectLst/>
                <a:latin typeface="+mn-lt"/>
                <a:ea typeface="+mn-ea"/>
                <a:cs typeface="+mn-cs"/>
              </a:rPr>
              <a:t>is a period during which your loan payments are temporarily suspended or reduced. Your lender may grant you a forbearance if you are willing but unable to make loan payments due to certain types of financial hardships. During forbearance, principal payments are postponed but interest continues to accrue. Unpaid interest that accrues during the forbearance will be added to the principal balance (capitalized) of your loan(s), increasing the total amount you owe. For some loans, interest may</a:t>
            </a:r>
            <a:r>
              <a:rPr lang="en-US" sz="1200" b="0" i="0" kern="1200" baseline="0" dirty="0" smtClean="0">
                <a:solidFill>
                  <a:schemeClr val="tx1"/>
                </a:solidFill>
                <a:effectLst/>
                <a:latin typeface="+mn-lt"/>
                <a:ea typeface="+mn-ea"/>
                <a:cs typeface="+mn-cs"/>
              </a:rPr>
              <a:t> be due in a lump sum at the end of the forbearance or billed monthly. Check with your loan servicer for details.</a:t>
            </a:r>
            <a:endParaRPr lang="en-US" b="1" dirty="0"/>
          </a:p>
        </p:txBody>
      </p:sp>
    </p:spTree>
    <p:extLst>
      <p:ext uri="{BB962C8B-B14F-4D97-AF65-F5344CB8AC3E}">
        <p14:creationId xmlns:p14="http://schemas.microsoft.com/office/powerpoint/2010/main" val="92128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For additional cancellation information visit studentaid.ed.gov</a:t>
            </a:r>
            <a:r>
              <a:rPr lang="en-US" baseline="0" dirty="0" smtClean="0"/>
              <a:t> or contact your loan servicer.</a:t>
            </a:r>
          </a:p>
          <a:p>
            <a:endParaRPr lang="en-US" dirty="0" smtClean="0"/>
          </a:p>
        </p:txBody>
      </p:sp>
    </p:spTree>
    <p:extLst>
      <p:ext uri="{BB962C8B-B14F-4D97-AF65-F5344CB8AC3E}">
        <p14:creationId xmlns:p14="http://schemas.microsoft.com/office/powerpoint/2010/main" val="418690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Consequences of default:</a:t>
            </a:r>
          </a:p>
          <a:p>
            <a:pPr marL="171450" indent="-171450">
              <a:buFont typeface="Arial" panose="020B0604020202020204" pitchFamily="34" charset="0"/>
              <a:buChar char="•"/>
            </a:pPr>
            <a:r>
              <a:rPr lang="en-US" dirty="0" smtClean="0"/>
              <a:t>Reported to credit bureaus</a:t>
            </a:r>
          </a:p>
          <a:p>
            <a:pPr marL="171450" indent="-171450">
              <a:buFont typeface="Arial" panose="020B0604020202020204" pitchFamily="34" charset="0"/>
              <a:buChar char="•"/>
            </a:pPr>
            <a:r>
              <a:rPr lang="en-US" dirty="0" smtClean="0"/>
              <a:t>Lose</a:t>
            </a:r>
            <a:r>
              <a:rPr lang="en-US" baseline="0" dirty="0" smtClean="0"/>
              <a:t> eligibility for additional financial aid</a:t>
            </a:r>
          </a:p>
          <a:p>
            <a:pPr marL="171450" indent="-171450">
              <a:buFont typeface="Arial" panose="020B0604020202020204" pitchFamily="34" charset="0"/>
              <a:buChar char="•"/>
            </a:pPr>
            <a:r>
              <a:rPr lang="en-US" baseline="0" dirty="0" smtClean="0"/>
              <a:t>Loan is immediately due and payable in full</a:t>
            </a:r>
          </a:p>
          <a:p>
            <a:pPr marL="171450" indent="-171450">
              <a:buFont typeface="Arial" panose="020B0604020202020204" pitchFamily="34" charset="0"/>
              <a:buChar char="•"/>
            </a:pPr>
            <a:r>
              <a:rPr lang="en-US" baseline="0" dirty="0" smtClean="0"/>
              <a:t>May lose eligibility for repayment plans and deferment of forbearance options</a:t>
            </a:r>
          </a:p>
          <a:p>
            <a:pPr marL="171450" indent="-171450">
              <a:buFont typeface="Arial" panose="020B0604020202020204" pitchFamily="34" charset="0"/>
              <a:buChar char="•"/>
            </a:pPr>
            <a:r>
              <a:rPr lang="en-US" baseline="0" dirty="0" smtClean="0"/>
              <a:t>Account may be sent to collection agency</a:t>
            </a:r>
          </a:p>
          <a:p>
            <a:pPr marL="171450" indent="-171450">
              <a:buFont typeface="Arial" panose="020B0604020202020204" pitchFamily="34" charset="0"/>
              <a:buChar char="•"/>
            </a:pPr>
            <a:r>
              <a:rPr lang="en-US" baseline="0" dirty="0" smtClean="0"/>
              <a:t>Wage garnishment</a:t>
            </a:r>
          </a:p>
          <a:p>
            <a:pPr marL="171450" indent="-171450">
              <a:buFont typeface="Arial" panose="020B0604020202020204" pitchFamily="34" charset="0"/>
              <a:buChar char="•"/>
            </a:pPr>
            <a:r>
              <a:rPr lang="en-US" baseline="0" dirty="0" smtClean="0"/>
              <a:t>Tax refund garnishment</a:t>
            </a:r>
            <a:endParaRPr lang="en-US" dirty="0" smtClean="0"/>
          </a:p>
        </p:txBody>
      </p:sp>
    </p:spTree>
    <p:extLst>
      <p:ext uri="{BB962C8B-B14F-4D97-AF65-F5344CB8AC3E}">
        <p14:creationId xmlns:p14="http://schemas.microsoft.com/office/powerpoint/2010/main" val="9297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800" dirty="0" smtClean="0"/>
              <a:t>Remember – when you are offered a job the amount offered is not the actual amount you will receive. </a:t>
            </a:r>
          </a:p>
          <a:p>
            <a:pPr>
              <a:lnSpc>
                <a:spcPct val="80000"/>
              </a:lnSpc>
            </a:pPr>
            <a:r>
              <a:rPr lang="en-US" sz="800" b="1" dirty="0" smtClean="0"/>
              <a:t>Optional deductions </a:t>
            </a:r>
            <a:r>
              <a:rPr lang="en-US" sz="800" dirty="0" smtClean="0"/>
              <a:t>may include a bus pass, 401k,</a:t>
            </a:r>
            <a:r>
              <a:rPr lang="en-US" sz="800" baseline="0" dirty="0" smtClean="0"/>
              <a:t> charitable donations, or healthcare. These options will decrease your take home pay.</a:t>
            </a:r>
            <a:endParaRPr lang="en-US" sz="800" dirty="0"/>
          </a:p>
        </p:txBody>
      </p:sp>
    </p:spTree>
    <p:extLst>
      <p:ext uri="{BB962C8B-B14F-4D97-AF65-F5344CB8AC3E}">
        <p14:creationId xmlns:p14="http://schemas.microsoft.com/office/powerpoint/2010/main" val="419370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lnSpc>
                <a:spcPct val="80000"/>
              </a:lnSpc>
            </a:pPr>
            <a:r>
              <a:rPr lang="en-US" sz="800" dirty="0" smtClean="0"/>
              <a:t>There </a:t>
            </a:r>
            <a:r>
              <a:rPr lang="en-US" sz="800" dirty="0"/>
              <a:t>are three major credit reporting agencies:</a:t>
            </a:r>
          </a:p>
          <a:p>
            <a:pPr>
              <a:lnSpc>
                <a:spcPct val="80000"/>
              </a:lnSpc>
            </a:pPr>
            <a:endParaRPr lang="en-US" sz="800" dirty="0"/>
          </a:p>
          <a:p>
            <a:pPr>
              <a:lnSpc>
                <a:spcPct val="80000"/>
              </a:lnSpc>
              <a:buFontTx/>
              <a:buChar char="•"/>
            </a:pPr>
            <a:r>
              <a:rPr lang="en-US" sz="800" dirty="0"/>
              <a:t>Equifax www.equifax.com</a:t>
            </a:r>
          </a:p>
          <a:p>
            <a:pPr>
              <a:lnSpc>
                <a:spcPct val="80000"/>
              </a:lnSpc>
              <a:buFontTx/>
              <a:buChar char="•"/>
            </a:pPr>
            <a:r>
              <a:rPr lang="en-US" sz="800" dirty="0"/>
              <a:t>Trans Union www.transunion.com</a:t>
            </a:r>
          </a:p>
          <a:p>
            <a:pPr>
              <a:lnSpc>
                <a:spcPct val="80000"/>
              </a:lnSpc>
              <a:buFontTx/>
              <a:buChar char="•"/>
            </a:pPr>
            <a:r>
              <a:rPr lang="en-US" sz="800" dirty="0"/>
              <a:t>Experian www.experian.com</a:t>
            </a:r>
          </a:p>
          <a:p>
            <a:pPr>
              <a:lnSpc>
                <a:spcPct val="80000"/>
              </a:lnSpc>
            </a:pPr>
            <a:endParaRPr lang="en-US" sz="800" dirty="0"/>
          </a:p>
          <a:p>
            <a:pPr>
              <a:lnSpc>
                <a:spcPct val="80000"/>
              </a:lnSpc>
            </a:pPr>
            <a:r>
              <a:rPr lang="en-US" sz="800" dirty="0"/>
              <a:t>You have a credit report if you have applied for a credit card, a student, auto, or home loan.</a:t>
            </a:r>
            <a:endParaRPr lang="en-US" sz="800" b="1" dirty="0"/>
          </a:p>
          <a:p>
            <a:pPr>
              <a:lnSpc>
                <a:spcPct val="80000"/>
              </a:lnSpc>
            </a:pPr>
            <a:endParaRPr lang="en-US" sz="800" b="1" dirty="0"/>
          </a:p>
          <a:p>
            <a:pPr>
              <a:lnSpc>
                <a:spcPct val="80000"/>
              </a:lnSpc>
            </a:pPr>
            <a:r>
              <a:rPr lang="en-US" sz="800" dirty="0"/>
              <a:t>Potential creditors will review your credit report to determine your eligibility for a loan. Landlords, potential and current employers, government licensing agencies, and insurance underwriters also may view your credit report.  </a:t>
            </a:r>
          </a:p>
          <a:p>
            <a:pPr>
              <a:lnSpc>
                <a:spcPct val="80000"/>
              </a:lnSpc>
            </a:pPr>
            <a:endParaRPr lang="en-US" sz="800" dirty="0"/>
          </a:p>
          <a:p>
            <a:pPr>
              <a:lnSpc>
                <a:spcPct val="80000"/>
              </a:lnSpc>
            </a:pPr>
            <a:r>
              <a:rPr lang="en-US" sz="800" dirty="0"/>
              <a:t>Credit bureaus report answers to the following questions:</a:t>
            </a:r>
          </a:p>
          <a:p>
            <a:pPr>
              <a:lnSpc>
                <a:spcPct val="80000"/>
              </a:lnSpc>
              <a:buFontTx/>
              <a:buChar char="•"/>
            </a:pPr>
            <a:r>
              <a:rPr lang="en-US" sz="800" dirty="0"/>
              <a:t>How promptly are your bills paid?</a:t>
            </a:r>
          </a:p>
          <a:p>
            <a:pPr>
              <a:lnSpc>
                <a:spcPct val="80000"/>
              </a:lnSpc>
              <a:buFontTx/>
              <a:buChar char="•"/>
            </a:pPr>
            <a:r>
              <a:rPr lang="en-US" sz="800" dirty="0"/>
              <a:t>How many credit cards do you hold?</a:t>
            </a:r>
          </a:p>
          <a:p>
            <a:pPr>
              <a:lnSpc>
                <a:spcPct val="80000"/>
              </a:lnSpc>
              <a:buFontTx/>
              <a:buChar char="•"/>
            </a:pPr>
            <a:r>
              <a:rPr lang="en-US" sz="800" dirty="0"/>
              <a:t>What is the total amount of credit that is extended?</a:t>
            </a:r>
          </a:p>
          <a:p>
            <a:pPr>
              <a:lnSpc>
                <a:spcPct val="80000"/>
              </a:lnSpc>
              <a:buFontTx/>
              <a:buChar char="•"/>
            </a:pPr>
            <a:r>
              <a:rPr lang="en-US" sz="800" dirty="0"/>
              <a:t>How much is owed on all of your outstanding accounts?</a:t>
            </a:r>
          </a:p>
          <a:p>
            <a:pPr>
              <a:lnSpc>
                <a:spcPct val="80000"/>
              </a:lnSpc>
            </a:pPr>
            <a:endParaRPr lang="en-US" sz="800" dirty="0"/>
          </a:p>
          <a:p>
            <a:pPr>
              <a:lnSpc>
                <a:spcPct val="80000"/>
              </a:lnSpc>
            </a:pPr>
            <a:r>
              <a:rPr lang="en-US" sz="800" dirty="0"/>
              <a:t>Negative information (late payments, bankruptcies, too much debt) found on your credit report can have a serious impact on your ability to:</a:t>
            </a:r>
          </a:p>
          <a:p>
            <a:pPr>
              <a:lnSpc>
                <a:spcPct val="80000"/>
              </a:lnSpc>
            </a:pPr>
            <a:endParaRPr lang="en-US" sz="800" dirty="0"/>
          </a:p>
          <a:p>
            <a:pPr>
              <a:lnSpc>
                <a:spcPct val="80000"/>
              </a:lnSpc>
              <a:buFontTx/>
              <a:buChar char="•"/>
            </a:pPr>
            <a:r>
              <a:rPr lang="en-US" sz="800" dirty="0"/>
              <a:t>borrow loans,</a:t>
            </a:r>
          </a:p>
          <a:p>
            <a:pPr>
              <a:lnSpc>
                <a:spcPct val="80000"/>
              </a:lnSpc>
              <a:buFontTx/>
              <a:buChar char="•"/>
            </a:pPr>
            <a:r>
              <a:rPr lang="en-US" sz="800" dirty="0"/>
              <a:t>seek employment in certain occupations,</a:t>
            </a:r>
          </a:p>
          <a:p>
            <a:pPr>
              <a:lnSpc>
                <a:spcPct val="80000"/>
              </a:lnSpc>
              <a:buFontTx/>
              <a:buChar char="•"/>
            </a:pPr>
            <a:r>
              <a:rPr lang="en-US" sz="800" dirty="0"/>
              <a:t>receive a promotion, or</a:t>
            </a:r>
          </a:p>
          <a:p>
            <a:pPr>
              <a:lnSpc>
                <a:spcPct val="80000"/>
              </a:lnSpc>
              <a:buFontTx/>
              <a:buChar char="•"/>
            </a:pPr>
            <a:r>
              <a:rPr lang="en-US" sz="800" dirty="0"/>
              <a:t>purchase or rent a home.</a:t>
            </a:r>
          </a:p>
          <a:p>
            <a:pPr>
              <a:lnSpc>
                <a:spcPct val="80000"/>
              </a:lnSpc>
              <a:buFontTx/>
              <a:buChar char="•"/>
            </a:pPr>
            <a:endParaRPr lang="en-US" sz="800" dirty="0"/>
          </a:p>
          <a:p>
            <a:pPr>
              <a:lnSpc>
                <a:spcPct val="80000"/>
              </a:lnSpc>
            </a:pPr>
            <a:r>
              <a:rPr lang="en-US" sz="800" dirty="0" smtClean="0"/>
              <a:t>A </a:t>
            </a:r>
            <a:r>
              <a:rPr lang="en-US" sz="800" dirty="0"/>
              <a:t>credit report typically includes the following:</a:t>
            </a:r>
          </a:p>
          <a:p>
            <a:pPr>
              <a:lnSpc>
                <a:spcPct val="80000"/>
              </a:lnSpc>
              <a:buFontTx/>
              <a:buChar char="•"/>
            </a:pPr>
            <a:r>
              <a:rPr lang="en-US" sz="800" dirty="0"/>
              <a:t>Personal identifying information — Name, Social Security number, date of birth, current and previous addresses, and employers</a:t>
            </a:r>
          </a:p>
          <a:p>
            <a:pPr>
              <a:lnSpc>
                <a:spcPct val="80000"/>
              </a:lnSpc>
              <a:buFontTx/>
              <a:buChar char="•"/>
            </a:pPr>
            <a:r>
              <a:rPr lang="en-US" sz="800" dirty="0"/>
              <a:t>Credit account information — date opened, credit limit, balance, monthly payment, and payment history</a:t>
            </a:r>
          </a:p>
          <a:p>
            <a:pPr>
              <a:lnSpc>
                <a:spcPct val="80000"/>
              </a:lnSpc>
              <a:buFontTx/>
              <a:buChar char="•"/>
            </a:pPr>
            <a:r>
              <a:rPr lang="en-US" sz="800" dirty="0"/>
              <a:t>Public record information — bankruptcy, tax and other liens, judgments, and, in some states, overdue child support</a:t>
            </a:r>
          </a:p>
          <a:p>
            <a:pPr>
              <a:lnSpc>
                <a:spcPct val="80000"/>
              </a:lnSpc>
              <a:buFontTx/>
              <a:buChar char="•"/>
            </a:pPr>
            <a:r>
              <a:rPr lang="en-US" sz="800" dirty="0"/>
              <a:t>Inquiries — names of companies that requested your credit report</a:t>
            </a:r>
          </a:p>
          <a:p>
            <a:pPr>
              <a:lnSpc>
                <a:spcPct val="80000"/>
              </a:lnSpc>
            </a:pPr>
            <a:endParaRPr lang="en-US" sz="800" dirty="0"/>
          </a:p>
          <a:p>
            <a:pPr>
              <a:lnSpc>
                <a:spcPct val="80000"/>
              </a:lnSpc>
            </a:pPr>
            <a:r>
              <a:rPr lang="en-US" sz="800" dirty="0"/>
              <a:t>You should review your credit reports at least once per year, verifying that all of the information is accurate. To request your free credit report, go to www.annualcreditreport.com.  Do not pay a fee to view your credit report. You can request your credit report annually free of charge. </a:t>
            </a:r>
          </a:p>
          <a:p>
            <a:pPr>
              <a:lnSpc>
                <a:spcPct val="80000"/>
              </a:lnSpc>
            </a:pPr>
            <a:endParaRPr lang="en-US" sz="800" dirty="0"/>
          </a:p>
          <a:p>
            <a:pPr>
              <a:lnSpc>
                <a:spcPct val="80000"/>
              </a:lnSpc>
            </a:pPr>
            <a:r>
              <a:rPr lang="en-US" sz="800" dirty="0"/>
              <a:t>If credit is denied at any time, the lender must provide a letter explaining the reason and indicate which credit agency report was reviewed. You may request a free report from that agency within 60 days of receiving the letter.  </a:t>
            </a:r>
          </a:p>
          <a:p>
            <a:pPr>
              <a:lnSpc>
                <a:spcPct val="80000"/>
              </a:lnSpc>
            </a:pPr>
            <a:endParaRPr lang="en-US" sz="800" dirty="0"/>
          </a:p>
          <a:p>
            <a:pPr>
              <a:lnSpc>
                <a:spcPct val="80000"/>
              </a:lnSpc>
            </a:pPr>
            <a:r>
              <a:rPr lang="en-US" sz="800" dirty="0"/>
              <a:t>Report all inaccuracies on your credit report to the agency immediately. Be certain to notify both the credit bureau and the information provider, in writing, of the discrepancy. Include the following in the notification:</a:t>
            </a:r>
          </a:p>
          <a:p>
            <a:pPr>
              <a:lnSpc>
                <a:spcPct val="80000"/>
              </a:lnSpc>
            </a:pPr>
            <a:endParaRPr lang="en-US" sz="800" dirty="0"/>
          </a:p>
          <a:p>
            <a:pPr>
              <a:lnSpc>
                <a:spcPct val="80000"/>
              </a:lnSpc>
              <a:buFontTx/>
              <a:buChar char="•"/>
            </a:pPr>
            <a:r>
              <a:rPr lang="en-US" sz="800" dirty="0"/>
              <a:t>Name</a:t>
            </a:r>
          </a:p>
          <a:p>
            <a:pPr>
              <a:lnSpc>
                <a:spcPct val="80000"/>
              </a:lnSpc>
              <a:buFontTx/>
              <a:buChar char="•"/>
            </a:pPr>
            <a:r>
              <a:rPr lang="en-US" sz="800" dirty="0"/>
              <a:t>Complete address</a:t>
            </a:r>
          </a:p>
          <a:p>
            <a:pPr>
              <a:lnSpc>
                <a:spcPct val="80000"/>
              </a:lnSpc>
              <a:buFontTx/>
              <a:buChar char="•"/>
            </a:pPr>
            <a:r>
              <a:rPr lang="en-US" sz="800" dirty="0"/>
              <a:t>A summary of the information that you are disputing and why</a:t>
            </a:r>
          </a:p>
          <a:p>
            <a:pPr>
              <a:lnSpc>
                <a:spcPct val="80000"/>
              </a:lnSpc>
              <a:buFontTx/>
              <a:buChar char="•"/>
            </a:pPr>
            <a:r>
              <a:rPr lang="en-US" sz="800" dirty="0"/>
              <a:t>A copy of the credit report with the information highlighted</a:t>
            </a:r>
          </a:p>
          <a:p>
            <a:pPr>
              <a:lnSpc>
                <a:spcPct val="80000"/>
              </a:lnSpc>
              <a:buFontTx/>
              <a:buChar char="•"/>
            </a:pPr>
            <a:r>
              <a:rPr lang="en-US" sz="800" dirty="0"/>
              <a:t>Copies of any supporting documents</a:t>
            </a:r>
          </a:p>
          <a:p>
            <a:pPr>
              <a:lnSpc>
                <a:spcPct val="80000"/>
              </a:lnSpc>
            </a:pPr>
            <a:endParaRPr lang="en-US" sz="800" dirty="0"/>
          </a:p>
          <a:p>
            <a:pPr>
              <a:lnSpc>
                <a:spcPct val="80000"/>
              </a:lnSpc>
            </a:pPr>
            <a:r>
              <a:rPr lang="en-US" sz="800" dirty="0"/>
              <a:t>When the dispute is received, the credit agencies have 30 days to investigate and respond to you in writing.  In most instances, if the information is incorrect on one credit report, it will be incorrect on all three.  Review and contact all three credit agencies when disputing information.</a:t>
            </a:r>
          </a:p>
          <a:p>
            <a:pPr>
              <a:lnSpc>
                <a:spcPct val="80000"/>
              </a:lnSpc>
            </a:pPr>
            <a:endParaRPr lang="en-US" sz="800" dirty="0"/>
          </a:p>
          <a:p>
            <a:pPr>
              <a:lnSpc>
                <a:spcPct val="80000"/>
              </a:lnSpc>
            </a:pPr>
            <a:r>
              <a:rPr lang="en-US" sz="800" dirty="0"/>
              <a:t>For more information on your rights and responsibilities regarding your credit report, review the Fair Credit Reporting Act (www.ftc.gov/os/statutes/031224fcra.pdf).</a:t>
            </a:r>
          </a:p>
          <a:p>
            <a:pPr>
              <a:lnSpc>
                <a:spcPct val="80000"/>
              </a:lnSpc>
            </a:pPr>
            <a:endParaRPr lang="en-US" sz="800" dirty="0"/>
          </a:p>
        </p:txBody>
      </p:sp>
    </p:spTree>
    <p:extLst>
      <p:ext uri="{BB962C8B-B14F-4D97-AF65-F5344CB8AC3E}">
        <p14:creationId xmlns:p14="http://schemas.microsoft.com/office/powerpoint/2010/main" val="36075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86FBE54-C25D-4CAE-829A-7AAC8FB918BD}" type="slidenum">
              <a:rPr lang="en-US"/>
              <a:pPr/>
              <a:t>19</a:t>
            </a:fld>
            <a:endParaRPr lang="en-US"/>
          </a:p>
        </p:txBody>
      </p:sp>
      <p:sp>
        <p:nvSpPr>
          <p:cNvPr id="384002" name="Rectangle 2"/>
          <p:cNvSpPr>
            <a:spLocks noGrp="1" noRot="1" noChangeAspect="1" noChangeArrowheads="1" noTextEdit="1"/>
          </p:cNvSpPr>
          <p:nvPr>
            <p:ph type="sldImg"/>
          </p:nvPr>
        </p:nvSpPr>
        <p:spPr>
          <a:xfrm>
            <a:off x="4070350" y="184150"/>
            <a:ext cx="1460500" cy="1095375"/>
          </a:xfrm>
          <a:ln/>
        </p:spPr>
      </p:sp>
      <p:sp>
        <p:nvSpPr>
          <p:cNvPr id="384003" name="Rectangle 3"/>
          <p:cNvSpPr>
            <a:spLocks noGrp="1" noChangeArrowheads="1"/>
          </p:cNvSpPr>
          <p:nvPr>
            <p:ph type="body" idx="1"/>
          </p:nvPr>
        </p:nvSpPr>
        <p:spPr>
          <a:xfrm>
            <a:off x="640080" y="1463040"/>
            <a:ext cx="8214360" cy="5303521"/>
          </a:xfrm>
        </p:spPr>
        <p:txBody>
          <a:bodyPr/>
          <a:lstStyle/>
          <a:p>
            <a:pPr>
              <a:lnSpc>
                <a:spcPct val="200000"/>
              </a:lnSpc>
            </a:pPr>
            <a:r>
              <a:rPr lang="en-US" dirty="0" smtClean="0"/>
              <a:t>Your free credit report will</a:t>
            </a:r>
            <a:r>
              <a:rPr lang="en-US" baseline="0" dirty="0" smtClean="0"/>
              <a:t> not contain your credit score.</a:t>
            </a:r>
          </a:p>
          <a:p>
            <a:pPr>
              <a:lnSpc>
                <a:spcPct val="200000"/>
              </a:lnSpc>
            </a:pPr>
            <a:endParaRPr lang="en-US" baseline="0" dirty="0" smtClean="0"/>
          </a:p>
          <a:p>
            <a:pPr>
              <a:lnSpc>
                <a:spcPct val="200000"/>
              </a:lnSpc>
            </a:pPr>
            <a:r>
              <a:rPr lang="en-US" baseline="0" dirty="0" smtClean="0"/>
              <a:t>When you apply for a loan or an apartment lease you are often charged for a credit check. Ask for a copy or a statement containing your credit score.</a:t>
            </a:r>
            <a:endParaRPr lang="en-US" dirty="0" smtClean="0"/>
          </a:p>
          <a:p>
            <a:pPr>
              <a:lnSpc>
                <a:spcPct val="200000"/>
              </a:lnSpc>
            </a:pPr>
            <a:endParaRPr lang="en-US" dirty="0"/>
          </a:p>
        </p:txBody>
      </p:sp>
    </p:spTree>
    <p:extLst>
      <p:ext uri="{BB962C8B-B14F-4D97-AF65-F5344CB8AC3E}">
        <p14:creationId xmlns:p14="http://schemas.microsoft.com/office/powerpoint/2010/main" val="122242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3EA23-56C6-4A00-B8BA-50D7DF6F1317}" type="slidenum">
              <a:rPr lang="en-US" smtClean="0"/>
              <a:pPr/>
              <a:t>2</a:t>
            </a:fld>
            <a:endParaRPr lang="en-US"/>
          </a:p>
        </p:txBody>
      </p:sp>
    </p:spTree>
    <p:extLst>
      <p:ext uri="{BB962C8B-B14F-4D97-AF65-F5344CB8AC3E}">
        <p14:creationId xmlns:p14="http://schemas.microsoft.com/office/powerpoint/2010/main" val="396700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6D0600F-CEDD-401A-A0CC-6DFBE33D5C5A}" type="slidenum">
              <a:rPr lang="en-US"/>
              <a:pPr/>
              <a:t>20</a:t>
            </a:fld>
            <a:endParaRPr lang="en-US"/>
          </a:p>
        </p:txBody>
      </p:sp>
      <p:sp>
        <p:nvSpPr>
          <p:cNvPr id="377858" name="Rectangle 2"/>
          <p:cNvSpPr>
            <a:spLocks noGrp="1" noRot="1" noChangeAspect="1" noChangeArrowheads="1" noTextEdit="1"/>
          </p:cNvSpPr>
          <p:nvPr>
            <p:ph type="sldImg"/>
          </p:nvPr>
        </p:nvSpPr>
        <p:spPr>
          <a:xfrm>
            <a:off x="4070350" y="184150"/>
            <a:ext cx="1460500" cy="1095375"/>
          </a:xfrm>
          <a:ln/>
        </p:spPr>
      </p:sp>
      <p:sp>
        <p:nvSpPr>
          <p:cNvPr id="377859" name="Rectangle 3"/>
          <p:cNvSpPr>
            <a:spLocks noGrp="1" noChangeArrowheads="1"/>
          </p:cNvSpPr>
          <p:nvPr>
            <p:ph type="body" idx="1"/>
          </p:nvPr>
        </p:nvSpPr>
        <p:spPr>
          <a:xfrm>
            <a:off x="533400" y="1463040"/>
            <a:ext cx="8747760" cy="5303521"/>
          </a:xfrm>
        </p:spPr>
        <p:txBody>
          <a:bodyPr/>
          <a:lstStyle/>
          <a:p>
            <a:pPr>
              <a:lnSpc>
                <a:spcPct val="200000"/>
              </a:lnSpc>
            </a:pPr>
            <a:r>
              <a:rPr lang="en-US" dirty="0" smtClean="0"/>
              <a:t>Once</a:t>
            </a:r>
            <a:r>
              <a:rPr lang="en-US" baseline="0" dirty="0" smtClean="0"/>
              <a:t> per year you</a:t>
            </a:r>
            <a:r>
              <a:rPr lang="en-US" dirty="0" smtClean="0"/>
              <a:t> can view a credit report on line from AnnualCreditReport.com free of charge. This site is sponsored by the three main credit reporting companies; Equifax, Experian and Trans Union.</a:t>
            </a:r>
          </a:p>
          <a:p>
            <a:pPr>
              <a:lnSpc>
                <a:spcPct val="200000"/>
              </a:lnSpc>
            </a:pPr>
            <a:endParaRPr lang="en-US" dirty="0" smtClean="0"/>
          </a:p>
          <a:p>
            <a:pPr>
              <a:lnSpc>
                <a:spcPct val="200000"/>
              </a:lnSpc>
            </a:pPr>
            <a:r>
              <a:rPr lang="en-US" dirty="0" smtClean="0"/>
              <a:t>If something is incorrect or questionable you</a:t>
            </a:r>
            <a:r>
              <a:rPr lang="en-US" baseline="0" dirty="0" smtClean="0"/>
              <a:t> can dispute the item using the instructions on the credit bureau website. The </a:t>
            </a:r>
            <a:r>
              <a:rPr lang="en-US" dirty="0" smtClean="0"/>
              <a:t>creditor is required to respond validity of the consumer’s dispute within thirty days. </a:t>
            </a:r>
            <a:endParaRPr lang="en-US" dirty="0"/>
          </a:p>
        </p:txBody>
      </p:sp>
    </p:spTree>
    <p:extLst>
      <p:ext uri="{BB962C8B-B14F-4D97-AF65-F5344CB8AC3E}">
        <p14:creationId xmlns:p14="http://schemas.microsoft.com/office/powerpoint/2010/main" val="223194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8B1B8E4-B382-4E31-968B-DE6E0CC0DD99}" type="slidenum">
              <a:rPr lang="en-US" smtClean="0"/>
              <a:pPr/>
              <a:t>21</a:t>
            </a:fld>
            <a:endParaRPr lang="en-US" smtClean="0"/>
          </a:p>
        </p:txBody>
      </p:sp>
      <p:sp>
        <p:nvSpPr>
          <p:cNvPr id="56323" name="Rectangle 2"/>
          <p:cNvSpPr>
            <a:spLocks noGrp="1" noRot="1" noChangeAspect="1" noChangeArrowheads="1" noTextEdit="1"/>
          </p:cNvSpPr>
          <p:nvPr>
            <p:ph type="sldImg"/>
          </p:nvPr>
        </p:nvSpPr>
        <p:spPr>
          <a:xfrm>
            <a:off x="3687763" y="230188"/>
            <a:ext cx="1811337" cy="1357312"/>
          </a:xfrm>
          <a:ln/>
        </p:spPr>
      </p:sp>
      <p:sp>
        <p:nvSpPr>
          <p:cNvPr id="56324" name="Rectangle 3"/>
          <p:cNvSpPr>
            <a:spLocks noGrp="1" noChangeArrowheads="1"/>
          </p:cNvSpPr>
          <p:nvPr>
            <p:ph type="body" idx="1"/>
          </p:nvPr>
        </p:nvSpPr>
        <p:spPr>
          <a:xfrm>
            <a:off x="464577" y="1765994"/>
            <a:ext cx="8672051" cy="5001183"/>
          </a:xfrm>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86050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22</a:t>
            </a:fld>
            <a:endParaRPr lang="en-US"/>
          </a:p>
        </p:txBody>
      </p:sp>
    </p:spTree>
    <p:extLst>
      <p:ext uri="{BB962C8B-B14F-4D97-AF65-F5344CB8AC3E}">
        <p14:creationId xmlns:p14="http://schemas.microsoft.com/office/powerpoint/2010/main" val="336279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3</a:t>
            </a:fld>
            <a:endParaRPr lang="en-US"/>
          </a:p>
        </p:txBody>
      </p:sp>
    </p:spTree>
    <p:extLst>
      <p:ext uri="{BB962C8B-B14F-4D97-AF65-F5344CB8AC3E}">
        <p14:creationId xmlns:p14="http://schemas.microsoft.com/office/powerpoint/2010/main" val="24758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Promissory note: </a:t>
            </a:r>
            <a:r>
              <a:rPr lang="en-US" sz="1200" b="0" i="0" kern="1200" dirty="0" smtClean="0">
                <a:solidFill>
                  <a:schemeClr val="tx1"/>
                </a:solidFill>
                <a:effectLst/>
                <a:latin typeface="+mn-lt"/>
                <a:ea typeface="+mn-ea"/>
                <a:cs typeface="+mn-cs"/>
              </a:rPr>
              <a:t>The binding legal document that you must sign when you get a federal student loan. It lists the terms and conditions under which you agree to repay the loan and explains your rights and responsibilities as a borrower.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Exit Counseling: </a:t>
            </a:r>
            <a:r>
              <a:rPr lang="en-US" sz="1200" b="0" i="0" kern="1200" dirty="0" smtClean="0">
                <a:solidFill>
                  <a:schemeClr val="tx1"/>
                </a:solidFill>
                <a:effectLst/>
                <a:latin typeface="+mn-lt"/>
                <a:ea typeface="+mn-ea"/>
                <a:cs typeface="+mn-cs"/>
              </a:rPr>
              <a:t>Depending</a:t>
            </a:r>
            <a:r>
              <a:rPr lang="en-US" sz="1200" b="0" i="0" kern="1200" baseline="0" dirty="0" smtClean="0">
                <a:solidFill>
                  <a:schemeClr val="tx1"/>
                </a:solidFill>
                <a:effectLst/>
                <a:latin typeface="+mn-lt"/>
                <a:ea typeface="+mn-ea"/>
                <a:cs typeface="+mn-cs"/>
              </a:rPr>
              <a:t> on the types of loans you have, you may need to complete multiple exit counseling sessions. Direct loan exit counseling is completed on studentloans.gov, Perkins and Health professions counseling is at </a:t>
            </a:r>
            <a:r>
              <a:rPr lang="en-US" sz="1200" b="0" i="0" kern="1200" baseline="0" dirty="0" smtClean="0">
                <a:solidFill>
                  <a:schemeClr val="tx1"/>
                </a:solidFill>
                <a:effectLst/>
                <a:latin typeface="+mn-lt"/>
                <a:ea typeface="+mn-ea"/>
                <a:cs typeface="+mn-cs"/>
              </a:rPr>
              <a:t>www</a:t>
            </a:r>
            <a:r>
              <a:rPr lang="en-US" sz="1200" u="sng" kern="1200" dirty="0" smtClean="0">
                <a:solidFill>
                  <a:schemeClr val="tx1"/>
                </a:solidFill>
                <a:latin typeface="+mn-lt"/>
                <a:ea typeface="+mn-ea"/>
                <a:cs typeface="+mn-cs"/>
                <a:hlinkClick r:id="rId3"/>
              </a:rPr>
              <a:t>https://heartland.ecsi.net/</a:t>
            </a:r>
            <a:endParaRPr lang="en-US" sz="1200" u="sng" kern="1200" dirty="0" smtClean="0">
              <a:solidFill>
                <a:schemeClr val="tx1"/>
              </a:solidFill>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Grace Period: </a:t>
            </a:r>
            <a:r>
              <a:rPr lang="en-US" sz="1200" b="0" i="0" kern="1200" baseline="0" dirty="0" smtClean="0">
                <a:solidFill>
                  <a:schemeClr val="tx1"/>
                </a:solidFill>
                <a:effectLst/>
                <a:latin typeface="+mn-lt"/>
                <a:ea typeface="+mn-ea"/>
                <a:cs typeface="+mn-cs"/>
              </a:rPr>
              <a:t>A period of time where the student is not required to make payments on certain federal student loans. Some federal student loans accrue interest during the grace period, and if the interest is unpaid, it will be added to the principal balance of the loan when the repayment period begins.</a:t>
            </a:r>
            <a:endParaRPr lang="en-US" sz="12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73EA23-56C6-4A00-B8BA-50D7DF6F1317}" type="slidenum">
              <a:rPr lang="en-US" smtClean="0"/>
              <a:pPr/>
              <a:t>4</a:t>
            </a:fld>
            <a:endParaRPr lang="en-US"/>
          </a:p>
        </p:txBody>
      </p:sp>
    </p:spTree>
    <p:extLst>
      <p:ext uri="{BB962C8B-B14F-4D97-AF65-F5344CB8AC3E}">
        <p14:creationId xmlns:p14="http://schemas.microsoft.com/office/powerpoint/2010/main" val="306688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Pertinent changes include</a:t>
            </a:r>
            <a:r>
              <a:rPr lang="en-US" baseline="0" dirty="0" smtClean="0"/>
              <a:t> change of name, address, phone, or school registration status.</a:t>
            </a:r>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5</a:t>
            </a:fld>
            <a:endParaRPr lang="en-US"/>
          </a:p>
        </p:txBody>
      </p:sp>
    </p:spTree>
    <p:extLst>
      <p:ext uri="{BB962C8B-B14F-4D97-AF65-F5344CB8AC3E}">
        <p14:creationId xmlns:p14="http://schemas.microsoft.com/office/powerpoint/2010/main" val="166736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a:t>
            </a:r>
            <a:r>
              <a:rPr lang="en-US" baseline="0" dirty="0" err="1" smtClean="0"/>
              <a:t>MyUW</a:t>
            </a:r>
            <a:r>
              <a:rPr lang="en-US" baseline="0" dirty="0" smtClean="0"/>
              <a:t> – you an view a snapshot of loans taken while a student at UW.</a:t>
            </a:r>
          </a:p>
          <a:p>
            <a:endParaRPr lang="en-US" baseline="0" dirty="0" smtClean="0"/>
          </a:p>
          <a:p>
            <a:r>
              <a:rPr lang="en-US" baseline="0" dirty="0" smtClean="0"/>
              <a:t>This is an estimate intended as a guideline and may not include all disbursements for the current year.</a:t>
            </a:r>
            <a:endParaRPr lang="en-US"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6</a:t>
            </a:fld>
            <a:endParaRPr lang="en-US"/>
          </a:p>
        </p:txBody>
      </p:sp>
    </p:spTree>
    <p:extLst>
      <p:ext uri="{BB962C8B-B14F-4D97-AF65-F5344CB8AC3E}">
        <p14:creationId xmlns:p14="http://schemas.microsoft.com/office/powerpoint/2010/main" val="387413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Studentloans.gov</a:t>
            </a:r>
            <a:r>
              <a:rPr lang="en-US" dirty="0" smtClean="0"/>
              <a:t> is where</a:t>
            </a:r>
            <a:r>
              <a:rPr lang="en-US" baseline="0" dirty="0" smtClean="0"/>
              <a:t> you signed your master promissory note for Direct Loans and completed entrance and exit counseling. There is also an optional Financial Awareness Counseling tool. The site links to additional information regarding your loans including repayment calculators and </a:t>
            </a:r>
            <a:r>
              <a:rPr lang="en-US" b="1" baseline="0" dirty="0" smtClean="0"/>
              <a:t>Direct Consolidation Loan </a:t>
            </a:r>
            <a:r>
              <a:rPr lang="en-US" baseline="0" dirty="0" smtClean="0"/>
              <a:t>applications.</a:t>
            </a:r>
          </a:p>
          <a:p>
            <a:endParaRPr lang="en-US" baseline="0" dirty="0" smtClean="0"/>
          </a:p>
          <a:p>
            <a:r>
              <a:rPr lang="en-US" b="1" baseline="0" dirty="0" smtClean="0"/>
              <a:t>Studentaid.ed.gov</a:t>
            </a:r>
            <a:r>
              <a:rPr lang="en-US" b="0" baseline="0" dirty="0" smtClean="0"/>
              <a:t> is a user friendly Federal Student Aid website that provides searchable information on financial aid, loan repayment options and calculators, cancellation, and contact information for additional questions. You can log in to this site with your FAFSA PIN to view your loan information.</a:t>
            </a:r>
          </a:p>
          <a:p>
            <a:endParaRPr lang="en-US" b="0" baseline="0" dirty="0" smtClean="0"/>
          </a:p>
          <a:p>
            <a:r>
              <a:rPr lang="en-US" b="1" dirty="0" smtClean="0"/>
              <a:t>NSLDS.ed.gov </a:t>
            </a:r>
            <a:r>
              <a:rPr lang="en-US" b="0" dirty="0" smtClean="0"/>
              <a:t>is the National</a:t>
            </a:r>
            <a:r>
              <a:rPr lang="en-US" b="0" baseline="0" dirty="0" smtClean="0"/>
              <a:t> Student Loan Data System for all Title IV funding including Federal Direct Loans, Perkins Loans, and Pell Grants. This site also provides the name of company servicing your loan servicer in the event that you need to confirm this information.</a:t>
            </a:r>
          </a:p>
          <a:p>
            <a:endParaRPr lang="en-US" b="0" baseline="0" dirty="0" smtClean="0"/>
          </a:p>
          <a:p>
            <a:r>
              <a:rPr lang="en-US" b="1" baseline="0" dirty="0" smtClean="0"/>
              <a:t>Campus Partners </a:t>
            </a:r>
            <a:r>
              <a:rPr lang="en-US" b="0" baseline="0" dirty="0" smtClean="0"/>
              <a:t>is the University’s loan servicer. You can access their website for loan repayment, and for the forms required for  cancellation, forbearance, and deferment of your institutional, Health Professions, and Perkins loans.</a:t>
            </a:r>
            <a:endParaRPr lang="en-US" b="1" dirty="0"/>
          </a:p>
        </p:txBody>
      </p:sp>
      <p:sp>
        <p:nvSpPr>
          <p:cNvPr id="4" name="Slide Number Placeholder 3"/>
          <p:cNvSpPr>
            <a:spLocks noGrp="1"/>
          </p:cNvSpPr>
          <p:nvPr>
            <p:ph type="sldNum" sz="quarter" idx="10"/>
          </p:nvPr>
        </p:nvSpPr>
        <p:spPr/>
        <p:txBody>
          <a:bodyPr/>
          <a:lstStyle/>
          <a:p>
            <a:fld id="{8273EA23-56C6-4A00-B8BA-50D7DF6F1317}" type="slidenum">
              <a:rPr lang="en-US" smtClean="0"/>
              <a:pPr/>
              <a:t>7</a:t>
            </a:fld>
            <a:endParaRPr lang="en-US"/>
          </a:p>
        </p:txBody>
      </p:sp>
    </p:spTree>
    <p:extLst>
      <p:ext uri="{BB962C8B-B14F-4D97-AF65-F5344CB8AC3E}">
        <p14:creationId xmlns:p14="http://schemas.microsoft.com/office/powerpoint/2010/main" val="115971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normAutofit/>
          </a:bodyPr>
          <a:lstStyle/>
          <a:p>
            <a:pPr>
              <a:lnSpc>
                <a:spcPct val="80000"/>
              </a:lnSpc>
              <a:buFontTx/>
              <a:buNone/>
            </a:pPr>
            <a:r>
              <a:rPr lang="en-US" sz="800" dirty="0" smtClean="0"/>
              <a:t>Several </a:t>
            </a:r>
            <a:r>
              <a:rPr lang="en-US" sz="800" baseline="0" dirty="0" smtClean="0"/>
              <a:t>repayment plans are available for Federal Direct Loans including Subsidized, Unsubsidized, Grad Plus, and Consolidation loans. Review the information on </a:t>
            </a:r>
            <a:r>
              <a:rPr lang="en-US" sz="800" b="1" baseline="0" dirty="0" smtClean="0"/>
              <a:t>studentaid.ed.gov </a:t>
            </a:r>
            <a:r>
              <a:rPr lang="en-US" sz="800" b="0" baseline="0" dirty="0" smtClean="0"/>
              <a:t>and contact your loan servicer with any additional questions.</a:t>
            </a:r>
            <a:endParaRPr lang="en-US" sz="800" b="1" dirty="0"/>
          </a:p>
        </p:txBody>
      </p:sp>
    </p:spTree>
    <p:extLst>
      <p:ext uri="{BB962C8B-B14F-4D97-AF65-F5344CB8AC3E}">
        <p14:creationId xmlns:p14="http://schemas.microsoft.com/office/powerpoint/2010/main" val="260864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My Federal Student Aid shows your student</a:t>
            </a:r>
            <a:r>
              <a:rPr lang="en-US" baseline="0" dirty="0" smtClean="0"/>
              <a:t> loan data. </a:t>
            </a:r>
            <a:endParaRPr lang="en-US" dirty="0" smtClean="0"/>
          </a:p>
        </p:txBody>
      </p:sp>
      <p:sp>
        <p:nvSpPr>
          <p:cNvPr id="4" name="Slide Number Placeholder 3"/>
          <p:cNvSpPr>
            <a:spLocks noGrp="1"/>
          </p:cNvSpPr>
          <p:nvPr>
            <p:ph type="sldNum" sz="quarter" idx="5"/>
          </p:nvPr>
        </p:nvSpPr>
        <p:spPr/>
        <p:txBody>
          <a:bodyPr/>
          <a:lstStyle/>
          <a:p>
            <a:pPr>
              <a:defRPr/>
            </a:pPr>
            <a:fld id="{7C81473B-37A6-4FDD-AE17-1D3A3B57B988}" type="slidenum">
              <a:rPr lang="en-US" smtClean="0"/>
              <a:pPr>
                <a:defRPr/>
              </a:pPr>
              <a:t>9</a:t>
            </a:fld>
            <a:endParaRPr lang="en-US"/>
          </a:p>
        </p:txBody>
      </p:sp>
    </p:spTree>
    <p:extLst>
      <p:ext uri="{BB962C8B-B14F-4D97-AF65-F5344CB8AC3E}">
        <p14:creationId xmlns:p14="http://schemas.microsoft.com/office/powerpoint/2010/main" val="165096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4" name="Straight Connector 3"/>
          <p:cNvCxnSpPr/>
          <p:nvPr userDrawn="1"/>
        </p:nvCxnSpPr>
        <p:spPr>
          <a:xfrm>
            <a:off x="762000" y="68580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8458200" y="6400800"/>
            <a:ext cx="533400" cy="304800"/>
          </a:xfrm>
          <a:prstGeom prst="rect">
            <a:avLst/>
          </a:prstGeom>
        </p:spPr>
        <p:txBody>
          <a:bodyPr/>
          <a:lstStyle>
            <a:lvl1pPr algn="ctr">
              <a:defRPr sz="1100" b="1" baseline="0">
                <a:solidFill>
                  <a:srgbClr val="660066"/>
                </a:solidFill>
                <a:latin typeface="+mn-lt"/>
              </a:defRPr>
            </a:lvl1pPr>
          </a:lstStyle>
          <a:p>
            <a:pPr>
              <a:defRPr/>
            </a:pPr>
            <a:fld id="{4F499862-81EE-4A21-9540-657C07F1651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4" name="Straight Connector 3"/>
          <p:cNvCxnSpPr/>
          <p:nvPr userDrawn="1"/>
        </p:nvCxnSpPr>
        <p:spPr>
          <a:xfrm>
            <a:off x="762000" y="68580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blipFill dpi="0" rotWithShape="1">
            <a:blip r:embed="rId15" cstate="print"/>
            <a:srcRec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8"/>
          <p:cNvGrpSpPr>
            <a:grpSpLocks/>
          </p:cNvGrpSpPr>
          <p:nvPr userDrawn="1"/>
        </p:nvGrpSpPr>
        <p:grpSpPr bwMode="auto">
          <a:xfrm>
            <a:off x="7315200" y="6400800"/>
            <a:ext cx="1447800" cy="369888"/>
            <a:chOff x="7467600" y="6400800"/>
            <a:chExt cx="1447800" cy="369888"/>
          </a:xfrm>
        </p:grpSpPr>
        <p:sp>
          <p:nvSpPr>
            <p:cNvPr id="9" name="TextBox 8"/>
            <p:cNvSpPr txBox="1"/>
            <p:nvPr userDrawn="1"/>
          </p:nvSpPr>
          <p:spPr bwMode="auto">
            <a:xfrm>
              <a:off x="7467600" y="6400800"/>
              <a:ext cx="1447800" cy="369888"/>
            </a:xfrm>
            <a:prstGeom prst="rect">
              <a:avLst/>
            </a:prstGeom>
            <a:solidFill>
              <a:schemeClr val="bg1"/>
            </a:solidFill>
            <a:ln w="19050">
              <a:solidFill>
                <a:srgbClr val="302575"/>
              </a:solidFill>
            </a:ln>
            <a:scene3d>
              <a:camera prst="orthographicFront"/>
              <a:lightRig rig="threePt" dir="t"/>
            </a:scene3d>
            <a:sp3d>
              <a:bevelT/>
              <a:bevelB/>
              <a:extrusionClr>
                <a:srgbClr val="FFC000"/>
              </a:extrusionClr>
              <a:contourClr>
                <a:schemeClr val="tx1">
                  <a:lumMod val="95000"/>
                  <a:lumOff val="5000"/>
                </a:schemeClr>
              </a:contourClr>
            </a:sp3d>
          </p:spPr>
          <p:txBody>
            <a:bodyPr>
              <a:spAutoFit/>
            </a:bodyPr>
            <a:lstStyle/>
            <a:p>
              <a:pPr>
                <a:defRPr/>
              </a:pPr>
              <a:r>
                <a:rPr lang="en-US" dirty="0"/>
                <a:t> </a:t>
              </a:r>
            </a:p>
          </p:txBody>
        </p:sp>
        <p:pic>
          <p:nvPicPr>
            <p:cNvPr id="10" name="Picture 7" descr="I:\groups\sfs\Graphics\SFS Logos\SFS_jpeg\JPEG small\StudentFS_UW_F&amp;F_sml.jpg"/>
            <p:cNvPicPr>
              <a:picLocks noChangeAspect="1" noChangeArrowheads="1"/>
            </p:cNvPicPr>
            <p:nvPr userDrawn="1"/>
          </p:nvPicPr>
          <p:blipFill>
            <a:blip r:embed="rId16" cstate="print"/>
            <a:srcRect/>
            <a:stretch>
              <a:fillRect/>
            </a:stretch>
          </p:blipFill>
          <p:spPr bwMode="auto">
            <a:xfrm>
              <a:off x="7543800" y="6465888"/>
              <a:ext cx="1295400" cy="265112"/>
            </a:xfrm>
            <a:prstGeom prst="rect">
              <a:avLst/>
            </a:prstGeom>
            <a:solidFill>
              <a:schemeClr val="bg1"/>
            </a:solidFill>
            <a:ln w="31750">
              <a:noFill/>
              <a:miter lim="800000"/>
              <a:headEnd/>
              <a:tailEnd/>
            </a:ln>
          </p:spPr>
        </p:pic>
      </p:grpSp>
      <p:sp>
        <p:nvSpPr>
          <p:cNvPr id="11" name="Rectangle 4"/>
          <p:cNvSpPr txBox="1">
            <a:spLocks noChangeArrowheads="1"/>
          </p:cNvSpPr>
          <p:nvPr userDrawn="1"/>
        </p:nvSpPr>
        <p:spPr>
          <a:xfrm>
            <a:off x="0" y="6477000"/>
            <a:ext cx="457200" cy="381000"/>
          </a:xfrm>
          <a:prstGeom prst="rect">
            <a:avLst/>
          </a:prstGeom>
          <a:ln/>
        </p:spPr>
        <p:txBody>
          <a:bodyPr/>
          <a:lstStyle>
            <a:lvl1pPr>
              <a:defRPr sz="1400">
                <a:solidFill>
                  <a:schemeClr val="bg1"/>
                </a:solidFill>
              </a:defRPr>
            </a:lvl1pPr>
          </a:lstStyle>
          <a:p>
            <a:pPr>
              <a:defRPr/>
            </a:pPr>
            <a:fld id="{F7CF27EB-4ED4-431B-8D3C-598C6326B69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63" r:id="rId5"/>
    <p:sldLayoutId id="2147483672" r:id="rId6"/>
    <p:sldLayoutId id="2147483673" r:id="rId7"/>
    <p:sldLayoutId id="2147483674" r:id="rId8"/>
    <p:sldLayoutId id="2147483676" r:id="rId9"/>
    <p:sldLayoutId id="2147483678" r:id="rId10"/>
    <p:sldLayoutId id="2147483680" r:id="rId11"/>
    <p:sldLayoutId id="2147483682" r:id="rId12"/>
    <p:sldLayoutId id="2147483684" r:id="rId13"/>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loans.gov/myDirectLoan/mobile/repayment/repaymentEstimator.ac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loans.gov/myDirectLoan/mobile/repayment/repaymentEstimator.actio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nualcreditreport.com/index.act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www.f2.washington.edu/fm/sf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tudentaid.ed.gov/repay-loans/understand#what-should-i-do" TargetMode="External"/><Relationship Id="rId3" Type="http://schemas.openxmlformats.org/officeDocument/2006/relationships/hyperlink" Target="http://www.direct.ed.gov/student.html" TargetMode="External"/><Relationship Id="rId7" Type="http://schemas.openxmlformats.org/officeDocument/2006/relationships/hyperlink" Target="https://studentaid.ed.gov/repay-loans/consolida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studentaid.ed.gov/my-student-aid" TargetMode="External"/><Relationship Id="rId11" Type="http://schemas.openxmlformats.org/officeDocument/2006/relationships/hyperlink" Target="https://www.annualcreditreport.com/index.action" TargetMode="External"/><Relationship Id="rId5" Type="http://schemas.openxmlformats.org/officeDocument/2006/relationships/hyperlink" Target="http://www.nslds.ed.gov/nslds_SA/" TargetMode="External"/><Relationship Id="rId10" Type="http://schemas.openxmlformats.org/officeDocument/2006/relationships/hyperlink" Target="https://studentloans.gov/myDirectLoan/mobile/repayment/repaymentEstimator.action" TargetMode="External"/><Relationship Id="rId4" Type="http://schemas.openxmlformats.org/officeDocument/2006/relationships/hyperlink" Target="https://heartland.ecsi.net/" TargetMode="External"/><Relationship Id="rId9" Type="http://schemas.openxmlformats.org/officeDocument/2006/relationships/hyperlink" Target="http://studentaid.ed.gov/repay-loans/forgiveness-cancell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heartland.ecsi.net/" TargetMode="External"/><Relationship Id="rId5" Type="http://schemas.openxmlformats.org/officeDocument/2006/relationships/hyperlink" Target="https://www.nslds.ed.gov/nslds_SA/" TargetMode="External"/><Relationship Id="rId4" Type="http://schemas.openxmlformats.org/officeDocument/2006/relationships/hyperlink" Target="https://studentaid.ed.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udentaid.ed.gov/repay-loans/understand/plan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tudentaid.ed.gov/repay-loans/understand/pla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udentaid.ed.gov/my-student-aid"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1942"/>
            <a:ext cx="9144000" cy="2123658"/>
          </a:xfrm>
          <a:prstGeom prst="rect">
            <a:avLst/>
          </a:prstGeom>
        </p:spPr>
        <p:txBody>
          <a:bodyPr>
            <a:spAutoFit/>
          </a:bodyPr>
          <a:lstStyle/>
          <a:p>
            <a:pPr algn="ctr">
              <a:defRPr/>
            </a:pPr>
            <a:r>
              <a:rPr lang="en-US" sz="6600" b="1" dirty="0" smtClean="0">
                <a:ln w="11430"/>
                <a:solidFill>
                  <a:srgbClr val="511CA0"/>
                </a:solidFill>
              </a:rPr>
              <a:t>UW Tips on Student Loan Repayment</a:t>
            </a:r>
            <a:endParaRPr lang="en-US" sz="6600" b="1" dirty="0">
              <a:ln w="11430"/>
              <a:solidFill>
                <a:srgbClr val="511CA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124200"/>
            <a:ext cx="2971800" cy="29718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66800"/>
          </a:xfrm>
          <a:prstGeom prst="rect">
            <a:avLst/>
          </a:prstGeom>
        </p:spPr>
        <p:txBody>
          <a:bodyPr/>
          <a:lstStyle/>
          <a:p>
            <a:pPr>
              <a:defRPr/>
            </a:pPr>
            <a:r>
              <a:rPr lang="en-US" sz="4000" b="1" dirty="0" smtClean="0">
                <a:solidFill>
                  <a:srgbClr val="511CA0"/>
                </a:solidFill>
              </a:rPr>
              <a:t>Student Loan </a:t>
            </a:r>
            <a:r>
              <a:rPr lang="en-US" sz="4000" b="1" dirty="0">
                <a:solidFill>
                  <a:srgbClr val="511CA0"/>
                </a:solidFill>
              </a:rPr>
              <a:t>R</a:t>
            </a:r>
            <a:r>
              <a:rPr lang="en-US" sz="4000" b="1" dirty="0" smtClean="0">
                <a:solidFill>
                  <a:srgbClr val="511CA0"/>
                </a:solidFill>
              </a:rPr>
              <a:t>epayment </a:t>
            </a:r>
            <a:r>
              <a:rPr lang="en-US" sz="4000" b="1" dirty="0">
                <a:solidFill>
                  <a:srgbClr val="511CA0"/>
                </a:solidFill>
              </a:rPr>
              <a:t>E</a:t>
            </a:r>
            <a:r>
              <a:rPr lang="en-US" sz="4000" b="1" dirty="0" smtClean="0">
                <a:solidFill>
                  <a:srgbClr val="511CA0"/>
                </a:solidFill>
              </a:rPr>
              <a:t>stimator</a:t>
            </a:r>
            <a:endParaRPr lang="en-US" sz="4000" b="1" dirty="0">
              <a:solidFill>
                <a:srgbClr val="511CA0"/>
              </a:solidFill>
            </a:endParaRPr>
          </a:p>
        </p:txBody>
      </p:sp>
      <p:sp>
        <p:nvSpPr>
          <p:cNvPr id="16388" name="TextBox 4"/>
          <p:cNvSpPr txBox="1">
            <a:spLocks noChangeArrowheads="1"/>
          </p:cNvSpPr>
          <p:nvPr/>
        </p:nvSpPr>
        <p:spPr bwMode="auto">
          <a:xfrm>
            <a:off x="533400" y="914400"/>
            <a:ext cx="8153400" cy="353943"/>
          </a:xfrm>
          <a:prstGeom prst="rect">
            <a:avLst/>
          </a:prstGeom>
          <a:noFill/>
          <a:ln w="9525">
            <a:noFill/>
            <a:miter lim="800000"/>
            <a:headEnd/>
            <a:tailEnd/>
          </a:ln>
        </p:spPr>
        <p:txBody>
          <a:bodyPr wrap="square">
            <a:spAutoFit/>
          </a:bodyPr>
          <a:lstStyle/>
          <a:p>
            <a:pPr algn="ctr">
              <a:defRPr/>
            </a:pPr>
            <a:r>
              <a:rPr lang="en-US" sz="1700" dirty="0" smtClean="0">
                <a:hlinkClick r:id="rId3"/>
              </a:rPr>
              <a:t>studentloans.gov/</a:t>
            </a:r>
            <a:r>
              <a:rPr lang="en-US" sz="1700" dirty="0" err="1" smtClean="0">
                <a:hlinkClick r:id="rId3"/>
              </a:rPr>
              <a:t>myDirectLoan</a:t>
            </a:r>
            <a:r>
              <a:rPr lang="en-US" sz="1700" dirty="0" smtClean="0">
                <a:hlinkClick r:id="rId3"/>
              </a:rPr>
              <a:t>/mobile/repayment/</a:t>
            </a:r>
            <a:r>
              <a:rPr lang="en-US" sz="1700" dirty="0" err="1" smtClean="0">
                <a:hlinkClick r:id="rId3"/>
              </a:rPr>
              <a:t>repaymentEstimator.action</a:t>
            </a:r>
            <a:endParaRPr lang="en-US" sz="1700" dirty="0">
              <a:solidFill>
                <a:srgbClr val="336600"/>
              </a:solidFill>
              <a:latin typeface="+mn-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1351433"/>
            <a:ext cx="7415212" cy="470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20611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66800"/>
          </a:xfrm>
          <a:prstGeom prst="rect">
            <a:avLst/>
          </a:prstGeom>
        </p:spPr>
        <p:txBody>
          <a:bodyPr/>
          <a:lstStyle/>
          <a:p>
            <a:pPr>
              <a:defRPr/>
            </a:pPr>
            <a:r>
              <a:rPr lang="en-US" sz="4000" b="1" dirty="0" smtClean="0">
                <a:solidFill>
                  <a:srgbClr val="511CA0"/>
                </a:solidFill>
              </a:rPr>
              <a:t>Student Loan </a:t>
            </a:r>
            <a:r>
              <a:rPr lang="en-US" sz="4000" b="1" dirty="0">
                <a:solidFill>
                  <a:srgbClr val="511CA0"/>
                </a:solidFill>
              </a:rPr>
              <a:t>R</a:t>
            </a:r>
            <a:r>
              <a:rPr lang="en-US" sz="4000" b="1" dirty="0" smtClean="0">
                <a:solidFill>
                  <a:srgbClr val="511CA0"/>
                </a:solidFill>
              </a:rPr>
              <a:t>epayment </a:t>
            </a:r>
            <a:r>
              <a:rPr lang="en-US" sz="4000" b="1" dirty="0">
                <a:solidFill>
                  <a:srgbClr val="511CA0"/>
                </a:solidFill>
              </a:rPr>
              <a:t>E</a:t>
            </a:r>
            <a:r>
              <a:rPr lang="en-US" sz="4000" b="1" dirty="0" smtClean="0">
                <a:solidFill>
                  <a:srgbClr val="511CA0"/>
                </a:solidFill>
              </a:rPr>
              <a:t>stimator</a:t>
            </a:r>
            <a:endParaRPr lang="en-US" sz="4000" b="1" dirty="0">
              <a:solidFill>
                <a:srgbClr val="511CA0"/>
              </a:solidFill>
            </a:endParaRPr>
          </a:p>
        </p:txBody>
      </p:sp>
      <p:sp>
        <p:nvSpPr>
          <p:cNvPr id="16388" name="TextBox 4"/>
          <p:cNvSpPr txBox="1">
            <a:spLocks noChangeArrowheads="1"/>
          </p:cNvSpPr>
          <p:nvPr/>
        </p:nvSpPr>
        <p:spPr bwMode="auto">
          <a:xfrm>
            <a:off x="533400" y="914400"/>
            <a:ext cx="8153400" cy="353943"/>
          </a:xfrm>
          <a:prstGeom prst="rect">
            <a:avLst/>
          </a:prstGeom>
          <a:noFill/>
          <a:ln w="9525">
            <a:noFill/>
            <a:miter lim="800000"/>
            <a:headEnd/>
            <a:tailEnd/>
          </a:ln>
        </p:spPr>
        <p:txBody>
          <a:bodyPr wrap="square">
            <a:spAutoFit/>
          </a:bodyPr>
          <a:lstStyle/>
          <a:p>
            <a:pPr algn="ctr">
              <a:defRPr/>
            </a:pPr>
            <a:r>
              <a:rPr lang="en-US" sz="1700" dirty="0" smtClean="0">
                <a:hlinkClick r:id="rId3"/>
              </a:rPr>
              <a:t>studentloans.gov/</a:t>
            </a:r>
            <a:r>
              <a:rPr lang="en-US" sz="1700" dirty="0" err="1" smtClean="0">
                <a:hlinkClick r:id="rId3"/>
              </a:rPr>
              <a:t>myDirectLoan</a:t>
            </a:r>
            <a:r>
              <a:rPr lang="en-US" sz="1700" dirty="0" smtClean="0">
                <a:hlinkClick r:id="rId3"/>
              </a:rPr>
              <a:t>/mobile/repayment/</a:t>
            </a:r>
            <a:r>
              <a:rPr lang="en-US" sz="1700" dirty="0" err="1" smtClean="0">
                <a:hlinkClick r:id="rId3"/>
              </a:rPr>
              <a:t>repaymentEstimator.action</a:t>
            </a:r>
            <a:endParaRPr lang="en-US" sz="1700" dirty="0">
              <a:solidFill>
                <a:srgbClr val="336600"/>
              </a:solidFill>
              <a:latin typeface="+mn-lt"/>
            </a:endParaRPr>
          </a:p>
        </p:txBody>
      </p:sp>
      <p:pic>
        <p:nvPicPr>
          <p:cNvPr id="3" name="Picture 2"/>
          <p:cNvPicPr>
            <a:picLocks noChangeAspect="1"/>
          </p:cNvPicPr>
          <p:nvPr/>
        </p:nvPicPr>
        <p:blipFill rotWithShape="1">
          <a:blip r:embed="rId4"/>
          <a:srcRect t="1917"/>
          <a:stretch/>
        </p:blipFill>
        <p:spPr>
          <a:xfrm>
            <a:off x="1219200" y="1447800"/>
            <a:ext cx="6543675" cy="4800600"/>
          </a:xfrm>
          <a:prstGeom prst="rect">
            <a:avLst/>
          </a:prstGeom>
        </p:spPr>
      </p:pic>
    </p:spTree>
    <p:extLst>
      <p:ext uri="{BB962C8B-B14F-4D97-AF65-F5344CB8AC3E}">
        <p14:creationId xmlns:p14="http://schemas.microsoft.com/office/powerpoint/2010/main" val="238167912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799"/>
            <a:ext cx="8229600" cy="838201"/>
          </a:xfrm>
          <a:prstGeom prst="rect">
            <a:avLst/>
          </a:prstGeom>
        </p:spPr>
        <p:txBody>
          <a:bodyPr/>
          <a:lstStyle/>
          <a:p>
            <a:pPr algn="ctr">
              <a:spcBef>
                <a:spcPct val="0"/>
              </a:spcBef>
              <a:defRPr/>
            </a:pPr>
            <a:r>
              <a:rPr lang="en-US" sz="4000" b="1" dirty="0">
                <a:solidFill>
                  <a:srgbClr val="511CA0"/>
                </a:solidFill>
                <a:latin typeface="+mj-lt"/>
              </a:rPr>
              <a:t>Loan </a:t>
            </a:r>
            <a:r>
              <a:rPr lang="en-US" sz="4000" b="1" dirty="0" smtClean="0">
                <a:solidFill>
                  <a:srgbClr val="511CA0"/>
                </a:solidFill>
                <a:latin typeface="+mj-lt"/>
              </a:rPr>
              <a:t>Consolidation</a:t>
            </a:r>
            <a:endParaRPr lang="en-US" sz="4000" dirty="0">
              <a:solidFill>
                <a:srgbClr val="17375E"/>
              </a:solidFill>
              <a:latin typeface="+mj-lt"/>
              <a:ea typeface="+mj-ea"/>
              <a:cs typeface="+mj-cs"/>
            </a:endParaRPr>
          </a:p>
        </p:txBody>
      </p:sp>
      <p:sp>
        <p:nvSpPr>
          <p:cNvPr id="5" name="Rectangle 4"/>
          <p:cNvSpPr/>
          <p:nvPr/>
        </p:nvSpPr>
        <p:spPr>
          <a:xfrm>
            <a:off x="1143000" y="2743200"/>
            <a:ext cx="7391400" cy="3354765"/>
          </a:xfrm>
          <a:prstGeom prst="rect">
            <a:avLst/>
          </a:prstGeom>
        </p:spPr>
        <p:txBody>
          <a:bodyPr wrap="square">
            <a:spAutoFit/>
          </a:bodyPr>
          <a:lstStyle/>
          <a:p>
            <a:pPr marL="285750" indent="-285750">
              <a:spcBef>
                <a:spcPts val="0"/>
              </a:spcBef>
              <a:buFont typeface="Arial" panose="020B0604020202020204" pitchFamily="34" charset="0"/>
              <a:buChar char="•"/>
            </a:pPr>
            <a:r>
              <a:rPr lang="en-US" sz="3200" dirty="0"/>
              <a:t>One </a:t>
            </a:r>
            <a:r>
              <a:rPr lang="en-US" sz="3200" dirty="0" smtClean="0"/>
              <a:t>lender/one </a:t>
            </a:r>
            <a:r>
              <a:rPr lang="en-US" sz="3200" dirty="0"/>
              <a:t>monthly payment</a:t>
            </a:r>
          </a:p>
          <a:p>
            <a:pPr marL="285750" indent="-285750">
              <a:spcBef>
                <a:spcPts val="0"/>
              </a:spcBef>
              <a:buFont typeface="Arial" panose="020B0604020202020204" pitchFamily="34" charset="0"/>
              <a:buChar char="•"/>
            </a:pPr>
            <a:r>
              <a:rPr lang="en-US" sz="3200" dirty="0"/>
              <a:t>Flexible repayment options</a:t>
            </a:r>
          </a:p>
          <a:p>
            <a:pPr marL="285750" indent="-285750">
              <a:spcBef>
                <a:spcPts val="0"/>
              </a:spcBef>
              <a:buFont typeface="Arial" panose="020B0604020202020204" pitchFamily="34" charset="0"/>
              <a:buChar char="•"/>
            </a:pPr>
            <a:r>
              <a:rPr lang="en-US" sz="3200" dirty="0"/>
              <a:t>Reduced monthly payments</a:t>
            </a:r>
          </a:p>
          <a:p>
            <a:pPr marL="285750" indent="-285750">
              <a:spcBef>
                <a:spcPts val="0"/>
              </a:spcBef>
              <a:buFont typeface="Arial" panose="020B0604020202020204" pitchFamily="34" charset="0"/>
              <a:buChar char="•"/>
            </a:pPr>
            <a:r>
              <a:rPr lang="en-US" sz="3200" dirty="0"/>
              <a:t>Fixed interest </a:t>
            </a:r>
            <a:r>
              <a:rPr lang="en-US" sz="3200" dirty="0" smtClean="0"/>
              <a:t>rate</a:t>
            </a:r>
          </a:p>
          <a:p>
            <a:pPr marL="285750" indent="-285750">
              <a:spcBef>
                <a:spcPts val="0"/>
              </a:spcBef>
              <a:buFont typeface="Arial" panose="020B0604020202020204" pitchFamily="34" charset="0"/>
              <a:buChar char="•"/>
            </a:pPr>
            <a:r>
              <a:rPr lang="en-US" sz="3200" dirty="0" smtClean="0"/>
              <a:t>May increase total interest paid</a:t>
            </a:r>
          </a:p>
          <a:p>
            <a:pPr marL="285750" indent="-285750">
              <a:spcBef>
                <a:spcPts val="0"/>
              </a:spcBef>
              <a:buFont typeface="Arial" panose="020B0604020202020204" pitchFamily="34" charset="0"/>
              <a:buChar char="•"/>
            </a:pPr>
            <a:r>
              <a:rPr lang="en-US" sz="3200" dirty="0" smtClean="0"/>
              <a:t>Borrower benefits may be lost</a:t>
            </a:r>
          </a:p>
          <a:p>
            <a:pPr marL="285750" indent="-285750">
              <a:spcBef>
                <a:spcPts val="0"/>
              </a:spcBef>
              <a:buFont typeface="Arial" panose="020B0604020202020204" pitchFamily="34" charset="0"/>
              <a:buChar char="•"/>
            </a:pPr>
            <a:endParaRPr lang="en-US" sz="2000" dirty="0"/>
          </a:p>
        </p:txBody>
      </p:sp>
      <p:sp>
        <p:nvSpPr>
          <p:cNvPr id="7" name="Rectangle 7"/>
          <p:cNvSpPr>
            <a:spLocks noChangeArrowheads="1"/>
          </p:cNvSpPr>
          <p:nvPr/>
        </p:nvSpPr>
        <p:spPr bwMode="auto">
          <a:xfrm>
            <a:off x="609599" y="1219200"/>
            <a:ext cx="8077201" cy="1246495"/>
          </a:xfrm>
          <a:prstGeom prst="rect">
            <a:avLst/>
          </a:prstGeom>
          <a:noFill/>
          <a:ln w="9525">
            <a:noFill/>
            <a:miter lim="800000"/>
            <a:headEnd/>
            <a:tailEnd/>
          </a:ln>
        </p:spPr>
        <p:txBody>
          <a:bodyPr wrap="square">
            <a:spAutoFit/>
          </a:bodyPr>
          <a:lstStyle/>
          <a:p>
            <a:pPr algn="ctr"/>
            <a:r>
              <a:rPr lang="en-US" sz="2500" b="1" dirty="0" smtClean="0">
                <a:latin typeface="+mj-lt"/>
              </a:rPr>
              <a:t>Combines eligible federal education loans into a single </a:t>
            </a:r>
            <a:r>
              <a:rPr lang="en-US" sz="2500" b="1" i="1" dirty="0" smtClean="0">
                <a:latin typeface="+mj-lt"/>
              </a:rPr>
              <a:t>consolidation</a:t>
            </a:r>
            <a:r>
              <a:rPr lang="en-US" sz="2500" b="1" dirty="0" smtClean="0">
                <a:latin typeface="+mj-lt"/>
              </a:rPr>
              <a:t> loan – weigh the pros and cons to determine if a consolidation loan is right for you</a:t>
            </a:r>
            <a:endParaRPr lang="en-US" sz="2500" b="1" dirty="0">
              <a:latin typeface="+mj-l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838201"/>
          </a:xfrm>
          <a:prstGeom prst="rect">
            <a:avLst/>
          </a:prstGeom>
        </p:spPr>
        <p:txBody>
          <a:bodyPr/>
          <a:lstStyle/>
          <a:p>
            <a:pPr algn="ctr">
              <a:spcBef>
                <a:spcPct val="0"/>
              </a:spcBef>
              <a:defRPr/>
            </a:pPr>
            <a:r>
              <a:rPr lang="en-US" sz="4000" b="1" dirty="0" smtClean="0">
                <a:solidFill>
                  <a:srgbClr val="511CA0"/>
                </a:solidFill>
                <a:latin typeface="+mj-lt"/>
              </a:rPr>
              <a:t>Consolidation Repayment Period</a:t>
            </a:r>
            <a:endParaRPr lang="en-US" sz="4000" dirty="0">
              <a:solidFill>
                <a:srgbClr val="17375E"/>
              </a:solidFill>
              <a:latin typeface="+mj-lt"/>
              <a:ea typeface="+mj-ea"/>
              <a:cs typeface="+mj-cs"/>
            </a:endParaRPr>
          </a:p>
        </p:txBody>
      </p:sp>
      <p:sp>
        <p:nvSpPr>
          <p:cNvPr id="6" name="Content Placeholder 2"/>
          <p:cNvSpPr txBox="1">
            <a:spLocks/>
          </p:cNvSpPr>
          <p:nvPr/>
        </p:nvSpPr>
        <p:spPr>
          <a:xfrm>
            <a:off x="533400" y="1219200"/>
            <a:ext cx="3886200" cy="3733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dirty="0" smtClean="0"/>
              <a:t>Based on total educational indebtedness</a:t>
            </a:r>
          </a:p>
          <a:p>
            <a:r>
              <a:rPr lang="en-US" sz="1700" dirty="0" smtClean="0"/>
              <a:t>This includes:</a:t>
            </a:r>
          </a:p>
          <a:p>
            <a:pPr lvl="1"/>
            <a:r>
              <a:rPr lang="en-US" sz="1700" dirty="0" smtClean="0"/>
              <a:t>Federal student loans that you consolidate</a:t>
            </a:r>
          </a:p>
          <a:p>
            <a:pPr lvl="1"/>
            <a:r>
              <a:rPr lang="en-US" sz="1700" dirty="0" smtClean="0"/>
              <a:t>Federal student loans that you do not consolidate</a:t>
            </a:r>
          </a:p>
          <a:p>
            <a:pPr lvl="1"/>
            <a:r>
              <a:rPr lang="en-US" sz="1700" dirty="0" smtClean="0"/>
              <a:t>Private student loans (that you cannot consolidate)</a:t>
            </a:r>
          </a:p>
          <a:p>
            <a:r>
              <a:rPr lang="en-US" sz="1700" dirty="0" smtClean="0"/>
              <a:t>Private student loan debt considered toward repayment period cannot be more than amount of the consolidation loan</a:t>
            </a:r>
            <a:endParaRPr lang="en-US" sz="1700" dirty="0"/>
          </a:p>
        </p:txBody>
      </p:sp>
      <p:graphicFrame>
        <p:nvGraphicFramePr>
          <p:cNvPr id="8" name="Table 7"/>
          <p:cNvGraphicFramePr>
            <a:graphicFrameLocks noGrp="1"/>
          </p:cNvGraphicFramePr>
          <p:nvPr>
            <p:extLst>
              <p:ext uri="{D42A27DB-BD31-4B8C-83A1-F6EECF244321}">
                <p14:modId xmlns:p14="http://schemas.microsoft.com/office/powerpoint/2010/main" val="538330060"/>
              </p:ext>
            </p:extLst>
          </p:nvPr>
        </p:nvGraphicFramePr>
        <p:xfrm>
          <a:off x="4419600" y="1338580"/>
          <a:ext cx="4191000" cy="3114040"/>
        </p:xfrm>
        <a:graphic>
          <a:graphicData uri="http://schemas.openxmlformats.org/drawingml/2006/table">
            <a:tbl>
              <a:tblPr firstRow="1" bandRow="1">
                <a:tableStyleId>{5C22544A-7EE6-4342-B048-85BDC9FD1C3A}</a:tableStyleId>
              </a:tblPr>
              <a:tblGrid>
                <a:gridCol w="1143000"/>
                <a:gridCol w="1295400"/>
                <a:gridCol w="1752600"/>
              </a:tblGrid>
              <a:tr h="370840">
                <a:tc gridSpan="2">
                  <a:txBody>
                    <a:bodyPr/>
                    <a:lstStyle/>
                    <a:p>
                      <a:pPr marL="0" marR="0" algn="ctr">
                        <a:spcBef>
                          <a:spcPts val="0"/>
                        </a:spcBef>
                        <a:spcAft>
                          <a:spcPts val="0"/>
                        </a:spcAft>
                        <a:tabLst>
                          <a:tab pos="3200400" algn="l"/>
                        </a:tabLst>
                      </a:pPr>
                      <a:r>
                        <a:rPr lang="en-US" sz="1400" b="1" dirty="0">
                          <a:solidFill>
                            <a:schemeClr val="tx1"/>
                          </a:solidFill>
                          <a:effectLst/>
                          <a:latin typeface="Calibri"/>
                          <a:ea typeface="Times New Roman"/>
                        </a:rPr>
                        <a:t>If your </a:t>
                      </a:r>
                      <a:r>
                        <a:rPr lang="en-US" sz="1400" b="1" dirty="0" smtClean="0">
                          <a:solidFill>
                            <a:schemeClr val="tx1"/>
                          </a:solidFill>
                          <a:effectLst/>
                          <a:latin typeface="Calibri"/>
                          <a:ea typeface="Times New Roman"/>
                        </a:rPr>
                        <a:t>total education loan indebtedness </a:t>
                      </a:r>
                      <a:r>
                        <a:rPr lang="en-US" sz="1400" b="1" dirty="0">
                          <a:solidFill>
                            <a:schemeClr val="tx1"/>
                          </a:solidFill>
                          <a:effectLst/>
                          <a:latin typeface="Calibri"/>
                          <a:ea typeface="Times New Roman"/>
                        </a:rPr>
                        <a:t>is…</a:t>
                      </a:r>
                      <a:endParaRPr lang="en-US" sz="1400" dirty="0">
                        <a:solidFill>
                          <a:schemeClr val="tx1"/>
                        </a:solidFill>
                        <a:effectLst/>
                        <a:latin typeface="Times New Roman"/>
                        <a:ea typeface="Times New Roman"/>
                      </a:endParaRPr>
                    </a:p>
                  </a:txBody>
                  <a:tcPr marL="68580" marR="68580" marT="0" marB="0"/>
                </a:tc>
                <a:tc hMerge="1">
                  <a:txBody>
                    <a:bodyPr/>
                    <a:lstStyle/>
                    <a:p>
                      <a:pPr marL="0" marR="0" algn="ctr">
                        <a:spcBef>
                          <a:spcPts val="0"/>
                        </a:spcBef>
                        <a:spcAft>
                          <a:spcPts val="0"/>
                        </a:spcAft>
                        <a:tabLst>
                          <a:tab pos="3200400" algn="l"/>
                        </a:tabLst>
                      </a:pPr>
                      <a:endParaRPr lang="en-US" sz="1800" dirty="0">
                        <a:effectLst/>
                        <a:latin typeface="Times New Roman"/>
                        <a:ea typeface="Times New Roman"/>
                      </a:endParaRPr>
                    </a:p>
                  </a:txBody>
                  <a:tcPr marL="68580" marR="68580" marT="0" marB="0"/>
                </a:tc>
                <a:tc>
                  <a:txBody>
                    <a:bodyPr/>
                    <a:lstStyle/>
                    <a:p>
                      <a:pPr algn="ctr"/>
                      <a:r>
                        <a:rPr lang="en-US" sz="1400" dirty="0" smtClean="0">
                          <a:solidFill>
                            <a:schemeClr val="tx1"/>
                          </a:solidFill>
                        </a:rPr>
                        <a:t>…your</a:t>
                      </a:r>
                      <a:r>
                        <a:rPr lang="en-US" sz="1400" baseline="0" dirty="0" smtClean="0">
                          <a:solidFill>
                            <a:schemeClr val="tx1"/>
                          </a:solidFill>
                        </a:rPr>
                        <a:t> repayment period will be…</a:t>
                      </a:r>
                      <a:endParaRPr lang="en-US" sz="1400" dirty="0">
                        <a:solidFill>
                          <a:schemeClr val="tx1"/>
                        </a:solidFill>
                      </a:endParaRPr>
                    </a:p>
                  </a:txBody>
                  <a:tcPr/>
                </a:tc>
              </a:tr>
              <a:tr h="370840">
                <a:tc>
                  <a:txBody>
                    <a:bodyPr/>
                    <a:lstStyle/>
                    <a:p>
                      <a:pPr algn="ctr"/>
                      <a:r>
                        <a:rPr lang="en-US" sz="1400" dirty="0" smtClean="0">
                          <a:solidFill>
                            <a:schemeClr val="tx1"/>
                          </a:solidFill>
                        </a:rPr>
                        <a:t>At least</a:t>
                      </a:r>
                      <a:endParaRPr lang="en-US" sz="1400" dirty="0">
                        <a:solidFill>
                          <a:schemeClr val="tx1"/>
                        </a:solidFill>
                      </a:endParaRPr>
                    </a:p>
                  </a:txBody>
                  <a:tcPr/>
                </a:tc>
                <a:tc>
                  <a:txBody>
                    <a:bodyPr/>
                    <a:lstStyle/>
                    <a:p>
                      <a:pPr algn="ctr"/>
                      <a:r>
                        <a:rPr lang="en-US" sz="1400" dirty="0" smtClean="0">
                          <a:solidFill>
                            <a:schemeClr val="tx1"/>
                          </a:solidFill>
                        </a:rPr>
                        <a:t>Less than</a:t>
                      </a:r>
                      <a:endParaRPr lang="en-US" sz="1400" dirty="0">
                        <a:solidFill>
                          <a:schemeClr val="tx1"/>
                        </a:solidFill>
                      </a:endParaRPr>
                    </a:p>
                  </a:txBody>
                  <a:tcPr/>
                </a:tc>
                <a:tc>
                  <a:txBody>
                    <a:bodyPr/>
                    <a:lstStyle/>
                    <a:p>
                      <a:pPr algn="ctr"/>
                      <a:endParaRPr lang="en-US" sz="1400" dirty="0">
                        <a:solidFill>
                          <a:schemeClr val="tx1"/>
                        </a:solidFill>
                      </a:endParaRPr>
                    </a:p>
                  </a:txBody>
                  <a:tcPr/>
                </a:tc>
              </a:tr>
              <a:tr h="370840">
                <a:tc>
                  <a:txBody>
                    <a:bodyPr/>
                    <a:lstStyle/>
                    <a:p>
                      <a:pPr algn="ctr"/>
                      <a:r>
                        <a:rPr lang="en-US" sz="1400" dirty="0" smtClean="0">
                          <a:solidFill>
                            <a:schemeClr val="tx1"/>
                          </a:solidFill>
                        </a:rPr>
                        <a:t>-</a:t>
                      </a:r>
                      <a:endParaRPr lang="en-US" sz="1400" dirty="0">
                        <a:solidFill>
                          <a:schemeClr val="tx1"/>
                        </a:solidFill>
                      </a:endParaRPr>
                    </a:p>
                  </a:txBody>
                  <a:tcPr/>
                </a:tc>
                <a:tc>
                  <a:txBody>
                    <a:bodyPr/>
                    <a:lstStyle/>
                    <a:p>
                      <a:pPr algn="ctr"/>
                      <a:r>
                        <a:rPr lang="en-US" sz="1400" dirty="0" smtClean="0">
                          <a:solidFill>
                            <a:schemeClr val="tx1"/>
                          </a:solidFill>
                        </a:rPr>
                        <a:t>$7,500</a:t>
                      </a:r>
                      <a:endParaRPr lang="en-US" sz="1400" dirty="0">
                        <a:solidFill>
                          <a:schemeClr val="tx1"/>
                        </a:solidFill>
                      </a:endParaRPr>
                    </a:p>
                  </a:txBody>
                  <a:tcPr/>
                </a:tc>
                <a:tc>
                  <a:txBody>
                    <a:bodyPr/>
                    <a:lstStyle/>
                    <a:p>
                      <a:pPr algn="ctr"/>
                      <a:r>
                        <a:rPr lang="en-US" sz="1400" dirty="0" smtClean="0">
                          <a:solidFill>
                            <a:schemeClr val="tx1"/>
                          </a:solidFill>
                        </a:rPr>
                        <a:t>10 years</a:t>
                      </a:r>
                      <a:endParaRPr lang="en-US" sz="1400" dirty="0">
                        <a:solidFill>
                          <a:schemeClr val="tx1"/>
                        </a:solidFill>
                      </a:endParaRPr>
                    </a:p>
                  </a:txBody>
                  <a:tcPr/>
                </a:tc>
              </a:tr>
              <a:tr h="370840">
                <a:tc>
                  <a:txBody>
                    <a:bodyPr/>
                    <a:lstStyle/>
                    <a:p>
                      <a:pPr algn="ctr"/>
                      <a:r>
                        <a:rPr lang="en-US" sz="1400" dirty="0" smtClean="0">
                          <a:solidFill>
                            <a:schemeClr val="tx1"/>
                          </a:solidFill>
                        </a:rPr>
                        <a:t>$7,500</a:t>
                      </a:r>
                      <a:endParaRPr lang="en-US" sz="1400" dirty="0">
                        <a:solidFill>
                          <a:schemeClr val="tx1"/>
                        </a:solidFill>
                      </a:endParaRPr>
                    </a:p>
                  </a:txBody>
                  <a:tcPr/>
                </a:tc>
                <a:tc>
                  <a:txBody>
                    <a:bodyPr/>
                    <a:lstStyle/>
                    <a:p>
                      <a:pPr algn="ctr"/>
                      <a:r>
                        <a:rPr lang="en-US" sz="1400" dirty="0" smtClean="0">
                          <a:solidFill>
                            <a:schemeClr val="tx1"/>
                          </a:solidFill>
                        </a:rPr>
                        <a:t>$10,000</a:t>
                      </a:r>
                      <a:endParaRPr lang="en-US" sz="1400" dirty="0">
                        <a:solidFill>
                          <a:schemeClr val="tx1"/>
                        </a:solidFill>
                      </a:endParaRPr>
                    </a:p>
                  </a:txBody>
                  <a:tcPr/>
                </a:tc>
                <a:tc>
                  <a:txBody>
                    <a:bodyPr/>
                    <a:lstStyle/>
                    <a:p>
                      <a:pPr algn="ctr"/>
                      <a:r>
                        <a:rPr lang="en-US" sz="1400" dirty="0" smtClean="0">
                          <a:solidFill>
                            <a:schemeClr val="tx1"/>
                          </a:solidFill>
                        </a:rPr>
                        <a:t>12 years</a:t>
                      </a:r>
                      <a:endParaRPr lang="en-US" sz="1400" dirty="0">
                        <a:solidFill>
                          <a:schemeClr val="tx1"/>
                        </a:solidFill>
                      </a:endParaRPr>
                    </a:p>
                  </a:txBody>
                  <a:tcPr/>
                </a:tc>
              </a:tr>
              <a:tr h="370840">
                <a:tc>
                  <a:txBody>
                    <a:bodyPr/>
                    <a:lstStyle/>
                    <a:p>
                      <a:pPr algn="ctr"/>
                      <a:r>
                        <a:rPr lang="en-US" sz="1400" dirty="0" smtClean="0">
                          <a:solidFill>
                            <a:schemeClr val="tx1"/>
                          </a:solidFill>
                        </a:rPr>
                        <a:t>$10,000</a:t>
                      </a:r>
                      <a:endParaRPr lang="en-US" sz="1400" dirty="0">
                        <a:solidFill>
                          <a:schemeClr val="tx1"/>
                        </a:solidFill>
                      </a:endParaRPr>
                    </a:p>
                  </a:txBody>
                  <a:tcPr/>
                </a:tc>
                <a:tc>
                  <a:txBody>
                    <a:bodyPr/>
                    <a:lstStyle/>
                    <a:p>
                      <a:pPr algn="ctr"/>
                      <a:r>
                        <a:rPr lang="en-US" sz="1400" dirty="0" smtClean="0">
                          <a:solidFill>
                            <a:schemeClr val="tx1"/>
                          </a:solidFill>
                        </a:rPr>
                        <a:t>$20,000</a:t>
                      </a:r>
                      <a:endParaRPr lang="en-US" sz="1400" dirty="0">
                        <a:solidFill>
                          <a:schemeClr val="tx1"/>
                        </a:solidFill>
                      </a:endParaRPr>
                    </a:p>
                  </a:txBody>
                  <a:tcPr/>
                </a:tc>
                <a:tc>
                  <a:txBody>
                    <a:bodyPr/>
                    <a:lstStyle/>
                    <a:p>
                      <a:pPr algn="ctr"/>
                      <a:r>
                        <a:rPr lang="en-US" sz="1400" dirty="0" smtClean="0">
                          <a:solidFill>
                            <a:schemeClr val="tx1"/>
                          </a:solidFill>
                        </a:rPr>
                        <a:t>15 years</a:t>
                      </a:r>
                      <a:endParaRPr lang="en-US" sz="1400" dirty="0">
                        <a:solidFill>
                          <a:schemeClr val="tx1"/>
                        </a:solidFill>
                      </a:endParaRPr>
                    </a:p>
                  </a:txBody>
                  <a:tcPr/>
                </a:tc>
              </a:tr>
              <a:tr h="370840">
                <a:tc>
                  <a:txBody>
                    <a:bodyPr/>
                    <a:lstStyle/>
                    <a:p>
                      <a:pPr algn="ctr"/>
                      <a:r>
                        <a:rPr lang="en-US" sz="1400" dirty="0" smtClean="0">
                          <a:solidFill>
                            <a:schemeClr val="tx1"/>
                          </a:solidFill>
                        </a:rPr>
                        <a:t>$20,000</a:t>
                      </a:r>
                      <a:endParaRPr lang="en-US" sz="1400" dirty="0">
                        <a:solidFill>
                          <a:schemeClr val="tx1"/>
                        </a:solidFill>
                      </a:endParaRPr>
                    </a:p>
                  </a:txBody>
                  <a:tcPr/>
                </a:tc>
                <a:tc>
                  <a:txBody>
                    <a:bodyPr/>
                    <a:lstStyle/>
                    <a:p>
                      <a:pPr algn="ctr"/>
                      <a:r>
                        <a:rPr lang="en-US" sz="1400" dirty="0" smtClean="0">
                          <a:solidFill>
                            <a:schemeClr val="tx1"/>
                          </a:solidFill>
                        </a:rPr>
                        <a:t>$40,000</a:t>
                      </a:r>
                      <a:endParaRPr lang="en-US" sz="1400" dirty="0">
                        <a:solidFill>
                          <a:schemeClr val="tx1"/>
                        </a:solidFill>
                      </a:endParaRPr>
                    </a:p>
                  </a:txBody>
                  <a:tcPr/>
                </a:tc>
                <a:tc>
                  <a:txBody>
                    <a:bodyPr/>
                    <a:lstStyle/>
                    <a:p>
                      <a:pPr algn="ctr"/>
                      <a:r>
                        <a:rPr lang="en-US" sz="1400" dirty="0" smtClean="0">
                          <a:solidFill>
                            <a:schemeClr val="tx1"/>
                          </a:solidFill>
                        </a:rPr>
                        <a:t>20 years</a:t>
                      </a:r>
                      <a:endParaRPr lang="en-US" sz="1400" dirty="0">
                        <a:solidFill>
                          <a:schemeClr val="tx1"/>
                        </a:solidFill>
                      </a:endParaRPr>
                    </a:p>
                  </a:txBody>
                  <a:tcPr/>
                </a:tc>
              </a:tr>
              <a:tr h="370840">
                <a:tc>
                  <a:txBody>
                    <a:bodyPr/>
                    <a:lstStyle/>
                    <a:p>
                      <a:pPr algn="ctr"/>
                      <a:r>
                        <a:rPr lang="en-US" sz="1400" dirty="0" smtClean="0">
                          <a:solidFill>
                            <a:schemeClr val="tx1"/>
                          </a:solidFill>
                        </a:rPr>
                        <a:t>$40,000</a:t>
                      </a:r>
                      <a:endParaRPr lang="en-US" sz="1400" dirty="0">
                        <a:solidFill>
                          <a:schemeClr val="tx1"/>
                        </a:solidFill>
                      </a:endParaRPr>
                    </a:p>
                  </a:txBody>
                  <a:tcPr/>
                </a:tc>
                <a:tc>
                  <a:txBody>
                    <a:bodyPr/>
                    <a:lstStyle/>
                    <a:p>
                      <a:pPr algn="ctr"/>
                      <a:r>
                        <a:rPr lang="en-US" sz="1400" dirty="0" smtClean="0">
                          <a:solidFill>
                            <a:schemeClr val="tx1"/>
                          </a:solidFill>
                        </a:rPr>
                        <a:t>$60,000</a:t>
                      </a:r>
                      <a:endParaRPr lang="en-US" sz="1400" dirty="0">
                        <a:solidFill>
                          <a:schemeClr val="tx1"/>
                        </a:solidFill>
                      </a:endParaRPr>
                    </a:p>
                  </a:txBody>
                  <a:tcPr/>
                </a:tc>
                <a:tc>
                  <a:txBody>
                    <a:bodyPr/>
                    <a:lstStyle/>
                    <a:p>
                      <a:pPr algn="ctr"/>
                      <a:r>
                        <a:rPr lang="en-US" sz="1400" dirty="0" smtClean="0">
                          <a:solidFill>
                            <a:schemeClr val="tx1"/>
                          </a:solidFill>
                        </a:rPr>
                        <a:t>25 years</a:t>
                      </a:r>
                      <a:endParaRPr lang="en-US" sz="1400" dirty="0">
                        <a:solidFill>
                          <a:schemeClr val="tx1"/>
                        </a:solidFill>
                      </a:endParaRPr>
                    </a:p>
                  </a:txBody>
                  <a:tcPr/>
                </a:tc>
              </a:tr>
              <a:tr h="370840">
                <a:tc>
                  <a:txBody>
                    <a:bodyPr/>
                    <a:lstStyle/>
                    <a:p>
                      <a:pPr algn="ctr"/>
                      <a:r>
                        <a:rPr lang="en-US" sz="1400" dirty="0" smtClean="0">
                          <a:solidFill>
                            <a:schemeClr val="tx1"/>
                          </a:solidFill>
                        </a:rPr>
                        <a:t>$60,000</a:t>
                      </a:r>
                      <a:endParaRPr lang="en-US" sz="1400" dirty="0">
                        <a:solidFill>
                          <a:schemeClr val="tx1"/>
                        </a:solidFill>
                      </a:endParaRPr>
                    </a:p>
                  </a:txBody>
                  <a:tcPr/>
                </a:tc>
                <a:tc>
                  <a:txBody>
                    <a:bodyPr/>
                    <a:lstStyle/>
                    <a:p>
                      <a:pPr algn="ctr"/>
                      <a:r>
                        <a:rPr lang="en-US" sz="1400" dirty="0" smtClean="0">
                          <a:solidFill>
                            <a:schemeClr val="tx1"/>
                          </a:solidFill>
                        </a:rPr>
                        <a:t>-</a:t>
                      </a:r>
                      <a:endParaRPr lang="en-US" sz="1400" dirty="0">
                        <a:solidFill>
                          <a:schemeClr val="tx1"/>
                        </a:solidFill>
                      </a:endParaRPr>
                    </a:p>
                  </a:txBody>
                  <a:tcPr/>
                </a:tc>
                <a:tc>
                  <a:txBody>
                    <a:bodyPr/>
                    <a:lstStyle/>
                    <a:p>
                      <a:pPr algn="ctr"/>
                      <a:r>
                        <a:rPr lang="en-US" sz="1400" dirty="0" smtClean="0">
                          <a:solidFill>
                            <a:schemeClr val="tx1"/>
                          </a:solidFill>
                        </a:rPr>
                        <a:t>30 years</a:t>
                      </a:r>
                      <a:endParaRPr lang="en-US" sz="1400" dirty="0">
                        <a:solidFill>
                          <a:schemeClr val="tx1"/>
                        </a:solidFill>
                      </a:endParaRPr>
                    </a:p>
                  </a:txBody>
                  <a:tcPr/>
                </a:tc>
              </a:tr>
            </a:tbl>
          </a:graphicData>
        </a:graphic>
      </p:graphicFrame>
      <p:sp>
        <p:nvSpPr>
          <p:cNvPr id="9" name="TextBox 8"/>
          <p:cNvSpPr txBox="1"/>
          <p:nvPr/>
        </p:nvSpPr>
        <p:spPr>
          <a:xfrm>
            <a:off x="533401" y="5079087"/>
            <a:ext cx="8153399" cy="877163"/>
          </a:xfrm>
          <a:prstGeom prst="rect">
            <a:avLst/>
          </a:prstGeom>
          <a:noFill/>
        </p:spPr>
        <p:txBody>
          <a:bodyPr wrap="square" rtlCol="0">
            <a:spAutoFit/>
          </a:bodyPr>
          <a:lstStyle/>
          <a:p>
            <a:r>
              <a:rPr lang="en-US" sz="1700" dirty="0">
                <a:solidFill>
                  <a:srgbClr val="535353"/>
                </a:solidFill>
                <a:latin typeface="Arial"/>
                <a:cs typeface="Arial"/>
              </a:rPr>
              <a:t>To count private student loans toward repayment period, list them on consolidation application under the “Loans You Do Not Want to </a:t>
            </a:r>
            <a:r>
              <a:rPr lang="en-US" sz="1700" dirty="0" smtClean="0">
                <a:solidFill>
                  <a:srgbClr val="535353"/>
                </a:solidFill>
                <a:latin typeface="Arial"/>
                <a:cs typeface="Arial"/>
              </a:rPr>
              <a:t>Consolidate” </a:t>
            </a:r>
            <a:r>
              <a:rPr lang="en-US" sz="1700" dirty="0">
                <a:solidFill>
                  <a:srgbClr val="535353"/>
                </a:solidFill>
                <a:latin typeface="Arial"/>
                <a:cs typeface="Arial"/>
              </a:rPr>
              <a:t>section.</a:t>
            </a:r>
          </a:p>
          <a:p>
            <a:endParaRPr lang="en-US" sz="1700" dirty="0">
              <a:solidFill>
                <a:srgbClr val="535353"/>
              </a:solidFill>
              <a:latin typeface="Arial"/>
              <a:cs typeface="Arial"/>
            </a:endParaRPr>
          </a:p>
        </p:txBody>
      </p:sp>
    </p:spTree>
    <p:extLst>
      <p:ext uri="{BB962C8B-B14F-4D97-AF65-F5344CB8AC3E}">
        <p14:creationId xmlns:p14="http://schemas.microsoft.com/office/powerpoint/2010/main" val="179950922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19756" y="228600"/>
            <a:ext cx="9144000" cy="707886"/>
          </a:xfrm>
          <a:prstGeom prst="rect">
            <a:avLst/>
          </a:prstGeom>
          <a:noFill/>
          <a:ln w="9525">
            <a:noFill/>
            <a:miter lim="800000"/>
            <a:headEnd/>
            <a:tailEnd/>
          </a:ln>
        </p:spPr>
        <p:txBody>
          <a:bodyPr>
            <a:spAutoFit/>
          </a:bodyPr>
          <a:lstStyle/>
          <a:p>
            <a:pPr algn="ctr"/>
            <a:r>
              <a:rPr lang="en-US" sz="4000" b="1" dirty="0" smtClean="0">
                <a:solidFill>
                  <a:srgbClr val="511CA0"/>
                </a:solidFill>
                <a:latin typeface="+mj-lt"/>
                <a:ea typeface="+mj-ea"/>
                <a:cs typeface="+mj-cs"/>
              </a:rPr>
              <a:t>Deferment and Forbearance</a:t>
            </a:r>
            <a:endParaRPr lang="en-US" sz="4000" b="1" dirty="0">
              <a:solidFill>
                <a:srgbClr val="511CA0"/>
              </a:solidFill>
              <a:latin typeface="+mj-lt"/>
              <a:ea typeface="+mj-ea"/>
              <a:cs typeface="+mj-cs"/>
            </a:endParaRPr>
          </a:p>
        </p:txBody>
      </p:sp>
      <p:sp>
        <p:nvSpPr>
          <p:cNvPr id="12" name="Rectangle 11"/>
          <p:cNvSpPr/>
          <p:nvPr/>
        </p:nvSpPr>
        <p:spPr>
          <a:xfrm>
            <a:off x="533400" y="1066800"/>
            <a:ext cx="8001000" cy="3046988"/>
          </a:xfrm>
          <a:prstGeom prst="rect">
            <a:avLst/>
          </a:prstGeom>
        </p:spPr>
        <p:txBody>
          <a:bodyPr wrap="square">
            <a:spAutoFit/>
          </a:bodyPr>
          <a:lstStyle/>
          <a:p>
            <a:pPr fontAlgn="base"/>
            <a:r>
              <a:rPr lang="en-US" sz="3200" dirty="0" smtClean="0"/>
              <a:t>A deferment</a:t>
            </a:r>
            <a:r>
              <a:rPr lang="en-US" sz="3200" dirty="0"/>
              <a:t> or forbearance allows you to temporarily postpone making </a:t>
            </a:r>
            <a:r>
              <a:rPr lang="en-US" sz="3200" dirty="0" smtClean="0"/>
              <a:t>student loan payments </a:t>
            </a:r>
            <a:r>
              <a:rPr lang="en-US" sz="3200" dirty="0"/>
              <a:t>or to temporarily reduce the amount you </a:t>
            </a:r>
            <a:r>
              <a:rPr lang="en-US" sz="3200" dirty="0" smtClean="0"/>
              <a:t>pay. The following list includes some of the events that may qualify you for deferment or forbearance.</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269504040"/>
              </p:ext>
            </p:extLst>
          </p:nvPr>
        </p:nvGraphicFramePr>
        <p:xfrm>
          <a:off x="1371600" y="4240790"/>
          <a:ext cx="6172200" cy="1931410"/>
        </p:xfrm>
        <a:graphic>
          <a:graphicData uri="http://schemas.openxmlformats.org/drawingml/2006/table">
            <a:tbl>
              <a:tblPr bandRow="1">
                <a:tableStyleId>{5C22544A-7EE6-4342-B048-85BDC9FD1C3A}</a:tableStyleId>
              </a:tblPr>
              <a:tblGrid>
                <a:gridCol w="3124200"/>
                <a:gridCol w="3048000"/>
              </a:tblGrid>
              <a:tr h="386282">
                <a:tc>
                  <a:txBody>
                    <a:bodyPr/>
                    <a:lstStyle/>
                    <a:p>
                      <a:pPr lvl="0" algn="ctr"/>
                      <a:r>
                        <a:rPr lang="en-US" dirty="0" smtClean="0"/>
                        <a:t>Return</a:t>
                      </a:r>
                      <a:r>
                        <a:rPr lang="en-US" baseline="0" dirty="0" smtClean="0"/>
                        <a:t> to school</a:t>
                      </a:r>
                      <a:endParaRPr lang="en-US" dirty="0"/>
                    </a:p>
                  </a:txBody>
                  <a:tcPr/>
                </a:tc>
                <a:tc>
                  <a:txBody>
                    <a:bodyPr/>
                    <a:lstStyle/>
                    <a:p>
                      <a:pPr algn="ctr"/>
                      <a:r>
                        <a:rPr lang="en-US" dirty="0" smtClean="0"/>
                        <a:t>Medical</a:t>
                      </a:r>
                      <a:endParaRPr lang="en-US" dirty="0"/>
                    </a:p>
                  </a:txBody>
                  <a:tcPr/>
                </a:tc>
              </a:tr>
              <a:tr h="386282">
                <a:tc>
                  <a:txBody>
                    <a:bodyPr/>
                    <a:lstStyle/>
                    <a:p>
                      <a:pPr lvl="0" algn="ctr"/>
                      <a:r>
                        <a:rPr lang="en-US" dirty="0" smtClean="0"/>
                        <a:t>Rehabilitation training program</a:t>
                      </a:r>
                      <a:endParaRPr lang="en-US" dirty="0"/>
                    </a:p>
                  </a:txBody>
                  <a:tcPr/>
                </a:tc>
                <a:tc>
                  <a:txBody>
                    <a:bodyPr/>
                    <a:lstStyle/>
                    <a:p>
                      <a:pPr algn="ctr"/>
                      <a:r>
                        <a:rPr lang="en-US" dirty="0" smtClean="0"/>
                        <a:t>Military</a:t>
                      </a:r>
                      <a:endParaRPr lang="en-US" dirty="0"/>
                    </a:p>
                  </a:txBody>
                  <a:tcPr/>
                </a:tc>
              </a:tr>
              <a:tr h="386282">
                <a:tc>
                  <a:txBody>
                    <a:bodyPr/>
                    <a:lstStyle/>
                    <a:p>
                      <a:pPr lvl="0" algn="ctr"/>
                      <a:r>
                        <a:rPr lang="en-US" dirty="0" smtClean="0"/>
                        <a:t>Economic hardship</a:t>
                      </a:r>
                      <a:endParaRPr lang="en-US" dirty="0"/>
                    </a:p>
                  </a:txBody>
                  <a:tcPr/>
                </a:tc>
                <a:tc>
                  <a:txBody>
                    <a:bodyPr/>
                    <a:lstStyle/>
                    <a:p>
                      <a:pPr algn="ctr"/>
                      <a:r>
                        <a:rPr lang="en-US" dirty="0" smtClean="0"/>
                        <a:t>Unemployment</a:t>
                      </a:r>
                      <a:endParaRPr lang="en-US" dirty="0"/>
                    </a:p>
                  </a:txBody>
                  <a:tcPr/>
                </a:tc>
              </a:tr>
              <a:tr h="386282">
                <a:tc>
                  <a:txBody>
                    <a:bodyPr/>
                    <a:lstStyle/>
                    <a:p>
                      <a:pPr algn="ctr"/>
                      <a:r>
                        <a:rPr lang="en-US" dirty="0" smtClean="0"/>
                        <a:t>Graduate fellowship</a:t>
                      </a:r>
                      <a:endParaRPr lang="en-US" dirty="0"/>
                    </a:p>
                  </a:txBody>
                  <a:tcPr/>
                </a:tc>
                <a:tc>
                  <a:txBody>
                    <a:bodyPr/>
                    <a:lstStyle/>
                    <a:p>
                      <a:pPr algn="ctr"/>
                      <a:r>
                        <a:rPr lang="en-US" dirty="0" err="1" smtClean="0"/>
                        <a:t>Americorps</a:t>
                      </a:r>
                      <a:endParaRPr lang="en-US" dirty="0"/>
                    </a:p>
                  </a:txBody>
                  <a:tcPr/>
                </a:tc>
              </a:tr>
              <a:tr h="386282">
                <a:tc>
                  <a:txBody>
                    <a:bodyPr/>
                    <a:lstStyle/>
                    <a:p>
                      <a:pPr algn="ctr"/>
                      <a:r>
                        <a:rPr lang="en-US" dirty="0" smtClean="0"/>
                        <a:t>Student loan debt burden</a:t>
                      </a:r>
                      <a:endParaRPr lang="en-US" dirty="0"/>
                    </a:p>
                  </a:txBody>
                  <a:tcPr/>
                </a:tc>
                <a:tc>
                  <a:txBody>
                    <a:bodyPr/>
                    <a:lstStyle/>
                    <a:p>
                      <a:pPr algn="ctr"/>
                      <a:r>
                        <a:rPr lang="en-US" dirty="0" smtClean="0"/>
                        <a:t>Medical/Dental residency</a:t>
                      </a:r>
                      <a:endParaRPr lang="en-US" dirty="0"/>
                    </a:p>
                  </a:txBody>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457200" y="228600"/>
            <a:ext cx="8229600" cy="762000"/>
          </a:xfrm>
          <a:prstGeom prst="rect">
            <a:avLst/>
          </a:prstGeom>
        </p:spPr>
        <p:txBody>
          <a:bodyPr/>
          <a:lstStyle/>
          <a:p>
            <a:r>
              <a:rPr lang="en-US" sz="4000" b="1" dirty="0" smtClean="0">
                <a:solidFill>
                  <a:srgbClr val="511CA0"/>
                </a:solidFill>
              </a:rPr>
              <a:t>Discharge, Forgiveness, Cancellation</a:t>
            </a:r>
            <a:br>
              <a:rPr lang="en-US" sz="4000" b="1" dirty="0" smtClean="0">
                <a:solidFill>
                  <a:srgbClr val="511CA0"/>
                </a:solidFill>
              </a:rPr>
            </a:br>
            <a:endParaRPr lang="en-US" sz="4000" b="1" dirty="0" smtClean="0">
              <a:solidFill>
                <a:srgbClr val="511CA0"/>
              </a:solidFill>
            </a:endParaRPr>
          </a:p>
        </p:txBody>
      </p:sp>
      <p:graphicFrame>
        <p:nvGraphicFramePr>
          <p:cNvPr id="4" name="Content Placeholder 6" descr="Discharge, Forgiveness, Cancellation&#10;Death&#10;Disability&#10;Public Service&#10;Teaching"/>
          <p:cNvGraphicFramePr>
            <a:graphicFrameLocks/>
          </p:cNvGraphicFramePr>
          <p:nvPr>
            <p:extLst>
              <p:ext uri="{D42A27DB-BD31-4B8C-83A1-F6EECF244321}">
                <p14:modId xmlns:p14="http://schemas.microsoft.com/office/powerpoint/2010/main" val="3626168159"/>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457200" y="228600"/>
            <a:ext cx="8229600" cy="762000"/>
          </a:xfrm>
          <a:prstGeom prst="rect">
            <a:avLst/>
          </a:prstGeom>
        </p:spPr>
        <p:txBody>
          <a:bodyPr/>
          <a:lstStyle/>
          <a:p>
            <a:r>
              <a:rPr lang="en-US" sz="4000" b="1" dirty="0" smtClean="0">
                <a:solidFill>
                  <a:srgbClr val="511CA0"/>
                </a:solidFill>
              </a:rPr>
              <a:t>Delinquency and Default</a:t>
            </a:r>
            <a:br>
              <a:rPr lang="en-US" sz="4000" b="1" dirty="0" smtClean="0">
                <a:solidFill>
                  <a:srgbClr val="511CA0"/>
                </a:solidFill>
              </a:rPr>
            </a:br>
            <a:endParaRPr lang="en-US" sz="4000" b="1" dirty="0" smtClean="0">
              <a:solidFill>
                <a:srgbClr val="511CA0"/>
              </a:solidFill>
            </a:endParaRPr>
          </a:p>
        </p:txBody>
      </p:sp>
      <p:sp>
        <p:nvSpPr>
          <p:cNvPr id="31747" name="Rectangle 3"/>
          <p:cNvSpPr>
            <a:spLocks noGrp="1"/>
          </p:cNvSpPr>
          <p:nvPr>
            <p:ph type="body" idx="4294967295"/>
          </p:nvPr>
        </p:nvSpPr>
        <p:spPr>
          <a:xfrm>
            <a:off x="609600" y="1066800"/>
            <a:ext cx="8077200" cy="5334000"/>
          </a:xfrm>
          <a:prstGeom prst="rect">
            <a:avLst/>
          </a:prstGeom>
        </p:spPr>
        <p:txBody>
          <a:bodyPr/>
          <a:lstStyle/>
          <a:p>
            <a:r>
              <a:rPr lang="en-US" dirty="0" smtClean="0"/>
              <a:t>Account is delinquent the day </a:t>
            </a:r>
            <a:r>
              <a:rPr lang="en-US" dirty="0"/>
              <a:t>after </a:t>
            </a:r>
            <a:r>
              <a:rPr lang="en-US" dirty="0" smtClean="0"/>
              <a:t>the due </a:t>
            </a:r>
            <a:r>
              <a:rPr lang="en-US" dirty="0"/>
              <a:t>date </a:t>
            </a:r>
            <a:r>
              <a:rPr lang="en-US" dirty="0" smtClean="0"/>
              <a:t>if </a:t>
            </a:r>
            <a:r>
              <a:rPr lang="en-US" b="1" dirty="0"/>
              <a:t>full</a:t>
            </a:r>
            <a:r>
              <a:rPr lang="en-US" dirty="0"/>
              <a:t> </a:t>
            </a:r>
            <a:r>
              <a:rPr lang="en-US" b="1" dirty="0"/>
              <a:t>payment</a:t>
            </a:r>
            <a:r>
              <a:rPr lang="en-US" dirty="0"/>
              <a:t> </a:t>
            </a:r>
            <a:r>
              <a:rPr lang="en-US" dirty="0" smtClean="0"/>
              <a:t>is not </a:t>
            </a:r>
            <a:r>
              <a:rPr lang="en-US" dirty="0"/>
              <a:t>made</a:t>
            </a:r>
          </a:p>
          <a:p>
            <a:r>
              <a:rPr lang="en-US" dirty="0" smtClean="0"/>
              <a:t>Continue to make payments to save time </a:t>
            </a:r>
            <a:r>
              <a:rPr lang="en-US" dirty="0"/>
              <a:t>and interest payments in the long run </a:t>
            </a:r>
          </a:p>
          <a:p>
            <a:r>
              <a:rPr lang="en-US" dirty="0"/>
              <a:t>Servicers </a:t>
            </a:r>
            <a:r>
              <a:rPr lang="en-US" dirty="0" smtClean="0"/>
              <a:t>can advise on deferment </a:t>
            </a:r>
            <a:r>
              <a:rPr lang="en-US" dirty="0"/>
              <a:t>and forbearance options if needed</a:t>
            </a:r>
          </a:p>
          <a:p>
            <a:r>
              <a:rPr lang="en-US" dirty="0"/>
              <a:t>Default occurs after 270 days of </a:t>
            </a:r>
            <a:r>
              <a:rPr lang="en-US" dirty="0" smtClean="0"/>
              <a:t>delinquency</a:t>
            </a:r>
          </a:p>
          <a:p>
            <a:r>
              <a:rPr lang="en-US" dirty="0" smtClean="0"/>
              <a:t>Contact your loan servicer – they are your best resource to avoid default!</a:t>
            </a:r>
            <a:endParaRPr lang="en-US" dirty="0"/>
          </a:p>
          <a:p>
            <a:pPr marL="457200" lvl="1" indent="0">
              <a:buNone/>
              <a:defRPr/>
            </a:pPr>
            <a:endParaRPr lang="en-US" dirty="0" smtClean="0">
              <a:solidFill>
                <a:srgbClr val="17375E"/>
              </a:solidFill>
            </a:endParaRPr>
          </a:p>
          <a:p>
            <a:pPr lvl="1">
              <a:defRPr/>
            </a:pPr>
            <a:endParaRPr lang="en-US" dirty="0" smtClean="0"/>
          </a:p>
          <a:p>
            <a:pPr>
              <a:defRPr/>
            </a:pPr>
            <a:endParaRPr lang="en-US" dirty="0" smtClean="0"/>
          </a:p>
        </p:txBody>
      </p:sp>
    </p:spTree>
    <p:extLst>
      <p:ext uri="{BB962C8B-B14F-4D97-AF65-F5344CB8AC3E}">
        <p14:creationId xmlns:p14="http://schemas.microsoft.com/office/powerpoint/2010/main" val="121704352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381000"/>
            <a:ext cx="8229600" cy="1265238"/>
          </a:xfrm>
          <a:prstGeom prst="rect">
            <a:avLst/>
          </a:prstGeom>
        </p:spPr>
        <p:txBody>
          <a:bodyPr/>
          <a:lstStyle/>
          <a:p>
            <a:r>
              <a:rPr lang="en-US" sz="4000" b="1" dirty="0" smtClean="0">
                <a:solidFill>
                  <a:srgbClr val="511CA0"/>
                </a:solidFill>
              </a:rPr>
              <a:t>Understand </a:t>
            </a:r>
            <a:r>
              <a:rPr lang="en-US" sz="4000" b="1" dirty="0">
                <a:solidFill>
                  <a:srgbClr val="511CA0"/>
                </a:solidFill>
              </a:rPr>
              <a:t>Y</a:t>
            </a:r>
            <a:r>
              <a:rPr lang="en-US" sz="4000" b="1" dirty="0" smtClean="0">
                <a:solidFill>
                  <a:srgbClr val="511CA0"/>
                </a:solidFill>
              </a:rPr>
              <a:t>our Income</a:t>
            </a:r>
          </a:p>
        </p:txBody>
      </p:sp>
      <p:sp>
        <p:nvSpPr>
          <p:cNvPr id="11267" name="Rectangle 3"/>
          <p:cNvSpPr>
            <a:spLocks noGrp="1"/>
          </p:cNvSpPr>
          <p:nvPr>
            <p:ph type="body" idx="4294967295"/>
          </p:nvPr>
        </p:nvSpPr>
        <p:spPr>
          <a:xfrm>
            <a:off x="457200" y="1295400"/>
            <a:ext cx="8153400" cy="4800600"/>
          </a:xfrm>
          <a:prstGeom prst="rect">
            <a:avLst/>
          </a:prstGeom>
        </p:spPr>
        <p:txBody>
          <a:bodyPr/>
          <a:lstStyle/>
          <a:p>
            <a:r>
              <a:rPr lang="en-US" dirty="0" smtClean="0"/>
              <a:t>Understand the difference between gross and net pay</a:t>
            </a:r>
          </a:p>
          <a:p>
            <a:pPr lvl="1"/>
            <a:r>
              <a:rPr lang="en-US" dirty="0"/>
              <a:t>Gross pay – your income before deductions such as tax, insurance, or optional deductions</a:t>
            </a:r>
          </a:p>
          <a:p>
            <a:pPr lvl="1"/>
            <a:r>
              <a:rPr lang="en-US" dirty="0"/>
              <a:t>Net pay – the amount you receive after deductions “take home pay”</a:t>
            </a:r>
          </a:p>
          <a:p>
            <a:r>
              <a:rPr lang="en-US" dirty="0" smtClean="0"/>
              <a:t>Review your paychecks when you receive them to become familiar with your deductions</a:t>
            </a:r>
          </a:p>
          <a:p>
            <a:endParaRPr lang="en-US" sz="2800" dirty="0" smtClean="0">
              <a:solidFill>
                <a:srgbClr val="17375E"/>
              </a:solidFill>
            </a:endParaRPr>
          </a:p>
          <a:p>
            <a:pPr marL="0" indent="0">
              <a:buNone/>
            </a:pPr>
            <a:endParaRPr lang="en-US" sz="2800" dirty="0"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457200" y="411162"/>
            <a:ext cx="8229600" cy="1189038"/>
          </a:xfrm>
          <a:prstGeom prst="rect">
            <a:avLst/>
          </a:prstGeom>
        </p:spPr>
        <p:txBody>
          <a:bodyPr/>
          <a:lstStyle/>
          <a:p>
            <a:r>
              <a:rPr lang="en-US" sz="4000" b="1" dirty="0" smtClean="0">
                <a:solidFill>
                  <a:srgbClr val="511CA0"/>
                </a:solidFill>
              </a:rPr>
              <a:t>What is a Credit Report?</a:t>
            </a:r>
          </a:p>
        </p:txBody>
      </p:sp>
      <p:sp>
        <p:nvSpPr>
          <p:cNvPr id="30723" name="Rectangle 3"/>
          <p:cNvSpPr>
            <a:spLocks noGrp="1"/>
          </p:cNvSpPr>
          <p:nvPr>
            <p:ph type="body" idx="4294967295"/>
          </p:nvPr>
        </p:nvSpPr>
        <p:spPr>
          <a:xfrm>
            <a:off x="457200" y="1447800"/>
            <a:ext cx="8458200" cy="4678363"/>
          </a:xfrm>
          <a:prstGeom prst="rect">
            <a:avLst/>
          </a:prstGeom>
        </p:spPr>
        <p:txBody>
          <a:bodyPr/>
          <a:lstStyle/>
          <a:p>
            <a:pPr>
              <a:lnSpc>
                <a:spcPct val="90000"/>
              </a:lnSpc>
            </a:pPr>
            <a:r>
              <a:rPr lang="en-US" dirty="0"/>
              <a:t>A report containing detailed information on a person’s credit </a:t>
            </a:r>
            <a:r>
              <a:rPr lang="en-US" dirty="0" smtClean="0"/>
              <a:t>history including:</a:t>
            </a:r>
          </a:p>
          <a:p>
            <a:pPr lvl="1">
              <a:lnSpc>
                <a:spcPct val="90000"/>
              </a:lnSpc>
            </a:pPr>
            <a:r>
              <a:rPr lang="en-US" dirty="0" smtClean="0"/>
              <a:t>Identifying information</a:t>
            </a:r>
          </a:p>
          <a:p>
            <a:pPr lvl="1">
              <a:lnSpc>
                <a:spcPct val="90000"/>
              </a:lnSpc>
            </a:pPr>
            <a:r>
              <a:rPr lang="en-US" dirty="0" smtClean="0"/>
              <a:t>Credit card and loan accounts</a:t>
            </a:r>
          </a:p>
          <a:p>
            <a:pPr lvl="1">
              <a:lnSpc>
                <a:spcPct val="90000"/>
              </a:lnSpc>
            </a:pPr>
            <a:r>
              <a:rPr lang="en-US" dirty="0" smtClean="0"/>
              <a:t>Bankruptcies</a:t>
            </a:r>
          </a:p>
          <a:p>
            <a:pPr lvl="1">
              <a:lnSpc>
                <a:spcPct val="90000"/>
              </a:lnSpc>
            </a:pPr>
            <a:r>
              <a:rPr lang="en-US" dirty="0" smtClean="0"/>
              <a:t>Late payments</a:t>
            </a:r>
          </a:p>
          <a:p>
            <a:pPr lvl="1">
              <a:lnSpc>
                <a:spcPct val="90000"/>
              </a:lnSpc>
            </a:pPr>
            <a:r>
              <a:rPr lang="en-US" dirty="0" smtClean="0"/>
              <a:t>Recent inquiries</a:t>
            </a:r>
          </a:p>
          <a:p>
            <a:pPr marL="0" indent="0" algn="ctr">
              <a:lnSpc>
                <a:spcPct val="90000"/>
              </a:lnSpc>
              <a:buNone/>
            </a:pPr>
            <a:endParaRPr lang="en-US" sz="2800" i="1" dirty="0" smtClean="0"/>
          </a:p>
          <a:p>
            <a:pPr marL="0" indent="0" algn="ctr">
              <a:lnSpc>
                <a:spcPct val="90000"/>
              </a:lnSpc>
              <a:buNone/>
            </a:pPr>
            <a:r>
              <a:rPr lang="en-US" sz="2800" i="1" dirty="0" smtClean="0"/>
              <a:t>Can </a:t>
            </a:r>
            <a:r>
              <a:rPr lang="en-US" sz="2800" i="1" dirty="0"/>
              <a:t>be obtained by prospective </a:t>
            </a:r>
            <a:r>
              <a:rPr lang="en-US" sz="2800" i="1" dirty="0" smtClean="0"/>
              <a:t>lenders, employers, and other parties with your permission</a:t>
            </a:r>
            <a:endParaRPr lang="en-US" sz="2800" i="1" dirty="0"/>
          </a:p>
          <a:p>
            <a:pPr>
              <a:lnSpc>
                <a:spcPct val="90000"/>
              </a:lnSpc>
            </a:pPr>
            <a:endParaRPr lang="en-US" dirty="0" smtClean="0"/>
          </a:p>
        </p:txBody>
      </p:sp>
    </p:spTree>
    <p:extLst>
      <p:ext uri="{BB962C8B-B14F-4D97-AF65-F5344CB8AC3E}">
        <p14:creationId xmlns:p14="http://schemas.microsoft.com/office/powerpoint/2010/main" val="403493424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ChangeArrowheads="1"/>
          </p:cNvSpPr>
          <p:nvPr/>
        </p:nvSpPr>
        <p:spPr bwMode="auto">
          <a:xfrm>
            <a:off x="838200" y="1143000"/>
            <a:ext cx="7467600" cy="3046978"/>
          </a:xfrm>
          <a:prstGeom prst="rect">
            <a:avLst/>
          </a:prstGeom>
          <a:noFill/>
          <a:ln w="9525">
            <a:noFill/>
            <a:miter lim="800000"/>
            <a:headEnd/>
            <a:tailEnd/>
          </a:ln>
          <a:effectLst/>
        </p:spPr>
        <p:txBody>
          <a:bodyPr wrap="square" lIns="91429" tIns="45715" rIns="91429" bIns="45715">
            <a:spAutoFit/>
          </a:bodyPr>
          <a:lstStyle/>
          <a:p>
            <a:pPr marL="457200" indent="-457200">
              <a:buFont typeface="Wingdings" panose="05000000000000000000" pitchFamily="2" charset="2"/>
              <a:buChar char="Ø"/>
            </a:pPr>
            <a:r>
              <a:rPr lang="en-US" sz="3200" dirty="0"/>
              <a:t>Pay your bills on time</a:t>
            </a:r>
          </a:p>
          <a:p>
            <a:pPr marL="457200" indent="-457200">
              <a:buFont typeface="Wingdings" panose="05000000000000000000" pitchFamily="2" charset="2"/>
              <a:buChar char="Ø"/>
            </a:pPr>
            <a:r>
              <a:rPr lang="en-US" sz="3200" dirty="0" smtClean="0"/>
              <a:t>Keep credit card balances low</a:t>
            </a:r>
            <a:endParaRPr lang="en-US" sz="3200" dirty="0"/>
          </a:p>
          <a:p>
            <a:pPr marL="457200" indent="-457200">
              <a:buFont typeface="Wingdings" panose="05000000000000000000" pitchFamily="2" charset="2"/>
              <a:buChar char="Ø"/>
            </a:pPr>
            <a:r>
              <a:rPr lang="en-US" sz="3200" dirty="0"/>
              <a:t>Apply for and open new credit accounts only as </a:t>
            </a:r>
            <a:r>
              <a:rPr lang="en-US" sz="3200" dirty="0" smtClean="0"/>
              <a:t>needed</a:t>
            </a:r>
          </a:p>
          <a:p>
            <a:pPr marL="457200" indent="-457200">
              <a:buFont typeface="Wingdings" panose="05000000000000000000" pitchFamily="2" charset="2"/>
              <a:buChar char="Ø"/>
            </a:pPr>
            <a:r>
              <a:rPr lang="en-US" sz="3200" dirty="0" smtClean="0"/>
              <a:t>Use credit cards responsibly to create a positive credit history</a:t>
            </a:r>
            <a:endParaRPr lang="en-US" sz="3200" dirty="0"/>
          </a:p>
        </p:txBody>
      </p:sp>
      <p:sp>
        <p:nvSpPr>
          <p:cNvPr id="122898" name="Rectangle 18"/>
          <p:cNvSpPr>
            <a:spLocks noChangeArrowheads="1"/>
          </p:cNvSpPr>
          <p:nvPr/>
        </p:nvSpPr>
        <p:spPr bwMode="auto">
          <a:xfrm>
            <a:off x="0" y="381000"/>
            <a:ext cx="9144000" cy="707876"/>
          </a:xfrm>
          <a:prstGeom prst="rect">
            <a:avLst/>
          </a:prstGeom>
          <a:noFill/>
          <a:ln w="9525">
            <a:noFill/>
            <a:miter lim="800000"/>
            <a:headEnd/>
            <a:tailEnd/>
          </a:ln>
          <a:effectLst/>
        </p:spPr>
        <p:txBody>
          <a:bodyPr lIns="91429" tIns="45715" rIns="91429" bIns="45715">
            <a:spAutoFit/>
          </a:bodyPr>
          <a:lstStyle/>
          <a:p>
            <a:pPr algn="ctr"/>
            <a:r>
              <a:rPr lang="en-US" sz="4000" b="1" dirty="0">
                <a:solidFill>
                  <a:srgbClr val="511CA0"/>
                </a:solidFill>
                <a:latin typeface="+mj-lt"/>
              </a:rPr>
              <a:t>Influencing Your Credit Score</a:t>
            </a:r>
          </a:p>
        </p:txBody>
      </p:sp>
      <p:sp>
        <p:nvSpPr>
          <p:cNvPr id="2" name="TextBox 1"/>
          <p:cNvSpPr txBox="1"/>
          <p:nvPr/>
        </p:nvSpPr>
        <p:spPr>
          <a:xfrm>
            <a:off x="381000" y="4244102"/>
            <a:ext cx="8534400" cy="1969770"/>
          </a:xfrm>
          <a:prstGeom prst="rect">
            <a:avLst/>
          </a:prstGeom>
          <a:noFill/>
        </p:spPr>
        <p:txBody>
          <a:bodyPr wrap="square" rtlCol="0">
            <a:spAutoFit/>
          </a:bodyPr>
          <a:lstStyle/>
          <a:p>
            <a:pPr algn="ctr"/>
            <a:r>
              <a:rPr lang="en-US" sz="2400" i="1" dirty="0" smtClean="0"/>
              <a:t>A secure credit card is a good option to build credit history for individuals who have no credit history</a:t>
            </a:r>
          </a:p>
          <a:p>
            <a:pPr algn="ctr"/>
            <a:endParaRPr lang="en-US" sz="2600" i="1" dirty="0"/>
          </a:p>
          <a:p>
            <a:pPr algn="ctr"/>
            <a:r>
              <a:rPr lang="en-US" sz="2400" i="1" dirty="0" smtClean="0"/>
              <a:t>It is important to review your credit report on a regular basis to verify its accuracy</a:t>
            </a:r>
            <a:endParaRPr lang="en-US" sz="2400" dirty="0"/>
          </a:p>
        </p:txBody>
      </p:sp>
    </p:spTree>
    <p:extLst>
      <p:ext uri="{BB962C8B-B14F-4D97-AF65-F5344CB8AC3E}">
        <p14:creationId xmlns:p14="http://schemas.microsoft.com/office/powerpoint/2010/main" val="124247872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7086600" cy="1446550"/>
          </a:xfrm>
          <a:prstGeom prst="rect">
            <a:avLst/>
          </a:prstGeom>
          <a:noFill/>
        </p:spPr>
        <p:txBody>
          <a:bodyPr wrap="square" rtlCol="0">
            <a:spAutoFit/>
          </a:bodyPr>
          <a:lstStyle/>
          <a:p>
            <a:pPr algn="ctr"/>
            <a:r>
              <a:rPr lang="en-US" sz="4400" b="1" dirty="0" smtClean="0">
                <a:ln w="11430"/>
                <a:solidFill>
                  <a:srgbClr val="511CA0"/>
                </a:solidFill>
              </a:rPr>
              <a:t>Presented by</a:t>
            </a:r>
          </a:p>
          <a:p>
            <a:pPr algn="ctr"/>
            <a:r>
              <a:rPr lang="en-US" sz="4400" b="1" dirty="0" smtClean="0">
                <a:ln w="11430"/>
                <a:solidFill>
                  <a:srgbClr val="511CA0"/>
                </a:solidFill>
              </a:rPr>
              <a:t>(Department Name Here)</a:t>
            </a:r>
            <a:endParaRPr lang="en-US" sz="4400" b="1" dirty="0">
              <a:ln w="11430"/>
              <a:solidFill>
                <a:srgbClr val="511CA0"/>
              </a:solidFill>
            </a:endParaRPr>
          </a:p>
        </p:txBody>
      </p:sp>
    </p:spTree>
    <p:extLst>
      <p:ext uri="{BB962C8B-B14F-4D97-AF65-F5344CB8AC3E}">
        <p14:creationId xmlns:p14="http://schemas.microsoft.com/office/powerpoint/2010/main" val="299860235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7" name="Text Box 5"/>
          <p:cNvSpPr txBox="1">
            <a:spLocks noChangeArrowheads="1"/>
          </p:cNvSpPr>
          <p:nvPr/>
        </p:nvSpPr>
        <p:spPr bwMode="auto">
          <a:xfrm>
            <a:off x="457200" y="76200"/>
            <a:ext cx="8229600" cy="707876"/>
          </a:xfrm>
          <a:prstGeom prst="rect">
            <a:avLst/>
          </a:prstGeom>
          <a:noFill/>
          <a:ln w="9525">
            <a:noFill/>
            <a:miter lim="800000"/>
            <a:headEnd/>
            <a:tailEnd/>
          </a:ln>
          <a:effectLst/>
        </p:spPr>
        <p:txBody>
          <a:bodyPr lIns="91429" tIns="45715" rIns="91429" bIns="45715">
            <a:spAutoFit/>
          </a:bodyPr>
          <a:lstStyle/>
          <a:p>
            <a:pPr algn="ctr">
              <a:spcBef>
                <a:spcPct val="50000"/>
              </a:spcBef>
            </a:pPr>
            <a:r>
              <a:rPr lang="en-US" sz="4000" b="1" dirty="0">
                <a:solidFill>
                  <a:srgbClr val="511CA0"/>
                </a:solidFill>
                <a:latin typeface="+mj-lt"/>
              </a:rPr>
              <a:t>For Your FREE Credit Report</a:t>
            </a:r>
          </a:p>
        </p:txBody>
      </p:sp>
      <p:sp>
        <p:nvSpPr>
          <p:cNvPr id="6" name="TextBox 5"/>
          <p:cNvSpPr txBox="1">
            <a:spLocks noChangeArrowheads="1"/>
          </p:cNvSpPr>
          <p:nvPr/>
        </p:nvSpPr>
        <p:spPr bwMode="auto">
          <a:xfrm>
            <a:off x="0" y="685800"/>
            <a:ext cx="7772400" cy="523220"/>
          </a:xfrm>
          <a:prstGeom prst="rect">
            <a:avLst/>
          </a:prstGeom>
          <a:noFill/>
          <a:ln w="9525">
            <a:noFill/>
            <a:miter lim="800000"/>
            <a:headEnd/>
            <a:tailEnd/>
          </a:ln>
        </p:spPr>
        <p:txBody>
          <a:bodyPr wrap="square">
            <a:spAutoFit/>
          </a:bodyPr>
          <a:lstStyle/>
          <a:p>
            <a:pPr algn="r">
              <a:defRPr/>
            </a:pPr>
            <a:r>
              <a:rPr lang="en-US" sz="2800" dirty="0" smtClean="0">
                <a:solidFill>
                  <a:srgbClr val="336600"/>
                </a:solidFill>
                <a:hlinkClick r:id="rId3"/>
              </a:rPr>
              <a:t>annualcreditreport.com</a:t>
            </a:r>
            <a:endParaRPr lang="en-US" sz="2500" dirty="0">
              <a:solidFill>
                <a:srgbClr val="3366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8466"/>
            <a:ext cx="6553200" cy="495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81000" y="4572000"/>
            <a:ext cx="990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438400" y="2616771"/>
            <a:ext cx="4267200" cy="1631216"/>
          </a:xfrm>
          <a:prstGeom prst="rect">
            <a:avLst/>
          </a:prstGeom>
          <a:noFill/>
          <a:ln w="9525">
            <a:noFill/>
            <a:miter lim="800000"/>
            <a:headEnd/>
            <a:tailEnd/>
          </a:ln>
        </p:spPr>
        <p:txBody>
          <a:bodyPr anchor="ctr">
            <a:spAutoFit/>
          </a:bodyPr>
          <a:lstStyle/>
          <a:p>
            <a:pPr algn="ctr"/>
            <a:r>
              <a:rPr lang="en-US" sz="2500" b="1" dirty="0"/>
              <a:t>Student Fiscal Services</a:t>
            </a:r>
          </a:p>
          <a:p>
            <a:pPr algn="ctr"/>
            <a:r>
              <a:rPr lang="en-US" sz="2500" b="1" dirty="0"/>
              <a:t>129 Schmitz Hall</a:t>
            </a:r>
          </a:p>
          <a:p>
            <a:pPr algn="ctr"/>
            <a:r>
              <a:rPr lang="en-US" sz="2500" b="1" dirty="0" smtClean="0"/>
              <a:t>206–543–4694</a:t>
            </a:r>
            <a:endParaRPr lang="en-US" sz="2500" b="1" dirty="0"/>
          </a:p>
          <a:p>
            <a:pPr algn="ctr"/>
            <a:r>
              <a:rPr lang="en-US" sz="2500" b="1" dirty="0" smtClean="0">
                <a:solidFill>
                  <a:srgbClr val="511CA0"/>
                </a:solidFill>
              </a:rPr>
              <a:t>sfshelp@uw.edu</a:t>
            </a:r>
            <a:endParaRPr lang="en-US" sz="2500" b="1" dirty="0">
              <a:solidFill>
                <a:srgbClr val="511CA0"/>
              </a:solidFill>
            </a:endParaRPr>
          </a:p>
        </p:txBody>
      </p:sp>
      <p:sp>
        <p:nvSpPr>
          <p:cNvPr id="29699" name="Rectangle 3"/>
          <p:cNvSpPr>
            <a:spLocks noChangeArrowheads="1"/>
          </p:cNvSpPr>
          <p:nvPr/>
        </p:nvSpPr>
        <p:spPr bwMode="auto">
          <a:xfrm>
            <a:off x="381000" y="5257800"/>
            <a:ext cx="8229600" cy="707886"/>
          </a:xfrm>
          <a:prstGeom prst="rect">
            <a:avLst/>
          </a:prstGeom>
          <a:noFill/>
          <a:ln w="9525">
            <a:noFill/>
            <a:miter lim="800000"/>
            <a:headEnd/>
            <a:tailEnd/>
          </a:ln>
        </p:spPr>
        <p:txBody>
          <a:bodyPr wrap="square">
            <a:spAutoFit/>
          </a:bodyPr>
          <a:lstStyle/>
          <a:p>
            <a:pPr algn="ctr"/>
            <a:r>
              <a:rPr lang="en-US" sz="4000" b="1" dirty="0">
                <a:solidFill>
                  <a:srgbClr val="511CA0"/>
                </a:solidFill>
                <a:hlinkClick r:id="rId3"/>
              </a:rPr>
              <a:t>www.f2.washington.edu/fm/sfs/</a:t>
            </a:r>
            <a:endParaRPr lang="en-US" sz="4000" b="1" dirty="0">
              <a:solidFill>
                <a:srgbClr val="511CA0"/>
              </a:solidFill>
            </a:endParaRPr>
          </a:p>
        </p:txBody>
      </p:sp>
      <p:sp>
        <p:nvSpPr>
          <p:cNvPr id="29701" name="Rectangle 8"/>
          <p:cNvSpPr>
            <a:spLocks noChangeArrowheads="1"/>
          </p:cNvSpPr>
          <p:nvPr/>
        </p:nvSpPr>
        <p:spPr bwMode="auto">
          <a:xfrm>
            <a:off x="2721485" y="762000"/>
            <a:ext cx="3755515" cy="1015663"/>
          </a:xfrm>
          <a:prstGeom prst="rect">
            <a:avLst/>
          </a:prstGeom>
          <a:noFill/>
          <a:ln w="9525">
            <a:noFill/>
            <a:miter lim="800000"/>
            <a:headEnd/>
            <a:tailEnd/>
          </a:ln>
        </p:spPr>
        <p:txBody>
          <a:bodyPr wrap="none">
            <a:spAutoFit/>
          </a:bodyPr>
          <a:lstStyle/>
          <a:p>
            <a:pPr algn="ctr"/>
            <a:r>
              <a:rPr lang="en-US" sz="6000" b="1" dirty="0" smtClean="0">
                <a:solidFill>
                  <a:srgbClr val="511CA0"/>
                </a:solidFill>
                <a:latin typeface="+mj-lt"/>
              </a:rPr>
              <a:t>Questions?</a:t>
            </a:r>
            <a:endParaRPr lang="en-US" sz="6000" b="1" dirty="0">
              <a:solidFill>
                <a:srgbClr val="511CA0"/>
              </a:solidFill>
              <a:latin typeface="+mj-lt"/>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93887"/>
            <a:ext cx="8458200" cy="4893647"/>
          </a:xfrm>
          <a:prstGeom prst="rect">
            <a:avLst/>
          </a:prstGeom>
          <a:noFill/>
        </p:spPr>
        <p:txBody>
          <a:bodyPr wrap="square" rtlCol="0">
            <a:spAutoFit/>
          </a:bodyPr>
          <a:lstStyle/>
          <a:p>
            <a:r>
              <a:rPr lang="en-US" sz="1200" dirty="0" smtClean="0"/>
              <a:t>Direct </a:t>
            </a:r>
            <a:r>
              <a:rPr lang="en-US" sz="1200" dirty="0"/>
              <a:t>Loan </a:t>
            </a:r>
            <a:r>
              <a:rPr lang="en-US" sz="1200" dirty="0" smtClean="0"/>
              <a:t>Program</a:t>
            </a:r>
          </a:p>
          <a:p>
            <a:r>
              <a:rPr lang="en-US" sz="1200" u="sng" dirty="0" smtClean="0">
                <a:hlinkClick r:id="rId3"/>
              </a:rPr>
              <a:t>http</a:t>
            </a:r>
            <a:r>
              <a:rPr lang="en-US" sz="1200" u="sng" dirty="0">
                <a:hlinkClick r:id="rId3"/>
              </a:rPr>
              <a:t>://www.direct.ed.gov/student.html</a:t>
            </a:r>
            <a:endParaRPr lang="en-US" sz="1200" dirty="0"/>
          </a:p>
          <a:p>
            <a:endParaRPr lang="en-US" sz="1200" dirty="0" smtClean="0"/>
          </a:p>
          <a:p>
            <a:r>
              <a:rPr lang="en-US" sz="1200" dirty="0" smtClean="0"/>
              <a:t>Perkins and Institutional Loans:  </a:t>
            </a:r>
            <a:r>
              <a:rPr lang="en-US" sz="1200" dirty="0" smtClean="0"/>
              <a:t>(Heartland ECSI)</a:t>
            </a:r>
            <a:endParaRPr lang="en-US" sz="1200" dirty="0" smtClean="0"/>
          </a:p>
          <a:p>
            <a:r>
              <a:rPr lang="en-US" sz="1200" u="sng" dirty="0">
                <a:hlinkClick r:id="rId4"/>
              </a:rPr>
              <a:t>https://heartland.ecsi.net</a:t>
            </a:r>
            <a:r>
              <a:rPr lang="en-US" sz="1200" u="sng" dirty="0" smtClean="0">
                <a:hlinkClick r:id="rId4"/>
              </a:rPr>
              <a:t>/</a:t>
            </a:r>
            <a:endParaRPr lang="en-US" sz="1200" u="sng" dirty="0" smtClean="0"/>
          </a:p>
          <a:p>
            <a:r>
              <a:rPr lang="en-US" sz="1200" dirty="0" smtClean="0"/>
              <a:t> </a:t>
            </a:r>
          </a:p>
          <a:p>
            <a:r>
              <a:rPr lang="en-US" sz="1200" dirty="0" smtClean="0"/>
              <a:t>National Student Loan Data System</a:t>
            </a:r>
          </a:p>
          <a:p>
            <a:r>
              <a:rPr lang="en-US" sz="1200" u="sng" dirty="0" smtClean="0">
                <a:hlinkClick r:id="rId5"/>
              </a:rPr>
              <a:t>http://www.nslds.ed.gov/nslds_SA/</a:t>
            </a:r>
            <a:endParaRPr lang="en-US" sz="1200" u="sng" dirty="0" smtClean="0"/>
          </a:p>
          <a:p>
            <a:endParaRPr lang="en-US" sz="1200" u="sng" dirty="0"/>
          </a:p>
          <a:p>
            <a:r>
              <a:rPr lang="en-US" sz="1200" dirty="0"/>
              <a:t>My Federal Student </a:t>
            </a:r>
            <a:r>
              <a:rPr lang="en-US" sz="1200" dirty="0" smtClean="0"/>
              <a:t>Aid</a:t>
            </a:r>
          </a:p>
          <a:p>
            <a:r>
              <a:rPr lang="en-US" sz="1200" dirty="0" smtClean="0">
                <a:hlinkClick r:id="rId6"/>
              </a:rPr>
              <a:t>https</a:t>
            </a:r>
            <a:r>
              <a:rPr lang="en-US" sz="1200" dirty="0">
                <a:hlinkClick r:id="rId6"/>
              </a:rPr>
              <a:t>://</a:t>
            </a:r>
            <a:r>
              <a:rPr lang="en-US" sz="1200" dirty="0" smtClean="0">
                <a:hlinkClick r:id="rId6"/>
              </a:rPr>
              <a:t>studentaid.ed.gov/my-student-aid</a:t>
            </a:r>
            <a:endParaRPr lang="en-US" sz="1200" dirty="0" smtClean="0"/>
          </a:p>
          <a:p>
            <a:r>
              <a:rPr lang="en-US" sz="1200" dirty="0" smtClean="0"/>
              <a:t> </a:t>
            </a:r>
          </a:p>
          <a:p>
            <a:r>
              <a:rPr lang="en-US" sz="1200" dirty="0" smtClean="0"/>
              <a:t>Loan Consolidation</a:t>
            </a:r>
          </a:p>
          <a:p>
            <a:r>
              <a:rPr lang="en-US" sz="1200" u="sng" dirty="0" smtClean="0">
                <a:hlinkClick r:id="rId7"/>
              </a:rPr>
              <a:t>https</a:t>
            </a:r>
            <a:r>
              <a:rPr lang="en-US" sz="1200" u="sng" dirty="0">
                <a:hlinkClick r:id="rId7"/>
              </a:rPr>
              <a:t>://</a:t>
            </a:r>
            <a:r>
              <a:rPr lang="en-US" sz="1200" u="sng" dirty="0" smtClean="0">
                <a:hlinkClick r:id="rId7"/>
              </a:rPr>
              <a:t>studentaid.ed.gov/repay-loans/consolidation</a:t>
            </a:r>
            <a:endParaRPr lang="en-US" sz="1200" u="sng" dirty="0" smtClean="0"/>
          </a:p>
          <a:p>
            <a:r>
              <a:rPr lang="en-US" sz="1200" dirty="0" smtClean="0"/>
              <a:t> </a:t>
            </a:r>
          </a:p>
          <a:p>
            <a:r>
              <a:rPr lang="en-US" sz="1200" dirty="0" smtClean="0"/>
              <a:t>Postponing Repayment</a:t>
            </a:r>
          </a:p>
          <a:p>
            <a:r>
              <a:rPr lang="en-US" sz="1200" dirty="0" smtClean="0">
                <a:hlinkClick r:id="rId8"/>
              </a:rPr>
              <a:t>http</a:t>
            </a:r>
            <a:r>
              <a:rPr lang="en-US" sz="1200" dirty="0">
                <a:hlinkClick r:id="rId8"/>
              </a:rPr>
              <a:t>://studentaid.ed.gov/repay-loans/understand#what-should-i-do</a:t>
            </a:r>
            <a:endParaRPr lang="en-US" sz="1200" dirty="0" smtClean="0"/>
          </a:p>
          <a:p>
            <a:r>
              <a:rPr lang="en-US" sz="1200" dirty="0" smtClean="0"/>
              <a:t> </a:t>
            </a:r>
          </a:p>
          <a:p>
            <a:r>
              <a:rPr lang="en-US" sz="1200" dirty="0" smtClean="0"/>
              <a:t>Federal Loan Discharge or Cancellation</a:t>
            </a:r>
          </a:p>
          <a:p>
            <a:r>
              <a:rPr lang="en-US" sz="1200" u="sng" dirty="0" smtClean="0">
                <a:hlinkClick r:id="rId9"/>
              </a:rPr>
              <a:t>http://studentaid.ed.gov/repay-loans/forgiveness-cancellation</a:t>
            </a:r>
            <a:endParaRPr lang="en-US" sz="1200" dirty="0" smtClean="0"/>
          </a:p>
          <a:p>
            <a:r>
              <a:rPr lang="en-US" sz="1200" dirty="0" smtClean="0"/>
              <a:t> </a:t>
            </a:r>
          </a:p>
          <a:p>
            <a:r>
              <a:rPr lang="en-US" sz="1200" dirty="0" smtClean="0"/>
              <a:t>Student Loan Repayment Calculator</a:t>
            </a:r>
          </a:p>
          <a:p>
            <a:r>
              <a:rPr lang="en-US" sz="1200" dirty="0" smtClean="0">
                <a:hlinkClick r:id="rId10"/>
              </a:rPr>
              <a:t>https://studentloans.gov/myDirectLoan/mobile/repayment/repaymentEstimator.action</a:t>
            </a:r>
            <a:endParaRPr lang="en-US" sz="1200" dirty="0" smtClean="0">
              <a:solidFill>
                <a:srgbClr val="336600"/>
              </a:solidFill>
            </a:endParaRPr>
          </a:p>
          <a:p>
            <a:r>
              <a:rPr lang="en-US" sz="1200" dirty="0" smtClean="0"/>
              <a:t> </a:t>
            </a:r>
          </a:p>
          <a:p>
            <a:r>
              <a:rPr lang="en-US" sz="1200" dirty="0" smtClean="0"/>
              <a:t>Annual Credit Report</a:t>
            </a:r>
          </a:p>
          <a:p>
            <a:r>
              <a:rPr lang="en-US" sz="1200" dirty="0" smtClean="0">
                <a:solidFill>
                  <a:srgbClr val="336600"/>
                </a:solidFill>
                <a:hlinkClick r:id="rId11"/>
              </a:rPr>
              <a:t>https</a:t>
            </a:r>
            <a:r>
              <a:rPr lang="en-US" sz="1200" dirty="0">
                <a:solidFill>
                  <a:srgbClr val="336600"/>
                </a:solidFill>
                <a:hlinkClick r:id="rId11"/>
              </a:rPr>
              <a:t>://www.annualcreditreport.com/index.action</a:t>
            </a:r>
            <a:endParaRPr lang="en-US" sz="1200" dirty="0" smtClean="0">
              <a:solidFill>
                <a:srgbClr val="336600"/>
              </a:solidFill>
            </a:endParaRPr>
          </a:p>
        </p:txBody>
      </p:sp>
      <p:sp>
        <p:nvSpPr>
          <p:cNvPr id="3" name="Rectangle 2"/>
          <p:cNvSpPr/>
          <p:nvPr/>
        </p:nvSpPr>
        <p:spPr>
          <a:xfrm>
            <a:off x="381000" y="304800"/>
            <a:ext cx="8686800" cy="707886"/>
          </a:xfrm>
          <a:prstGeom prst="rect">
            <a:avLst/>
          </a:prstGeom>
        </p:spPr>
        <p:txBody>
          <a:bodyPr wrap="square">
            <a:spAutoFit/>
          </a:bodyPr>
          <a:lstStyle/>
          <a:p>
            <a:r>
              <a:rPr lang="en-US" sz="4000" b="1" dirty="0" smtClean="0">
                <a:solidFill>
                  <a:srgbClr val="511CA0"/>
                </a:solidFill>
              </a:rPr>
              <a:t>Links to further information</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785878"/>
            <a:ext cx="8077200" cy="2862322"/>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solidFill>
                  <a:srgbClr val="17375E"/>
                </a:solidFill>
              </a:rPr>
              <a:t>Loan Life Cycle</a:t>
            </a:r>
          </a:p>
          <a:p>
            <a:pPr marL="571500" indent="-571500">
              <a:buFont typeface="Wingdings" panose="05000000000000000000" pitchFamily="2" charset="2"/>
              <a:buChar char="Ø"/>
            </a:pPr>
            <a:r>
              <a:rPr lang="en-US" sz="3600" dirty="0" smtClean="0">
                <a:solidFill>
                  <a:srgbClr val="17375E"/>
                </a:solidFill>
              </a:rPr>
              <a:t>Loan History and Repayment</a:t>
            </a:r>
          </a:p>
          <a:p>
            <a:pPr marL="571500" indent="-571500">
              <a:buFont typeface="Wingdings" panose="05000000000000000000" pitchFamily="2" charset="2"/>
              <a:buChar char="Ø"/>
            </a:pPr>
            <a:r>
              <a:rPr lang="en-US" sz="3600" dirty="0" smtClean="0">
                <a:solidFill>
                  <a:srgbClr val="17375E"/>
                </a:solidFill>
              </a:rPr>
              <a:t>Understanding your Income</a:t>
            </a:r>
          </a:p>
          <a:p>
            <a:pPr marL="571500" indent="-571500">
              <a:buFont typeface="Wingdings" panose="05000000000000000000" pitchFamily="2" charset="2"/>
              <a:buChar char="Ø"/>
            </a:pPr>
            <a:r>
              <a:rPr lang="en-US" sz="3600" dirty="0" smtClean="0">
                <a:solidFill>
                  <a:srgbClr val="17375E"/>
                </a:solidFill>
              </a:rPr>
              <a:t>Understanding Your Credit Report</a:t>
            </a:r>
          </a:p>
          <a:p>
            <a:pPr marL="571500" indent="-571500">
              <a:buFont typeface="Wingdings" panose="05000000000000000000" pitchFamily="2" charset="2"/>
              <a:buChar char="Ø"/>
            </a:pPr>
            <a:r>
              <a:rPr lang="en-US" sz="3600" dirty="0" smtClean="0">
                <a:solidFill>
                  <a:srgbClr val="17375E"/>
                </a:solidFill>
              </a:rPr>
              <a:t>Questions</a:t>
            </a:r>
            <a:endParaRPr lang="en-US" sz="3600" dirty="0">
              <a:solidFill>
                <a:srgbClr val="17375E"/>
              </a:solidFill>
            </a:endParaRPr>
          </a:p>
        </p:txBody>
      </p:sp>
      <p:sp>
        <p:nvSpPr>
          <p:cNvPr id="4" name="Rectangle 3"/>
          <p:cNvSpPr/>
          <p:nvPr/>
        </p:nvSpPr>
        <p:spPr>
          <a:xfrm>
            <a:off x="2971800" y="435114"/>
            <a:ext cx="2891514" cy="707886"/>
          </a:xfrm>
          <a:prstGeom prst="rect">
            <a:avLst/>
          </a:prstGeom>
          <a:noFill/>
        </p:spPr>
        <p:txBody>
          <a:bodyPr wrap="square" lIns="91440" tIns="45720" rIns="91440" bIns="45720">
            <a:spAutoFit/>
          </a:bodyPr>
          <a:lstStyle/>
          <a:p>
            <a:pPr algn="ctr"/>
            <a:r>
              <a:rPr lang="en-US" sz="4000" b="1" dirty="0" smtClean="0">
                <a:solidFill>
                  <a:srgbClr val="511CA0"/>
                </a:solidFill>
              </a:rPr>
              <a:t>Agenda</a:t>
            </a:r>
            <a:endParaRPr lang="en-US" sz="4000" b="1" dirty="0">
              <a:solidFill>
                <a:srgbClr val="511CA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9"/>
          <p:cNvSpPr>
            <a:spLocks noChangeArrowheads="1"/>
          </p:cNvSpPr>
          <p:nvPr/>
        </p:nvSpPr>
        <p:spPr bwMode="auto">
          <a:xfrm>
            <a:off x="5029200" y="4824412"/>
            <a:ext cx="1924050" cy="485775"/>
          </a:xfrm>
          <a:prstGeom prst="rightArrow">
            <a:avLst>
              <a:gd name="adj1" fmla="val 50000"/>
              <a:gd name="adj2" fmla="val 47059"/>
            </a:avLst>
          </a:prstGeom>
          <a:solidFill>
            <a:srgbClr val="FFFFFF"/>
          </a:solidFill>
          <a:ln w="9525">
            <a:solidFill>
              <a:srgbClr val="000000"/>
            </a:solidFill>
            <a:miter lim="800000"/>
            <a:headEnd/>
            <a:tailEnd/>
          </a:ln>
        </p:spPr>
        <p:txBody>
          <a:bodyPr/>
          <a:lstStyle/>
          <a:p>
            <a:endParaRPr lang="en-US" dirty="0"/>
          </a:p>
        </p:txBody>
      </p:sp>
      <p:sp>
        <p:nvSpPr>
          <p:cNvPr id="80900" name="Text Box 4"/>
          <p:cNvSpPr txBox="1">
            <a:spLocks noChangeArrowheads="1"/>
          </p:cNvSpPr>
          <p:nvPr/>
        </p:nvSpPr>
        <p:spPr bwMode="auto">
          <a:xfrm>
            <a:off x="2171700" y="266700"/>
            <a:ext cx="4762500" cy="800100"/>
          </a:xfrm>
          <a:prstGeom prst="rect">
            <a:avLst/>
          </a:prstGeom>
          <a:solidFill>
            <a:srgbClr val="FFFFFF"/>
          </a:solidFill>
          <a:ln w="9525">
            <a:noFill/>
            <a:miter lim="800000"/>
            <a:headEnd/>
            <a:tailEnd/>
          </a:ln>
        </p:spPr>
        <p:txBody>
          <a:bodyPr/>
          <a:lstStyle/>
          <a:p>
            <a:pPr algn="ctr"/>
            <a:r>
              <a:rPr lang="en-US" sz="4000" b="1" dirty="0">
                <a:solidFill>
                  <a:srgbClr val="511CA0"/>
                </a:solidFill>
                <a:latin typeface="+mj-lt"/>
              </a:rPr>
              <a:t>Loan Life Cycle</a:t>
            </a:r>
          </a:p>
          <a:p>
            <a:pPr algn="ctr"/>
            <a:endParaRPr lang="en-US" sz="700" b="1" dirty="0">
              <a:solidFill>
                <a:srgbClr val="17375E"/>
              </a:solidFill>
              <a:latin typeface="+mj-lt"/>
            </a:endParaRPr>
          </a:p>
          <a:p>
            <a:endParaRPr lang="en-US" sz="2400" dirty="0">
              <a:solidFill>
                <a:srgbClr val="17375E"/>
              </a:solidFill>
              <a:latin typeface="+mj-lt"/>
            </a:endParaRPr>
          </a:p>
        </p:txBody>
      </p:sp>
      <p:sp>
        <p:nvSpPr>
          <p:cNvPr id="80905" name="AutoShape 9"/>
          <p:cNvSpPr>
            <a:spLocks noChangeArrowheads="1"/>
          </p:cNvSpPr>
          <p:nvPr/>
        </p:nvSpPr>
        <p:spPr bwMode="auto">
          <a:xfrm>
            <a:off x="2362200" y="1828800"/>
            <a:ext cx="685800" cy="485775"/>
          </a:xfrm>
          <a:prstGeom prst="rightArrow">
            <a:avLst>
              <a:gd name="adj1" fmla="val 50000"/>
              <a:gd name="adj2" fmla="val 29412"/>
            </a:avLst>
          </a:prstGeom>
          <a:solidFill>
            <a:srgbClr val="FFFFFF"/>
          </a:solidFill>
          <a:ln w="9525">
            <a:solidFill>
              <a:srgbClr val="000000"/>
            </a:solidFill>
            <a:miter lim="800000"/>
            <a:headEnd/>
            <a:tailEnd/>
          </a:ln>
        </p:spPr>
        <p:txBody>
          <a:bodyPr/>
          <a:lstStyle/>
          <a:p>
            <a:endParaRPr lang="en-US" dirty="0"/>
          </a:p>
        </p:txBody>
      </p:sp>
      <p:sp>
        <p:nvSpPr>
          <p:cNvPr id="80908" name="AutoShape 12"/>
          <p:cNvSpPr>
            <a:spLocks noChangeArrowheads="1"/>
          </p:cNvSpPr>
          <p:nvPr/>
        </p:nvSpPr>
        <p:spPr bwMode="auto">
          <a:xfrm>
            <a:off x="4267200" y="1839913"/>
            <a:ext cx="685800" cy="485775"/>
          </a:xfrm>
          <a:prstGeom prst="rightArrow">
            <a:avLst>
              <a:gd name="adj1" fmla="val 50000"/>
              <a:gd name="adj2" fmla="val 35294"/>
            </a:avLst>
          </a:prstGeom>
          <a:solidFill>
            <a:srgbClr val="FFFFFF"/>
          </a:solidFill>
          <a:ln w="9525">
            <a:solidFill>
              <a:srgbClr val="000000"/>
            </a:solidFill>
            <a:miter lim="800000"/>
            <a:headEnd/>
            <a:tailEnd/>
          </a:ln>
        </p:spPr>
        <p:txBody>
          <a:bodyPr/>
          <a:lstStyle/>
          <a:p>
            <a:endParaRPr lang="en-US" dirty="0"/>
          </a:p>
        </p:txBody>
      </p:sp>
      <p:sp>
        <p:nvSpPr>
          <p:cNvPr id="80906" name="Rectangle 10"/>
          <p:cNvSpPr>
            <a:spLocks noChangeArrowheads="1"/>
          </p:cNvSpPr>
          <p:nvPr/>
        </p:nvSpPr>
        <p:spPr bwMode="auto">
          <a:xfrm>
            <a:off x="3162300" y="1524000"/>
            <a:ext cx="1257300" cy="1066800"/>
          </a:xfrm>
          <a:prstGeom prst="rect">
            <a:avLst/>
          </a:prstGeom>
          <a:solidFill>
            <a:srgbClr val="FFFFFF"/>
          </a:solidFill>
          <a:ln w="19050">
            <a:solidFill>
              <a:srgbClr val="000000"/>
            </a:solidFill>
            <a:miter lim="800000"/>
            <a:headEnd/>
            <a:tailEnd/>
          </a:ln>
        </p:spPr>
        <p:txBody>
          <a:bodyPr/>
          <a:lstStyle/>
          <a:p>
            <a:pPr algn="ctr"/>
            <a:endParaRPr lang="en-US" sz="1300" b="1" dirty="0" smtClean="0">
              <a:cs typeface="Arial" pitchFamily="34" charset="0"/>
            </a:endParaRPr>
          </a:p>
          <a:p>
            <a:pPr algn="ctr"/>
            <a:r>
              <a:rPr lang="en-US" sz="1300" b="1" dirty="0" smtClean="0">
                <a:cs typeface="Arial" pitchFamily="34" charset="0"/>
              </a:rPr>
              <a:t>Loan Disbursement</a:t>
            </a:r>
            <a:endParaRPr lang="en-US" sz="1300" b="1" dirty="0">
              <a:cs typeface="Arial" pitchFamily="34" charset="0"/>
            </a:endParaRPr>
          </a:p>
          <a:p>
            <a:pPr lvl="0" algn="ctr"/>
            <a:endParaRPr lang="en-US" sz="1100" dirty="0" smtClean="0">
              <a:solidFill>
                <a:prstClr val="black"/>
              </a:solidFill>
              <a:cs typeface="Arial" pitchFamily="34" charset="0"/>
            </a:endParaRPr>
          </a:p>
          <a:p>
            <a:endParaRPr lang="en-US" dirty="0">
              <a:cs typeface="Arial" pitchFamily="34" charset="0"/>
            </a:endParaRPr>
          </a:p>
        </p:txBody>
      </p:sp>
      <p:sp>
        <p:nvSpPr>
          <p:cNvPr id="80910" name="AutoShape 14"/>
          <p:cNvSpPr>
            <a:spLocks noChangeArrowheads="1"/>
          </p:cNvSpPr>
          <p:nvPr/>
        </p:nvSpPr>
        <p:spPr bwMode="auto">
          <a:xfrm>
            <a:off x="6096000" y="1828800"/>
            <a:ext cx="815975" cy="485775"/>
          </a:xfrm>
          <a:prstGeom prst="rightArrow">
            <a:avLst>
              <a:gd name="adj1" fmla="val 50000"/>
              <a:gd name="adj2" fmla="val 35294"/>
            </a:avLst>
          </a:prstGeom>
          <a:solidFill>
            <a:srgbClr val="FFFFFF"/>
          </a:solidFill>
          <a:ln w="9525">
            <a:solidFill>
              <a:srgbClr val="000000"/>
            </a:solidFill>
            <a:miter lim="800000"/>
            <a:headEnd/>
            <a:tailEnd/>
          </a:ln>
        </p:spPr>
        <p:txBody>
          <a:bodyPr/>
          <a:lstStyle/>
          <a:p>
            <a:endParaRPr lang="en-US" dirty="0"/>
          </a:p>
        </p:txBody>
      </p:sp>
      <p:sp>
        <p:nvSpPr>
          <p:cNvPr id="80909" name="Rectangle 13"/>
          <p:cNvSpPr>
            <a:spLocks noChangeArrowheads="1"/>
          </p:cNvSpPr>
          <p:nvPr/>
        </p:nvSpPr>
        <p:spPr bwMode="auto">
          <a:xfrm>
            <a:off x="5029200" y="1524000"/>
            <a:ext cx="1257300" cy="1066800"/>
          </a:xfrm>
          <a:prstGeom prst="rect">
            <a:avLst/>
          </a:prstGeom>
          <a:solidFill>
            <a:srgbClr val="FFFFFF"/>
          </a:solidFill>
          <a:ln w="19050">
            <a:solidFill>
              <a:srgbClr val="000000"/>
            </a:solidFill>
            <a:miter lim="800000"/>
            <a:headEnd/>
            <a:tailEnd/>
          </a:ln>
        </p:spPr>
        <p:txBody>
          <a:bodyPr/>
          <a:lstStyle/>
          <a:p>
            <a:pPr algn="ctr"/>
            <a:endParaRPr lang="en-US" sz="1300" b="1" dirty="0" smtClean="0">
              <a:cs typeface="Arial" pitchFamily="34" charset="0"/>
            </a:endParaRPr>
          </a:p>
          <a:p>
            <a:pPr algn="ctr"/>
            <a:r>
              <a:rPr lang="en-US" sz="1300" b="1" dirty="0" smtClean="0">
                <a:cs typeface="Arial" pitchFamily="34" charset="0"/>
              </a:rPr>
              <a:t>Exit Counseling Sessions</a:t>
            </a:r>
          </a:p>
        </p:txBody>
      </p:sp>
      <p:sp>
        <p:nvSpPr>
          <p:cNvPr id="80911" name="Rectangle 15"/>
          <p:cNvSpPr>
            <a:spLocks noChangeArrowheads="1"/>
          </p:cNvSpPr>
          <p:nvPr/>
        </p:nvSpPr>
        <p:spPr bwMode="auto">
          <a:xfrm>
            <a:off x="7010400" y="1524000"/>
            <a:ext cx="1257300" cy="1066800"/>
          </a:xfrm>
          <a:prstGeom prst="rect">
            <a:avLst/>
          </a:prstGeom>
          <a:solidFill>
            <a:srgbClr val="FFFFFF"/>
          </a:solidFill>
          <a:ln w="19050">
            <a:solidFill>
              <a:srgbClr val="000000"/>
            </a:solidFill>
            <a:miter lim="800000"/>
            <a:headEnd/>
            <a:tailEnd/>
          </a:ln>
        </p:spPr>
        <p:txBody>
          <a:bodyPr/>
          <a:lstStyle/>
          <a:p>
            <a:pPr algn="ctr"/>
            <a:endParaRPr lang="en-US" sz="1300" b="1" dirty="0" smtClean="0">
              <a:cs typeface="Arial" pitchFamily="34" charset="0"/>
            </a:endParaRPr>
          </a:p>
          <a:p>
            <a:pPr algn="ctr"/>
            <a:r>
              <a:rPr lang="en-US" sz="1300" b="1" dirty="0" smtClean="0">
                <a:cs typeface="Arial" pitchFamily="34" charset="0"/>
              </a:rPr>
              <a:t>Graduation or Withdrawal</a:t>
            </a:r>
          </a:p>
          <a:p>
            <a:pPr algn="ctr"/>
            <a:r>
              <a:rPr lang="en-US" sz="1000" dirty="0" smtClean="0">
                <a:cs typeface="Arial" pitchFamily="34" charset="0"/>
              </a:rPr>
              <a:t>(Separation Date)</a:t>
            </a:r>
            <a:endParaRPr lang="en-US" sz="1000" b="1" dirty="0">
              <a:cs typeface="Arial" pitchFamily="34" charset="0"/>
            </a:endParaRPr>
          </a:p>
        </p:txBody>
      </p:sp>
      <p:sp>
        <p:nvSpPr>
          <p:cNvPr id="24" name="AutoShape 5"/>
          <p:cNvSpPr>
            <a:spLocks noChangeArrowheads="1"/>
          </p:cNvSpPr>
          <p:nvPr/>
        </p:nvSpPr>
        <p:spPr bwMode="auto">
          <a:xfrm>
            <a:off x="2743200" y="4724400"/>
            <a:ext cx="685800" cy="485775"/>
          </a:xfrm>
          <a:prstGeom prst="rightArrow">
            <a:avLst>
              <a:gd name="adj1" fmla="val 50000"/>
              <a:gd name="adj2" fmla="val 47059"/>
            </a:avLst>
          </a:prstGeom>
          <a:solidFill>
            <a:srgbClr val="FFFFFF"/>
          </a:solidFill>
          <a:ln w="9525">
            <a:solidFill>
              <a:srgbClr val="000000"/>
            </a:solidFill>
            <a:miter lim="800000"/>
            <a:headEnd/>
            <a:tailEnd/>
          </a:ln>
        </p:spPr>
        <p:txBody>
          <a:bodyPr/>
          <a:lstStyle/>
          <a:p>
            <a:endParaRPr lang="en-US" dirty="0"/>
          </a:p>
        </p:txBody>
      </p:sp>
      <p:sp>
        <p:nvSpPr>
          <p:cNvPr id="25" name="Rectangle 7"/>
          <p:cNvSpPr>
            <a:spLocks noChangeArrowheads="1"/>
          </p:cNvSpPr>
          <p:nvPr/>
        </p:nvSpPr>
        <p:spPr bwMode="auto">
          <a:xfrm>
            <a:off x="3581400" y="4343400"/>
            <a:ext cx="1981200" cy="1295400"/>
          </a:xfrm>
          <a:prstGeom prst="rect">
            <a:avLst/>
          </a:prstGeom>
          <a:solidFill>
            <a:srgbClr val="FFFFFF"/>
          </a:solidFill>
          <a:ln w="19050">
            <a:solidFill>
              <a:srgbClr val="000000"/>
            </a:solidFill>
            <a:miter lim="800000"/>
            <a:headEnd/>
            <a:tailEnd/>
          </a:ln>
        </p:spPr>
        <p:txBody>
          <a:bodyPr/>
          <a:lstStyle/>
          <a:p>
            <a:pPr algn="ctr"/>
            <a:r>
              <a:rPr lang="en-US" sz="1300" b="1" dirty="0">
                <a:cs typeface="Arial" pitchFamily="34" charset="0"/>
              </a:rPr>
              <a:t>Billing Cycle</a:t>
            </a:r>
          </a:p>
          <a:p>
            <a:pPr algn="ctr"/>
            <a:r>
              <a:rPr lang="en-US" sz="1200" dirty="0" smtClean="0">
                <a:cs typeface="Arial" pitchFamily="34" charset="0"/>
              </a:rPr>
              <a:t>Monthly – Federal Direct, Perkins, and Health Professions Loans</a:t>
            </a:r>
          </a:p>
          <a:p>
            <a:pPr algn="ctr"/>
            <a:r>
              <a:rPr lang="en-US" sz="1200" dirty="0" smtClean="0">
                <a:cs typeface="Arial" pitchFamily="34" charset="0"/>
              </a:rPr>
              <a:t>Monthly – UW Loans</a:t>
            </a:r>
            <a:endParaRPr lang="en-US" sz="1200" dirty="0">
              <a:cs typeface="Arial" pitchFamily="34" charset="0"/>
            </a:endParaRPr>
          </a:p>
          <a:p>
            <a:pPr algn="ctr"/>
            <a:r>
              <a:rPr lang="en-US" sz="1200" dirty="0" smtClean="0">
                <a:cs typeface="Arial" pitchFamily="34" charset="0"/>
              </a:rPr>
              <a:t>Varies – </a:t>
            </a:r>
            <a:r>
              <a:rPr lang="en-US" sz="1200" dirty="0" err="1" smtClean="0">
                <a:cs typeface="Arial" pitchFamily="34" charset="0"/>
              </a:rPr>
              <a:t>Privatel</a:t>
            </a:r>
            <a:endParaRPr lang="en-US" sz="1200" dirty="0">
              <a:cs typeface="Arial" pitchFamily="34" charset="0"/>
            </a:endParaRPr>
          </a:p>
        </p:txBody>
      </p:sp>
      <p:sp>
        <p:nvSpPr>
          <p:cNvPr id="28" name="Rectangle 10"/>
          <p:cNvSpPr>
            <a:spLocks noChangeArrowheads="1"/>
          </p:cNvSpPr>
          <p:nvPr/>
        </p:nvSpPr>
        <p:spPr bwMode="auto">
          <a:xfrm>
            <a:off x="7086600" y="4343400"/>
            <a:ext cx="1257300" cy="1295400"/>
          </a:xfrm>
          <a:prstGeom prst="rect">
            <a:avLst/>
          </a:prstGeom>
          <a:noFill/>
          <a:ln w="19050">
            <a:solidFill>
              <a:srgbClr val="000000"/>
            </a:solidFill>
            <a:miter lim="800000"/>
            <a:headEnd/>
            <a:tailEnd/>
          </a:ln>
        </p:spPr>
        <p:txBody>
          <a:bodyPr/>
          <a:lstStyle/>
          <a:p>
            <a:pPr algn="ctr"/>
            <a:endParaRPr lang="en-US" sz="2000" b="1" dirty="0" smtClean="0">
              <a:cs typeface="Arial" pitchFamily="34" charset="0"/>
            </a:endParaRPr>
          </a:p>
          <a:p>
            <a:pPr algn="ctr"/>
            <a:r>
              <a:rPr lang="en-US" sz="2000" b="1" dirty="0" smtClean="0">
                <a:cs typeface="Arial" pitchFamily="34" charset="0"/>
              </a:rPr>
              <a:t>First </a:t>
            </a:r>
            <a:r>
              <a:rPr lang="en-US" sz="2000" b="1" dirty="0">
                <a:cs typeface="Arial" pitchFamily="34" charset="0"/>
              </a:rPr>
              <a:t>Bill </a:t>
            </a:r>
            <a:r>
              <a:rPr lang="en-US" sz="2000" b="1" dirty="0" smtClean="0">
                <a:cs typeface="Arial" pitchFamily="34" charset="0"/>
              </a:rPr>
              <a:t> Due </a:t>
            </a:r>
            <a:endParaRPr lang="en-US" sz="2000" b="1" dirty="0">
              <a:cs typeface="Arial" pitchFamily="34" charset="0"/>
            </a:endParaRPr>
          </a:p>
          <a:p>
            <a:pPr algn="ctr"/>
            <a:endParaRPr lang="en-US" sz="1200" dirty="0">
              <a:cs typeface="Arial" pitchFamily="34" charset="0"/>
            </a:endParaRPr>
          </a:p>
          <a:p>
            <a:endParaRPr lang="en-US" dirty="0">
              <a:cs typeface="Arial" pitchFamily="34" charset="0"/>
            </a:endParaRPr>
          </a:p>
        </p:txBody>
      </p:sp>
      <p:sp>
        <p:nvSpPr>
          <p:cNvPr id="23" name="Rectangle 4"/>
          <p:cNvSpPr>
            <a:spLocks noChangeArrowheads="1"/>
          </p:cNvSpPr>
          <p:nvPr/>
        </p:nvSpPr>
        <p:spPr bwMode="auto">
          <a:xfrm>
            <a:off x="838200" y="4343400"/>
            <a:ext cx="2057400" cy="1303338"/>
          </a:xfrm>
          <a:prstGeom prst="rect">
            <a:avLst/>
          </a:prstGeom>
          <a:solidFill>
            <a:srgbClr val="FFFFFF"/>
          </a:solidFill>
          <a:ln w="19050">
            <a:solidFill>
              <a:srgbClr val="000000"/>
            </a:solidFill>
            <a:miter lim="800000"/>
            <a:headEnd/>
            <a:tailEnd/>
          </a:ln>
        </p:spPr>
        <p:txBody>
          <a:bodyPr/>
          <a:lstStyle/>
          <a:p>
            <a:pPr algn="ctr"/>
            <a:r>
              <a:rPr lang="en-US" sz="1300" b="1" dirty="0">
                <a:cs typeface="Arial" pitchFamily="34" charset="0"/>
              </a:rPr>
              <a:t>Grace </a:t>
            </a:r>
            <a:r>
              <a:rPr lang="en-US" sz="1300" b="1" dirty="0" smtClean="0">
                <a:cs typeface="Arial" pitchFamily="34" charset="0"/>
              </a:rPr>
              <a:t>Period</a:t>
            </a:r>
          </a:p>
          <a:p>
            <a:pPr algn="ctr"/>
            <a:r>
              <a:rPr lang="en-US" sz="1200" dirty="0" smtClean="0">
                <a:cs typeface="Arial" pitchFamily="34" charset="0"/>
              </a:rPr>
              <a:t>6 Months – Direct Loans</a:t>
            </a:r>
          </a:p>
          <a:p>
            <a:pPr algn="ctr"/>
            <a:r>
              <a:rPr lang="en-US" sz="1200" dirty="0" smtClean="0">
                <a:cs typeface="Arial" pitchFamily="34" charset="0"/>
              </a:rPr>
              <a:t>9 Months – Perkins</a:t>
            </a:r>
          </a:p>
          <a:p>
            <a:pPr algn="ctr"/>
            <a:r>
              <a:rPr lang="en-US" sz="1200" dirty="0" smtClean="0">
                <a:cs typeface="Arial" pitchFamily="34" charset="0"/>
              </a:rPr>
              <a:t>Varies – Health Prof</a:t>
            </a:r>
          </a:p>
          <a:p>
            <a:pPr algn="ctr"/>
            <a:r>
              <a:rPr lang="en-US" sz="1200" dirty="0" smtClean="0">
                <a:cs typeface="Arial" pitchFamily="34" charset="0"/>
              </a:rPr>
              <a:t>Varies – Private/Institutional</a:t>
            </a:r>
            <a:endParaRPr lang="en-US" sz="1200" dirty="0">
              <a:cs typeface="Arial" pitchFamily="34" charset="0"/>
            </a:endParaRPr>
          </a:p>
        </p:txBody>
      </p:sp>
      <p:cxnSp>
        <p:nvCxnSpPr>
          <p:cNvPr id="40" name="Elbow Connector 39"/>
          <p:cNvCxnSpPr>
            <a:stCxn id="80911" idx="2"/>
            <a:endCxn id="23" idx="0"/>
          </p:cNvCxnSpPr>
          <p:nvPr/>
        </p:nvCxnSpPr>
        <p:spPr>
          <a:xfrm rot="5400000">
            <a:off x="3876675" y="581025"/>
            <a:ext cx="1752600" cy="577215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0903" name="AutoShape 7"/>
          <p:cNvSpPr>
            <a:spLocks noChangeArrowheads="1"/>
          </p:cNvSpPr>
          <p:nvPr/>
        </p:nvSpPr>
        <p:spPr bwMode="auto">
          <a:xfrm>
            <a:off x="838200" y="1524000"/>
            <a:ext cx="1676400" cy="1066800"/>
          </a:xfrm>
          <a:prstGeom prst="flowChartProcess">
            <a:avLst/>
          </a:prstGeom>
          <a:solidFill>
            <a:srgbClr val="FFFFFF"/>
          </a:solidFill>
          <a:ln w="19050">
            <a:solidFill>
              <a:srgbClr val="000000"/>
            </a:solidFill>
            <a:miter lim="800000"/>
            <a:headEnd/>
            <a:tailEnd/>
          </a:ln>
        </p:spPr>
        <p:txBody>
          <a:bodyPr/>
          <a:lstStyle/>
          <a:p>
            <a:pPr algn="ctr"/>
            <a:r>
              <a:rPr lang="en-US" sz="1300" b="1" dirty="0">
                <a:cs typeface="Arial" pitchFamily="34" charset="0"/>
              </a:rPr>
              <a:t>The School Financial Aid Office </a:t>
            </a:r>
          </a:p>
          <a:p>
            <a:pPr algn="ctr"/>
            <a:r>
              <a:rPr lang="en-US" sz="1100" dirty="0">
                <a:cs typeface="Arial" pitchFamily="34" charset="0"/>
              </a:rPr>
              <a:t>Student completes entrance form and signs promissory note.</a:t>
            </a:r>
          </a:p>
          <a:p>
            <a:pPr algn="ctr"/>
            <a:endParaRPr lang="en-US" sz="800" dirty="0">
              <a:cs typeface="Arial" pitchFamily="34" charset="0"/>
            </a:endParaRPr>
          </a:p>
          <a:p>
            <a:pPr algn="ctr"/>
            <a:endParaRPr lang="en-US" sz="1300" b="1" dirty="0">
              <a:cs typeface="Arial" pitchFamily="34" charset="0"/>
            </a:endParaRPr>
          </a:p>
          <a:p>
            <a:endParaRPr lang="en-US" sz="1300" b="1" dirty="0">
              <a:cs typeface="Arial" pitchFamily="34" charset="0"/>
            </a:endParaRPr>
          </a:p>
          <a:p>
            <a:endParaRPr lang="en-US" dirty="0">
              <a:cs typeface="Arial" pitchFamily="34" charset="0"/>
            </a:endParaRPr>
          </a:p>
        </p:txBody>
      </p:sp>
      <p:sp>
        <p:nvSpPr>
          <p:cNvPr id="3" name="TextBox 2"/>
          <p:cNvSpPr txBox="1"/>
          <p:nvPr/>
        </p:nvSpPr>
        <p:spPr>
          <a:xfrm rot="20028460">
            <a:off x="5589397" y="3632268"/>
            <a:ext cx="1502598" cy="1015663"/>
          </a:xfrm>
          <a:prstGeom prst="rect">
            <a:avLst/>
          </a:prstGeom>
          <a:noFill/>
        </p:spPr>
        <p:txBody>
          <a:bodyPr wrap="square" rtlCol="0">
            <a:spAutoFit/>
          </a:bodyPr>
          <a:lstStyle/>
          <a:p>
            <a:r>
              <a:rPr lang="en-US" sz="2000" b="1" i="1" dirty="0" smtClean="0">
                <a:solidFill>
                  <a:srgbClr val="FF0000"/>
                </a:solidFill>
                <a:effectLst>
                  <a:outerShdw blurRad="38100" dist="38100" dir="2700000" algn="tl">
                    <a:srgbClr val="000000">
                      <a:alpha val="43137"/>
                    </a:srgbClr>
                  </a:outerShdw>
                </a:effectLst>
              </a:rPr>
              <a:t>Deferment</a:t>
            </a:r>
          </a:p>
          <a:p>
            <a:r>
              <a:rPr lang="en-US" sz="2000" b="1" i="1" dirty="0" smtClean="0">
                <a:solidFill>
                  <a:srgbClr val="FF0000"/>
                </a:solidFill>
                <a:effectLst>
                  <a:outerShdw blurRad="38100" dist="38100" dir="2700000" algn="tl">
                    <a:srgbClr val="000000">
                      <a:alpha val="43137"/>
                    </a:srgbClr>
                  </a:outerShdw>
                </a:effectLst>
              </a:rPr>
              <a:t>Forbearance</a:t>
            </a:r>
          </a:p>
          <a:p>
            <a:r>
              <a:rPr lang="en-US" sz="2000" b="1" i="1" dirty="0" smtClean="0">
                <a:solidFill>
                  <a:srgbClr val="FF0000"/>
                </a:solidFill>
                <a:effectLst>
                  <a:outerShdw blurRad="38100" dist="38100" dir="2700000" algn="tl">
                    <a:srgbClr val="000000">
                      <a:alpha val="43137"/>
                    </a:srgbClr>
                  </a:outerShdw>
                </a:effectLst>
              </a:rPr>
              <a:t>Cancellation</a:t>
            </a:r>
            <a:endParaRPr lang="en-US" sz="2000" b="1" i="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2"/>
          <p:cNvSpPr/>
          <p:nvPr/>
        </p:nvSpPr>
        <p:spPr>
          <a:xfrm>
            <a:off x="138010" y="5181600"/>
            <a:ext cx="8853590" cy="76184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en-US" sz="2400" b="1" dirty="0"/>
              <a:t>C</a:t>
            </a:r>
            <a:r>
              <a:rPr lang="en-US" sz="2400" b="1" kern="1200" dirty="0" smtClean="0"/>
              <a:t>ommunicate with your loan servicer if payment problems </a:t>
            </a:r>
            <a:r>
              <a:rPr lang="en-US" sz="2400" b="1" kern="1200" dirty="0" err="1" smtClean="0"/>
              <a:t>arse</a:t>
            </a:r>
            <a:endParaRPr lang="en-US" sz="2400" b="1" kern="1200" dirty="0" smtClean="0"/>
          </a:p>
        </p:txBody>
      </p:sp>
      <p:sp>
        <p:nvSpPr>
          <p:cNvPr id="17" name="Rectangle 3"/>
          <p:cNvSpPr txBox="1">
            <a:spLocks/>
          </p:cNvSpPr>
          <p:nvPr/>
        </p:nvSpPr>
        <p:spPr>
          <a:xfrm>
            <a:off x="228600" y="381000"/>
            <a:ext cx="8458200" cy="762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lang="en-US" sz="4000" b="1" dirty="0" smtClean="0">
                <a:solidFill>
                  <a:srgbClr val="511CA0"/>
                </a:solidFill>
                <a:latin typeface="+mj-lt"/>
              </a:rPr>
              <a:t>Loan Repayment Basics</a:t>
            </a:r>
            <a:endParaRPr lang="en-US" sz="4000" b="1" dirty="0">
              <a:solidFill>
                <a:srgbClr val="511CA0"/>
              </a:solidFill>
              <a:latin typeface="+mj-lt"/>
            </a:endParaRPr>
          </a:p>
          <a:p>
            <a:pPr marL="742950" marR="0" lvl="1" indent="-28575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effectLst/>
              <a:uLnTx/>
              <a:uFillTx/>
              <a:latin typeface="+mn-lt"/>
              <a:ea typeface="+mn-ea"/>
              <a:cs typeface="+mn-cs"/>
            </a:endParaRPr>
          </a:p>
        </p:txBody>
      </p:sp>
      <p:graphicFrame>
        <p:nvGraphicFramePr>
          <p:cNvPr id="20" name="Content Placeholder 6" descr="Discharge, Forgiveness, Cancellation&#10;Death&#10;Disability&#10;Public Service&#10;Teaching"/>
          <p:cNvGraphicFramePr>
            <a:graphicFrameLocks/>
          </p:cNvGraphicFramePr>
          <p:nvPr>
            <p:extLst>
              <p:ext uri="{D42A27DB-BD31-4B8C-83A1-F6EECF244321}">
                <p14:modId xmlns:p14="http://schemas.microsoft.com/office/powerpoint/2010/main" val="2791017965"/>
              </p:ext>
            </p:extLst>
          </p:nvPr>
        </p:nvGraphicFramePr>
        <p:xfrm>
          <a:off x="533400" y="12954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762000"/>
          </a:xfrm>
          <a:prstGeom prst="rect">
            <a:avLst/>
          </a:prstGeom>
        </p:spPr>
        <p:txBody>
          <a:bodyPr/>
          <a:lstStyle/>
          <a:p>
            <a:pPr>
              <a:defRPr/>
            </a:pPr>
            <a:r>
              <a:rPr lang="en-US" sz="4000" b="1" dirty="0" smtClean="0">
                <a:solidFill>
                  <a:srgbClr val="511CA0"/>
                </a:solidFill>
              </a:rPr>
              <a:t>UW Loan History</a:t>
            </a:r>
            <a:endParaRPr lang="en-US" sz="4000" b="1" dirty="0">
              <a:solidFill>
                <a:srgbClr val="511CA0"/>
              </a:solidFill>
            </a:endParaRPr>
          </a:p>
        </p:txBody>
      </p:sp>
      <p:pic>
        <p:nvPicPr>
          <p:cNvPr id="4" name="Picture 3"/>
          <p:cNvPicPr>
            <a:picLocks noChangeAspect="1"/>
          </p:cNvPicPr>
          <p:nvPr/>
        </p:nvPicPr>
        <p:blipFill rotWithShape="1">
          <a:blip r:embed="rId3"/>
          <a:srcRect b="5882"/>
          <a:stretch/>
        </p:blipFill>
        <p:spPr>
          <a:xfrm>
            <a:off x="76200" y="1219200"/>
            <a:ext cx="8916066" cy="4724400"/>
          </a:xfrm>
          <a:prstGeom prst="rect">
            <a:avLst/>
          </a:prstGeom>
        </p:spPr>
      </p:pic>
    </p:spTree>
    <p:extLst>
      <p:ext uri="{BB962C8B-B14F-4D97-AF65-F5344CB8AC3E}">
        <p14:creationId xmlns:p14="http://schemas.microsoft.com/office/powerpoint/2010/main" val="24164199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838200"/>
          </a:xfrm>
          <a:prstGeom prst="rect">
            <a:avLst/>
          </a:prstGeom>
        </p:spPr>
        <p:txBody>
          <a:bodyPr/>
          <a:lstStyle/>
          <a:p>
            <a:pPr>
              <a:defRPr/>
            </a:pPr>
            <a:r>
              <a:rPr lang="en-US" sz="4000" b="1" dirty="0" smtClean="0">
                <a:solidFill>
                  <a:srgbClr val="511CA0"/>
                </a:solidFill>
              </a:rPr>
              <a:t>Loan Information </a:t>
            </a:r>
            <a:endParaRPr lang="en-US" sz="4000" b="1" dirty="0">
              <a:solidFill>
                <a:srgbClr val="511CA0"/>
              </a:solidFill>
            </a:endParaRPr>
          </a:p>
        </p:txBody>
      </p:sp>
      <p:sp>
        <p:nvSpPr>
          <p:cNvPr id="3" name="Content Placeholder 2"/>
          <p:cNvSpPr>
            <a:spLocks noGrp="1"/>
          </p:cNvSpPr>
          <p:nvPr>
            <p:ph sz="quarter" idx="4294967295"/>
          </p:nvPr>
        </p:nvSpPr>
        <p:spPr>
          <a:xfrm>
            <a:off x="152400" y="1295400"/>
            <a:ext cx="8686800" cy="4876800"/>
          </a:xfrm>
          <a:prstGeom prst="rect">
            <a:avLst/>
          </a:prstGeom>
        </p:spPr>
        <p:txBody>
          <a:bodyPr/>
          <a:lstStyle/>
          <a:p>
            <a:pPr>
              <a:defRPr/>
            </a:pPr>
            <a:r>
              <a:rPr lang="en-US" dirty="0" smtClean="0"/>
              <a:t>Your loan servicer website</a:t>
            </a:r>
          </a:p>
          <a:p>
            <a:pPr>
              <a:defRPr/>
            </a:pPr>
            <a:r>
              <a:rPr lang="en-US" dirty="0" smtClean="0"/>
              <a:t>Direct Loan Program - Department of Education</a:t>
            </a:r>
          </a:p>
          <a:p>
            <a:pPr marL="403225" lvl="2" indent="0">
              <a:buNone/>
              <a:defRPr/>
            </a:pPr>
            <a:r>
              <a:rPr lang="en-US" sz="2800" dirty="0" smtClean="0">
                <a:hlinkClick r:id="rId3"/>
              </a:rPr>
              <a:t>studentloans.gov</a:t>
            </a:r>
            <a:endParaRPr lang="en-US" sz="2800" dirty="0" smtClean="0"/>
          </a:p>
          <a:p>
            <a:pPr marL="800100" lvl="2" indent="-396875">
              <a:buNone/>
              <a:defRPr/>
            </a:pPr>
            <a:r>
              <a:rPr lang="en-US" sz="2800" dirty="0" smtClean="0">
                <a:hlinkClick r:id="rId4"/>
              </a:rPr>
              <a:t>studentaid.ed.gov</a:t>
            </a:r>
            <a:endParaRPr lang="en-US" sz="2800" dirty="0" smtClean="0"/>
          </a:p>
          <a:p>
            <a:pPr marL="800100" lvl="2" indent="-396875">
              <a:buNone/>
              <a:defRPr/>
            </a:pPr>
            <a:r>
              <a:rPr lang="en-US" sz="2800" dirty="0" smtClean="0">
                <a:hlinkClick r:id="rId5"/>
              </a:rPr>
              <a:t>nslds.ed.gov</a:t>
            </a:r>
            <a:endParaRPr lang="en-US" sz="2800" dirty="0" smtClean="0"/>
          </a:p>
          <a:p>
            <a:pPr>
              <a:defRPr/>
            </a:pPr>
            <a:r>
              <a:rPr lang="en-US" dirty="0" smtClean="0"/>
              <a:t>Perkins, Health Profession &amp; Institutional Loans </a:t>
            </a:r>
            <a:r>
              <a:rPr lang="en-US" dirty="0" smtClean="0"/>
              <a:t>Heartland ECSI</a:t>
            </a:r>
            <a:endParaRPr lang="en-US" dirty="0" smtClean="0"/>
          </a:p>
          <a:p>
            <a:pPr marL="0" indent="0">
              <a:buNone/>
              <a:tabLst>
                <a:tab pos="403225" algn="l"/>
              </a:tabLst>
              <a:defRPr/>
            </a:pPr>
            <a:r>
              <a:rPr lang="en-US" dirty="0"/>
              <a:t>	</a:t>
            </a:r>
            <a:r>
              <a:rPr lang="en-US" sz="2800" u="sng" dirty="0">
                <a:hlinkClick r:id="rId6"/>
              </a:rPr>
              <a:t>https://heartland.ecsi.net</a:t>
            </a:r>
            <a:r>
              <a:rPr lang="en-US" sz="2800" u="sng" dirty="0" smtClean="0">
                <a:hlinkClick r:id="rId6"/>
              </a:rPr>
              <a:t>/</a:t>
            </a:r>
            <a:endParaRPr lang="en-US" sz="2800" u="sng" dirty="0" smtClean="0"/>
          </a:p>
          <a:p>
            <a:pPr>
              <a:tabLst>
                <a:tab pos="403225" algn="l"/>
              </a:tabLst>
              <a:defRPr/>
            </a:pPr>
            <a:r>
              <a:rPr lang="en-US" dirty="0" smtClean="0"/>
              <a:t>Private </a:t>
            </a:r>
            <a:r>
              <a:rPr lang="en-US" dirty="0" smtClean="0"/>
              <a:t>Loans - Varies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457200" y="304800"/>
            <a:ext cx="8229600" cy="1371600"/>
          </a:xfrm>
          <a:prstGeom prst="rect">
            <a:avLst/>
          </a:prstGeom>
        </p:spPr>
        <p:txBody>
          <a:bodyPr/>
          <a:lstStyle/>
          <a:p>
            <a:r>
              <a:rPr lang="en-US" sz="4000" b="1" dirty="0" smtClean="0">
                <a:solidFill>
                  <a:srgbClr val="511CA0"/>
                </a:solidFill>
              </a:rPr>
              <a:t>Work with your loan servicer to choose a repayment plan</a:t>
            </a:r>
            <a:r>
              <a:rPr lang="en-US" sz="3200" dirty="0" smtClean="0">
                <a:solidFill>
                  <a:srgbClr val="17375E"/>
                </a:solidFill>
              </a:rPr>
              <a:t/>
            </a:r>
            <a:br>
              <a:rPr lang="en-US" sz="3200" dirty="0" smtClean="0">
                <a:solidFill>
                  <a:srgbClr val="17375E"/>
                </a:solidFill>
              </a:rPr>
            </a:br>
            <a:r>
              <a:rPr lang="en-US" sz="3200" dirty="0" smtClean="0">
                <a:solidFill>
                  <a:srgbClr val="17375E"/>
                </a:solidFill>
              </a:rPr>
              <a:t/>
            </a:r>
            <a:br>
              <a:rPr lang="en-US" sz="3200" dirty="0" smtClean="0">
                <a:solidFill>
                  <a:srgbClr val="17375E"/>
                </a:solidFill>
              </a:rPr>
            </a:br>
            <a:r>
              <a:rPr lang="en-US" sz="3200" dirty="0" smtClean="0">
                <a:solidFill>
                  <a:srgbClr val="17375E"/>
                </a:solidFill>
              </a:rPr>
              <a:t/>
            </a:r>
            <a:br>
              <a:rPr lang="en-US" sz="3200" dirty="0" smtClean="0">
                <a:solidFill>
                  <a:srgbClr val="17375E"/>
                </a:solidFill>
              </a:rPr>
            </a:br>
            <a:r>
              <a:rPr lang="en-US" sz="3200" dirty="0">
                <a:solidFill>
                  <a:srgbClr val="17375E"/>
                </a:solidFill>
              </a:rPr>
              <a:t/>
            </a:r>
            <a:br>
              <a:rPr lang="en-US" sz="3200" dirty="0">
                <a:solidFill>
                  <a:srgbClr val="17375E"/>
                </a:solidFill>
              </a:rPr>
            </a:br>
            <a:r>
              <a:rPr lang="en-US" sz="3200" dirty="0" smtClean="0">
                <a:solidFill>
                  <a:srgbClr val="17375E"/>
                </a:solidFill>
              </a:rPr>
              <a:t/>
            </a:r>
            <a:br>
              <a:rPr lang="en-US" sz="3200" dirty="0" smtClean="0">
                <a:solidFill>
                  <a:srgbClr val="17375E"/>
                </a:solidFill>
              </a:rPr>
            </a:br>
            <a:r>
              <a:rPr lang="en-US" sz="3200" dirty="0">
                <a:solidFill>
                  <a:srgbClr val="17375E"/>
                </a:solidFill>
              </a:rPr>
              <a:t/>
            </a:r>
            <a:br>
              <a:rPr lang="en-US" sz="3200" dirty="0">
                <a:solidFill>
                  <a:srgbClr val="17375E"/>
                </a:solidFill>
              </a:rPr>
            </a:br>
            <a:r>
              <a:rPr lang="en-US" sz="3200" dirty="0" smtClean="0">
                <a:solidFill>
                  <a:srgbClr val="17375E"/>
                </a:solidFill>
              </a:rPr>
              <a:t/>
            </a:r>
            <a:br>
              <a:rPr lang="en-US" sz="3200" dirty="0" smtClean="0">
                <a:solidFill>
                  <a:srgbClr val="17375E"/>
                </a:solidFill>
              </a:rPr>
            </a:br>
            <a:r>
              <a:rPr lang="en-US" sz="3200" dirty="0">
                <a:solidFill>
                  <a:srgbClr val="17375E"/>
                </a:solidFill>
              </a:rPr>
              <a:t/>
            </a:r>
            <a:br>
              <a:rPr lang="en-US" sz="3200" dirty="0">
                <a:solidFill>
                  <a:srgbClr val="17375E"/>
                </a:solidFill>
              </a:rPr>
            </a:br>
            <a:r>
              <a:rPr lang="en-US" sz="3200" dirty="0" smtClean="0">
                <a:solidFill>
                  <a:srgbClr val="17375E"/>
                </a:solidFill>
                <a:hlinkClick r:id="rId3"/>
              </a:rPr>
              <a:t>https</a:t>
            </a:r>
            <a:r>
              <a:rPr lang="en-US" sz="3200" dirty="0">
                <a:solidFill>
                  <a:srgbClr val="17375E"/>
                </a:solidFill>
                <a:hlinkClick r:id="rId3"/>
              </a:rPr>
              <a:t>://studentaid.ed.gov/repay-loans/understand/plans</a:t>
            </a:r>
            <a:endParaRPr lang="en-US" sz="3200" dirty="0" smtClean="0">
              <a:solidFill>
                <a:srgbClr val="17375E"/>
              </a:solidFill>
            </a:endParaRPr>
          </a:p>
        </p:txBody>
      </p:sp>
      <p:sp>
        <p:nvSpPr>
          <p:cNvPr id="24579" name="Rectangle 3"/>
          <p:cNvSpPr>
            <a:spLocks noGrp="1"/>
          </p:cNvSpPr>
          <p:nvPr>
            <p:ph type="body" idx="4294967295"/>
          </p:nvPr>
        </p:nvSpPr>
        <p:spPr>
          <a:xfrm>
            <a:off x="381000" y="1981200"/>
            <a:ext cx="8382000" cy="2667000"/>
          </a:xfrm>
          <a:prstGeom prst="rect">
            <a:avLst/>
          </a:prstGeom>
        </p:spPr>
        <p:txBody>
          <a:bodyPr numCol="2"/>
          <a:lstStyle/>
          <a:p>
            <a:pPr fontAlgn="base">
              <a:defRPr/>
            </a:pPr>
            <a:r>
              <a:rPr lang="en-US" dirty="0"/>
              <a:t>Standard </a:t>
            </a:r>
            <a:r>
              <a:rPr lang="en-US" dirty="0" smtClean="0"/>
              <a:t>Plan</a:t>
            </a:r>
            <a:endParaRPr lang="en-US" dirty="0"/>
          </a:p>
          <a:p>
            <a:pPr fontAlgn="base">
              <a:defRPr/>
            </a:pPr>
            <a:r>
              <a:rPr lang="en-US" dirty="0"/>
              <a:t>Extended Plan</a:t>
            </a:r>
          </a:p>
          <a:p>
            <a:pPr fontAlgn="base">
              <a:defRPr/>
            </a:pPr>
            <a:r>
              <a:rPr lang="en-US" dirty="0"/>
              <a:t>Graduated Plan</a:t>
            </a:r>
          </a:p>
          <a:p>
            <a:pPr fontAlgn="base">
              <a:defRPr/>
            </a:pPr>
            <a:r>
              <a:rPr lang="en-US" dirty="0"/>
              <a:t>Income-Based </a:t>
            </a:r>
            <a:r>
              <a:rPr lang="en-US" dirty="0" smtClean="0"/>
              <a:t>Plan</a:t>
            </a:r>
          </a:p>
          <a:p>
            <a:pPr marL="0" indent="0" fontAlgn="base">
              <a:buNone/>
              <a:defRPr/>
            </a:pPr>
            <a:endParaRPr lang="en-US" dirty="0" smtClean="0"/>
          </a:p>
          <a:p>
            <a:pPr fontAlgn="base">
              <a:defRPr/>
            </a:pPr>
            <a:r>
              <a:rPr lang="en-US" dirty="0" smtClean="0"/>
              <a:t>Income-Contingent </a:t>
            </a:r>
            <a:r>
              <a:rPr lang="en-US" dirty="0"/>
              <a:t>Plan</a:t>
            </a:r>
          </a:p>
          <a:p>
            <a:pPr fontAlgn="base">
              <a:defRPr/>
            </a:pPr>
            <a:r>
              <a:rPr lang="en-US" dirty="0" smtClean="0"/>
              <a:t>Income-Sensitive </a:t>
            </a:r>
            <a:r>
              <a:rPr lang="en-US" dirty="0"/>
              <a:t>Plan</a:t>
            </a:r>
          </a:p>
          <a:p>
            <a:pPr fontAlgn="base">
              <a:defRPr/>
            </a:pPr>
            <a:r>
              <a:rPr lang="en-US" dirty="0"/>
              <a:t>Pay As You Earn </a:t>
            </a:r>
            <a:r>
              <a:rPr lang="en-US" dirty="0" smtClean="0"/>
              <a:t>Plan</a:t>
            </a:r>
            <a:endParaRPr lang="en-US" dirty="0"/>
          </a:p>
          <a:p>
            <a:pPr>
              <a:buNone/>
            </a:pPr>
            <a:endParaRPr lang="en-US" sz="2000" dirty="0">
              <a:hlinkClick r:id="rId4"/>
            </a:endParaRPr>
          </a:p>
          <a:p>
            <a:endParaRPr lang="en-US"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66800"/>
          </a:xfrm>
          <a:prstGeom prst="rect">
            <a:avLst/>
          </a:prstGeom>
        </p:spPr>
        <p:txBody>
          <a:bodyPr/>
          <a:lstStyle/>
          <a:p>
            <a:pPr>
              <a:defRPr/>
            </a:pPr>
            <a:r>
              <a:rPr lang="en-US" sz="4000" b="1" dirty="0" smtClean="0">
                <a:solidFill>
                  <a:srgbClr val="511CA0"/>
                </a:solidFill>
              </a:rPr>
              <a:t>My Federal Student Aid</a:t>
            </a:r>
            <a:endParaRPr lang="en-US" sz="4000" b="1" dirty="0">
              <a:solidFill>
                <a:srgbClr val="511CA0"/>
              </a:solidFill>
            </a:endParaRPr>
          </a:p>
        </p:txBody>
      </p:sp>
      <p:sp>
        <p:nvSpPr>
          <p:cNvPr id="16388" name="TextBox 4"/>
          <p:cNvSpPr txBox="1">
            <a:spLocks noChangeArrowheads="1"/>
          </p:cNvSpPr>
          <p:nvPr/>
        </p:nvSpPr>
        <p:spPr bwMode="auto">
          <a:xfrm>
            <a:off x="533400" y="914400"/>
            <a:ext cx="8153400" cy="353943"/>
          </a:xfrm>
          <a:prstGeom prst="rect">
            <a:avLst/>
          </a:prstGeom>
          <a:noFill/>
          <a:ln w="9525">
            <a:noFill/>
            <a:miter lim="800000"/>
            <a:headEnd/>
            <a:tailEnd/>
          </a:ln>
        </p:spPr>
        <p:txBody>
          <a:bodyPr wrap="square">
            <a:spAutoFit/>
          </a:bodyPr>
          <a:lstStyle/>
          <a:p>
            <a:pPr algn="ctr">
              <a:defRPr/>
            </a:pPr>
            <a:r>
              <a:rPr lang="en-US" sz="1700" dirty="0">
                <a:solidFill>
                  <a:srgbClr val="336600"/>
                </a:solidFill>
                <a:hlinkClick r:id="rId3"/>
              </a:rPr>
              <a:t>https://studentaid.ed.gov/my-student-aid</a:t>
            </a:r>
            <a:endParaRPr lang="en-US" sz="1700" dirty="0">
              <a:solidFill>
                <a:srgbClr val="336600"/>
              </a:solidFill>
              <a:latin typeface="+mn-lt"/>
            </a:endParaRPr>
          </a:p>
        </p:txBody>
      </p:sp>
      <p:pic>
        <p:nvPicPr>
          <p:cNvPr id="3" name="Picture 2"/>
          <p:cNvPicPr>
            <a:picLocks noChangeAspect="1"/>
          </p:cNvPicPr>
          <p:nvPr/>
        </p:nvPicPr>
        <p:blipFill rotWithShape="1">
          <a:blip r:embed="rId4"/>
          <a:srcRect t="194" r="1042" b="29174"/>
          <a:stretch/>
        </p:blipFill>
        <p:spPr>
          <a:xfrm>
            <a:off x="914400" y="1295400"/>
            <a:ext cx="7239000" cy="3505200"/>
          </a:xfrm>
          <a:prstGeom prst="rect">
            <a:avLst/>
          </a:prstGeom>
        </p:spPr>
      </p:pic>
      <p:pic>
        <p:nvPicPr>
          <p:cNvPr id="4" name="Picture 3"/>
          <p:cNvPicPr>
            <a:picLocks noChangeAspect="1"/>
          </p:cNvPicPr>
          <p:nvPr/>
        </p:nvPicPr>
        <p:blipFill rotWithShape="1">
          <a:blip r:embed="rId5"/>
          <a:srcRect t="78309"/>
          <a:stretch/>
        </p:blipFill>
        <p:spPr>
          <a:xfrm>
            <a:off x="152400" y="4800600"/>
            <a:ext cx="8803259" cy="129540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TotalTime>
  <Words>1632</Words>
  <Application>Microsoft Office PowerPoint</Application>
  <PresentationFormat>On-screen Show (4:3)</PresentationFormat>
  <Paragraphs>298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UW Loan History</vt:lpstr>
      <vt:lpstr>Loan Information </vt:lpstr>
      <vt:lpstr>Work with your loan servicer to choose a repayment plan        https://studentaid.ed.gov/repay-loans/understand/plans</vt:lpstr>
      <vt:lpstr>My Federal Student Aid</vt:lpstr>
      <vt:lpstr>Student Loan Repayment Estimator</vt:lpstr>
      <vt:lpstr>Student Loan Repayment Estimator</vt:lpstr>
      <vt:lpstr>PowerPoint Presentation</vt:lpstr>
      <vt:lpstr>PowerPoint Presentation</vt:lpstr>
      <vt:lpstr>PowerPoint Presentation</vt:lpstr>
      <vt:lpstr>Discharge, Forgiveness, Cancellation </vt:lpstr>
      <vt:lpstr>Delinquency and Default </vt:lpstr>
      <vt:lpstr>Understand Your Income</vt:lpstr>
      <vt:lpstr>What is a Credit Report?</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dianec</dc:creator>
  <cp:lastModifiedBy>Heather R. Rydquist</cp:lastModifiedBy>
  <cp:revision>165</cp:revision>
  <cp:lastPrinted>2014-09-12T17:51:11Z</cp:lastPrinted>
  <dcterms:created xsi:type="dcterms:W3CDTF">2012-04-25T16:43:12Z</dcterms:created>
  <dcterms:modified xsi:type="dcterms:W3CDTF">2018-02-15T00:57:25Z</dcterms:modified>
</cp:coreProperties>
</file>