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1" r:id="rId3"/>
    <p:sldId id="282" r:id="rId4"/>
    <p:sldId id="258" r:id="rId5"/>
    <p:sldId id="278" r:id="rId6"/>
    <p:sldId id="259" r:id="rId7"/>
    <p:sldId id="279" r:id="rId8"/>
    <p:sldId id="280" r:id="rId9"/>
    <p:sldId id="262" r:id="rId10"/>
    <p:sldId id="263" r:id="rId11"/>
    <p:sldId id="265" r:id="rId12"/>
    <p:sldId id="266" r:id="rId13"/>
    <p:sldId id="28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33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02D84F-BCEC-43DC-894F-A80DD1BE34E4}" type="datetimeFigureOut">
              <a:rPr lang="en-US" smtClean="0"/>
              <a:pPr/>
              <a:t>3/18/2011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002246-E213-469E-9C14-A31B84B7C2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6E11A897-79E3-4DCA-84B1-281888E5AB98}"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215914-022C-4C0E-9658-852DB800F7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blipFill dpi="0" rotWithShape="1">
            <a:blip r:embed="rId4" cstate="print"/>
            <a:srcRect/>
            <a:tile tx="0" ty="0" sx="100000" sy="100000" flip="none" algn="tl"/>
          </a:bli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458200" y="6416675"/>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15914-022C-4C0E-9658-852DB800F7FF}" type="slidenum">
              <a:rPr lang="en-US" smtClean="0"/>
              <a:pPr/>
              <a:t>‹#›</a:t>
            </a:fld>
            <a:endParaRPr lang="en-US"/>
          </a:p>
        </p:txBody>
      </p:sp>
      <p:sp>
        <p:nvSpPr>
          <p:cNvPr id="9" name="TextBox 8"/>
          <p:cNvSpPr txBox="1"/>
          <p:nvPr userDrawn="1"/>
        </p:nvSpPr>
        <p:spPr bwMode="auto">
          <a:xfrm>
            <a:off x="7010400" y="6400800"/>
            <a:ext cx="1447800" cy="369888"/>
          </a:xfrm>
          <a:prstGeom prst="rect">
            <a:avLst/>
          </a:prstGeom>
          <a:solidFill>
            <a:schemeClr val="bg1"/>
          </a:solidFill>
          <a:ln w="19050">
            <a:solidFill>
              <a:srgbClr val="302575"/>
            </a:solidFill>
          </a:ln>
          <a:scene3d>
            <a:camera prst="orthographicFront"/>
            <a:lightRig rig="threePt" dir="t"/>
          </a:scene3d>
          <a:sp3d>
            <a:bevelT/>
            <a:bevelB/>
            <a:extrusionClr>
              <a:srgbClr val="FFC000"/>
            </a:extrusionClr>
            <a:contourClr>
              <a:schemeClr val="tx1">
                <a:lumMod val="95000"/>
                <a:lumOff val="5000"/>
              </a:schemeClr>
            </a:contourClr>
          </a:sp3d>
        </p:spPr>
        <p:txBody>
          <a:bodyPr>
            <a:spAutoFit/>
          </a:bodyPr>
          <a:lstStyle/>
          <a:p>
            <a:pPr>
              <a:defRPr/>
            </a:pPr>
            <a:r>
              <a:rPr lang="en-US" dirty="0"/>
              <a:t> </a:t>
            </a:r>
          </a:p>
        </p:txBody>
      </p:sp>
      <p:pic>
        <p:nvPicPr>
          <p:cNvPr id="10" name="Picture 7" descr="I:\groups\sfs\Graphics\SFS Logos\SFS_jpeg\JPEG small\StudentFS_UW_F&amp;F_sml.jpg"/>
          <p:cNvPicPr>
            <a:picLocks noChangeAspect="1" noChangeArrowheads="1"/>
          </p:cNvPicPr>
          <p:nvPr userDrawn="1"/>
        </p:nvPicPr>
        <p:blipFill>
          <a:blip r:embed="rId5" cstate="print"/>
          <a:srcRect/>
          <a:stretch>
            <a:fillRect/>
          </a:stretch>
        </p:blipFill>
        <p:spPr bwMode="auto">
          <a:xfrm>
            <a:off x="7086600" y="6465888"/>
            <a:ext cx="1295400" cy="265112"/>
          </a:xfrm>
          <a:prstGeom prst="rect">
            <a:avLst/>
          </a:prstGeom>
          <a:solidFill>
            <a:schemeClr val="bg1"/>
          </a:solidFill>
          <a:ln w="31750">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dianec\Local Settings\Temporary Internet Files\Content.IE5\LWIZ8466\MP900433178[1].jpg"/>
          <p:cNvPicPr>
            <a:picLocks noChangeAspect="1" noChangeArrowheads="1"/>
          </p:cNvPicPr>
          <p:nvPr/>
        </p:nvPicPr>
        <p:blipFill>
          <a:blip r:embed="rId2" cstate="print"/>
          <a:srcRect/>
          <a:stretch>
            <a:fillRect/>
          </a:stretch>
        </p:blipFill>
        <p:spPr bwMode="auto">
          <a:xfrm>
            <a:off x="3581400" y="1143000"/>
            <a:ext cx="5410200" cy="5013452"/>
          </a:xfrm>
          <a:prstGeom prst="rect">
            <a:avLst/>
          </a:prstGeom>
          <a:noFill/>
        </p:spPr>
      </p:pic>
      <p:sp>
        <p:nvSpPr>
          <p:cNvPr id="4" name="TextBox 3"/>
          <p:cNvSpPr txBox="1"/>
          <p:nvPr/>
        </p:nvSpPr>
        <p:spPr>
          <a:xfrm>
            <a:off x="1828800" y="152400"/>
            <a:ext cx="5410200" cy="1754326"/>
          </a:xfrm>
          <a:prstGeom prst="rect">
            <a:avLst/>
          </a:prstGeom>
          <a:noFill/>
        </p:spPr>
        <p:txBody>
          <a:bodyPr wrap="square" rtlCol="0">
            <a:spAutoFit/>
          </a:bodyPr>
          <a:lstStyle/>
          <a:p>
            <a:pPr algn="ctr"/>
            <a:r>
              <a:rPr lang="en-US" sz="5400" dirty="0" smtClean="0"/>
              <a:t>Loan Repayment and Forgiveness</a:t>
            </a:r>
            <a:endParaRPr lang="en-US" sz="5400" dirty="0"/>
          </a:p>
        </p:txBody>
      </p:sp>
      <p:sp>
        <p:nvSpPr>
          <p:cNvPr id="5" name="TextBox 4"/>
          <p:cNvSpPr txBox="1"/>
          <p:nvPr/>
        </p:nvSpPr>
        <p:spPr>
          <a:xfrm>
            <a:off x="990600" y="2590800"/>
            <a:ext cx="6629400" cy="1200329"/>
          </a:xfrm>
          <a:prstGeom prst="rect">
            <a:avLst/>
          </a:prstGeom>
          <a:noFill/>
        </p:spPr>
        <p:txBody>
          <a:bodyPr wrap="square" rtlCol="0">
            <a:spAutoFit/>
          </a:bodyPr>
          <a:lstStyle/>
          <a:p>
            <a:pPr algn="ctr"/>
            <a:r>
              <a:rPr lang="en-US" sz="3600" dirty="0" smtClean="0">
                <a:latin typeface="Banner" pitchFamily="2" charset="0"/>
              </a:rPr>
              <a:t>Presented by:</a:t>
            </a:r>
          </a:p>
          <a:p>
            <a:pPr algn="ctr"/>
            <a:r>
              <a:rPr lang="en-US" sz="3600" dirty="0" smtClean="0">
                <a:latin typeface="Banner" pitchFamily="2" charset="0"/>
              </a:rPr>
              <a:t>Robin Elliott</a:t>
            </a:r>
            <a:endParaRPr lang="en-US" sz="3600" dirty="0">
              <a:latin typeface="Banner" pitchFamily="2" charset="0"/>
            </a:endParaRPr>
          </a:p>
        </p:txBody>
      </p:sp>
      <p:sp>
        <p:nvSpPr>
          <p:cNvPr id="6" name="TextBox 5"/>
          <p:cNvSpPr txBox="1"/>
          <p:nvPr/>
        </p:nvSpPr>
        <p:spPr>
          <a:xfrm>
            <a:off x="1981200" y="5105400"/>
            <a:ext cx="4648200" cy="584775"/>
          </a:xfrm>
          <a:prstGeom prst="rect">
            <a:avLst/>
          </a:prstGeom>
          <a:noFill/>
        </p:spPr>
        <p:txBody>
          <a:bodyPr wrap="square" rtlCol="0">
            <a:spAutoFit/>
          </a:bodyPr>
          <a:lstStyle/>
          <a:p>
            <a:pPr algn="ctr"/>
            <a:r>
              <a:rPr lang="en-US" sz="3200" dirty="0" smtClean="0"/>
              <a:t>March 11, 2011</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642938"/>
            <a:ext cx="8839200" cy="914400"/>
          </a:xfrm>
          <a:prstGeom prst="rect">
            <a:avLst/>
          </a:prstGeom>
        </p:spPr>
        <p:txBody>
          <a:bodyPr lIns="92075" tIns="46038" rIns="92075" bIns="46038"/>
          <a:lstStyle/>
          <a:p>
            <a:r>
              <a:rPr lang="en-US" sz="2800" b="1"/>
              <a:t>Defaulted Loans</a:t>
            </a:r>
          </a:p>
        </p:txBody>
      </p:sp>
      <p:sp>
        <p:nvSpPr>
          <p:cNvPr id="10243" name="Rectangle 3"/>
          <p:cNvSpPr>
            <a:spLocks noGrp="1" noChangeArrowheads="1"/>
          </p:cNvSpPr>
          <p:nvPr>
            <p:ph idx="4294967295"/>
          </p:nvPr>
        </p:nvSpPr>
        <p:spPr>
          <a:xfrm>
            <a:off x="533400" y="2057400"/>
            <a:ext cx="7761288" cy="2166938"/>
          </a:xfrm>
          <a:prstGeom prst="rect">
            <a:avLst/>
          </a:prstGeom>
        </p:spPr>
        <p:txBody>
          <a:bodyPr/>
          <a:lstStyle/>
          <a:p>
            <a:r>
              <a:rPr lang="en-US" sz="2400"/>
              <a:t>Schools </a:t>
            </a:r>
            <a:r>
              <a:rPr lang="en-US" sz="2400" i="1" u="sng"/>
              <a:t>may</a:t>
            </a:r>
            <a:r>
              <a:rPr lang="en-US" sz="2400"/>
              <a:t> cancel a defaulted loan if the reason for the default was the borrower’s failure to file a cancellation.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04800" y="628650"/>
            <a:ext cx="8839200" cy="914400"/>
          </a:xfrm>
          <a:prstGeom prst="rect">
            <a:avLst/>
          </a:prstGeom>
        </p:spPr>
        <p:txBody>
          <a:bodyPr lIns="92075" tIns="46038" rIns="92075" bIns="46038"/>
          <a:lstStyle/>
          <a:p>
            <a:r>
              <a:rPr lang="en-US" sz="2800" b="1"/>
              <a:t>No Double Dipping!</a:t>
            </a:r>
          </a:p>
        </p:txBody>
      </p:sp>
      <p:sp>
        <p:nvSpPr>
          <p:cNvPr id="12291" name="Rectangle 3"/>
          <p:cNvSpPr>
            <a:spLocks noGrp="1" noChangeArrowheads="1"/>
          </p:cNvSpPr>
          <p:nvPr>
            <p:ph idx="4294967295"/>
          </p:nvPr>
        </p:nvSpPr>
        <p:spPr>
          <a:xfrm>
            <a:off x="609600" y="1905000"/>
            <a:ext cx="7685088" cy="2928938"/>
          </a:xfrm>
          <a:prstGeom prst="rect">
            <a:avLst/>
          </a:prstGeom>
        </p:spPr>
        <p:txBody>
          <a:bodyPr/>
          <a:lstStyle/>
          <a:p>
            <a:r>
              <a:rPr lang="en-US" sz="2400"/>
              <a:t>Schools may not grant cancellation of a Perkins loan to a borrower who has received an education benefit under the Subtitle D of Title I of the National Community Service Act of 1990 (Americorps).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04800" y="571500"/>
            <a:ext cx="8839200" cy="914400"/>
          </a:xfrm>
          <a:prstGeom prst="rect">
            <a:avLst/>
          </a:prstGeom>
        </p:spPr>
        <p:txBody>
          <a:bodyPr lIns="92075" tIns="46038" rIns="92075" bIns="46038"/>
          <a:lstStyle/>
          <a:p>
            <a:r>
              <a:rPr lang="en-US" sz="2800" b="1"/>
              <a:t>Payment Refund</a:t>
            </a:r>
          </a:p>
        </p:txBody>
      </p:sp>
      <p:sp>
        <p:nvSpPr>
          <p:cNvPr id="13315" name="Rectangle 3"/>
          <p:cNvSpPr>
            <a:spLocks noGrp="1" noChangeArrowheads="1"/>
          </p:cNvSpPr>
          <p:nvPr>
            <p:ph idx="4294967295"/>
          </p:nvPr>
        </p:nvSpPr>
        <p:spPr>
          <a:xfrm>
            <a:off x="914400" y="2133600"/>
            <a:ext cx="7380288" cy="3081338"/>
          </a:xfrm>
          <a:prstGeom prst="rect">
            <a:avLst/>
          </a:prstGeom>
        </p:spPr>
        <p:txBody>
          <a:bodyPr/>
          <a:lstStyle/>
          <a:p>
            <a:r>
              <a:rPr lang="en-US" sz="2400"/>
              <a:t>Schools may not refund payments made during a period for which the borrower qualified for a cancellation , unless the borrower made the payment because of the school’s error.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P0979.JPG"/>
          <p:cNvPicPr>
            <a:picLocks noChangeAspect="1"/>
          </p:cNvPicPr>
          <p:nvPr/>
        </p:nvPicPr>
        <p:blipFill>
          <a:blip r:embed="rId3" cstate="print">
            <a:lum bright="10000" contrast="-16000"/>
          </a:blip>
          <a:stretch>
            <a:fillRect/>
          </a:stretch>
        </p:blipFill>
        <p:spPr>
          <a:xfrm>
            <a:off x="3886200" y="1981200"/>
            <a:ext cx="4800600" cy="3790950"/>
          </a:xfrm>
          <a:prstGeom prst="rect">
            <a:avLst/>
          </a:prstGeom>
          <a:ln w="25400">
            <a:solidFill>
              <a:schemeClr val="accent4">
                <a:lumMod val="95000"/>
                <a:lumOff val="5000"/>
              </a:schemeClr>
            </a:solidFill>
          </a:ln>
        </p:spPr>
      </p:pic>
      <p:sp>
        <p:nvSpPr>
          <p:cNvPr id="21507" name="Rectangle 3"/>
          <p:cNvSpPr>
            <a:spLocks noChangeArrowheads="1"/>
          </p:cNvSpPr>
          <p:nvPr/>
        </p:nvSpPr>
        <p:spPr bwMode="auto">
          <a:xfrm>
            <a:off x="685800" y="3505200"/>
            <a:ext cx="3505200" cy="2016125"/>
          </a:xfrm>
          <a:prstGeom prst="rect">
            <a:avLst/>
          </a:prstGeom>
          <a:solidFill>
            <a:srgbClr val="FFF7E1"/>
          </a:solidFill>
          <a:ln w="28575">
            <a:solidFill>
              <a:srgbClr val="CAAE06"/>
            </a:solidFill>
            <a:miter lim="800000"/>
            <a:headEnd/>
            <a:tailEnd/>
          </a:ln>
        </p:spPr>
        <p:txBody>
          <a:bodyPr anchor="ctr">
            <a:spAutoFit/>
          </a:bodyPr>
          <a:lstStyle/>
          <a:p>
            <a:r>
              <a:rPr lang="en-US" dirty="0">
                <a:solidFill>
                  <a:srgbClr val="006600"/>
                </a:solidFill>
              </a:rPr>
              <a:t>129 Schmitz Hall</a:t>
            </a:r>
          </a:p>
          <a:p>
            <a:r>
              <a:rPr lang="en-US" dirty="0">
                <a:solidFill>
                  <a:srgbClr val="006600"/>
                </a:solidFill>
              </a:rPr>
              <a:t>Box 355870</a:t>
            </a:r>
          </a:p>
          <a:p>
            <a:r>
              <a:rPr lang="en-US" dirty="0">
                <a:solidFill>
                  <a:srgbClr val="006600"/>
                </a:solidFill>
              </a:rPr>
              <a:t>(206) 543 – 4694</a:t>
            </a:r>
          </a:p>
          <a:p>
            <a:r>
              <a:rPr lang="en-US" dirty="0">
                <a:solidFill>
                  <a:srgbClr val="006600"/>
                </a:solidFill>
              </a:rPr>
              <a:t>FAX: (206)685-2942</a:t>
            </a:r>
          </a:p>
          <a:p>
            <a:r>
              <a:rPr lang="en-US" dirty="0">
                <a:solidFill>
                  <a:srgbClr val="006600"/>
                </a:solidFill>
              </a:rPr>
              <a:t>sfshelp@u.washington.edu</a:t>
            </a:r>
          </a:p>
          <a:p>
            <a:endParaRPr lang="en-US" sz="1000" dirty="0">
              <a:solidFill>
                <a:srgbClr val="006600"/>
              </a:solidFill>
            </a:endParaRPr>
          </a:p>
          <a:p>
            <a:r>
              <a:rPr lang="en-US" sz="1500" dirty="0">
                <a:solidFill>
                  <a:srgbClr val="006600"/>
                </a:solidFill>
              </a:rPr>
              <a:t>www.washington.edu/students/sfs</a:t>
            </a:r>
          </a:p>
        </p:txBody>
      </p:sp>
      <p:sp>
        <p:nvSpPr>
          <p:cNvPr id="21508" name="Rectangle 3"/>
          <p:cNvSpPr>
            <a:spLocks noChangeArrowheads="1"/>
          </p:cNvSpPr>
          <p:nvPr/>
        </p:nvSpPr>
        <p:spPr bwMode="auto">
          <a:xfrm>
            <a:off x="3581400" y="4495800"/>
            <a:ext cx="4038600" cy="1477328"/>
          </a:xfrm>
          <a:prstGeom prst="rect">
            <a:avLst/>
          </a:prstGeom>
          <a:solidFill>
            <a:srgbClr val="FFFFE5"/>
          </a:solidFill>
          <a:ln w="38100">
            <a:solidFill>
              <a:srgbClr val="CAAE06"/>
            </a:solidFill>
            <a:miter lim="800000"/>
            <a:headEnd/>
            <a:tailEnd/>
          </a:ln>
        </p:spPr>
        <p:txBody>
          <a:bodyPr wrap="square" anchor="ctr">
            <a:spAutoFit/>
          </a:bodyPr>
          <a:lstStyle/>
          <a:p>
            <a:pPr marL="228600" indent="-228600">
              <a:buFontTx/>
              <a:buChar char="•"/>
            </a:pPr>
            <a:r>
              <a:rPr lang="en-US" sz="1800" dirty="0">
                <a:solidFill>
                  <a:srgbClr val="006600"/>
                </a:solidFill>
              </a:rPr>
              <a:t>Items on The Tuition Statement</a:t>
            </a:r>
          </a:p>
          <a:p>
            <a:pPr marL="228600" indent="-228600">
              <a:buFontTx/>
              <a:buChar char="•"/>
            </a:pPr>
            <a:r>
              <a:rPr lang="en-US" sz="1800" dirty="0">
                <a:solidFill>
                  <a:srgbClr val="006600"/>
                </a:solidFill>
              </a:rPr>
              <a:t>Payment of Tuition and Fees</a:t>
            </a:r>
          </a:p>
          <a:p>
            <a:pPr marL="228600" indent="-228600">
              <a:buFontTx/>
              <a:buChar char="•"/>
            </a:pPr>
            <a:r>
              <a:rPr lang="en-US" sz="1800" dirty="0">
                <a:solidFill>
                  <a:srgbClr val="006600"/>
                </a:solidFill>
              </a:rPr>
              <a:t>Outside Sponsor Payments</a:t>
            </a:r>
          </a:p>
          <a:p>
            <a:pPr marL="228600" indent="-228600">
              <a:buFontTx/>
              <a:buChar char="•"/>
            </a:pPr>
            <a:r>
              <a:rPr lang="en-US" sz="1800" dirty="0">
                <a:solidFill>
                  <a:srgbClr val="006600"/>
                </a:solidFill>
              </a:rPr>
              <a:t>Aid Disbursement - After It Is Awarded</a:t>
            </a:r>
          </a:p>
          <a:p>
            <a:pPr marL="228600" indent="-228600">
              <a:buFontTx/>
              <a:buChar char="•"/>
            </a:pPr>
            <a:r>
              <a:rPr lang="en-US" sz="1800" dirty="0">
                <a:solidFill>
                  <a:srgbClr val="006600"/>
                </a:solidFill>
              </a:rPr>
              <a:t>Money Management</a:t>
            </a:r>
          </a:p>
        </p:txBody>
      </p:sp>
      <p:pic>
        <p:nvPicPr>
          <p:cNvPr id="1026" name="Picture 2" descr="C:\Documents and Settings\dianec\Local Settings\Temporary Internet Files\Content.IE5\LP0J6J37\MC900434859[1].png"/>
          <p:cNvPicPr>
            <a:picLocks noChangeAspect="1" noChangeArrowheads="1"/>
          </p:cNvPicPr>
          <p:nvPr/>
        </p:nvPicPr>
        <p:blipFill>
          <a:blip r:embed="rId4" cstate="print"/>
          <a:srcRect/>
          <a:stretch>
            <a:fillRect/>
          </a:stretch>
        </p:blipFill>
        <p:spPr bwMode="auto">
          <a:xfrm>
            <a:off x="3962400" y="304800"/>
            <a:ext cx="1295400" cy="1295400"/>
          </a:xfrm>
          <a:prstGeom prst="rect">
            <a:avLst/>
          </a:prstGeom>
          <a:noFill/>
        </p:spPr>
      </p:pic>
      <p:sp>
        <p:nvSpPr>
          <p:cNvPr id="9" name="TextBox 8"/>
          <p:cNvSpPr txBox="1"/>
          <p:nvPr/>
        </p:nvSpPr>
        <p:spPr>
          <a:xfrm>
            <a:off x="228600" y="304800"/>
            <a:ext cx="4572000" cy="1200329"/>
          </a:xfrm>
          <a:prstGeom prst="rect">
            <a:avLst/>
          </a:prstGeom>
          <a:noFill/>
        </p:spPr>
        <p:txBody>
          <a:bodyPr wrap="square" rtlCol="0">
            <a:spAutoFit/>
          </a:bodyPr>
          <a:lstStyle/>
          <a:p>
            <a:r>
              <a:rPr lang="en-US" sz="7200" dirty="0" smtClean="0"/>
              <a:t>Questions</a:t>
            </a:r>
            <a:endParaRPr lang="en-US" sz="72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9"/>
          <p:cNvSpPr>
            <a:spLocks noChangeArrowheads="1"/>
          </p:cNvSpPr>
          <p:nvPr/>
        </p:nvSpPr>
        <p:spPr bwMode="auto">
          <a:xfrm>
            <a:off x="5162550" y="4824412"/>
            <a:ext cx="1924050" cy="485775"/>
          </a:xfrm>
          <a:prstGeom prst="rightArrow">
            <a:avLst>
              <a:gd name="adj1" fmla="val 50000"/>
              <a:gd name="adj2" fmla="val 47059"/>
            </a:avLst>
          </a:prstGeom>
          <a:solidFill>
            <a:srgbClr val="FFFFFF"/>
          </a:solidFill>
          <a:ln w="9525">
            <a:solidFill>
              <a:srgbClr val="000000"/>
            </a:solidFill>
            <a:miter lim="800000"/>
            <a:headEnd/>
            <a:tailEnd/>
          </a:ln>
        </p:spPr>
        <p:txBody>
          <a:bodyPr/>
          <a:lstStyle/>
          <a:p>
            <a:endParaRPr lang="en-US"/>
          </a:p>
        </p:txBody>
      </p:sp>
      <p:pic>
        <p:nvPicPr>
          <p:cNvPr id="80902" name="Picture 6" descr="MCj04155740000[1]"/>
          <p:cNvPicPr>
            <a:picLocks noChangeAspect="1" noChangeArrowheads="1"/>
          </p:cNvPicPr>
          <p:nvPr/>
        </p:nvPicPr>
        <p:blipFill>
          <a:blip r:embed="rId2" cstate="print">
            <a:lum bright="70000" contrast="-70000"/>
          </a:blip>
          <a:srcRect/>
          <a:stretch>
            <a:fillRect/>
          </a:stretch>
        </p:blipFill>
        <p:spPr bwMode="auto">
          <a:xfrm>
            <a:off x="2362200" y="228600"/>
            <a:ext cx="4552950" cy="3400425"/>
          </a:xfrm>
          <a:prstGeom prst="rect">
            <a:avLst/>
          </a:prstGeom>
          <a:noFill/>
          <a:ln w="9525">
            <a:noFill/>
            <a:miter lim="800000"/>
            <a:headEnd/>
            <a:tailEnd/>
          </a:ln>
        </p:spPr>
      </p:pic>
      <p:sp>
        <p:nvSpPr>
          <p:cNvPr id="80900" name="Text Box 4"/>
          <p:cNvSpPr txBox="1">
            <a:spLocks noChangeArrowheads="1"/>
          </p:cNvSpPr>
          <p:nvPr/>
        </p:nvSpPr>
        <p:spPr bwMode="auto">
          <a:xfrm>
            <a:off x="1828800" y="0"/>
            <a:ext cx="5029200" cy="800100"/>
          </a:xfrm>
          <a:prstGeom prst="rect">
            <a:avLst/>
          </a:prstGeom>
          <a:solidFill>
            <a:srgbClr val="FFFFFF"/>
          </a:solidFill>
          <a:ln w="9525">
            <a:noFill/>
            <a:miter lim="800000"/>
            <a:headEnd/>
            <a:tailEnd/>
          </a:ln>
        </p:spPr>
        <p:txBody>
          <a:bodyPr/>
          <a:lstStyle/>
          <a:p>
            <a:pPr algn="ctr"/>
            <a:r>
              <a:rPr lang="en-US" sz="3200" b="1" dirty="0">
                <a:latin typeface="Arial Narrow" pitchFamily="34" charset="0"/>
              </a:rPr>
              <a:t>Loan Life Cycle</a:t>
            </a:r>
          </a:p>
          <a:p>
            <a:pPr algn="ctr"/>
            <a:endParaRPr lang="en-US" sz="500" b="1" dirty="0">
              <a:latin typeface="Times New Roman" pitchFamily="18" charset="0"/>
            </a:endParaRPr>
          </a:p>
          <a:p>
            <a:endParaRPr lang="en-US" dirty="0"/>
          </a:p>
        </p:txBody>
      </p:sp>
      <p:sp>
        <p:nvSpPr>
          <p:cNvPr id="80903" name="AutoShape 7"/>
          <p:cNvSpPr>
            <a:spLocks noChangeArrowheads="1"/>
          </p:cNvSpPr>
          <p:nvPr/>
        </p:nvSpPr>
        <p:spPr bwMode="auto">
          <a:xfrm>
            <a:off x="990600" y="1066800"/>
            <a:ext cx="1485900" cy="1943100"/>
          </a:xfrm>
          <a:prstGeom prst="flowChartProcess">
            <a:avLst/>
          </a:prstGeom>
          <a:solidFill>
            <a:srgbClr val="FFFFFF"/>
          </a:solidFill>
          <a:ln w="19050">
            <a:solidFill>
              <a:srgbClr val="000000"/>
            </a:solidFill>
            <a:miter lim="800000"/>
            <a:headEnd/>
            <a:tailEnd/>
          </a:ln>
        </p:spPr>
        <p:txBody>
          <a:bodyPr/>
          <a:lstStyle/>
          <a:p>
            <a:pPr algn="ctr"/>
            <a:r>
              <a:rPr lang="en-US" sz="1300" b="1" dirty="0">
                <a:latin typeface="Times New Roman" pitchFamily="18" charset="0"/>
              </a:rPr>
              <a:t>The School Financial Aid Office </a:t>
            </a:r>
          </a:p>
          <a:p>
            <a:pPr algn="ctr"/>
            <a:r>
              <a:rPr lang="en-US" sz="1100" dirty="0">
                <a:latin typeface="Times New Roman" pitchFamily="18" charset="0"/>
              </a:rPr>
              <a:t>Student completes entrance form and signs promissory note.</a:t>
            </a:r>
          </a:p>
          <a:p>
            <a:pPr algn="ctr"/>
            <a:endParaRPr lang="en-US" sz="800" dirty="0">
              <a:latin typeface="Times New Roman" pitchFamily="18" charset="0"/>
            </a:endParaRPr>
          </a:p>
          <a:p>
            <a:pPr algn="ctr"/>
            <a:endParaRPr lang="en-US" sz="1300" b="1" dirty="0">
              <a:latin typeface="Times New Roman" pitchFamily="18" charset="0"/>
            </a:endParaRPr>
          </a:p>
          <a:p>
            <a:endParaRPr lang="en-US" sz="1300" b="1" dirty="0">
              <a:latin typeface="Times New Roman" pitchFamily="18" charset="0"/>
            </a:endParaRPr>
          </a:p>
          <a:p>
            <a:endParaRPr lang="en-US" dirty="0"/>
          </a:p>
        </p:txBody>
      </p:sp>
      <p:pic>
        <p:nvPicPr>
          <p:cNvPr id="80904" name="Picture 8" descr="MCj03979950000[1]"/>
          <p:cNvPicPr>
            <a:picLocks noChangeAspect="1" noChangeArrowheads="1"/>
          </p:cNvPicPr>
          <p:nvPr/>
        </p:nvPicPr>
        <p:blipFill>
          <a:blip r:embed="rId3" cstate="print"/>
          <a:srcRect/>
          <a:stretch>
            <a:fillRect/>
          </a:stretch>
        </p:blipFill>
        <p:spPr bwMode="auto">
          <a:xfrm>
            <a:off x="1371600" y="2286000"/>
            <a:ext cx="685800" cy="600075"/>
          </a:xfrm>
          <a:prstGeom prst="rect">
            <a:avLst/>
          </a:prstGeom>
          <a:noFill/>
          <a:ln w="9525">
            <a:noFill/>
            <a:miter lim="800000"/>
            <a:headEnd/>
            <a:tailEnd/>
          </a:ln>
        </p:spPr>
      </p:pic>
      <p:sp>
        <p:nvSpPr>
          <p:cNvPr id="80905" name="AutoShape 9"/>
          <p:cNvSpPr>
            <a:spLocks noChangeArrowheads="1"/>
          </p:cNvSpPr>
          <p:nvPr/>
        </p:nvSpPr>
        <p:spPr bwMode="auto">
          <a:xfrm>
            <a:off x="2481263" y="1849438"/>
            <a:ext cx="571500" cy="485775"/>
          </a:xfrm>
          <a:prstGeom prst="rightArrow">
            <a:avLst>
              <a:gd name="adj1" fmla="val 50000"/>
              <a:gd name="adj2" fmla="val 29412"/>
            </a:avLst>
          </a:prstGeom>
          <a:solidFill>
            <a:srgbClr val="FFFFFF"/>
          </a:solidFill>
          <a:ln w="9525">
            <a:solidFill>
              <a:srgbClr val="000000"/>
            </a:solidFill>
            <a:miter lim="800000"/>
            <a:headEnd/>
            <a:tailEnd/>
          </a:ln>
        </p:spPr>
        <p:txBody>
          <a:bodyPr/>
          <a:lstStyle/>
          <a:p>
            <a:endParaRPr lang="en-US"/>
          </a:p>
        </p:txBody>
      </p:sp>
      <p:sp>
        <p:nvSpPr>
          <p:cNvPr id="80906" name="Rectangle 10"/>
          <p:cNvSpPr>
            <a:spLocks noChangeArrowheads="1"/>
          </p:cNvSpPr>
          <p:nvPr/>
        </p:nvSpPr>
        <p:spPr bwMode="auto">
          <a:xfrm>
            <a:off x="3081338" y="1568450"/>
            <a:ext cx="1257300" cy="1028700"/>
          </a:xfrm>
          <a:prstGeom prst="rect">
            <a:avLst/>
          </a:prstGeom>
          <a:solidFill>
            <a:srgbClr val="FFFFFF"/>
          </a:solidFill>
          <a:ln w="19050">
            <a:solidFill>
              <a:srgbClr val="000000"/>
            </a:solidFill>
            <a:miter lim="800000"/>
            <a:headEnd/>
            <a:tailEnd/>
          </a:ln>
        </p:spPr>
        <p:txBody>
          <a:bodyPr/>
          <a:lstStyle/>
          <a:p>
            <a:pPr algn="ctr"/>
            <a:r>
              <a:rPr lang="en-US" sz="1300" b="1">
                <a:latin typeface="Times New Roman" pitchFamily="18" charset="0"/>
              </a:rPr>
              <a:t>New Loan/</a:t>
            </a:r>
          </a:p>
          <a:p>
            <a:pPr algn="ctr"/>
            <a:r>
              <a:rPr lang="en-US" sz="1300" b="1">
                <a:latin typeface="Times New Roman" pitchFamily="18" charset="0"/>
              </a:rPr>
              <a:t>Advance</a:t>
            </a:r>
          </a:p>
          <a:p>
            <a:endParaRPr lang="en-US"/>
          </a:p>
        </p:txBody>
      </p:sp>
      <p:pic>
        <p:nvPicPr>
          <p:cNvPr id="80907" name="Picture 11" descr="MCj04316310000[1]"/>
          <p:cNvPicPr>
            <a:picLocks noChangeAspect="1" noChangeArrowheads="1"/>
          </p:cNvPicPr>
          <p:nvPr/>
        </p:nvPicPr>
        <p:blipFill>
          <a:blip r:embed="rId4" cstate="print"/>
          <a:srcRect/>
          <a:stretch>
            <a:fillRect/>
          </a:stretch>
        </p:blipFill>
        <p:spPr bwMode="auto">
          <a:xfrm>
            <a:off x="3330575" y="1981200"/>
            <a:ext cx="695325" cy="504825"/>
          </a:xfrm>
          <a:prstGeom prst="rect">
            <a:avLst/>
          </a:prstGeom>
          <a:noFill/>
          <a:ln w="9525">
            <a:noFill/>
            <a:miter lim="800000"/>
            <a:headEnd/>
            <a:tailEnd/>
          </a:ln>
        </p:spPr>
      </p:pic>
      <p:sp>
        <p:nvSpPr>
          <p:cNvPr id="80908" name="AutoShape 12"/>
          <p:cNvSpPr>
            <a:spLocks noChangeArrowheads="1"/>
          </p:cNvSpPr>
          <p:nvPr/>
        </p:nvSpPr>
        <p:spPr bwMode="auto">
          <a:xfrm>
            <a:off x="4332288" y="1839913"/>
            <a:ext cx="685800" cy="485775"/>
          </a:xfrm>
          <a:prstGeom prst="rightArrow">
            <a:avLst>
              <a:gd name="adj1" fmla="val 50000"/>
              <a:gd name="adj2" fmla="val 35294"/>
            </a:avLst>
          </a:prstGeom>
          <a:solidFill>
            <a:srgbClr val="FFFFFF"/>
          </a:solidFill>
          <a:ln w="9525">
            <a:solidFill>
              <a:srgbClr val="000000"/>
            </a:solidFill>
            <a:miter lim="800000"/>
            <a:headEnd/>
            <a:tailEnd/>
          </a:ln>
        </p:spPr>
        <p:txBody>
          <a:bodyPr/>
          <a:lstStyle/>
          <a:p>
            <a:endParaRPr lang="en-US"/>
          </a:p>
        </p:txBody>
      </p:sp>
      <p:sp>
        <p:nvSpPr>
          <p:cNvPr id="80909" name="Rectangle 13"/>
          <p:cNvSpPr>
            <a:spLocks noChangeArrowheads="1"/>
          </p:cNvSpPr>
          <p:nvPr/>
        </p:nvSpPr>
        <p:spPr bwMode="auto">
          <a:xfrm>
            <a:off x="5040313" y="1557338"/>
            <a:ext cx="1257300" cy="1028700"/>
          </a:xfrm>
          <a:prstGeom prst="rect">
            <a:avLst/>
          </a:prstGeom>
          <a:solidFill>
            <a:srgbClr val="FFFFFF"/>
          </a:solidFill>
          <a:ln w="19050">
            <a:solidFill>
              <a:srgbClr val="000000"/>
            </a:solidFill>
            <a:miter lim="800000"/>
            <a:headEnd/>
            <a:tailEnd/>
          </a:ln>
        </p:spPr>
        <p:txBody>
          <a:bodyPr/>
          <a:lstStyle/>
          <a:p>
            <a:pPr algn="ctr"/>
            <a:r>
              <a:rPr lang="en-US" sz="1300" b="1">
                <a:latin typeface="Times New Roman" pitchFamily="18" charset="0"/>
              </a:rPr>
              <a:t>Exit Interview</a:t>
            </a:r>
          </a:p>
          <a:p>
            <a:pPr algn="ctr"/>
            <a:endParaRPr lang="en-US" sz="1100">
              <a:latin typeface="Times New Roman" pitchFamily="18" charset="0"/>
            </a:endParaRPr>
          </a:p>
          <a:p>
            <a:pPr algn="ctr"/>
            <a:r>
              <a:rPr lang="en-US" sz="1100">
                <a:latin typeface="Times New Roman" pitchFamily="18" charset="0"/>
              </a:rPr>
              <a:t>Student completes exit form and signs</a:t>
            </a:r>
            <a:endParaRPr lang="en-US"/>
          </a:p>
        </p:txBody>
      </p:sp>
      <p:sp>
        <p:nvSpPr>
          <p:cNvPr id="80910" name="AutoShape 14"/>
          <p:cNvSpPr>
            <a:spLocks noChangeArrowheads="1"/>
          </p:cNvSpPr>
          <p:nvPr/>
        </p:nvSpPr>
        <p:spPr bwMode="auto">
          <a:xfrm>
            <a:off x="6302375" y="1828800"/>
            <a:ext cx="685800" cy="485775"/>
          </a:xfrm>
          <a:prstGeom prst="rightArrow">
            <a:avLst>
              <a:gd name="adj1" fmla="val 50000"/>
              <a:gd name="adj2" fmla="val 35294"/>
            </a:avLst>
          </a:prstGeom>
          <a:solidFill>
            <a:srgbClr val="FFFFFF"/>
          </a:solidFill>
          <a:ln w="9525">
            <a:solidFill>
              <a:srgbClr val="000000"/>
            </a:solidFill>
            <a:miter lim="800000"/>
            <a:headEnd/>
            <a:tailEnd/>
          </a:ln>
        </p:spPr>
        <p:txBody>
          <a:bodyPr/>
          <a:lstStyle/>
          <a:p>
            <a:endParaRPr lang="en-US"/>
          </a:p>
        </p:txBody>
      </p:sp>
      <p:sp>
        <p:nvSpPr>
          <p:cNvPr id="80911" name="Rectangle 15"/>
          <p:cNvSpPr>
            <a:spLocks noChangeArrowheads="1"/>
          </p:cNvSpPr>
          <p:nvPr/>
        </p:nvSpPr>
        <p:spPr bwMode="auto">
          <a:xfrm>
            <a:off x="7010400" y="971550"/>
            <a:ext cx="1257300" cy="2171700"/>
          </a:xfrm>
          <a:prstGeom prst="rect">
            <a:avLst/>
          </a:prstGeom>
          <a:solidFill>
            <a:srgbClr val="FFFFFF"/>
          </a:solidFill>
          <a:ln w="19050">
            <a:solidFill>
              <a:srgbClr val="000000"/>
            </a:solidFill>
            <a:miter lim="800000"/>
            <a:headEnd/>
            <a:tailEnd/>
          </a:ln>
        </p:spPr>
        <p:txBody>
          <a:bodyPr/>
          <a:lstStyle/>
          <a:p>
            <a:pPr algn="ctr"/>
            <a:r>
              <a:rPr lang="en-US" sz="1300" b="1">
                <a:latin typeface="Times New Roman" pitchFamily="18" charset="0"/>
              </a:rPr>
              <a:t>Separation Date</a:t>
            </a:r>
          </a:p>
          <a:p>
            <a:pPr algn="ctr"/>
            <a:endParaRPr lang="en-US" sz="1000" b="1">
              <a:latin typeface="Times New Roman" pitchFamily="18" charset="0"/>
            </a:endParaRPr>
          </a:p>
          <a:p>
            <a:pPr algn="ctr"/>
            <a:r>
              <a:rPr lang="en-US" sz="1100">
                <a:latin typeface="Times New Roman" pitchFamily="18" charset="0"/>
              </a:rPr>
              <a:t>Student Leaves School</a:t>
            </a:r>
            <a:endParaRPr lang="en-US"/>
          </a:p>
        </p:txBody>
      </p:sp>
      <p:pic>
        <p:nvPicPr>
          <p:cNvPr id="80912" name="Picture 16"/>
          <p:cNvPicPr>
            <a:picLocks noChangeAspect="1" noChangeArrowheads="1"/>
          </p:cNvPicPr>
          <p:nvPr/>
        </p:nvPicPr>
        <p:blipFill>
          <a:blip r:embed="rId5" cstate="print"/>
          <a:srcRect/>
          <a:stretch>
            <a:fillRect/>
          </a:stretch>
        </p:blipFill>
        <p:spPr bwMode="auto">
          <a:xfrm>
            <a:off x="7315200" y="1905000"/>
            <a:ext cx="706438" cy="1152525"/>
          </a:xfrm>
          <a:prstGeom prst="rect">
            <a:avLst/>
          </a:prstGeom>
          <a:noFill/>
          <a:ln w="9525">
            <a:noFill/>
            <a:miter lim="800000"/>
            <a:headEnd/>
            <a:tailEnd/>
          </a:ln>
        </p:spPr>
      </p:pic>
      <p:sp>
        <p:nvSpPr>
          <p:cNvPr id="80915" name="Line 19"/>
          <p:cNvSpPr>
            <a:spLocks noChangeShapeType="1"/>
          </p:cNvSpPr>
          <p:nvPr/>
        </p:nvSpPr>
        <p:spPr bwMode="auto">
          <a:xfrm flipH="1">
            <a:off x="5638800" y="2590800"/>
            <a:ext cx="0" cy="342900"/>
          </a:xfrm>
          <a:prstGeom prst="line">
            <a:avLst/>
          </a:prstGeom>
          <a:noFill/>
          <a:ln w="12700">
            <a:solidFill>
              <a:srgbClr val="000000"/>
            </a:solidFill>
            <a:prstDash val="sysDot"/>
            <a:round/>
            <a:headEnd/>
            <a:tailEnd/>
          </a:ln>
        </p:spPr>
        <p:txBody>
          <a:bodyPr/>
          <a:lstStyle/>
          <a:p>
            <a:endParaRPr lang="en-US"/>
          </a:p>
        </p:txBody>
      </p:sp>
      <p:sp>
        <p:nvSpPr>
          <p:cNvPr id="23" name="Rectangle 4"/>
          <p:cNvSpPr>
            <a:spLocks noChangeArrowheads="1"/>
          </p:cNvSpPr>
          <p:nvPr/>
        </p:nvSpPr>
        <p:spPr bwMode="auto">
          <a:xfrm>
            <a:off x="927100" y="4106862"/>
            <a:ext cx="2057400" cy="1828800"/>
          </a:xfrm>
          <a:prstGeom prst="rect">
            <a:avLst/>
          </a:prstGeom>
          <a:solidFill>
            <a:srgbClr val="FFFFFF"/>
          </a:solidFill>
          <a:ln w="19050">
            <a:solidFill>
              <a:srgbClr val="000000"/>
            </a:solidFill>
            <a:miter lim="800000"/>
            <a:headEnd/>
            <a:tailEnd/>
          </a:ln>
        </p:spPr>
        <p:txBody>
          <a:bodyPr/>
          <a:lstStyle/>
          <a:p>
            <a:pPr algn="ctr"/>
            <a:r>
              <a:rPr lang="en-US" sz="1300" b="1">
                <a:latin typeface="Times New Roman" pitchFamily="18" charset="0"/>
              </a:rPr>
              <a:t>Grace Period</a:t>
            </a:r>
            <a:endParaRPr lang="en-US" sz="1200" b="1">
              <a:latin typeface="Times New Roman" pitchFamily="18" charset="0"/>
            </a:endParaRPr>
          </a:p>
          <a:p>
            <a:pPr algn="ctr"/>
            <a:r>
              <a:rPr lang="en-US" sz="1200" b="1">
                <a:latin typeface="Times New Roman" pitchFamily="18" charset="0"/>
              </a:rPr>
              <a:t>6 or 9 months</a:t>
            </a:r>
          </a:p>
          <a:p>
            <a:pPr algn="ctr"/>
            <a:endParaRPr lang="en-US" sz="1200" b="1">
              <a:latin typeface="Times New Roman" pitchFamily="18" charset="0"/>
            </a:endParaRPr>
          </a:p>
          <a:p>
            <a:pPr algn="ctr"/>
            <a:r>
              <a:rPr lang="en-US" sz="1100">
                <a:latin typeface="Times New Roman" pitchFamily="18" charset="0"/>
              </a:rPr>
              <a:t>90 Day Grace Statement</a:t>
            </a:r>
          </a:p>
          <a:p>
            <a:pPr algn="ctr"/>
            <a:endParaRPr lang="en-US" sz="1100">
              <a:latin typeface="Times New Roman" pitchFamily="18" charset="0"/>
            </a:endParaRPr>
          </a:p>
          <a:p>
            <a:pPr algn="ctr"/>
            <a:r>
              <a:rPr lang="en-US" sz="1100">
                <a:latin typeface="Times New Roman" pitchFamily="18" charset="0"/>
              </a:rPr>
              <a:t>150 Day Grace Statement</a:t>
            </a:r>
          </a:p>
          <a:p>
            <a:pPr algn="ctr"/>
            <a:r>
              <a:rPr lang="en-US" sz="1100">
                <a:latin typeface="Times New Roman" pitchFamily="18" charset="0"/>
              </a:rPr>
              <a:t>(9 mo. Only)</a:t>
            </a:r>
          </a:p>
          <a:p>
            <a:pPr algn="ctr"/>
            <a:endParaRPr lang="en-US" sz="1100">
              <a:latin typeface="Times New Roman" pitchFamily="18" charset="0"/>
            </a:endParaRPr>
          </a:p>
          <a:p>
            <a:pPr algn="ctr"/>
            <a:r>
              <a:rPr lang="en-US" sz="1100">
                <a:latin typeface="Times New Roman" pitchFamily="18" charset="0"/>
              </a:rPr>
              <a:t>150 Day (6 mo.) or 240 (9 mo.) Early Notices</a:t>
            </a:r>
            <a:endParaRPr lang="en-US"/>
          </a:p>
        </p:txBody>
      </p:sp>
      <p:sp>
        <p:nvSpPr>
          <p:cNvPr id="24" name="AutoShape 5"/>
          <p:cNvSpPr>
            <a:spLocks noChangeArrowheads="1"/>
          </p:cNvSpPr>
          <p:nvPr/>
        </p:nvSpPr>
        <p:spPr bwMode="auto">
          <a:xfrm>
            <a:off x="2995613" y="4770437"/>
            <a:ext cx="914400" cy="485775"/>
          </a:xfrm>
          <a:prstGeom prst="rightArrow">
            <a:avLst>
              <a:gd name="adj1" fmla="val 50000"/>
              <a:gd name="adj2" fmla="val 47059"/>
            </a:avLst>
          </a:prstGeom>
          <a:solidFill>
            <a:srgbClr val="FFFFFF"/>
          </a:solidFill>
          <a:ln w="9525">
            <a:solidFill>
              <a:srgbClr val="000000"/>
            </a:solidFill>
            <a:miter lim="800000"/>
            <a:headEnd/>
            <a:tailEnd/>
          </a:ln>
        </p:spPr>
        <p:txBody>
          <a:bodyPr/>
          <a:lstStyle/>
          <a:p>
            <a:endParaRPr lang="en-US"/>
          </a:p>
        </p:txBody>
      </p:sp>
      <p:sp>
        <p:nvSpPr>
          <p:cNvPr id="25" name="Rectangle 7"/>
          <p:cNvSpPr>
            <a:spLocks noChangeArrowheads="1"/>
          </p:cNvSpPr>
          <p:nvPr/>
        </p:nvSpPr>
        <p:spPr bwMode="auto">
          <a:xfrm>
            <a:off x="3932238" y="4419600"/>
            <a:ext cx="1219200" cy="1143000"/>
          </a:xfrm>
          <a:prstGeom prst="rect">
            <a:avLst/>
          </a:prstGeom>
          <a:solidFill>
            <a:srgbClr val="FFFFFF"/>
          </a:solidFill>
          <a:ln w="19050">
            <a:solidFill>
              <a:srgbClr val="000000"/>
            </a:solidFill>
            <a:miter lim="800000"/>
            <a:headEnd/>
            <a:tailEnd/>
          </a:ln>
        </p:spPr>
        <p:txBody>
          <a:bodyPr/>
          <a:lstStyle/>
          <a:p>
            <a:pPr algn="ctr"/>
            <a:r>
              <a:rPr lang="en-US" sz="1300" b="1" dirty="0">
                <a:latin typeface="Times New Roman" pitchFamily="18" charset="0"/>
              </a:rPr>
              <a:t>Billing Cycle</a:t>
            </a:r>
          </a:p>
          <a:p>
            <a:pPr algn="ctr"/>
            <a:endParaRPr lang="en-US" sz="1200" dirty="0">
              <a:latin typeface="Times New Roman" pitchFamily="18" charset="0"/>
            </a:endParaRPr>
          </a:p>
          <a:p>
            <a:pPr algn="ctr"/>
            <a:endParaRPr lang="en-US" sz="1200" dirty="0">
              <a:latin typeface="Times New Roman" pitchFamily="18" charset="0"/>
            </a:endParaRPr>
          </a:p>
          <a:p>
            <a:pPr algn="ctr"/>
            <a:endParaRPr lang="en-US" sz="1200" dirty="0">
              <a:latin typeface="Times New Roman" pitchFamily="18" charset="0"/>
            </a:endParaRPr>
          </a:p>
          <a:p>
            <a:r>
              <a:rPr lang="en-US" sz="1200" dirty="0">
                <a:latin typeface="Times New Roman" pitchFamily="18" charset="0"/>
              </a:rPr>
              <a:t>Q  = 3 </a:t>
            </a:r>
            <a:r>
              <a:rPr lang="en-US" sz="1200" dirty="0" smtClean="0">
                <a:latin typeface="Times New Roman" pitchFamily="18" charset="0"/>
              </a:rPr>
              <a:t>months</a:t>
            </a:r>
            <a:endParaRPr lang="en-US" sz="1200" dirty="0">
              <a:latin typeface="Times New Roman" pitchFamily="18" charset="0"/>
            </a:endParaRPr>
          </a:p>
        </p:txBody>
      </p:sp>
      <p:pic>
        <p:nvPicPr>
          <p:cNvPr id="26" name="Picture 8" descr="MCj04316310000[1]"/>
          <p:cNvPicPr>
            <a:picLocks noChangeAspect="1" noChangeArrowheads="1"/>
          </p:cNvPicPr>
          <p:nvPr/>
        </p:nvPicPr>
        <p:blipFill>
          <a:blip r:embed="rId4" cstate="print"/>
          <a:srcRect/>
          <a:stretch>
            <a:fillRect/>
          </a:stretch>
        </p:blipFill>
        <p:spPr bwMode="auto">
          <a:xfrm>
            <a:off x="4171950" y="4676775"/>
            <a:ext cx="695325" cy="504825"/>
          </a:xfrm>
          <a:prstGeom prst="rect">
            <a:avLst/>
          </a:prstGeom>
          <a:noFill/>
          <a:ln w="9525">
            <a:noFill/>
            <a:miter lim="800000"/>
            <a:headEnd/>
            <a:tailEnd/>
          </a:ln>
        </p:spPr>
      </p:pic>
      <p:sp>
        <p:nvSpPr>
          <p:cNvPr id="28" name="Rectangle 10"/>
          <p:cNvSpPr>
            <a:spLocks noChangeArrowheads="1"/>
          </p:cNvSpPr>
          <p:nvPr/>
        </p:nvSpPr>
        <p:spPr bwMode="auto">
          <a:xfrm>
            <a:off x="7086600" y="4225925"/>
            <a:ext cx="1257300" cy="1714500"/>
          </a:xfrm>
          <a:prstGeom prst="rect">
            <a:avLst/>
          </a:prstGeom>
          <a:solidFill>
            <a:srgbClr val="FFFFFF"/>
          </a:solidFill>
          <a:ln w="19050">
            <a:solidFill>
              <a:srgbClr val="000000"/>
            </a:solidFill>
            <a:miter lim="800000"/>
            <a:headEnd/>
            <a:tailEnd/>
          </a:ln>
        </p:spPr>
        <p:txBody>
          <a:bodyPr/>
          <a:lstStyle/>
          <a:p>
            <a:pPr algn="ctr"/>
            <a:endParaRPr lang="en-US" sz="1300" b="1">
              <a:latin typeface="Times New Roman" pitchFamily="18" charset="0"/>
            </a:endParaRPr>
          </a:p>
          <a:p>
            <a:pPr algn="ctr"/>
            <a:r>
              <a:rPr lang="en-US" sz="1300" b="1">
                <a:latin typeface="Times New Roman" pitchFamily="18" charset="0"/>
              </a:rPr>
              <a:t>First Bill Due </a:t>
            </a:r>
          </a:p>
          <a:p>
            <a:pPr algn="ctr"/>
            <a:endParaRPr lang="en-US" sz="1200">
              <a:latin typeface="Times New Roman" pitchFamily="18" charset="0"/>
            </a:endParaRPr>
          </a:p>
          <a:p>
            <a:endParaRPr lang="en-US"/>
          </a:p>
        </p:txBody>
      </p:sp>
      <p:sp>
        <p:nvSpPr>
          <p:cNvPr id="29" name="WordArt 11"/>
          <p:cNvSpPr>
            <a:spLocks noChangeArrowheads="1" noChangeShapeType="1" noTextEdit="1"/>
          </p:cNvSpPr>
          <p:nvPr/>
        </p:nvSpPr>
        <p:spPr bwMode="auto">
          <a:xfrm rot="-1409981">
            <a:off x="5256953" y="4279698"/>
            <a:ext cx="1581150" cy="1089025"/>
          </a:xfrm>
          <a:prstGeom prst="rect">
            <a:avLst/>
          </a:prstGeom>
        </p:spPr>
        <p:txBody>
          <a:bodyPr wrap="none" fromWordArt="1">
            <a:prstTxWarp prst="textSlantUp">
              <a:avLst>
                <a:gd name="adj" fmla="val 32056"/>
              </a:avLst>
            </a:prstTxWarp>
          </a:bodyPr>
          <a:lstStyle/>
          <a:p>
            <a:pPr algn="ctr"/>
            <a:r>
              <a:rPr lang="en-US" kern="10" dirty="0">
                <a:ln w="9525">
                  <a:solidFill>
                    <a:srgbClr val="000000"/>
                  </a:solidFill>
                  <a:round/>
                  <a:headEnd/>
                  <a:tailEnd/>
                </a:ln>
                <a:solidFill>
                  <a:schemeClr val="accent4">
                    <a:lumMod val="50000"/>
                    <a:alpha val="11000"/>
                  </a:schemeClr>
                </a:solidFill>
                <a:effectLst>
                  <a:outerShdw dist="53882" dir="2700000" algn="ctr" rotWithShape="0">
                    <a:srgbClr val="9999FF">
                      <a:alpha val="80000"/>
                    </a:srgbClr>
                  </a:outerShdw>
                </a:effectLst>
                <a:latin typeface="Impact"/>
              </a:rPr>
              <a:t>Deferment</a:t>
            </a:r>
          </a:p>
          <a:p>
            <a:pPr algn="ctr"/>
            <a:r>
              <a:rPr lang="en-US" kern="10" dirty="0">
                <a:ln w="9525">
                  <a:solidFill>
                    <a:srgbClr val="000000"/>
                  </a:solidFill>
                  <a:round/>
                  <a:headEnd/>
                  <a:tailEnd/>
                </a:ln>
                <a:solidFill>
                  <a:schemeClr val="accent4">
                    <a:lumMod val="50000"/>
                    <a:alpha val="11000"/>
                  </a:schemeClr>
                </a:solidFill>
                <a:effectLst>
                  <a:outerShdw dist="53882" dir="2700000" algn="ctr" rotWithShape="0">
                    <a:srgbClr val="9999FF">
                      <a:alpha val="80000"/>
                    </a:srgbClr>
                  </a:outerShdw>
                </a:effectLst>
                <a:latin typeface="Impact"/>
              </a:rPr>
              <a:t>Forbearance</a:t>
            </a:r>
          </a:p>
          <a:p>
            <a:pPr algn="ctr"/>
            <a:r>
              <a:rPr lang="en-US" kern="10" dirty="0">
                <a:ln w="9525">
                  <a:solidFill>
                    <a:srgbClr val="000000"/>
                  </a:solidFill>
                  <a:round/>
                  <a:headEnd/>
                  <a:tailEnd/>
                </a:ln>
                <a:solidFill>
                  <a:schemeClr val="accent4">
                    <a:lumMod val="50000"/>
                    <a:alpha val="11000"/>
                  </a:schemeClr>
                </a:solidFill>
                <a:effectLst>
                  <a:outerShdw dist="53882" dir="2700000" algn="ctr" rotWithShape="0">
                    <a:srgbClr val="9999FF">
                      <a:alpha val="80000"/>
                    </a:srgbClr>
                  </a:outerShdw>
                </a:effectLst>
                <a:latin typeface="Impact"/>
              </a:rPr>
              <a:t>Cancellation</a:t>
            </a:r>
          </a:p>
        </p:txBody>
      </p:sp>
      <p:pic>
        <p:nvPicPr>
          <p:cNvPr id="30" name="Picture 12" descr="MCj02371940000[1]"/>
          <p:cNvPicPr>
            <a:picLocks noChangeAspect="1" noChangeArrowheads="1"/>
          </p:cNvPicPr>
          <p:nvPr/>
        </p:nvPicPr>
        <p:blipFill>
          <a:blip r:embed="rId6" cstate="print"/>
          <a:srcRect/>
          <a:stretch>
            <a:fillRect/>
          </a:stretch>
        </p:blipFill>
        <p:spPr bwMode="auto">
          <a:xfrm>
            <a:off x="7250113" y="4846637"/>
            <a:ext cx="942975" cy="885825"/>
          </a:xfrm>
          <a:prstGeom prst="rect">
            <a:avLst/>
          </a:prstGeom>
          <a:noFill/>
          <a:ln w="9525">
            <a:noFill/>
            <a:miter lim="800000"/>
            <a:headEnd/>
            <a:tailEnd/>
          </a:ln>
        </p:spPr>
      </p:pic>
      <p:sp>
        <p:nvSpPr>
          <p:cNvPr id="35" name="Bent-Up Arrow 34"/>
          <p:cNvSpPr/>
          <p:nvPr/>
        </p:nvSpPr>
        <p:spPr>
          <a:xfrm flipH="1" flipV="1">
            <a:off x="1752600" y="3505200"/>
            <a:ext cx="6019800" cy="609600"/>
          </a:xfrm>
          <a:prstGeom prst="bentUpArrow">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Bent-Up Arrow 37"/>
          <p:cNvSpPr/>
          <p:nvPr/>
        </p:nvSpPr>
        <p:spPr>
          <a:xfrm rot="5400000" flipV="1">
            <a:off x="7162800" y="3124200"/>
            <a:ext cx="609600" cy="609600"/>
          </a:xfrm>
          <a:prstGeom prst="bentUpArrow">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3"/>
                                        </p:tgtEl>
                                        <p:attrNameLst>
                                          <p:attrName>style.visibility</p:attrName>
                                        </p:attrNameLst>
                                      </p:cBhvr>
                                      <p:to>
                                        <p:strVal val="visible"/>
                                      </p:to>
                                    </p:set>
                                    <p:anim calcmode="lin" valueType="num">
                                      <p:cBhvr additive="base">
                                        <p:cTn id="7" dur="500" fill="hold"/>
                                        <p:tgtEl>
                                          <p:spTgt spid="80903"/>
                                        </p:tgtEl>
                                        <p:attrNameLst>
                                          <p:attrName>ppt_x</p:attrName>
                                        </p:attrNameLst>
                                      </p:cBhvr>
                                      <p:tavLst>
                                        <p:tav tm="0">
                                          <p:val>
                                            <p:strVal val="#ppt_x"/>
                                          </p:val>
                                        </p:tav>
                                        <p:tav tm="100000">
                                          <p:val>
                                            <p:strVal val="#ppt_x"/>
                                          </p:val>
                                        </p:tav>
                                      </p:tavLst>
                                    </p:anim>
                                    <p:anim calcmode="lin" valueType="num">
                                      <p:cBhvr additive="base">
                                        <p:cTn id="8" dur="500" fill="hold"/>
                                        <p:tgtEl>
                                          <p:spTgt spid="80903"/>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809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05"/>
                                        </p:tgtEl>
                                        <p:attrNameLst>
                                          <p:attrName>style.visibility</p:attrName>
                                        </p:attrNameLst>
                                      </p:cBhvr>
                                      <p:to>
                                        <p:strVal val="visible"/>
                                      </p:to>
                                    </p:set>
                                  </p:childTnLst>
                                </p:cTn>
                              </p:par>
                              <p:par>
                                <p:cTn id="15" presetID="24" presetClass="emph" presetSubtype="0" fill="hold" grpId="1" nodeType="withEffect">
                                  <p:stCondLst>
                                    <p:cond delay="0"/>
                                  </p:stCondLst>
                                  <p:childTnLst>
                                    <p:animClr clrSpc="hsl" dir="cw">
                                      <p:cBhvr override="childStyle">
                                        <p:cTn id="16" dur="500" fill="hold"/>
                                        <p:tgtEl>
                                          <p:spTgt spid="80905"/>
                                        </p:tgtEl>
                                        <p:attrNameLst>
                                          <p:attrName>style.color</p:attrName>
                                        </p:attrNameLst>
                                      </p:cBhvr>
                                      <p:by>
                                        <p:hsl h="0" s="-12549" l="-25098"/>
                                      </p:by>
                                    </p:animClr>
                                    <p:animClr clrSpc="hsl" dir="cw">
                                      <p:cBhvr>
                                        <p:cTn id="17" dur="500" fill="hold"/>
                                        <p:tgtEl>
                                          <p:spTgt spid="80905"/>
                                        </p:tgtEl>
                                        <p:attrNameLst>
                                          <p:attrName>fillcolor</p:attrName>
                                        </p:attrNameLst>
                                      </p:cBhvr>
                                      <p:by>
                                        <p:hsl h="0" s="-12549" l="-25098"/>
                                      </p:by>
                                    </p:animClr>
                                    <p:animClr clrSpc="hsl" dir="cw">
                                      <p:cBhvr>
                                        <p:cTn id="18" dur="500" fill="hold"/>
                                        <p:tgtEl>
                                          <p:spTgt spid="80905"/>
                                        </p:tgtEl>
                                        <p:attrNameLst>
                                          <p:attrName>stroke.color</p:attrName>
                                        </p:attrNameLst>
                                      </p:cBhvr>
                                      <p:by>
                                        <p:hsl h="0" s="-12549" l="-25098"/>
                                      </p:by>
                                    </p:animClr>
                                    <p:set>
                                      <p:cBhvr>
                                        <p:cTn id="19" dur="500" fill="hold"/>
                                        <p:tgtEl>
                                          <p:spTgt spid="8090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0906"/>
                                        </p:tgtEl>
                                        <p:attrNameLst>
                                          <p:attrName>style.visibility</p:attrName>
                                        </p:attrNameLst>
                                      </p:cBhvr>
                                      <p:to>
                                        <p:strVal val="visible"/>
                                      </p:to>
                                    </p:set>
                                    <p:anim calcmode="lin" valueType="num">
                                      <p:cBhvr additive="base">
                                        <p:cTn id="24" dur="500" fill="hold"/>
                                        <p:tgtEl>
                                          <p:spTgt spid="80906"/>
                                        </p:tgtEl>
                                        <p:attrNameLst>
                                          <p:attrName>ppt_x</p:attrName>
                                        </p:attrNameLst>
                                      </p:cBhvr>
                                      <p:tavLst>
                                        <p:tav tm="0">
                                          <p:val>
                                            <p:strVal val="#ppt_x"/>
                                          </p:val>
                                        </p:tav>
                                        <p:tav tm="100000">
                                          <p:val>
                                            <p:strVal val="#ppt_x"/>
                                          </p:val>
                                        </p:tav>
                                      </p:tavLst>
                                    </p:anim>
                                    <p:anim calcmode="lin" valueType="num">
                                      <p:cBhvr additive="base">
                                        <p:cTn id="25" dur="500" fill="hold"/>
                                        <p:tgtEl>
                                          <p:spTgt spid="80906"/>
                                        </p:tgtEl>
                                        <p:attrNameLst>
                                          <p:attrName>ppt_y</p:attrName>
                                        </p:attrNameLst>
                                      </p:cBhvr>
                                      <p:tavLst>
                                        <p:tav tm="0">
                                          <p:val>
                                            <p:strVal val="1+#ppt_h/2"/>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8090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0908"/>
                                        </p:tgtEl>
                                        <p:attrNameLst>
                                          <p:attrName>style.visibility</p:attrName>
                                        </p:attrNameLst>
                                      </p:cBhvr>
                                      <p:to>
                                        <p:strVal val="visible"/>
                                      </p:to>
                                    </p:set>
                                  </p:childTnLst>
                                </p:cTn>
                              </p:par>
                              <p:par>
                                <p:cTn id="32" presetID="24" presetClass="emph" presetSubtype="0" fill="hold" grpId="1" nodeType="withEffect">
                                  <p:stCondLst>
                                    <p:cond delay="0"/>
                                  </p:stCondLst>
                                  <p:childTnLst>
                                    <p:animClr clrSpc="hsl" dir="cw">
                                      <p:cBhvr override="childStyle">
                                        <p:cTn id="33" dur="500" fill="hold"/>
                                        <p:tgtEl>
                                          <p:spTgt spid="80908"/>
                                        </p:tgtEl>
                                        <p:attrNameLst>
                                          <p:attrName>style.color</p:attrName>
                                        </p:attrNameLst>
                                      </p:cBhvr>
                                      <p:by>
                                        <p:hsl h="0" s="-12549" l="-25098"/>
                                      </p:by>
                                    </p:animClr>
                                    <p:animClr clrSpc="hsl" dir="cw">
                                      <p:cBhvr>
                                        <p:cTn id="34" dur="500" fill="hold"/>
                                        <p:tgtEl>
                                          <p:spTgt spid="80908"/>
                                        </p:tgtEl>
                                        <p:attrNameLst>
                                          <p:attrName>fillcolor</p:attrName>
                                        </p:attrNameLst>
                                      </p:cBhvr>
                                      <p:by>
                                        <p:hsl h="0" s="-12549" l="-25098"/>
                                      </p:by>
                                    </p:animClr>
                                    <p:animClr clrSpc="hsl" dir="cw">
                                      <p:cBhvr>
                                        <p:cTn id="35" dur="500" fill="hold"/>
                                        <p:tgtEl>
                                          <p:spTgt spid="80908"/>
                                        </p:tgtEl>
                                        <p:attrNameLst>
                                          <p:attrName>stroke.color</p:attrName>
                                        </p:attrNameLst>
                                      </p:cBhvr>
                                      <p:by>
                                        <p:hsl h="0" s="-12549" l="-25098"/>
                                      </p:by>
                                    </p:animClr>
                                    <p:set>
                                      <p:cBhvr>
                                        <p:cTn id="36" dur="500" fill="hold"/>
                                        <p:tgtEl>
                                          <p:spTgt spid="80908"/>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0909"/>
                                        </p:tgtEl>
                                        <p:attrNameLst>
                                          <p:attrName>style.visibility</p:attrName>
                                        </p:attrNameLst>
                                      </p:cBhvr>
                                      <p:to>
                                        <p:strVal val="visible"/>
                                      </p:to>
                                    </p:set>
                                    <p:anim calcmode="lin" valueType="num">
                                      <p:cBhvr additive="base">
                                        <p:cTn id="41" dur="500" fill="hold"/>
                                        <p:tgtEl>
                                          <p:spTgt spid="80909"/>
                                        </p:tgtEl>
                                        <p:attrNameLst>
                                          <p:attrName>ppt_x</p:attrName>
                                        </p:attrNameLst>
                                      </p:cBhvr>
                                      <p:tavLst>
                                        <p:tav tm="0">
                                          <p:val>
                                            <p:strVal val="#ppt_x"/>
                                          </p:val>
                                        </p:tav>
                                        <p:tav tm="100000">
                                          <p:val>
                                            <p:strVal val="#ppt_x"/>
                                          </p:val>
                                        </p:tav>
                                      </p:tavLst>
                                    </p:anim>
                                    <p:anim calcmode="lin" valueType="num">
                                      <p:cBhvr additive="base">
                                        <p:cTn id="42" dur="500" fill="hold"/>
                                        <p:tgtEl>
                                          <p:spTgt spid="8090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80915"/>
                                        </p:tgtEl>
                                        <p:attrNameLst>
                                          <p:attrName>style.visibility</p:attrName>
                                        </p:attrNameLst>
                                      </p:cBhvr>
                                      <p:to>
                                        <p:strVal val="visible"/>
                                      </p:to>
                                    </p:set>
                                    <p:animEffect transition="in" filter="fade">
                                      <p:cBhvr>
                                        <p:cTn id="47" dur="1000"/>
                                        <p:tgtEl>
                                          <p:spTgt spid="80915"/>
                                        </p:tgtEl>
                                      </p:cBhvr>
                                    </p:animEffect>
                                    <p:anim calcmode="lin" valueType="num">
                                      <p:cBhvr>
                                        <p:cTn id="48" dur="1000" fill="hold"/>
                                        <p:tgtEl>
                                          <p:spTgt spid="80915"/>
                                        </p:tgtEl>
                                        <p:attrNameLst>
                                          <p:attrName>ppt_x</p:attrName>
                                        </p:attrNameLst>
                                      </p:cBhvr>
                                      <p:tavLst>
                                        <p:tav tm="0">
                                          <p:val>
                                            <p:strVal val="#ppt_x"/>
                                          </p:val>
                                        </p:tav>
                                        <p:tav tm="100000">
                                          <p:val>
                                            <p:strVal val="#ppt_x"/>
                                          </p:val>
                                        </p:tav>
                                      </p:tavLst>
                                    </p:anim>
                                    <p:anim calcmode="lin" valueType="num">
                                      <p:cBhvr>
                                        <p:cTn id="49" dur="1000" fill="hold"/>
                                        <p:tgtEl>
                                          <p:spTgt spid="809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80910"/>
                                        </p:tgtEl>
                                        <p:attrNameLst>
                                          <p:attrName>style.visibility</p:attrName>
                                        </p:attrNameLst>
                                      </p:cBhvr>
                                      <p:to>
                                        <p:strVal val="visible"/>
                                      </p:to>
                                    </p:set>
                                  </p:childTnLst>
                                </p:cTn>
                              </p:par>
                              <p:par>
                                <p:cTn id="54" presetID="24" presetClass="emph" presetSubtype="0" fill="hold" grpId="1" nodeType="withEffect">
                                  <p:stCondLst>
                                    <p:cond delay="0"/>
                                  </p:stCondLst>
                                  <p:childTnLst>
                                    <p:animClr clrSpc="hsl" dir="cw">
                                      <p:cBhvr override="childStyle">
                                        <p:cTn id="55" dur="500" fill="hold"/>
                                        <p:tgtEl>
                                          <p:spTgt spid="80910"/>
                                        </p:tgtEl>
                                        <p:attrNameLst>
                                          <p:attrName>style.color</p:attrName>
                                        </p:attrNameLst>
                                      </p:cBhvr>
                                      <p:by>
                                        <p:hsl h="0" s="-12549" l="-25098"/>
                                      </p:by>
                                    </p:animClr>
                                    <p:animClr clrSpc="hsl" dir="cw">
                                      <p:cBhvr>
                                        <p:cTn id="56" dur="500" fill="hold"/>
                                        <p:tgtEl>
                                          <p:spTgt spid="80910"/>
                                        </p:tgtEl>
                                        <p:attrNameLst>
                                          <p:attrName>fillcolor</p:attrName>
                                        </p:attrNameLst>
                                      </p:cBhvr>
                                      <p:by>
                                        <p:hsl h="0" s="-12549" l="-25098"/>
                                      </p:by>
                                    </p:animClr>
                                    <p:animClr clrSpc="hsl" dir="cw">
                                      <p:cBhvr>
                                        <p:cTn id="57" dur="500" fill="hold"/>
                                        <p:tgtEl>
                                          <p:spTgt spid="80910"/>
                                        </p:tgtEl>
                                        <p:attrNameLst>
                                          <p:attrName>stroke.color</p:attrName>
                                        </p:attrNameLst>
                                      </p:cBhvr>
                                      <p:by>
                                        <p:hsl h="0" s="-12549" l="-25098"/>
                                      </p:by>
                                    </p:animClr>
                                    <p:set>
                                      <p:cBhvr>
                                        <p:cTn id="58" dur="500" fill="hold"/>
                                        <p:tgtEl>
                                          <p:spTgt spid="80910"/>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0911"/>
                                        </p:tgtEl>
                                        <p:attrNameLst>
                                          <p:attrName>style.visibility</p:attrName>
                                        </p:attrNameLst>
                                      </p:cBhvr>
                                      <p:to>
                                        <p:strVal val="visible"/>
                                      </p:to>
                                    </p:set>
                                    <p:anim calcmode="lin" valueType="num">
                                      <p:cBhvr additive="base">
                                        <p:cTn id="63" dur="500" fill="hold"/>
                                        <p:tgtEl>
                                          <p:spTgt spid="80911"/>
                                        </p:tgtEl>
                                        <p:attrNameLst>
                                          <p:attrName>ppt_x</p:attrName>
                                        </p:attrNameLst>
                                      </p:cBhvr>
                                      <p:tavLst>
                                        <p:tav tm="0">
                                          <p:val>
                                            <p:strVal val="#ppt_x"/>
                                          </p:val>
                                        </p:tav>
                                        <p:tav tm="100000">
                                          <p:val>
                                            <p:strVal val="#ppt_x"/>
                                          </p:val>
                                        </p:tav>
                                      </p:tavLst>
                                    </p:anim>
                                    <p:anim calcmode="lin" valueType="num">
                                      <p:cBhvr additive="base">
                                        <p:cTn id="64" dur="500" fill="hold"/>
                                        <p:tgtEl>
                                          <p:spTgt spid="80911"/>
                                        </p:tgtEl>
                                        <p:attrNameLst>
                                          <p:attrName>ppt_y</p:attrName>
                                        </p:attrNameLst>
                                      </p:cBhvr>
                                      <p:tavLst>
                                        <p:tav tm="0">
                                          <p:val>
                                            <p:strVal val="1+#ppt_h/2"/>
                                          </p:val>
                                        </p:tav>
                                        <p:tav tm="100000">
                                          <p:val>
                                            <p:strVal val="#ppt_y"/>
                                          </p:val>
                                        </p:tav>
                                      </p:tavLst>
                                    </p:anim>
                                  </p:childTnLst>
                                </p:cTn>
                              </p:par>
                              <p:par>
                                <p:cTn id="65" presetID="1" presetClass="entr" presetSubtype="0" fill="hold" nodeType="withEffect">
                                  <p:stCondLst>
                                    <p:cond delay="0"/>
                                  </p:stCondLst>
                                  <p:childTnLst>
                                    <p:set>
                                      <p:cBhvr>
                                        <p:cTn id="66" dur="1" fill="hold">
                                          <p:stCondLst>
                                            <p:cond delay="0"/>
                                          </p:stCondLst>
                                        </p:cTn>
                                        <p:tgtEl>
                                          <p:spTgt spid="809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par>
                                <p:cTn id="77" presetID="24" presetClass="emph" presetSubtype="0" fill="hold" grpId="1" nodeType="withEffect">
                                  <p:stCondLst>
                                    <p:cond delay="0"/>
                                  </p:stCondLst>
                                  <p:childTnLst>
                                    <p:animClr clrSpc="hsl" dir="cw">
                                      <p:cBhvr override="childStyle">
                                        <p:cTn id="78" dur="500" fill="hold"/>
                                        <p:tgtEl>
                                          <p:spTgt spid="24"/>
                                        </p:tgtEl>
                                        <p:attrNameLst>
                                          <p:attrName>style.color</p:attrName>
                                        </p:attrNameLst>
                                      </p:cBhvr>
                                      <p:by>
                                        <p:hsl h="0" s="-12549" l="-25098"/>
                                      </p:by>
                                    </p:animClr>
                                    <p:animClr clrSpc="hsl" dir="cw">
                                      <p:cBhvr>
                                        <p:cTn id="79" dur="500" fill="hold"/>
                                        <p:tgtEl>
                                          <p:spTgt spid="24"/>
                                        </p:tgtEl>
                                        <p:attrNameLst>
                                          <p:attrName>fillcolor</p:attrName>
                                        </p:attrNameLst>
                                      </p:cBhvr>
                                      <p:by>
                                        <p:hsl h="0" s="-12549" l="-25098"/>
                                      </p:by>
                                    </p:animClr>
                                    <p:animClr clrSpc="hsl" dir="cw">
                                      <p:cBhvr>
                                        <p:cTn id="80" dur="500" fill="hold"/>
                                        <p:tgtEl>
                                          <p:spTgt spid="24"/>
                                        </p:tgtEl>
                                        <p:attrNameLst>
                                          <p:attrName>stroke.color</p:attrName>
                                        </p:attrNameLst>
                                      </p:cBhvr>
                                      <p:by>
                                        <p:hsl h="0" s="-12549" l="-25098"/>
                                      </p:by>
                                    </p:animClr>
                                    <p:set>
                                      <p:cBhvr>
                                        <p:cTn id="81" dur="500" fill="hold"/>
                                        <p:tgtEl>
                                          <p:spTgt spid="24"/>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additive="base">
                                        <p:cTn id="86" dur="500" fill="hold"/>
                                        <p:tgtEl>
                                          <p:spTgt spid="25"/>
                                        </p:tgtEl>
                                        <p:attrNameLst>
                                          <p:attrName>ppt_x</p:attrName>
                                        </p:attrNameLst>
                                      </p:cBhvr>
                                      <p:tavLst>
                                        <p:tav tm="0">
                                          <p:val>
                                            <p:strVal val="#ppt_x"/>
                                          </p:val>
                                        </p:tav>
                                        <p:tav tm="100000">
                                          <p:val>
                                            <p:strVal val="#ppt_x"/>
                                          </p:val>
                                        </p:tav>
                                      </p:tavLst>
                                    </p:anim>
                                    <p:anim calcmode="lin" valueType="num">
                                      <p:cBhvr additive="base">
                                        <p:cTn id="87" dur="500" fill="hold"/>
                                        <p:tgtEl>
                                          <p:spTgt spid="25"/>
                                        </p:tgtEl>
                                        <p:attrNameLst>
                                          <p:attrName>ppt_y</p:attrName>
                                        </p:attrNameLst>
                                      </p:cBhvr>
                                      <p:tavLst>
                                        <p:tav tm="0">
                                          <p:val>
                                            <p:strVal val="1+#ppt_h/2"/>
                                          </p:val>
                                        </p:tav>
                                        <p:tav tm="100000">
                                          <p:val>
                                            <p:strVal val="#ppt_y"/>
                                          </p:val>
                                        </p:tav>
                                      </p:tavLst>
                                    </p:anim>
                                  </p:childTnLst>
                                </p:cTn>
                              </p:par>
                              <p:par>
                                <p:cTn id="88" presetID="1" presetClass="entr" presetSubtype="0"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7"/>
                                        </p:tgtEl>
                                        <p:attrNameLst>
                                          <p:attrName>style.visibility</p:attrName>
                                        </p:attrNameLst>
                                      </p:cBhvr>
                                      <p:to>
                                        <p:strVal val="visible"/>
                                      </p:to>
                                    </p:set>
                                  </p:childTnLst>
                                </p:cTn>
                              </p:par>
                              <p:par>
                                <p:cTn id="94" presetID="24" presetClass="emph" presetSubtype="0" fill="hold" grpId="1" nodeType="withEffect">
                                  <p:stCondLst>
                                    <p:cond delay="0"/>
                                  </p:stCondLst>
                                  <p:childTnLst>
                                    <p:animClr clrSpc="hsl" dir="cw">
                                      <p:cBhvr override="childStyle">
                                        <p:cTn id="95" dur="500" fill="hold"/>
                                        <p:tgtEl>
                                          <p:spTgt spid="27"/>
                                        </p:tgtEl>
                                        <p:attrNameLst>
                                          <p:attrName>style.color</p:attrName>
                                        </p:attrNameLst>
                                      </p:cBhvr>
                                      <p:by>
                                        <p:hsl h="0" s="-12549" l="-25098"/>
                                      </p:by>
                                    </p:animClr>
                                    <p:animClr clrSpc="hsl" dir="cw">
                                      <p:cBhvr>
                                        <p:cTn id="96" dur="500" fill="hold"/>
                                        <p:tgtEl>
                                          <p:spTgt spid="27"/>
                                        </p:tgtEl>
                                        <p:attrNameLst>
                                          <p:attrName>fillcolor</p:attrName>
                                        </p:attrNameLst>
                                      </p:cBhvr>
                                      <p:by>
                                        <p:hsl h="0" s="-12549" l="-25098"/>
                                      </p:by>
                                    </p:animClr>
                                    <p:animClr clrSpc="hsl" dir="cw">
                                      <p:cBhvr>
                                        <p:cTn id="97" dur="500" fill="hold"/>
                                        <p:tgtEl>
                                          <p:spTgt spid="27"/>
                                        </p:tgtEl>
                                        <p:attrNameLst>
                                          <p:attrName>stroke.color</p:attrName>
                                        </p:attrNameLst>
                                      </p:cBhvr>
                                      <p:by>
                                        <p:hsl h="0" s="-12549" l="-25098"/>
                                      </p:by>
                                    </p:animClr>
                                    <p:set>
                                      <p:cBhvr>
                                        <p:cTn id="98" dur="500" fill="hold"/>
                                        <p:tgtEl>
                                          <p:spTgt spid="27"/>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p:cTn id="103" dur="500" fill="hold"/>
                                        <p:tgtEl>
                                          <p:spTgt spid="29"/>
                                        </p:tgtEl>
                                        <p:attrNameLst>
                                          <p:attrName>ppt_w</p:attrName>
                                        </p:attrNameLst>
                                      </p:cBhvr>
                                      <p:tavLst>
                                        <p:tav tm="0">
                                          <p:val>
                                            <p:fltVal val="0"/>
                                          </p:val>
                                        </p:tav>
                                        <p:tav tm="100000">
                                          <p:val>
                                            <p:strVal val="#ppt_w"/>
                                          </p:val>
                                        </p:tav>
                                      </p:tavLst>
                                    </p:anim>
                                    <p:anim calcmode="lin" valueType="num">
                                      <p:cBhvr>
                                        <p:cTn id="104" dur="500" fill="hold"/>
                                        <p:tgtEl>
                                          <p:spTgt spid="29"/>
                                        </p:tgtEl>
                                        <p:attrNameLst>
                                          <p:attrName>ppt_h</p:attrName>
                                        </p:attrNameLst>
                                      </p:cBhvr>
                                      <p:tavLst>
                                        <p:tav tm="0">
                                          <p:val>
                                            <p:fltVal val="0"/>
                                          </p:val>
                                        </p:tav>
                                        <p:tav tm="100000">
                                          <p:val>
                                            <p:strVal val="#ppt_h"/>
                                          </p:val>
                                        </p:tav>
                                      </p:tavLst>
                                    </p:anim>
                                    <p:anim calcmode="lin" valueType="num">
                                      <p:cBhvr>
                                        <p:cTn id="105" dur="500" fill="hold"/>
                                        <p:tgtEl>
                                          <p:spTgt spid="29"/>
                                        </p:tgtEl>
                                        <p:attrNameLst>
                                          <p:attrName>style.rotation</p:attrName>
                                        </p:attrNameLst>
                                      </p:cBhvr>
                                      <p:tavLst>
                                        <p:tav tm="0">
                                          <p:val>
                                            <p:fltVal val="360"/>
                                          </p:val>
                                        </p:tav>
                                        <p:tav tm="100000">
                                          <p:val>
                                            <p:fltVal val="0"/>
                                          </p:val>
                                        </p:tav>
                                      </p:tavLst>
                                    </p:anim>
                                    <p:animEffect transition="in" filter="fade">
                                      <p:cBhvr>
                                        <p:cTn id="106" dur="500"/>
                                        <p:tgtEl>
                                          <p:spTgt spid="29"/>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additive="base">
                                        <p:cTn id="111" dur="500" fill="hold"/>
                                        <p:tgtEl>
                                          <p:spTgt spid="28"/>
                                        </p:tgtEl>
                                        <p:attrNameLst>
                                          <p:attrName>ppt_x</p:attrName>
                                        </p:attrNameLst>
                                      </p:cBhvr>
                                      <p:tavLst>
                                        <p:tav tm="0">
                                          <p:val>
                                            <p:strVal val="#ppt_x"/>
                                          </p:val>
                                        </p:tav>
                                        <p:tav tm="100000">
                                          <p:val>
                                            <p:strVal val="#ppt_x"/>
                                          </p:val>
                                        </p:tav>
                                      </p:tavLst>
                                    </p:anim>
                                    <p:anim calcmode="lin" valueType="num">
                                      <p:cBhvr additive="base">
                                        <p:cTn id="112" dur="500" fill="hold"/>
                                        <p:tgtEl>
                                          <p:spTgt spid="28"/>
                                        </p:tgtEl>
                                        <p:attrNameLst>
                                          <p:attrName>ppt_y</p:attrName>
                                        </p:attrNameLst>
                                      </p:cBhvr>
                                      <p:tavLst>
                                        <p:tav tm="0">
                                          <p:val>
                                            <p:strVal val="1+#ppt_h/2"/>
                                          </p:val>
                                        </p:tav>
                                        <p:tav tm="100000">
                                          <p:val>
                                            <p:strVal val="#ppt_y"/>
                                          </p:val>
                                        </p:tav>
                                      </p:tavLst>
                                    </p:anim>
                                  </p:childTnLst>
                                </p:cTn>
                              </p:par>
                              <p:par>
                                <p:cTn id="113" presetID="1" presetClass="entr" presetSubtype="0" fill="hold" nodeType="withEffect">
                                  <p:stCondLst>
                                    <p:cond delay="0"/>
                                  </p:stCondLst>
                                  <p:childTnLst>
                                    <p:set>
                                      <p:cBhvr>
                                        <p:cTn id="1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80903" grpId="0" animBg="1"/>
      <p:bldP spid="80905" grpId="0" animBg="1"/>
      <p:bldP spid="80905" grpId="1" animBg="1"/>
      <p:bldP spid="80906" grpId="0" animBg="1"/>
      <p:bldP spid="80908" grpId="0" animBg="1"/>
      <p:bldP spid="80908" grpId="1" animBg="1"/>
      <p:bldP spid="80909" grpId="0" animBg="1"/>
      <p:bldP spid="80910" grpId="0" animBg="1"/>
      <p:bldP spid="80910" grpId="1" animBg="1"/>
      <p:bldP spid="80911" grpId="0" animBg="1"/>
      <p:bldP spid="80915" grpId="0" animBg="1"/>
      <p:bldP spid="23" grpId="0" animBg="1"/>
      <p:bldP spid="24" grpId="0" animBg="1"/>
      <p:bldP spid="24" grpId="1" animBg="1"/>
      <p:bldP spid="25" grpId="0" animBg="1"/>
      <p:bldP spid="28" grpId="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52400"/>
            <a:ext cx="8153400" cy="584775"/>
          </a:xfrm>
          <a:prstGeom prst="rect">
            <a:avLst/>
          </a:prstGeom>
          <a:noFill/>
        </p:spPr>
        <p:txBody>
          <a:bodyPr wrap="square" rtlCol="0">
            <a:spAutoFit/>
          </a:bodyPr>
          <a:lstStyle/>
          <a:p>
            <a:pPr algn="ctr"/>
            <a:r>
              <a:rPr lang="en-US" sz="3200" b="1" dirty="0" smtClean="0">
                <a:latin typeface="+mj-lt"/>
              </a:rPr>
              <a:t>Deferment and Forbearance Options </a:t>
            </a:r>
            <a:endParaRPr lang="en-US" sz="3200" b="1" dirty="0">
              <a:latin typeface="+mj-lt"/>
            </a:endParaRPr>
          </a:p>
        </p:txBody>
      </p:sp>
      <p:sp>
        <p:nvSpPr>
          <p:cNvPr id="5" name="TextBox 4"/>
          <p:cNvSpPr txBox="1"/>
          <p:nvPr/>
        </p:nvSpPr>
        <p:spPr>
          <a:xfrm>
            <a:off x="304800" y="838200"/>
            <a:ext cx="8458200" cy="5047536"/>
          </a:xfrm>
          <a:prstGeom prst="rect">
            <a:avLst/>
          </a:prstGeom>
          <a:noFill/>
        </p:spPr>
        <p:txBody>
          <a:bodyPr wrap="square" rtlCol="0">
            <a:spAutoFit/>
          </a:bodyPr>
          <a:lstStyle/>
          <a:p>
            <a:pPr>
              <a:lnSpc>
                <a:spcPct val="90000"/>
              </a:lnSpc>
            </a:pPr>
            <a:r>
              <a:rPr lang="en-US" sz="2400" dirty="0" smtClean="0"/>
              <a:t>Deferment: A period during which payments are postponed    and interest does not accrue.  </a:t>
            </a:r>
          </a:p>
          <a:p>
            <a:pPr>
              <a:lnSpc>
                <a:spcPct val="90000"/>
              </a:lnSpc>
            </a:pPr>
            <a:endParaRPr lang="en-US" sz="2400" dirty="0" smtClean="0"/>
          </a:p>
          <a:p>
            <a:pPr>
              <a:lnSpc>
                <a:spcPct val="90000"/>
              </a:lnSpc>
              <a:buFont typeface="Arial" pitchFamily="34" charset="0"/>
              <a:buChar char="•"/>
            </a:pPr>
            <a:r>
              <a:rPr lang="en-US" sz="2400" dirty="0" smtClean="0"/>
              <a:t>   Deferments are available for:</a:t>
            </a:r>
          </a:p>
          <a:p>
            <a:pPr lvl="2">
              <a:lnSpc>
                <a:spcPct val="90000"/>
              </a:lnSpc>
              <a:buFont typeface="Arial" pitchFamily="34" charset="0"/>
              <a:buChar char="•"/>
            </a:pPr>
            <a:r>
              <a:rPr lang="en-US" sz="1600" dirty="0" smtClean="0"/>
              <a:t> Students enrolled at least ½ time</a:t>
            </a:r>
          </a:p>
          <a:p>
            <a:pPr lvl="2">
              <a:lnSpc>
                <a:spcPct val="90000"/>
              </a:lnSpc>
              <a:buFont typeface="Arial" pitchFamily="34" charset="0"/>
              <a:buChar char="•"/>
            </a:pPr>
            <a:r>
              <a:rPr lang="en-US" sz="1600" dirty="0" smtClean="0"/>
              <a:t> Studying in an approved graduate fellowship or rehabilitation program for the disabled</a:t>
            </a:r>
          </a:p>
          <a:p>
            <a:pPr lvl="2">
              <a:lnSpc>
                <a:spcPct val="90000"/>
              </a:lnSpc>
              <a:buFont typeface="Arial" pitchFamily="34" charset="0"/>
              <a:buChar char="•"/>
            </a:pPr>
            <a:r>
              <a:rPr lang="en-US" sz="1600" dirty="0" smtClean="0"/>
              <a:t> Qualifying employment 12 months prior to a cancellation</a:t>
            </a:r>
          </a:p>
          <a:p>
            <a:pPr lvl="2">
              <a:lnSpc>
                <a:spcPct val="90000"/>
              </a:lnSpc>
              <a:buFont typeface="Arial" pitchFamily="34" charset="0"/>
              <a:buChar char="•"/>
            </a:pPr>
            <a:r>
              <a:rPr lang="en-US" sz="1600" dirty="0" smtClean="0"/>
              <a:t> Unemployment (max 36 months)</a:t>
            </a:r>
            <a:endParaRPr lang="en-US" sz="1600" u="sng" dirty="0" smtClean="0"/>
          </a:p>
          <a:p>
            <a:pPr lvl="2">
              <a:lnSpc>
                <a:spcPct val="90000"/>
              </a:lnSpc>
              <a:buFont typeface="Arial" pitchFamily="34" charset="0"/>
              <a:buChar char="•"/>
            </a:pPr>
            <a:r>
              <a:rPr lang="en-US" sz="1600" dirty="0" smtClean="0"/>
              <a:t> Economic hardship (max 36 months)</a:t>
            </a:r>
          </a:p>
          <a:p>
            <a:pPr lvl="2">
              <a:lnSpc>
                <a:spcPct val="90000"/>
              </a:lnSpc>
              <a:buFont typeface="Arial" pitchFamily="34" charset="0"/>
              <a:buChar char="•"/>
            </a:pPr>
            <a:r>
              <a:rPr lang="en-US" sz="1600" dirty="0" smtClean="0"/>
              <a:t> Active duty military service in an area </a:t>
            </a:r>
            <a:r>
              <a:rPr lang="en-US" sz="1600" smtClean="0"/>
              <a:t>of hostilities</a:t>
            </a:r>
            <a:endParaRPr lang="en-US" sz="1600" dirty="0" smtClean="0"/>
          </a:p>
          <a:p>
            <a:pPr lvl="2">
              <a:lnSpc>
                <a:spcPct val="90000"/>
              </a:lnSpc>
            </a:pPr>
            <a:endParaRPr lang="en-US" sz="2000" dirty="0" smtClean="0"/>
          </a:p>
          <a:p>
            <a:pPr>
              <a:lnSpc>
                <a:spcPct val="90000"/>
              </a:lnSpc>
            </a:pPr>
            <a:r>
              <a:rPr lang="en-US" sz="2400" dirty="0" smtClean="0"/>
              <a:t>Forbearance: A period during which payments are postponed, but interest continues to accumulate.</a:t>
            </a:r>
          </a:p>
          <a:p>
            <a:pPr lvl="2">
              <a:lnSpc>
                <a:spcPct val="90000"/>
              </a:lnSpc>
            </a:pPr>
            <a:endParaRPr lang="en-US" sz="1600" dirty="0" smtClean="0"/>
          </a:p>
          <a:p>
            <a:pPr>
              <a:lnSpc>
                <a:spcPct val="90000"/>
              </a:lnSpc>
              <a:buFont typeface="Arial" pitchFamily="34" charset="0"/>
              <a:buChar char="•"/>
            </a:pPr>
            <a:r>
              <a:rPr lang="en-US" sz="2400" dirty="0" smtClean="0"/>
              <a:t>   Forbearance is available at the borrower’s request during times of hardship when criteria for deferment is not met.</a:t>
            </a:r>
          </a:p>
          <a:p>
            <a:pPr lvl="2">
              <a:buFont typeface="Arial" pitchFamily="34" charset="0"/>
              <a:buChar char="•"/>
            </a:pPr>
            <a:r>
              <a:rPr lang="en-US" sz="1600" dirty="0" smtClean="0"/>
              <a:t> Borrower is responsible for paying interest that accrues during a period of forbearance</a:t>
            </a:r>
          </a:p>
          <a:p>
            <a:pPr lvl="2">
              <a:lnSpc>
                <a:spcPct val="90000"/>
              </a:lnSpc>
            </a:pPr>
            <a:endParaRPr lang="en-US" sz="16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304800"/>
            <a:ext cx="8839200" cy="461962"/>
          </a:xfrm>
          <a:prstGeom prst="rect">
            <a:avLst/>
          </a:prstGeom>
        </p:spPr>
        <p:txBody>
          <a:bodyPr lIns="92075" tIns="46038" rIns="92075" bIns="46038"/>
          <a:lstStyle/>
          <a:p>
            <a:r>
              <a:rPr lang="en-US" sz="2800" b="1" dirty="0"/>
              <a:t>Cancellation Criteria</a:t>
            </a:r>
          </a:p>
        </p:txBody>
      </p:sp>
      <p:sp>
        <p:nvSpPr>
          <p:cNvPr id="5123" name="Rectangle 3"/>
          <p:cNvSpPr>
            <a:spLocks noGrp="1" noChangeArrowheads="1"/>
          </p:cNvSpPr>
          <p:nvPr>
            <p:ph idx="4294967295"/>
          </p:nvPr>
        </p:nvSpPr>
        <p:spPr>
          <a:xfrm>
            <a:off x="152400" y="914400"/>
            <a:ext cx="8991600" cy="5334000"/>
          </a:xfrm>
          <a:prstGeom prst="rect">
            <a:avLst/>
          </a:prstGeom>
        </p:spPr>
        <p:txBody>
          <a:bodyPr/>
          <a:lstStyle/>
          <a:p>
            <a:pPr>
              <a:lnSpc>
                <a:spcPct val="90000"/>
              </a:lnSpc>
            </a:pPr>
            <a:r>
              <a:rPr lang="en-US" sz="2400" dirty="0" smtClean="0"/>
              <a:t>Law </a:t>
            </a:r>
            <a:r>
              <a:rPr lang="en-US" sz="2400" dirty="0"/>
              <a:t>Enforcement		</a:t>
            </a:r>
            <a:r>
              <a:rPr lang="en-US" sz="2400" dirty="0" smtClean="0"/>
              <a:t>Up to 100%</a:t>
            </a:r>
          </a:p>
          <a:p>
            <a:pPr lvl="2">
              <a:lnSpc>
                <a:spcPct val="90000"/>
              </a:lnSpc>
            </a:pPr>
            <a:r>
              <a:rPr lang="en-US" sz="1600" dirty="0" smtClean="0"/>
              <a:t>Full time employment</a:t>
            </a:r>
          </a:p>
          <a:p>
            <a:pPr lvl="2">
              <a:lnSpc>
                <a:spcPct val="90000"/>
              </a:lnSpc>
            </a:pPr>
            <a:r>
              <a:rPr lang="en-US" sz="1600" dirty="0" smtClean="0"/>
              <a:t>Employed full-time in local, State or Federal law enforcement agency that is publicly funded.</a:t>
            </a:r>
            <a:endParaRPr lang="en-US" sz="1600" u="sng" dirty="0" smtClean="0"/>
          </a:p>
          <a:p>
            <a:pPr lvl="2">
              <a:lnSpc>
                <a:spcPct val="90000"/>
              </a:lnSpc>
            </a:pPr>
            <a:r>
              <a:rPr lang="en-US" sz="1600" dirty="0" smtClean="0"/>
              <a:t>Responsibility is to enforce, reduce or control criminal law.</a:t>
            </a:r>
          </a:p>
          <a:p>
            <a:pPr lvl="2">
              <a:lnSpc>
                <a:spcPct val="90000"/>
              </a:lnSpc>
            </a:pPr>
            <a:r>
              <a:rPr lang="en-US" sz="1600" dirty="0" smtClean="0"/>
              <a:t>Sworn law enforcement/corrections officer or position unique to the criminal justice system.</a:t>
            </a:r>
          </a:p>
          <a:p>
            <a:pPr lvl="1">
              <a:lnSpc>
                <a:spcPct val="90000"/>
              </a:lnSpc>
            </a:pPr>
            <a:endParaRPr lang="en-US" sz="2000" dirty="0" smtClean="0"/>
          </a:p>
          <a:p>
            <a:pPr>
              <a:lnSpc>
                <a:spcPct val="90000"/>
              </a:lnSpc>
            </a:pPr>
            <a:r>
              <a:rPr lang="en-US" sz="2400" dirty="0" smtClean="0"/>
              <a:t>Peace Corp	</a:t>
            </a:r>
            <a:r>
              <a:rPr lang="en-US" sz="2400" dirty="0"/>
              <a:t>	</a:t>
            </a:r>
            <a:r>
              <a:rPr lang="en-US" sz="2400" dirty="0" smtClean="0"/>
              <a:t>	Up to 70%</a:t>
            </a:r>
          </a:p>
          <a:p>
            <a:pPr lvl="2">
              <a:lnSpc>
                <a:spcPct val="90000"/>
              </a:lnSpc>
            </a:pPr>
            <a:r>
              <a:rPr lang="en-US" sz="1600" dirty="0" smtClean="0"/>
              <a:t>Full time service in the Peace Corp for 12 consecutive months.</a:t>
            </a:r>
          </a:p>
          <a:p>
            <a:pPr lvl="2">
              <a:lnSpc>
                <a:spcPct val="90000"/>
              </a:lnSpc>
            </a:pPr>
            <a:endParaRPr lang="en-US" sz="1600" dirty="0"/>
          </a:p>
          <a:p>
            <a:pPr>
              <a:lnSpc>
                <a:spcPct val="90000"/>
              </a:lnSpc>
            </a:pPr>
            <a:r>
              <a:rPr lang="en-US" sz="2400" dirty="0"/>
              <a:t>Military			</a:t>
            </a:r>
            <a:r>
              <a:rPr lang="en-US" sz="2400" dirty="0" smtClean="0"/>
              <a:t>Up to 100%</a:t>
            </a:r>
          </a:p>
          <a:p>
            <a:pPr lvl="2"/>
            <a:r>
              <a:rPr lang="en-US" sz="1600" dirty="0" smtClean="0"/>
              <a:t>Full time service in the Army, Navy, Air Force, Marines or Coast Guard.</a:t>
            </a:r>
          </a:p>
          <a:p>
            <a:pPr lvl="2"/>
            <a:r>
              <a:rPr lang="en-US" sz="1600" u="sng" dirty="0" smtClean="0"/>
              <a:t>Who served in an area of hostilities</a:t>
            </a:r>
            <a:r>
              <a:rPr lang="en-US" sz="1600" dirty="0" smtClean="0"/>
              <a:t>.</a:t>
            </a:r>
          </a:p>
          <a:p>
            <a:pPr lvl="2">
              <a:lnSpc>
                <a:spcPct val="90000"/>
              </a:lnSpc>
            </a:pPr>
            <a:endParaRPr lang="en-US" sz="1600" dirty="0"/>
          </a:p>
          <a:p>
            <a:pPr>
              <a:lnSpc>
                <a:spcPct val="90000"/>
              </a:lnSpc>
            </a:pPr>
            <a:r>
              <a:rPr lang="en-US" sz="2400" dirty="0"/>
              <a:t>Teacher Low Income	</a:t>
            </a:r>
            <a:r>
              <a:rPr lang="en-US" sz="2400" dirty="0" smtClean="0"/>
              <a:t>Up to 100%</a:t>
            </a:r>
          </a:p>
          <a:p>
            <a:pPr lvl="2">
              <a:lnSpc>
                <a:spcPct val="80000"/>
              </a:lnSpc>
            </a:pPr>
            <a:r>
              <a:rPr lang="en-US" sz="1600" dirty="0" smtClean="0"/>
              <a:t>Full time teacher in elementary or secondary school or educational service agency.</a:t>
            </a:r>
          </a:p>
          <a:p>
            <a:pPr lvl="2">
              <a:lnSpc>
                <a:spcPct val="80000"/>
              </a:lnSpc>
            </a:pPr>
            <a:r>
              <a:rPr lang="en-US" sz="1600" dirty="0" smtClean="0"/>
              <a:t>School serves a population of more than 30% of low-income students. </a:t>
            </a:r>
          </a:p>
          <a:p>
            <a:pPr lvl="2">
              <a:lnSpc>
                <a:spcPct val="80000"/>
              </a:lnSpc>
            </a:pPr>
            <a:r>
              <a:rPr lang="en-US" sz="1600" dirty="0" smtClean="0"/>
              <a:t>Provide classroom teaching or classroom like teaching in a non-classroom setting or educational services to students related to classroom teaching.</a:t>
            </a:r>
          </a:p>
          <a:p>
            <a:pPr>
              <a:lnSpc>
                <a:spcPct val="90000"/>
              </a:lnSpc>
            </a:pPr>
            <a:endParaRPr lang="en-US" sz="2400"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604838"/>
            <a:ext cx="8839200" cy="914400"/>
          </a:xfrm>
          <a:prstGeom prst="rect">
            <a:avLst/>
          </a:prstGeom>
        </p:spPr>
        <p:txBody>
          <a:bodyPr lIns="92075" tIns="46038" rIns="92075" bIns="46038"/>
          <a:lstStyle/>
          <a:p>
            <a:r>
              <a:rPr lang="en-US" sz="2800" b="1"/>
              <a:t>Cancellation Criteria</a:t>
            </a:r>
          </a:p>
        </p:txBody>
      </p:sp>
      <p:sp>
        <p:nvSpPr>
          <p:cNvPr id="5123" name="Rectangle 3"/>
          <p:cNvSpPr>
            <a:spLocks noGrp="1" noChangeArrowheads="1"/>
          </p:cNvSpPr>
          <p:nvPr>
            <p:ph idx="4294967295"/>
          </p:nvPr>
        </p:nvSpPr>
        <p:spPr>
          <a:xfrm>
            <a:off x="304800" y="1447800"/>
            <a:ext cx="8610600" cy="4800600"/>
          </a:xfrm>
          <a:prstGeom prst="rect">
            <a:avLst/>
          </a:prstGeom>
        </p:spPr>
        <p:txBody>
          <a:bodyPr/>
          <a:lstStyle/>
          <a:p>
            <a:pPr>
              <a:lnSpc>
                <a:spcPct val="90000"/>
              </a:lnSpc>
            </a:pPr>
            <a:r>
              <a:rPr lang="en-US" sz="2400" dirty="0" smtClean="0"/>
              <a:t>Special </a:t>
            </a:r>
            <a:r>
              <a:rPr lang="en-US" sz="2400" dirty="0"/>
              <a:t>Education	</a:t>
            </a:r>
            <a:r>
              <a:rPr lang="en-US" sz="2400" dirty="0" smtClean="0"/>
              <a:t> 	Up to 100%</a:t>
            </a:r>
          </a:p>
          <a:p>
            <a:pPr lvl="2"/>
            <a:r>
              <a:rPr lang="en-US" sz="1600" dirty="0" smtClean="0"/>
              <a:t>Full-time teacher in elementary or secondary school.</a:t>
            </a:r>
          </a:p>
          <a:p>
            <a:pPr lvl="2"/>
            <a:r>
              <a:rPr lang="en-US" sz="1600" dirty="0" smtClean="0"/>
              <a:t>Teacher of infants, toddlers, children or youth with disabilities.</a:t>
            </a:r>
          </a:p>
          <a:p>
            <a:pPr lvl="2"/>
            <a:r>
              <a:rPr lang="en-US" sz="1600" dirty="0" smtClean="0"/>
              <a:t>Ages of children birth to 21 years. </a:t>
            </a:r>
          </a:p>
          <a:p>
            <a:pPr>
              <a:lnSpc>
                <a:spcPct val="90000"/>
              </a:lnSpc>
            </a:pPr>
            <a:endParaRPr lang="en-US" sz="2400" dirty="0"/>
          </a:p>
          <a:p>
            <a:pPr>
              <a:lnSpc>
                <a:spcPct val="90000"/>
              </a:lnSpc>
            </a:pPr>
            <a:r>
              <a:rPr lang="en-US" sz="2400" dirty="0"/>
              <a:t>Teacher Shortage 	</a:t>
            </a:r>
            <a:r>
              <a:rPr lang="en-US" sz="2400" dirty="0" smtClean="0"/>
              <a:t> 	Up to 100%</a:t>
            </a:r>
          </a:p>
          <a:p>
            <a:pPr lvl="2"/>
            <a:r>
              <a:rPr lang="en-US" sz="1600" dirty="0" smtClean="0"/>
              <a:t>Full-time teacher in an elementary or secondary school.</a:t>
            </a:r>
          </a:p>
          <a:p>
            <a:pPr lvl="2"/>
            <a:r>
              <a:rPr lang="en-US" sz="1600" dirty="0" smtClean="0"/>
              <a:t>Teaches math, science, foreign language or bilingual studies 100% of time.</a:t>
            </a:r>
          </a:p>
          <a:p>
            <a:pPr lvl="2"/>
            <a:r>
              <a:rPr lang="en-US" sz="1600" dirty="0" smtClean="0"/>
              <a:t>Teaches subject the state education agency determines to be a shortage area teacher.</a:t>
            </a:r>
          </a:p>
          <a:p>
            <a:pPr>
              <a:lnSpc>
                <a:spcPct val="90000"/>
              </a:lnSpc>
            </a:pPr>
            <a:endParaRPr lang="en-US" sz="2400" dirty="0"/>
          </a:p>
          <a:p>
            <a:pPr>
              <a:lnSpc>
                <a:spcPct val="90000"/>
              </a:lnSpc>
            </a:pPr>
            <a:r>
              <a:rPr lang="en-US" sz="2400" dirty="0"/>
              <a:t>Head Start 		</a:t>
            </a:r>
            <a:r>
              <a:rPr lang="en-US" sz="2400" dirty="0" smtClean="0"/>
              <a:t>	15</a:t>
            </a:r>
            <a:r>
              <a:rPr lang="en-US" sz="2400" dirty="0"/>
              <a:t>% per year</a:t>
            </a:r>
          </a:p>
          <a:p>
            <a:pPr>
              <a:lnSpc>
                <a:spcPct val="90000"/>
              </a:lnSpc>
            </a:pP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4294967295"/>
          </p:nvPr>
        </p:nvSpPr>
        <p:spPr>
          <a:xfrm>
            <a:off x="152400" y="762000"/>
            <a:ext cx="8686800" cy="5410200"/>
          </a:xfrm>
          <a:prstGeom prst="rect">
            <a:avLst/>
          </a:prstGeom>
        </p:spPr>
        <p:txBody>
          <a:bodyPr/>
          <a:lstStyle/>
          <a:p>
            <a:r>
              <a:rPr lang="en-US" sz="2400" dirty="0"/>
              <a:t>Early Intervention		 		</a:t>
            </a:r>
            <a:r>
              <a:rPr lang="en-US" sz="2400" dirty="0" smtClean="0"/>
              <a:t> Up to 100%</a:t>
            </a:r>
          </a:p>
          <a:p>
            <a:pPr lvl="2"/>
            <a:r>
              <a:rPr lang="en-US" sz="1600" dirty="0" smtClean="0"/>
              <a:t>Full-time employee for 12 consecutive months.</a:t>
            </a:r>
          </a:p>
          <a:p>
            <a:pPr lvl="2"/>
            <a:r>
              <a:rPr lang="en-US" sz="1600" dirty="0" smtClean="0"/>
              <a:t>Providing developmental services to an infant or toddler with a disability under the age of three.</a:t>
            </a:r>
          </a:p>
          <a:p>
            <a:pPr lvl="2"/>
            <a:r>
              <a:rPr lang="en-US" sz="1600" dirty="0" smtClean="0"/>
              <a:t>Developmental needs in; physical, cognitive, language and speech, psycho-social development, or self help skills.</a:t>
            </a:r>
          </a:p>
          <a:p>
            <a:r>
              <a:rPr lang="en-US" sz="2400" dirty="0" smtClean="0"/>
              <a:t>Nurse/Med </a:t>
            </a:r>
            <a:r>
              <a:rPr lang="en-US" sz="2400" dirty="0"/>
              <a:t>Tech.		 		</a:t>
            </a:r>
            <a:r>
              <a:rPr lang="en-US" sz="2400" dirty="0" smtClean="0"/>
              <a:t> Up to 100%</a:t>
            </a:r>
          </a:p>
          <a:p>
            <a:pPr lvl="2">
              <a:lnSpc>
                <a:spcPct val="90000"/>
              </a:lnSpc>
            </a:pPr>
            <a:r>
              <a:rPr lang="en-US" sz="1600" dirty="0" smtClean="0"/>
              <a:t>Full-time nurse or medical technician.</a:t>
            </a:r>
          </a:p>
          <a:p>
            <a:pPr lvl="2">
              <a:lnSpc>
                <a:spcPct val="90000"/>
              </a:lnSpc>
            </a:pPr>
            <a:r>
              <a:rPr lang="en-US" sz="1600" dirty="0" smtClean="0"/>
              <a:t>Licensed or certified by the State.</a:t>
            </a:r>
          </a:p>
          <a:p>
            <a:pPr lvl="2">
              <a:lnSpc>
                <a:spcPct val="90000"/>
              </a:lnSpc>
            </a:pPr>
            <a:r>
              <a:rPr lang="en-US" sz="1600" dirty="0" smtClean="0"/>
              <a:t>A Medical Technician is someone who assists, facilitates or complements the work of a physician or health care specialist.</a:t>
            </a:r>
          </a:p>
          <a:p>
            <a:r>
              <a:rPr lang="en-US" sz="2400" dirty="0" smtClean="0"/>
              <a:t>At-Risk </a:t>
            </a:r>
            <a:r>
              <a:rPr lang="en-US" sz="2400" dirty="0"/>
              <a:t>Child Service	 		</a:t>
            </a:r>
            <a:r>
              <a:rPr lang="en-US" sz="2400" dirty="0" smtClean="0"/>
              <a:t> Up to 100%</a:t>
            </a:r>
          </a:p>
          <a:p>
            <a:pPr lvl="2">
              <a:lnSpc>
                <a:spcPct val="90000"/>
              </a:lnSpc>
            </a:pPr>
            <a:r>
              <a:rPr lang="en-US" sz="1600" dirty="0" smtClean="0"/>
              <a:t>Full-time employed at a child family service agency that is public or non-profit.</a:t>
            </a:r>
          </a:p>
          <a:p>
            <a:pPr lvl="2">
              <a:lnSpc>
                <a:spcPct val="90000"/>
              </a:lnSpc>
            </a:pPr>
            <a:r>
              <a:rPr lang="en-US" sz="1600" dirty="0" smtClean="0"/>
              <a:t>Servicing high risk children from low-income communities.</a:t>
            </a:r>
          </a:p>
          <a:p>
            <a:pPr lvl="2">
              <a:lnSpc>
                <a:spcPct val="90000"/>
              </a:lnSpc>
            </a:pPr>
            <a:r>
              <a:rPr lang="en-US" sz="1600" dirty="0" smtClean="0"/>
              <a:t>High risk children are under the age of 21 who are low income, </a:t>
            </a:r>
            <a:r>
              <a:rPr lang="en-US" sz="1600" u="sng" dirty="0" smtClean="0"/>
              <a:t>or</a:t>
            </a:r>
            <a:r>
              <a:rPr lang="en-US" sz="1600" dirty="0" smtClean="0"/>
              <a:t> have been or are at risk of being abused or neglected, have serious  emotional, mental or behavioral disturbances, or reside in placements outside of the home, or are involved in the juvenile justice system.</a:t>
            </a:r>
            <a:endParaRPr lang="en-US" sz="2400" dirty="0"/>
          </a:p>
          <a:p>
            <a:pPr>
              <a:buNone/>
            </a:pPr>
            <a:endParaRPr lang="en-US" sz="2400" dirty="0"/>
          </a:p>
        </p:txBody>
      </p:sp>
      <p:sp>
        <p:nvSpPr>
          <p:cNvPr id="6147" name="TextBox 2"/>
          <p:cNvSpPr txBox="1">
            <a:spLocks noChangeArrowheads="1"/>
          </p:cNvSpPr>
          <p:nvPr/>
        </p:nvSpPr>
        <p:spPr bwMode="auto">
          <a:xfrm>
            <a:off x="1295400" y="228600"/>
            <a:ext cx="6553200" cy="519113"/>
          </a:xfrm>
          <a:prstGeom prst="rect">
            <a:avLst/>
          </a:prstGeom>
          <a:noFill/>
          <a:ln w="9525">
            <a:noFill/>
            <a:miter lim="800000"/>
            <a:headEnd/>
            <a:tailEnd/>
          </a:ln>
        </p:spPr>
        <p:txBody>
          <a:bodyPr>
            <a:spAutoFit/>
          </a:bodyPr>
          <a:lstStyle/>
          <a:p>
            <a:pPr algn="ctr"/>
            <a:r>
              <a:rPr lang="en-US" sz="2800" b="1">
                <a:latin typeface="Arial" charset="0"/>
              </a:rPr>
              <a:t>Cancellation Criteria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4294967295"/>
          </p:nvPr>
        </p:nvSpPr>
        <p:spPr>
          <a:xfrm>
            <a:off x="152400" y="838200"/>
            <a:ext cx="8839200" cy="5257800"/>
          </a:xfrm>
          <a:prstGeom prst="rect">
            <a:avLst/>
          </a:prstGeom>
        </p:spPr>
        <p:txBody>
          <a:bodyPr/>
          <a:lstStyle/>
          <a:p>
            <a:r>
              <a:rPr lang="en-US" sz="2400" dirty="0" smtClean="0"/>
              <a:t>Pre-K or child care program 		15% per year</a:t>
            </a:r>
          </a:p>
          <a:p>
            <a:pPr lvl="2"/>
            <a:r>
              <a:rPr lang="en-US" sz="1600" dirty="0" smtClean="0"/>
              <a:t>Full Time Staff Member</a:t>
            </a:r>
          </a:p>
          <a:p>
            <a:pPr lvl="2"/>
            <a:r>
              <a:rPr lang="en-US" sz="1600" dirty="0" smtClean="0"/>
              <a:t>In a pre-kindergarten or child care program</a:t>
            </a:r>
          </a:p>
          <a:p>
            <a:pPr lvl="2"/>
            <a:r>
              <a:rPr lang="en-US" sz="1600" dirty="0" smtClean="0"/>
              <a:t>Licensed or regulated by the state</a:t>
            </a:r>
          </a:p>
          <a:p>
            <a:r>
              <a:rPr lang="en-US" sz="2400" dirty="0" smtClean="0"/>
              <a:t>Educational </a:t>
            </a:r>
            <a:r>
              <a:rPr lang="en-US" sz="2400" dirty="0"/>
              <a:t>Services Agency		</a:t>
            </a:r>
            <a:r>
              <a:rPr lang="en-US" sz="2400" dirty="0" smtClean="0"/>
              <a:t> Up to 100%</a:t>
            </a:r>
          </a:p>
          <a:p>
            <a:pPr lvl="2"/>
            <a:r>
              <a:rPr lang="en-US" sz="1600" dirty="0" smtClean="0"/>
              <a:t>Full time teachers (including special </a:t>
            </a:r>
            <a:r>
              <a:rPr lang="en-US" sz="1600" dirty="0" err="1" smtClean="0"/>
              <a:t>ed</a:t>
            </a:r>
            <a:r>
              <a:rPr lang="en-US" sz="1600" dirty="0" smtClean="0"/>
              <a:t>)</a:t>
            </a:r>
          </a:p>
          <a:p>
            <a:pPr lvl="2"/>
            <a:r>
              <a:rPr lang="en-US" sz="1600" dirty="0" smtClean="0"/>
              <a:t>Working in an Educational Agency</a:t>
            </a:r>
          </a:p>
          <a:p>
            <a:pPr lvl="2"/>
            <a:r>
              <a:rPr lang="en-US" sz="1600" dirty="0" smtClean="0"/>
              <a:t>Serving low-income community</a:t>
            </a:r>
          </a:p>
          <a:p>
            <a:r>
              <a:rPr lang="en-US" sz="2400" dirty="0" smtClean="0"/>
              <a:t>Librarians </a:t>
            </a:r>
            <a:r>
              <a:rPr lang="en-US" sz="2400" dirty="0"/>
              <a:t>in Low Income		</a:t>
            </a:r>
            <a:r>
              <a:rPr lang="en-US" sz="2400" dirty="0" smtClean="0"/>
              <a:t>	 Up to 100%</a:t>
            </a:r>
          </a:p>
          <a:p>
            <a:pPr lvl="2"/>
            <a:r>
              <a:rPr lang="en-US" sz="1600" dirty="0" smtClean="0"/>
              <a:t>Full time librarian with Masters Degree in library science</a:t>
            </a:r>
          </a:p>
          <a:p>
            <a:pPr lvl="2"/>
            <a:r>
              <a:rPr lang="en-US" sz="1600" dirty="0" smtClean="0"/>
              <a:t>Employed in an elementary or secondary school that qualifies for Title I funding </a:t>
            </a:r>
            <a:r>
              <a:rPr lang="en-US" sz="1600" u="sng" dirty="0" smtClean="0"/>
              <a:t>or</a:t>
            </a:r>
            <a:r>
              <a:rPr lang="en-US" sz="1600" dirty="0" smtClean="0"/>
              <a:t> public library servicing a geographic area that includes one or more Title I schools.</a:t>
            </a:r>
          </a:p>
          <a:p>
            <a:r>
              <a:rPr lang="en-US" sz="2400" dirty="0" smtClean="0"/>
              <a:t>Speech/Lang </a:t>
            </a:r>
            <a:r>
              <a:rPr lang="en-US" sz="2400" dirty="0"/>
              <a:t>Pathologist		</a:t>
            </a:r>
            <a:r>
              <a:rPr lang="en-US" sz="2400" dirty="0" smtClean="0"/>
              <a:t> 	Up to 100%</a:t>
            </a:r>
          </a:p>
          <a:p>
            <a:pPr lvl="2"/>
            <a:r>
              <a:rPr lang="en-US" sz="1600" dirty="0" smtClean="0"/>
              <a:t>Full time employment</a:t>
            </a:r>
          </a:p>
          <a:p>
            <a:pPr lvl="2"/>
            <a:r>
              <a:rPr lang="en-US" sz="1600" dirty="0" smtClean="0"/>
              <a:t>Borrower has a master’s degree </a:t>
            </a:r>
          </a:p>
          <a:p>
            <a:pPr lvl="2"/>
            <a:r>
              <a:rPr lang="en-US" sz="1600" dirty="0" smtClean="0"/>
              <a:t>Working exclusively with Title I eligible schools</a:t>
            </a:r>
            <a:endParaRPr lang="en-US" sz="1600" b="1" dirty="0" smtClean="0"/>
          </a:p>
          <a:p>
            <a:endParaRPr lang="en-US" sz="2400" dirty="0"/>
          </a:p>
        </p:txBody>
      </p:sp>
      <p:sp>
        <p:nvSpPr>
          <p:cNvPr id="6147" name="TextBox 2"/>
          <p:cNvSpPr txBox="1">
            <a:spLocks noChangeArrowheads="1"/>
          </p:cNvSpPr>
          <p:nvPr/>
        </p:nvSpPr>
        <p:spPr bwMode="auto">
          <a:xfrm>
            <a:off x="1295400" y="152400"/>
            <a:ext cx="6553200" cy="519113"/>
          </a:xfrm>
          <a:prstGeom prst="rect">
            <a:avLst/>
          </a:prstGeom>
          <a:noFill/>
          <a:ln w="9525">
            <a:noFill/>
            <a:miter lim="800000"/>
            <a:headEnd/>
            <a:tailEnd/>
          </a:ln>
        </p:spPr>
        <p:txBody>
          <a:bodyPr>
            <a:spAutoFit/>
          </a:bodyPr>
          <a:lstStyle/>
          <a:p>
            <a:pPr algn="ctr"/>
            <a:r>
              <a:rPr lang="en-US" sz="2800" b="1" dirty="0">
                <a:latin typeface="Arial" charset="0"/>
              </a:rPr>
              <a:t>Cancellation Criteria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4294967295"/>
          </p:nvPr>
        </p:nvSpPr>
        <p:spPr>
          <a:xfrm>
            <a:off x="609600" y="1447800"/>
            <a:ext cx="8382000" cy="4800600"/>
          </a:xfrm>
          <a:prstGeom prst="rect">
            <a:avLst/>
          </a:prstGeom>
        </p:spPr>
        <p:txBody>
          <a:bodyPr/>
          <a:lstStyle/>
          <a:p>
            <a:r>
              <a:rPr lang="en-US" sz="2400" dirty="0" smtClean="0"/>
              <a:t>Public </a:t>
            </a:r>
            <a:r>
              <a:rPr lang="en-US" sz="2400" dirty="0"/>
              <a:t>Defenders*			</a:t>
            </a:r>
            <a:r>
              <a:rPr lang="en-US" sz="2400" dirty="0" smtClean="0"/>
              <a:t> 	Up to 100%</a:t>
            </a:r>
          </a:p>
          <a:p>
            <a:pPr lvl="2"/>
            <a:r>
              <a:rPr lang="en-US" sz="1600" dirty="0" smtClean="0"/>
              <a:t>This section has been expanded to include cancellation for a full-time attorney employed in a Federal public defender organization or community defender organization.</a:t>
            </a:r>
          </a:p>
          <a:p>
            <a:r>
              <a:rPr lang="en-US" sz="2400" dirty="0" smtClean="0"/>
              <a:t>Faculty </a:t>
            </a:r>
            <a:r>
              <a:rPr lang="en-US" sz="2400" dirty="0"/>
              <a:t>Member Tribal College		</a:t>
            </a:r>
            <a:r>
              <a:rPr lang="en-US" sz="2400" dirty="0" smtClean="0"/>
              <a:t> Up to 100%</a:t>
            </a:r>
          </a:p>
          <a:p>
            <a:pPr lvl="2"/>
            <a:r>
              <a:rPr lang="en-US" sz="1600" dirty="0" smtClean="0"/>
              <a:t>Full time faculty member</a:t>
            </a:r>
          </a:p>
          <a:p>
            <a:pPr lvl="2"/>
            <a:r>
              <a:rPr lang="en-US" sz="1600" dirty="0" smtClean="0"/>
              <a:t>Tribally controlled College or University</a:t>
            </a:r>
          </a:p>
          <a:p>
            <a:r>
              <a:rPr lang="en-US" sz="2400" dirty="0" smtClean="0"/>
              <a:t>Firefighter</a:t>
            </a:r>
            <a:r>
              <a:rPr lang="en-US" sz="2400" dirty="0"/>
              <a:t>					</a:t>
            </a:r>
            <a:r>
              <a:rPr lang="en-US" sz="2400" dirty="0" smtClean="0"/>
              <a:t> Up to 100%</a:t>
            </a:r>
          </a:p>
          <a:p>
            <a:pPr lvl="2"/>
            <a:r>
              <a:rPr lang="en-US" sz="1600" dirty="0" smtClean="0"/>
              <a:t>Employed by a federal, state or local firefighting agency to extinguish destructive fires; or provide firefighting related services such as</a:t>
            </a:r>
          </a:p>
          <a:p>
            <a:pPr lvl="3"/>
            <a:r>
              <a:rPr lang="en-US" sz="1600" dirty="0" smtClean="0"/>
              <a:t>Providing community disaster support and, as a first responder, providing emergency medical services</a:t>
            </a:r>
          </a:p>
          <a:p>
            <a:pPr lvl="3"/>
            <a:r>
              <a:rPr lang="en-US" sz="1600" dirty="0" smtClean="0"/>
              <a:t>Conducting search and rescue</a:t>
            </a:r>
          </a:p>
          <a:p>
            <a:pPr lvl="3"/>
            <a:r>
              <a:rPr lang="en-US" sz="1600" dirty="0" smtClean="0"/>
              <a:t>Providing hazardous materials mitigation (HAZMAT)</a:t>
            </a:r>
          </a:p>
          <a:p>
            <a:endParaRPr lang="en-US" sz="2400" dirty="0"/>
          </a:p>
        </p:txBody>
      </p:sp>
      <p:sp>
        <p:nvSpPr>
          <p:cNvPr id="6147" name="TextBox 2"/>
          <p:cNvSpPr txBox="1">
            <a:spLocks noChangeArrowheads="1"/>
          </p:cNvSpPr>
          <p:nvPr/>
        </p:nvSpPr>
        <p:spPr bwMode="auto">
          <a:xfrm>
            <a:off x="1295400" y="742950"/>
            <a:ext cx="6553200" cy="519113"/>
          </a:xfrm>
          <a:prstGeom prst="rect">
            <a:avLst/>
          </a:prstGeom>
          <a:noFill/>
          <a:ln w="9525">
            <a:noFill/>
            <a:miter lim="800000"/>
            <a:headEnd/>
            <a:tailEnd/>
          </a:ln>
        </p:spPr>
        <p:txBody>
          <a:bodyPr>
            <a:spAutoFit/>
          </a:bodyPr>
          <a:lstStyle/>
          <a:p>
            <a:pPr algn="ctr"/>
            <a:r>
              <a:rPr lang="en-US" sz="2800" b="1">
                <a:latin typeface="Arial" charset="0"/>
              </a:rPr>
              <a:t>Cancellation Criteria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04800" y="600075"/>
            <a:ext cx="8839200" cy="914400"/>
          </a:xfrm>
          <a:prstGeom prst="rect">
            <a:avLst/>
          </a:prstGeom>
        </p:spPr>
        <p:txBody>
          <a:bodyPr lIns="92075" tIns="46038" rIns="92075" bIns="46038"/>
          <a:lstStyle/>
          <a:p>
            <a:r>
              <a:rPr lang="en-US" sz="2800" b="1"/>
              <a:t>Prior Service</a:t>
            </a:r>
          </a:p>
        </p:txBody>
      </p:sp>
      <p:sp>
        <p:nvSpPr>
          <p:cNvPr id="9219" name="Rectangle 3"/>
          <p:cNvSpPr>
            <a:spLocks noGrp="1" noChangeArrowheads="1"/>
          </p:cNvSpPr>
          <p:nvPr>
            <p:ph idx="4294967295"/>
          </p:nvPr>
        </p:nvSpPr>
        <p:spPr>
          <a:xfrm>
            <a:off x="685800" y="2286000"/>
            <a:ext cx="7848600" cy="2547938"/>
          </a:xfrm>
          <a:prstGeom prst="rect">
            <a:avLst/>
          </a:prstGeom>
        </p:spPr>
        <p:txBody>
          <a:bodyPr/>
          <a:lstStyle/>
          <a:p>
            <a:r>
              <a:rPr lang="en-US" sz="2400"/>
              <a:t>Schools cannot cancel any portion of the loan for service performed before the date the loan was disbursed or during the same period that he/she received the loan.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413</Words>
  <Application>Microsoft Office PowerPoint</Application>
  <PresentationFormat>On-screen Show (4:3)</PresentationFormat>
  <Paragraphs>143</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Cancellation Criteria</vt:lpstr>
      <vt:lpstr>Cancellation Criteria</vt:lpstr>
      <vt:lpstr>Slide 6</vt:lpstr>
      <vt:lpstr>Slide 7</vt:lpstr>
      <vt:lpstr>Slide 8</vt:lpstr>
      <vt:lpstr>Prior Service</vt:lpstr>
      <vt:lpstr>Defaulted Loans</vt:lpstr>
      <vt:lpstr>No Double Dipping!</vt:lpstr>
      <vt:lpstr>Payment Refund</vt:lpstr>
      <vt:lpstr>Slide 13</vt:lpstr>
    </vt:vector>
  </TitlesOfParts>
  <Company>University of Washington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dianec</dc:creator>
  <cp:lastModifiedBy>dianec</cp:lastModifiedBy>
  <cp:revision>19</cp:revision>
  <dcterms:created xsi:type="dcterms:W3CDTF">2011-02-07T20:06:25Z</dcterms:created>
  <dcterms:modified xsi:type="dcterms:W3CDTF">2011-03-18T15:32:09Z</dcterms:modified>
</cp:coreProperties>
</file>