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4285" r:id="rId2"/>
  </p:sldMasterIdLst>
  <p:notesMasterIdLst>
    <p:notesMasterId r:id="rId16"/>
  </p:notesMasterIdLst>
  <p:handoutMasterIdLst>
    <p:handoutMasterId r:id="rId17"/>
  </p:handoutMasterIdLst>
  <p:sldIdLst>
    <p:sldId id="524" r:id="rId3"/>
    <p:sldId id="505" r:id="rId4"/>
    <p:sldId id="520" r:id="rId5"/>
    <p:sldId id="522" r:id="rId6"/>
    <p:sldId id="521" r:id="rId7"/>
    <p:sldId id="523" r:id="rId8"/>
    <p:sldId id="506" r:id="rId9"/>
    <p:sldId id="515" r:id="rId10"/>
    <p:sldId id="492" r:id="rId11"/>
    <p:sldId id="517" r:id="rId12"/>
    <p:sldId id="518" r:id="rId13"/>
    <p:sldId id="519" r:id="rId14"/>
    <p:sldId id="483" r:id="rId15"/>
  </p:sldIdLst>
  <p:sldSz cx="9144000" cy="6858000" type="screen4x3"/>
  <p:notesSz cx="6997700" cy="9271000"/>
  <p:defaultTextStyle>
    <a:defPPr>
      <a:defRPr lang="en-US"/>
    </a:defPPr>
    <a:lvl1pPr algn="l" rtl="0" eaLnBrk="0" fontAlgn="base" hangingPunct="0">
      <a:spcBef>
        <a:spcPct val="0"/>
      </a:spcBef>
      <a:spcAft>
        <a:spcPct val="0"/>
      </a:spcAft>
      <a:defRPr sz="2000" b="1"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sz="2000" b="1"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sz="2000" b="1"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sz="2000" b="1"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sz="2000" b="1" kern="1200">
        <a:solidFill>
          <a:schemeClr val="tx1"/>
        </a:solidFill>
        <a:latin typeface="Comic Sans MS" panose="030F0702030302020204" pitchFamily="66" charset="0"/>
        <a:ea typeface="+mn-ea"/>
        <a:cs typeface="+mn-cs"/>
      </a:defRPr>
    </a:lvl5pPr>
    <a:lvl6pPr marL="2286000" algn="l" defTabSz="914400" rtl="0" eaLnBrk="1" latinLnBrk="0" hangingPunct="1">
      <a:defRPr sz="2000" b="1" kern="1200">
        <a:solidFill>
          <a:schemeClr val="tx1"/>
        </a:solidFill>
        <a:latin typeface="Comic Sans MS" panose="030F0702030302020204" pitchFamily="66" charset="0"/>
        <a:ea typeface="+mn-ea"/>
        <a:cs typeface="+mn-cs"/>
      </a:defRPr>
    </a:lvl6pPr>
    <a:lvl7pPr marL="2743200" algn="l" defTabSz="914400" rtl="0" eaLnBrk="1" latinLnBrk="0" hangingPunct="1">
      <a:defRPr sz="2000" b="1" kern="1200">
        <a:solidFill>
          <a:schemeClr val="tx1"/>
        </a:solidFill>
        <a:latin typeface="Comic Sans MS" panose="030F0702030302020204" pitchFamily="66" charset="0"/>
        <a:ea typeface="+mn-ea"/>
        <a:cs typeface="+mn-cs"/>
      </a:defRPr>
    </a:lvl7pPr>
    <a:lvl8pPr marL="3200400" algn="l" defTabSz="914400" rtl="0" eaLnBrk="1" latinLnBrk="0" hangingPunct="1">
      <a:defRPr sz="2000" b="1" kern="1200">
        <a:solidFill>
          <a:schemeClr val="tx1"/>
        </a:solidFill>
        <a:latin typeface="Comic Sans MS" panose="030F0702030302020204" pitchFamily="66" charset="0"/>
        <a:ea typeface="+mn-ea"/>
        <a:cs typeface="+mn-cs"/>
      </a:defRPr>
    </a:lvl8pPr>
    <a:lvl9pPr marL="3657600" algn="l" defTabSz="914400" rtl="0" eaLnBrk="1" latinLnBrk="0" hangingPunct="1">
      <a:defRPr sz="2000" b="1"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0">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71E70"/>
    <a:srgbClr val="660066"/>
    <a:srgbClr val="311C5A"/>
    <a:srgbClr val="39275B"/>
    <a:srgbClr val="FF0000"/>
    <a:srgbClr val="006600"/>
    <a:srgbClr val="996600"/>
    <a:srgbClr val="3818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28" autoAdjust="0"/>
    <p:restoredTop sz="89573" autoAdjust="0"/>
  </p:normalViewPr>
  <p:slideViewPr>
    <p:cSldViewPr>
      <p:cViewPr varScale="1">
        <p:scale>
          <a:sx n="109" d="100"/>
          <a:sy n="109" d="100"/>
        </p:scale>
        <p:origin x="16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9" d="100"/>
          <a:sy n="79" d="100"/>
        </p:scale>
        <p:origin x="-1962" y="-78"/>
      </p:cViewPr>
      <p:guideLst>
        <p:guide orient="horz" pos="2920"/>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5586" name="Rectangle 2"/>
          <p:cNvSpPr>
            <a:spLocks noGrp="1" noChangeArrowheads="1"/>
          </p:cNvSpPr>
          <p:nvPr>
            <p:ph type="hdr" sz="quarter"/>
          </p:nvPr>
        </p:nvSpPr>
        <p:spPr bwMode="auto">
          <a:xfrm>
            <a:off x="0" y="0"/>
            <a:ext cx="3032125" cy="461963"/>
          </a:xfrm>
          <a:prstGeom prst="rect">
            <a:avLst/>
          </a:prstGeom>
          <a:noFill/>
          <a:ln w="9525">
            <a:noFill/>
            <a:miter lim="800000"/>
            <a:headEnd/>
            <a:tailEnd/>
          </a:ln>
          <a:effectLst/>
        </p:spPr>
        <p:txBody>
          <a:bodyPr vert="horz" wrap="square" lIns="92752" tIns="46376" rIns="92752" bIns="46376" numCol="1" anchor="t" anchorCtr="0" compatLnSpc="1">
            <a:prstTxWarp prst="textNoShape">
              <a:avLst/>
            </a:prstTxWarp>
          </a:bodyPr>
          <a:lstStyle>
            <a:lvl1pPr defTabSz="927100" eaLnBrk="1" hangingPunct="1">
              <a:lnSpc>
                <a:spcPct val="100000"/>
              </a:lnSpc>
              <a:spcBef>
                <a:spcPct val="0"/>
              </a:spcBef>
              <a:buClrTx/>
              <a:buSzTx/>
              <a:buFontTx/>
              <a:buNone/>
              <a:defRPr sz="1300" b="0">
                <a:latin typeface="Arial" charset="0"/>
              </a:defRPr>
            </a:lvl1pPr>
          </a:lstStyle>
          <a:p>
            <a:pPr>
              <a:defRPr/>
            </a:pPr>
            <a:endParaRPr lang="en-US"/>
          </a:p>
        </p:txBody>
      </p:sp>
      <p:sp>
        <p:nvSpPr>
          <p:cNvPr id="195587" name="Rectangle 3"/>
          <p:cNvSpPr>
            <a:spLocks noGrp="1" noChangeArrowheads="1"/>
          </p:cNvSpPr>
          <p:nvPr>
            <p:ph type="dt" sz="quarter" idx="1"/>
          </p:nvPr>
        </p:nvSpPr>
        <p:spPr bwMode="auto">
          <a:xfrm>
            <a:off x="3963988" y="0"/>
            <a:ext cx="3032125" cy="461963"/>
          </a:xfrm>
          <a:prstGeom prst="rect">
            <a:avLst/>
          </a:prstGeom>
          <a:noFill/>
          <a:ln w="9525">
            <a:noFill/>
            <a:miter lim="800000"/>
            <a:headEnd/>
            <a:tailEnd/>
          </a:ln>
          <a:effectLst/>
        </p:spPr>
        <p:txBody>
          <a:bodyPr vert="horz" wrap="square" lIns="92752" tIns="46376" rIns="92752" bIns="46376" numCol="1" anchor="t" anchorCtr="0" compatLnSpc="1">
            <a:prstTxWarp prst="textNoShape">
              <a:avLst/>
            </a:prstTxWarp>
          </a:bodyPr>
          <a:lstStyle>
            <a:lvl1pPr algn="r" defTabSz="927100" eaLnBrk="1" hangingPunct="1">
              <a:lnSpc>
                <a:spcPct val="100000"/>
              </a:lnSpc>
              <a:spcBef>
                <a:spcPct val="0"/>
              </a:spcBef>
              <a:buClrTx/>
              <a:buSzTx/>
              <a:buFontTx/>
              <a:buNone/>
              <a:defRPr sz="1300" b="0">
                <a:latin typeface="Arial" charset="0"/>
              </a:defRPr>
            </a:lvl1pPr>
          </a:lstStyle>
          <a:p>
            <a:pPr>
              <a:defRPr/>
            </a:pPr>
            <a:endParaRPr lang="en-US"/>
          </a:p>
        </p:txBody>
      </p:sp>
      <p:sp>
        <p:nvSpPr>
          <p:cNvPr id="195588" name="Rectangle 4"/>
          <p:cNvSpPr>
            <a:spLocks noGrp="1" noChangeArrowheads="1"/>
          </p:cNvSpPr>
          <p:nvPr>
            <p:ph type="ftr" sz="quarter" idx="2"/>
          </p:nvPr>
        </p:nvSpPr>
        <p:spPr bwMode="auto">
          <a:xfrm>
            <a:off x="0" y="8805863"/>
            <a:ext cx="3032125" cy="463550"/>
          </a:xfrm>
          <a:prstGeom prst="rect">
            <a:avLst/>
          </a:prstGeom>
          <a:noFill/>
          <a:ln w="9525">
            <a:noFill/>
            <a:miter lim="800000"/>
            <a:headEnd/>
            <a:tailEnd/>
          </a:ln>
          <a:effectLst/>
        </p:spPr>
        <p:txBody>
          <a:bodyPr vert="horz" wrap="square" lIns="92752" tIns="46376" rIns="92752" bIns="46376" numCol="1" anchor="b" anchorCtr="0" compatLnSpc="1">
            <a:prstTxWarp prst="textNoShape">
              <a:avLst/>
            </a:prstTxWarp>
          </a:bodyPr>
          <a:lstStyle>
            <a:lvl1pPr defTabSz="927100" eaLnBrk="1" hangingPunct="1">
              <a:lnSpc>
                <a:spcPct val="100000"/>
              </a:lnSpc>
              <a:spcBef>
                <a:spcPct val="0"/>
              </a:spcBef>
              <a:buClrTx/>
              <a:buSzTx/>
              <a:buFontTx/>
              <a:buNone/>
              <a:defRPr sz="1300" b="0">
                <a:latin typeface="Arial" charset="0"/>
              </a:defRPr>
            </a:lvl1pPr>
          </a:lstStyle>
          <a:p>
            <a:pPr>
              <a:defRPr/>
            </a:pPr>
            <a:endParaRPr lang="en-US"/>
          </a:p>
        </p:txBody>
      </p:sp>
      <p:sp>
        <p:nvSpPr>
          <p:cNvPr id="195589" name="Rectangle 5"/>
          <p:cNvSpPr>
            <a:spLocks noGrp="1" noChangeArrowheads="1"/>
          </p:cNvSpPr>
          <p:nvPr>
            <p:ph type="sldNum" sz="quarter" idx="3"/>
          </p:nvPr>
        </p:nvSpPr>
        <p:spPr bwMode="auto">
          <a:xfrm>
            <a:off x="3963988" y="8805863"/>
            <a:ext cx="3032125" cy="463550"/>
          </a:xfrm>
          <a:prstGeom prst="rect">
            <a:avLst/>
          </a:prstGeom>
          <a:noFill/>
          <a:ln w="9525">
            <a:noFill/>
            <a:miter lim="800000"/>
            <a:headEnd/>
            <a:tailEnd/>
          </a:ln>
          <a:effectLst/>
        </p:spPr>
        <p:txBody>
          <a:bodyPr vert="horz" wrap="square" lIns="92752" tIns="46376" rIns="92752" bIns="46376" numCol="1" anchor="b" anchorCtr="0" compatLnSpc="1">
            <a:prstTxWarp prst="textNoShape">
              <a:avLst/>
            </a:prstTxWarp>
          </a:bodyPr>
          <a:lstStyle>
            <a:lvl1pPr algn="r" defTabSz="927100" eaLnBrk="1" hangingPunct="1">
              <a:defRPr sz="1300" b="0" smtClean="0">
                <a:latin typeface="Arial" panose="020B0604020202020204" pitchFamily="34" charset="0"/>
              </a:defRPr>
            </a:lvl1pPr>
          </a:lstStyle>
          <a:p>
            <a:pPr>
              <a:defRPr/>
            </a:pPr>
            <a:fld id="{DB4CB687-D5E8-4582-8FB7-9C0E3E600D00}" type="slidenum">
              <a:rPr lang="en-US" altLang="en-US"/>
              <a:pPr>
                <a:defRPr/>
              </a:pPr>
              <a:t>‹#›</a:t>
            </a:fld>
            <a:endParaRPr lang="en-US" altLang="en-US"/>
          </a:p>
        </p:txBody>
      </p:sp>
    </p:spTree>
    <p:extLst>
      <p:ext uri="{BB962C8B-B14F-4D97-AF65-F5344CB8AC3E}">
        <p14:creationId xmlns:p14="http://schemas.microsoft.com/office/powerpoint/2010/main" val="727318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3032125" cy="461963"/>
          </a:xfrm>
          <a:prstGeom prst="rect">
            <a:avLst/>
          </a:prstGeom>
          <a:noFill/>
          <a:ln w="9525">
            <a:noFill/>
            <a:miter lim="800000"/>
            <a:headEnd/>
            <a:tailEnd/>
          </a:ln>
          <a:effectLst/>
        </p:spPr>
        <p:txBody>
          <a:bodyPr vert="horz" wrap="square" lIns="92752" tIns="46376" rIns="92752" bIns="46376" numCol="1" anchor="t" anchorCtr="0" compatLnSpc="1">
            <a:prstTxWarp prst="textNoShape">
              <a:avLst/>
            </a:prstTxWarp>
          </a:bodyPr>
          <a:lstStyle>
            <a:lvl1pPr defTabSz="927100" eaLnBrk="1" hangingPunct="1">
              <a:lnSpc>
                <a:spcPct val="100000"/>
              </a:lnSpc>
              <a:spcBef>
                <a:spcPct val="0"/>
              </a:spcBef>
              <a:buClrTx/>
              <a:buSzTx/>
              <a:buFontTx/>
              <a:buNone/>
              <a:defRPr sz="1300" b="0">
                <a:latin typeface="Arial" charset="0"/>
              </a:defRPr>
            </a:lvl1pPr>
          </a:lstStyle>
          <a:p>
            <a:pPr>
              <a:defRPr/>
            </a:pPr>
            <a:endParaRPr lang="en-US"/>
          </a:p>
        </p:txBody>
      </p:sp>
      <p:sp>
        <p:nvSpPr>
          <p:cNvPr id="41987" name="Rectangle 3"/>
          <p:cNvSpPr>
            <a:spLocks noGrp="1" noChangeArrowheads="1"/>
          </p:cNvSpPr>
          <p:nvPr>
            <p:ph type="dt" idx="1"/>
          </p:nvPr>
        </p:nvSpPr>
        <p:spPr bwMode="auto">
          <a:xfrm>
            <a:off x="3963988" y="0"/>
            <a:ext cx="3032125" cy="461963"/>
          </a:xfrm>
          <a:prstGeom prst="rect">
            <a:avLst/>
          </a:prstGeom>
          <a:noFill/>
          <a:ln w="9525">
            <a:noFill/>
            <a:miter lim="800000"/>
            <a:headEnd/>
            <a:tailEnd/>
          </a:ln>
          <a:effectLst/>
        </p:spPr>
        <p:txBody>
          <a:bodyPr vert="horz" wrap="square" lIns="92752" tIns="46376" rIns="92752" bIns="46376" numCol="1" anchor="t" anchorCtr="0" compatLnSpc="1">
            <a:prstTxWarp prst="textNoShape">
              <a:avLst/>
            </a:prstTxWarp>
          </a:bodyPr>
          <a:lstStyle>
            <a:lvl1pPr algn="r" defTabSz="927100" eaLnBrk="1" hangingPunct="1">
              <a:lnSpc>
                <a:spcPct val="100000"/>
              </a:lnSpc>
              <a:spcBef>
                <a:spcPct val="0"/>
              </a:spcBef>
              <a:buClrTx/>
              <a:buSzTx/>
              <a:buFontTx/>
              <a:buNone/>
              <a:defRPr sz="1300" b="0">
                <a:latin typeface="Arial" charset="0"/>
              </a:defRPr>
            </a:lvl1pPr>
          </a:lstStyle>
          <a:p>
            <a:pPr>
              <a:defRPr/>
            </a:pPr>
            <a:endParaRPr lang="en-US"/>
          </a:p>
        </p:txBody>
      </p:sp>
      <p:sp>
        <p:nvSpPr>
          <p:cNvPr id="6148" name="Rectangle 4"/>
          <p:cNvSpPr>
            <a:spLocks noGrp="1" noRot="1" noChangeAspect="1" noChangeArrowheads="1" noTextEdit="1"/>
          </p:cNvSpPr>
          <p:nvPr>
            <p:ph type="sldImg" idx="2"/>
          </p:nvPr>
        </p:nvSpPr>
        <p:spPr bwMode="auto">
          <a:xfrm>
            <a:off x="1181100" y="695325"/>
            <a:ext cx="4635500" cy="3475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9" name="Rectangle 5"/>
          <p:cNvSpPr>
            <a:spLocks noGrp="1" noChangeArrowheads="1"/>
          </p:cNvSpPr>
          <p:nvPr>
            <p:ph type="body" sz="quarter" idx="3"/>
          </p:nvPr>
        </p:nvSpPr>
        <p:spPr bwMode="auto">
          <a:xfrm>
            <a:off x="700088" y="4403725"/>
            <a:ext cx="5597525" cy="4171950"/>
          </a:xfrm>
          <a:prstGeom prst="rect">
            <a:avLst/>
          </a:prstGeom>
          <a:noFill/>
          <a:ln w="9525">
            <a:noFill/>
            <a:miter lim="800000"/>
            <a:headEnd/>
            <a:tailEnd/>
          </a:ln>
          <a:effectLst/>
        </p:spPr>
        <p:txBody>
          <a:bodyPr vert="horz" wrap="square" lIns="92752" tIns="46376" rIns="92752" bIns="4637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990" name="Rectangle 6"/>
          <p:cNvSpPr>
            <a:spLocks noGrp="1" noChangeArrowheads="1"/>
          </p:cNvSpPr>
          <p:nvPr>
            <p:ph type="ftr" sz="quarter" idx="4"/>
          </p:nvPr>
        </p:nvSpPr>
        <p:spPr bwMode="auto">
          <a:xfrm>
            <a:off x="0" y="8805863"/>
            <a:ext cx="3032125" cy="463550"/>
          </a:xfrm>
          <a:prstGeom prst="rect">
            <a:avLst/>
          </a:prstGeom>
          <a:noFill/>
          <a:ln w="9525">
            <a:noFill/>
            <a:miter lim="800000"/>
            <a:headEnd/>
            <a:tailEnd/>
          </a:ln>
          <a:effectLst/>
        </p:spPr>
        <p:txBody>
          <a:bodyPr vert="horz" wrap="square" lIns="92752" tIns="46376" rIns="92752" bIns="46376" numCol="1" anchor="b" anchorCtr="0" compatLnSpc="1">
            <a:prstTxWarp prst="textNoShape">
              <a:avLst/>
            </a:prstTxWarp>
          </a:bodyPr>
          <a:lstStyle>
            <a:lvl1pPr defTabSz="927100" eaLnBrk="1" hangingPunct="1">
              <a:lnSpc>
                <a:spcPct val="100000"/>
              </a:lnSpc>
              <a:spcBef>
                <a:spcPct val="0"/>
              </a:spcBef>
              <a:buClrTx/>
              <a:buSzTx/>
              <a:buFontTx/>
              <a:buNone/>
              <a:defRPr sz="1300" b="0">
                <a:latin typeface="Arial" charset="0"/>
              </a:defRPr>
            </a:lvl1pPr>
          </a:lstStyle>
          <a:p>
            <a:pPr>
              <a:defRPr/>
            </a:pPr>
            <a:endParaRPr lang="en-US"/>
          </a:p>
        </p:txBody>
      </p:sp>
      <p:sp>
        <p:nvSpPr>
          <p:cNvPr id="41991" name="Rectangle 7"/>
          <p:cNvSpPr>
            <a:spLocks noGrp="1" noChangeArrowheads="1"/>
          </p:cNvSpPr>
          <p:nvPr>
            <p:ph type="sldNum" sz="quarter" idx="5"/>
          </p:nvPr>
        </p:nvSpPr>
        <p:spPr bwMode="auto">
          <a:xfrm>
            <a:off x="3963988" y="8805863"/>
            <a:ext cx="3032125" cy="463550"/>
          </a:xfrm>
          <a:prstGeom prst="rect">
            <a:avLst/>
          </a:prstGeom>
          <a:noFill/>
          <a:ln w="9525">
            <a:noFill/>
            <a:miter lim="800000"/>
            <a:headEnd/>
            <a:tailEnd/>
          </a:ln>
          <a:effectLst/>
        </p:spPr>
        <p:txBody>
          <a:bodyPr vert="horz" wrap="square" lIns="92752" tIns="46376" rIns="92752" bIns="46376" numCol="1" anchor="b" anchorCtr="0" compatLnSpc="1">
            <a:prstTxWarp prst="textNoShape">
              <a:avLst/>
            </a:prstTxWarp>
          </a:bodyPr>
          <a:lstStyle>
            <a:lvl1pPr algn="r" defTabSz="927100" eaLnBrk="1" hangingPunct="1">
              <a:defRPr sz="1300" b="0" smtClean="0">
                <a:latin typeface="Arial" panose="020B0604020202020204" pitchFamily="34" charset="0"/>
              </a:defRPr>
            </a:lvl1pPr>
          </a:lstStyle>
          <a:p>
            <a:pPr>
              <a:defRPr/>
            </a:pPr>
            <a:fld id="{4FBB3698-5D57-4020-8820-CE6455C2236C}" type="slidenum">
              <a:rPr lang="en-US" altLang="en-US"/>
              <a:pPr>
                <a:defRPr/>
              </a:pPr>
              <a:t>‹#›</a:t>
            </a:fld>
            <a:endParaRPr lang="en-US" altLang="en-US"/>
          </a:p>
        </p:txBody>
      </p:sp>
    </p:spTree>
    <p:extLst>
      <p:ext uri="{BB962C8B-B14F-4D97-AF65-F5344CB8AC3E}">
        <p14:creationId xmlns:p14="http://schemas.microsoft.com/office/powerpoint/2010/main" val="3321312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0E83C9F-4E1F-440E-A985-6651E7C29EB8}" type="slidenum">
              <a:rPr lang="en-US" altLang="en-US" sz="1300">
                <a:solidFill>
                  <a:prstClr val="black"/>
                </a:solidFill>
              </a:rPr>
              <a:pPr>
                <a:spcBef>
                  <a:spcPct val="0"/>
                </a:spcBef>
              </a:pPr>
              <a:t>1</a:t>
            </a:fld>
            <a:endParaRPr lang="en-US" altLang="en-US" sz="1300">
              <a:solidFill>
                <a:prstClr val="black"/>
              </a:solidFill>
            </a:endParaRPr>
          </a:p>
        </p:txBody>
      </p:sp>
      <p:sp>
        <p:nvSpPr>
          <p:cNvPr id="9219" name="Rectangle 2"/>
          <p:cNvSpPr>
            <a:spLocks noGrp="1" noRot="1" noChangeAspect="1" noChangeArrowheads="1" noTextEdit="1"/>
          </p:cNvSpPr>
          <p:nvPr>
            <p:ph type="sldImg"/>
          </p:nvPr>
        </p:nvSpPr>
        <p:spPr>
          <a:xfrm>
            <a:off x="1182688" y="695325"/>
            <a:ext cx="4632325" cy="3475038"/>
          </a:xfrm>
          <a:ln/>
        </p:spPr>
      </p:sp>
      <p:sp>
        <p:nvSpPr>
          <p:cNvPr id="9220" name="Notes Placeholder 4"/>
          <p:cNvSpPr>
            <a:spLocks noGrp="1"/>
          </p:cNvSpPr>
          <p:nvPr/>
        </p:nvSpPr>
        <p:spPr bwMode="auto">
          <a:xfrm>
            <a:off x="700088" y="4403725"/>
            <a:ext cx="5597525"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52" tIns="46376" rIns="92752" bIns="46376"/>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fontAlgn="auto" hangingPunct="1">
              <a:spcAft>
                <a:spcPts val="0"/>
              </a:spcAft>
            </a:pPr>
            <a:endParaRPr lang="en-US" altLang="en-US" b="0">
              <a:solidFill>
                <a:prstClr val="black"/>
              </a:solidFill>
            </a:endParaRPr>
          </a:p>
        </p:txBody>
      </p:sp>
    </p:spTree>
    <p:extLst>
      <p:ext uri="{BB962C8B-B14F-4D97-AF65-F5344CB8AC3E}">
        <p14:creationId xmlns:p14="http://schemas.microsoft.com/office/powerpoint/2010/main" val="2147176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1182688" y="695325"/>
            <a:ext cx="4632325" cy="347503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8B8995E-03AB-4B49-87E4-14177A1BD5E4}" type="slidenum">
              <a:rPr lang="en-US" altLang="en-US" sz="1300"/>
              <a:pPr>
                <a:spcBef>
                  <a:spcPct val="0"/>
                </a:spcBef>
              </a:pPr>
              <a:t>2</a:t>
            </a:fld>
            <a:endParaRPr lang="en-US" altLang="en-US" sz="1300"/>
          </a:p>
        </p:txBody>
      </p:sp>
    </p:spTree>
    <p:extLst>
      <p:ext uri="{BB962C8B-B14F-4D97-AF65-F5344CB8AC3E}">
        <p14:creationId xmlns:p14="http://schemas.microsoft.com/office/powerpoint/2010/main" val="4239062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xfrm>
            <a:off x="1182688" y="695325"/>
            <a:ext cx="4632325" cy="3475038"/>
          </a:xfrm>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defRPr sz="2000" b="1">
                <a:solidFill>
                  <a:schemeClr val="tx1"/>
                </a:solidFill>
                <a:latin typeface="Comic Sans MS" panose="030F0702030302020204" pitchFamily="66" charset="0"/>
              </a:defRPr>
            </a:lvl1pPr>
            <a:lvl2pPr marL="742950" indent="-285750" defTabSz="927100">
              <a:defRPr sz="2000" b="1">
                <a:solidFill>
                  <a:schemeClr val="tx1"/>
                </a:solidFill>
                <a:latin typeface="Comic Sans MS" panose="030F0702030302020204" pitchFamily="66" charset="0"/>
              </a:defRPr>
            </a:lvl2pPr>
            <a:lvl3pPr marL="1143000" indent="-228600" defTabSz="927100">
              <a:defRPr sz="2000" b="1">
                <a:solidFill>
                  <a:schemeClr val="tx1"/>
                </a:solidFill>
                <a:latin typeface="Comic Sans MS" panose="030F0702030302020204" pitchFamily="66" charset="0"/>
              </a:defRPr>
            </a:lvl3pPr>
            <a:lvl4pPr marL="1600200" indent="-228600" defTabSz="927100">
              <a:defRPr sz="2000" b="1">
                <a:solidFill>
                  <a:schemeClr val="tx1"/>
                </a:solidFill>
                <a:latin typeface="Comic Sans MS" panose="030F0702030302020204" pitchFamily="66" charset="0"/>
              </a:defRPr>
            </a:lvl4pPr>
            <a:lvl5pPr marL="2057400" indent="-228600" defTabSz="927100">
              <a:defRPr sz="2000" b="1">
                <a:solidFill>
                  <a:schemeClr val="tx1"/>
                </a:solidFill>
                <a:latin typeface="Comic Sans MS" panose="030F0702030302020204" pitchFamily="66" charset="0"/>
              </a:defRPr>
            </a:lvl5pPr>
            <a:lvl6pPr marL="2514600" indent="-228600" defTabSz="927100" eaLnBrk="0" fontAlgn="base" hangingPunct="0">
              <a:spcBef>
                <a:spcPct val="0"/>
              </a:spcBef>
              <a:spcAft>
                <a:spcPct val="0"/>
              </a:spcAft>
              <a:defRPr sz="2000" b="1">
                <a:solidFill>
                  <a:schemeClr val="tx1"/>
                </a:solidFill>
                <a:latin typeface="Comic Sans MS" panose="030F0702030302020204" pitchFamily="66" charset="0"/>
              </a:defRPr>
            </a:lvl6pPr>
            <a:lvl7pPr marL="2971800" indent="-228600" defTabSz="927100" eaLnBrk="0" fontAlgn="base" hangingPunct="0">
              <a:spcBef>
                <a:spcPct val="0"/>
              </a:spcBef>
              <a:spcAft>
                <a:spcPct val="0"/>
              </a:spcAft>
              <a:defRPr sz="2000" b="1">
                <a:solidFill>
                  <a:schemeClr val="tx1"/>
                </a:solidFill>
                <a:latin typeface="Comic Sans MS" panose="030F0702030302020204" pitchFamily="66" charset="0"/>
              </a:defRPr>
            </a:lvl7pPr>
            <a:lvl8pPr marL="3429000" indent="-228600" defTabSz="927100" eaLnBrk="0" fontAlgn="base" hangingPunct="0">
              <a:spcBef>
                <a:spcPct val="0"/>
              </a:spcBef>
              <a:spcAft>
                <a:spcPct val="0"/>
              </a:spcAft>
              <a:defRPr sz="2000" b="1">
                <a:solidFill>
                  <a:schemeClr val="tx1"/>
                </a:solidFill>
                <a:latin typeface="Comic Sans MS" panose="030F0702030302020204" pitchFamily="66" charset="0"/>
              </a:defRPr>
            </a:lvl8pPr>
            <a:lvl9pPr marL="3886200" indent="-228600" defTabSz="927100" eaLnBrk="0" fontAlgn="base" hangingPunct="0">
              <a:spcBef>
                <a:spcPct val="0"/>
              </a:spcBef>
              <a:spcAft>
                <a:spcPct val="0"/>
              </a:spcAft>
              <a:defRPr sz="2000" b="1">
                <a:solidFill>
                  <a:schemeClr val="tx1"/>
                </a:solidFill>
                <a:latin typeface="Comic Sans MS" panose="030F0702030302020204" pitchFamily="66" charset="0"/>
              </a:defRPr>
            </a:lvl9pPr>
          </a:lstStyle>
          <a:p>
            <a:fld id="{8541C183-8C77-42D6-B98A-66250A895717}" type="slidenum">
              <a:rPr lang="en-US" altLang="en-US" sz="1300" b="0">
                <a:latin typeface="Arial" panose="020B0604020202020204" pitchFamily="34" charset="0"/>
              </a:rPr>
              <a:pPr/>
              <a:t>3</a:t>
            </a:fld>
            <a:endParaRPr lang="en-US" altLang="en-US" sz="1300" b="0">
              <a:latin typeface="Arial" panose="020B0604020202020204" pitchFamily="34" charset="0"/>
            </a:endParaRPr>
          </a:p>
        </p:txBody>
      </p:sp>
    </p:spTree>
    <p:extLst>
      <p:ext uri="{BB962C8B-B14F-4D97-AF65-F5344CB8AC3E}">
        <p14:creationId xmlns:p14="http://schemas.microsoft.com/office/powerpoint/2010/main" val="2183561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1182688" y="695325"/>
            <a:ext cx="4632325" cy="3475038"/>
          </a:xfrm>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ABF74C4-0897-4C79-A56F-394C96D2132C}" type="slidenum">
              <a:rPr lang="en-US" altLang="en-US" sz="1300"/>
              <a:pPr>
                <a:spcBef>
                  <a:spcPct val="0"/>
                </a:spcBef>
              </a:pPr>
              <a:t>7</a:t>
            </a:fld>
            <a:endParaRPr lang="en-US" altLang="en-US" sz="1300"/>
          </a:p>
        </p:txBody>
      </p:sp>
    </p:spTree>
    <p:extLst>
      <p:ext uri="{BB962C8B-B14F-4D97-AF65-F5344CB8AC3E}">
        <p14:creationId xmlns:p14="http://schemas.microsoft.com/office/powerpoint/2010/main" val="2513504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xfrm>
            <a:off x="1182688" y="695325"/>
            <a:ext cx="4632325" cy="3475038"/>
          </a:xfrm>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Arial" panose="020B0604020202020204" pitchFamily="34" charset="0"/>
              </a:defRPr>
            </a:lvl1pPr>
            <a:lvl2pPr marL="742950" indent="-285750" defTabSz="925513">
              <a:spcBef>
                <a:spcPct val="30000"/>
              </a:spcBef>
              <a:defRPr sz="1200">
                <a:solidFill>
                  <a:schemeClr val="tx1"/>
                </a:solidFill>
                <a:latin typeface="Arial" panose="020B0604020202020204" pitchFamily="34" charset="0"/>
              </a:defRPr>
            </a:lvl2pPr>
            <a:lvl3pPr marL="1143000" indent="-228600" defTabSz="925513">
              <a:spcBef>
                <a:spcPct val="30000"/>
              </a:spcBef>
              <a:defRPr sz="1200">
                <a:solidFill>
                  <a:schemeClr val="tx1"/>
                </a:solidFill>
                <a:latin typeface="Arial" panose="020B0604020202020204" pitchFamily="34" charset="0"/>
              </a:defRPr>
            </a:lvl3pPr>
            <a:lvl4pPr marL="1600200" indent="-228600" defTabSz="925513">
              <a:spcBef>
                <a:spcPct val="30000"/>
              </a:spcBef>
              <a:defRPr sz="1200">
                <a:solidFill>
                  <a:schemeClr val="tx1"/>
                </a:solidFill>
                <a:latin typeface="Arial" panose="020B0604020202020204" pitchFamily="34" charset="0"/>
              </a:defRPr>
            </a:lvl4pPr>
            <a:lvl5pPr marL="2057400" indent="-228600" defTabSz="925513">
              <a:spcBef>
                <a:spcPct val="30000"/>
              </a:spcBef>
              <a:defRPr sz="1200">
                <a:solidFill>
                  <a:schemeClr val="tx1"/>
                </a:solidFill>
                <a:latin typeface="Arial" panose="020B0604020202020204" pitchFamily="34" charset="0"/>
              </a:defRPr>
            </a:lvl5pPr>
            <a:lvl6pPr marL="2514600" indent="-228600" defTabSz="92551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551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551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551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C757B05-07A6-4364-954C-3B9D3F3BF92E}" type="slidenum">
              <a:rPr lang="en-US" altLang="en-US" sz="1300"/>
              <a:pPr>
                <a:spcBef>
                  <a:spcPct val="0"/>
                </a:spcBef>
              </a:pPr>
              <a:t>8</a:t>
            </a:fld>
            <a:endParaRPr lang="en-US" altLang="en-US" sz="1300"/>
          </a:p>
        </p:txBody>
      </p:sp>
    </p:spTree>
    <p:extLst>
      <p:ext uri="{BB962C8B-B14F-4D97-AF65-F5344CB8AC3E}">
        <p14:creationId xmlns:p14="http://schemas.microsoft.com/office/powerpoint/2010/main" val="3419721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DA4B7A5-9170-45F9-8A00-E98ED257EF13}" type="slidenum">
              <a:rPr lang="en-US" altLang="en-US" sz="1300"/>
              <a:pPr>
                <a:spcBef>
                  <a:spcPct val="0"/>
                </a:spcBef>
              </a:pPr>
              <a:t>9</a:t>
            </a:fld>
            <a:endParaRPr lang="en-US" altLang="en-US" sz="1300"/>
          </a:p>
        </p:txBody>
      </p:sp>
      <p:sp>
        <p:nvSpPr>
          <p:cNvPr id="21507" name="Rectangle 2"/>
          <p:cNvSpPr>
            <a:spLocks noGrp="1" noRot="1" noChangeAspect="1" noChangeArrowheads="1" noTextEdit="1"/>
          </p:cNvSpPr>
          <p:nvPr>
            <p:ph type="sldImg"/>
          </p:nvPr>
        </p:nvSpPr>
        <p:spPr>
          <a:xfrm>
            <a:off x="1182688" y="695325"/>
            <a:ext cx="4632325" cy="3475038"/>
          </a:xfrm>
          <a:ln/>
        </p:spPr>
      </p:sp>
      <p:sp>
        <p:nvSpPr>
          <p:cNvPr id="21508" name="Notes Placeholder 4"/>
          <p:cNvSpPr>
            <a:spLocks noGrp="1"/>
          </p:cNvSpPr>
          <p:nvPr/>
        </p:nvSpPr>
        <p:spPr bwMode="auto">
          <a:xfrm>
            <a:off x="700088" y="4403725"/>
            <a:ext cx="5597525"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52" tIns="46376" rIns="92752" bIns="46376"/>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endParaRPr lang="en-US" altLang="en-US" b="0"/>
          </a:p>
        </p:txBody>
      </p:sp>
    </p:spTree>
    <p:extLst>
      <p:ext uri="{BB962C8B-B14F-4D97-AF65-F5344CB8AC3E}">
        <p14:creationId xmlns:p14="http://schemas.microsoft.com/office/powerpoint/2010/main" val="10732970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82688" y="695325"/>
            <a:ext cx="4632325" cy="347503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Arial" panose="020B0604020202020204" pitchFamily="34" charset="0"/>
              </a:defRPr>
            </a:lvl1pPr>
            <a:lvl2pPr marL="742950" indent="-285750" defTabSz="927100">
              <a:spcBef>
                <a:spcPct val="30000"/>
              </a:spcBef>
              <a:defRPr sz="1200">
                <a:solidFill>
                  <a:schemeClr val="tx1"/>
                </a:solidFill>
                <a:latin typeface="Arial" panose="020B0604020202020204" pitchFamily="34" charset="0"/>
              </a:defRPr>
            </a:lvl2pPr>
            <a:lvl3pPr marL="1143000" indent="-228600" defTabSz="927100">
              <a:spcBef>
                <a:spcPct val="30000"/>
              </a:spcBef>
              <a:defRPr sz="1200">
                <a:solidFill>
                  <a:schemeClr val="tx1"/>
                </a:solidFill>
                <a:latin typeface="Arial" panose="020B0604020202020204" pitchFamily="34" charset="0"/>
              </a:defRPr>
            </a:lvl3pPr>
            <a:lvl4pPr marL="1600200" indent="-228600" defTabSz="927100">
              <a:spcBef>
                <a:spcPct val="30000"/>
              </a:spcBef>
              <a:defRPr sz="1200">
                <a:solidFill>
                  <a:schemeClr val="tx1"/>
                </a:solidFill>
                <a:latin typeface="Arial" panose="020B0604020202020204" pitchFamily="34" charset="0"/>
              </a:defRPr>
            </a:lvl4pPr>
            <a:lvl5pPr marL="2057400" indent="-228600" defTabSz="927100">
              <a:spcBef>
                <a:spcPct val="30000"/>
              </a:spcBef>
              <a:defRPr sz="1200">
                <a:solidFill>
                  <a:schemeClr val="tx1"/>
                </a:solidFill>
                <a:latin typeface="Arial" panose="020B0604020202020204" pitchFamily="34" charset="0"/>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3051425-649C-4B7F-BB05-FB0188486C5C}" type="slidenum">
              <a:rPr lang="en-US" altLang="en-US" sz="1300"/>
              <a:pPr>
                <a:spcBef>
                  <a:spcPct val="0"/>
                </a:spcBef>
              </a:pPr>
              <a:t>13</a:t>
            </a:fld>
            <a:endParaRPr lang="en-US" altLang="en-US" sz="1300"/>
          </a:p>
        </p:txBody>
      </p:sp>
    </p:spTree>
    <p:extLst>
      <p:ext uri="{BB962C8B-B14F-4D97-AF65-F5344CB8AC3E}">
        <p14:creationId xmlns:p14="http://schemas.microsoft.com/office/powerpoint/2010/main" val="663441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08872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0" y="6400800"/>
            <a:ext cx="9144000" cy="457200"/>
          </a:xfrm>
          <a:prstGeom prst="rect">
            <a:avLst/>
          </a:prstGeom>
          <a:solidFill>
            <a:srgbClr val="39275B"/>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defRPr/>
            </a:pPr>
            <a:r>
              <a:rPr lang="en-US" sz="1800" dirty="0"/>
              <a:t>Student Fiscal Services</a:t>
            </a:r>
          </a:p>
        </p:txBody>
      </p:sp>
      <p:pic>
        <p:nvPicPr>
          <p:cNvPr id="3"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153400" y="5924550"/>
            <a:ext cx="90487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7796203"/>
      </p:ext>
    </p:extLst>
  </p:cSld>
  <p:clrMapOvr>
    <a:overrideClrMapping bg1="lt1" tx1="dk1" bg2="lt2" tx2="dk2" accent1="accent1" accent2="accent2" accent3="accent3" accent4="accent4" accent5="accent5" accent6="accent6" hlink="hlink" folHlink="folHlink"/>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6400800"/>
            <a:ext cx="9144000" cy="457200"/>
          </a:xfrm>
          <a:prstGeom prst="rect">
            <a:avLst/>
          </a:prstGeom>
          <a:solidFill>
            <a:srgbClr val="39275B"/>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defRPr/>
            </a:pPr>
            <a:r>
              <a:rPr lang="en-US" sz="1800" dirty="0"/>
              <a:t>Student Fiscal Services</a:t>
            </a:r>
          </a:p>
        </p:txBody>
      </p:sp>
      <p:pic>
        <p:nvPicPr>
          <p:cNvPr id="3"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153400" y="5924550"/>
            <a:ext cx="90487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813928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2" name="Rectangle 1"/>
          <p:cNvSpPr/>
          <p:nvPr userDrawn="1"/>
        </p:nvSpPr>
        <p:spPr>
          <a:xfrm>
            <a:off x="0" y="6400800"/>
            <a:ext cx="9144000" cy="457200"/>
          </a:xfrm>
          <a:prstGeom prst="rect">
            <a:avLst/>
          </a:prstGeom>
          <a:solidFill>
            <a:srgbClr val="39275B"/>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defRPr/>
            </a:pPr>
            <a:r>
              <a:rPr lang="en-US" sz="1800" dirty="0"/>
              <a:t>Student Fiscal Services</a:t>
            </a:r>
          </a:p>
        </p:txBody>
      </p:sp>
      <p:pic>
        <p:nvPicPr>
          <p:cNvPr id="3"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153400" y="5924550"/>
            <a:ext cx="904875"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742120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7235361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31429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354675"/>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281" r:id="rId1"/>
    <p:sldLayoutId id="2147484282" r:id="rId2"/>
    <p:sldLayoutId id="2147484283" r:id="rId3"/>
    <p:sldLayoutId id="2147484284" r:id="rId4"/>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400800"/>
            <a:ext cx="9144000" cy="457200"/>
          </a:xfrm>
          <a:prstGeom prst="rect">
            <a:avLst/>
          </a:prstGeom>
          <a:solidFill>
            <a:srgbClr val="39275B"/>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eaLnBrk="1" fontAlgn="auto" hangingPunct="1">
              <a:spcBef>
                <a:spcPts val="0"/>
              </a:spcBef>
              <a:spcAft>
                <a:spcPts val="0"/>
              </a:spcAft>
            </a:pPr>
            <a:r>
              <a:rPr lang="en-US" sz="1800" b="0" dirty="0" smtClean="0">
                <a:solidFill>
                  <a:prstClr val="white"/>
                </a:solidFill>
              </a:rPr>
              <a:t>Student Fiscal Services</a:t>
            </a:r>
            <a:endParaRPr lang="en-US" sz="1800" b="0" dirty="0">
              <a:solidFill>
                <a:prstClr val="white"/>
              </a:solidFill>
            </a:endParaRPr>
          </a:p>
        </p:txBody>
      </p:sp>
      <p:pic>
        <p:nvPicPr>
          <p:cNvPr id="8" name="Picture 7"/>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153400" y="5924550"/>
            <a:ext cx="904875" cy="857250"/>
          </a:xfrm>
          <a:prstGeom prst="rect">
            <a:avLst/>
          </a:prstGeom>
        </p:spPr>
      </p:pic>
    </p:spTree>
    <p:extLst>
      <p:ext uri="{BB962C8B-B14F-4D97-AF65-F5344CB8AC3E}">
        <p14:creationId xmlns:p14="http://schemas.microsoft.com/office/powerpoint/2010/main" val="2817099838"/>
      </p:ext>
    </p:extLst>
  </p:cSld>
  <p:clrMap bg1="lt1" tx1="dk1" bg2="lt2" tx2="dk2" accent1="accent1" accent2="accent2" accent3="accent3" accent4="accent4" accent5="accent5" accent6="accent6" hlink="hlink" folHlink="folHlink"/>
  <p:sldLayoutIdLst>
    <p:sldLayoutId id="2147484286" r:id="rId1"/>
    <p:sldLayoutId id="2147484287" r:id="rId2"/>
    <p:sldLayoutId id="2147484288"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get.wa.gov/"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f2.washington.edu/fm/sfs/tuition/payment/"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sdb.admin.washington.edu/sisstudents/uwnetid/release.aspx" TargetMode="Externa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f2.washington.edu/fm/sfs/parents" TargetMode="Externa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hyperlink" Target="https://www.irs.gov/"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www.studentloans.gov/"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3"/>
          <p:cNvSpPr txBox="1">
            <a:spLocks noChangeArrowheads="1"/>
          </p:cNvSpPr>
          <p:nvPr/>
        </p:nvSpPr>
        <p:spPr bwMode="auto">
          <a:xfrm>
            <a:off x="915987" y="2019300"/>
            <a:ext cx="7618413" cy="2898775"/>
          </a:xfrm>
          <a:prstGeom prst="rect">
            <a:avLst/>
          </a:prstGeom>
          <a:noFill/>
          <a:ln w="9525">
            <a:noFill/>
            <a:miter lim="800000"/>
            <a:headEnd/>
            <a:tailEnd/>
          </a:ln>
        </p:spPr>
        <p:txBody>
          <a:bodyPr tIns="137160">
            <a:spAutoFit/>
          </a:bodyPr>
          <a:lstStyle/>
          <a:p>
            <a:pPr eaLnBrk="1" fontAlgn="auto" hangingPunct="1">
              <a:lnSpc>
                <a:spcPct val="55000"/>
              </a:lnSpc>
              <a:spcBef>
                <a:spcPct val="50000"/>
              </a:spcBef>
              <a:spcAft>
                <a:spcPts val="0"/>
              </a:spcAft>
              <a:buClr>
                <a:srgbClr val="1F497D"/>
              </a:buClr>
              <a:buSzPct val="80000"/>
              <a:buFont typeface="Symbol" panose="05050102010706020507" pitchFamily="18" charset="2"/>
              <a:buNone/>
              <a:defRPr/>
            </a:pPr>
            <a:r>
              <a:rPr lang="en-US" sz="3600" b="0" dirty="0">
                <a:solidFill>
                  <a:srgbClr val="39275B"/>
                </a:solidFill>
                <a:latin typeface="Calibri"/>
              </a:rPr>
              <a:t>Tuition Bill and How Best to Pay</a:t>
            </a:r>
          </a:p>
          <a:p>
            <a:pPr lvl="1" eaLnBrk="1" fontAlgn="auto" hangingPunct="1">
              <a:lnSpc>
                <a:spcPct val="55000"/>
              </a:lnSpc>
              <a:spcBef>
                <a:spcPct val="50000"/>
              </a:spcBef>
              <a:spcAft>
                <a:spcPts val="0"/>
              </a:spcAft>
              <a:buClr>
                <a:srgbClr val="1F497D"/>
              </a:buClr>
              <a:buSzPct val="80000"/>
              <a:buFont typeface="Symbol" panose="05050102010706020507" pitchFamily="18" charset="2"/>
              <a:buNone/>
              <a:defRPr/>
            </a:pPr>
            <a:endParaRPr lang="en-US" sz="3600" b="0" dirty="0">
              <a:solidFill>
                <a:srgbClr val="39275B"/>
              </a:solidFill>
              <a:latin typeface="Calibri"/>
            </a:endParaRPr>
          </a:p>
          <a:p>
            <a:pPr eaLnBrk="1" fontAlgn="auto" hangingPunct="1">
              <a:lnSpc>
                <a:spcPct val="60000"/>
              </a:lnSpc>
              <a:spcBef>
                <a:spcPct val="50000"/>
              </a:spcBef>
              <a:spcAft>
                <a:spcPts val="0"/>
              </a:spcAft>
              <a:buClr>
                <a:srgbClr val="1F497D"/>
              </a:buClr>
              <a:buSzPct val="80000"/>
              <a:buFont typeface="Symbol" panose="05050102010706020507" pitchFamily="18" charset="2"/>
              <a:buNone/>
              <a:defRPr/>
            </a:pPr>
            <a:r>
              <a:rPr lang="en-US" sz="3600" b="0" dirty="0">
                <a:solidFill>
                  <a:srgbClr val="39275B"/>
                </a:solidFill>
                <a:latin typeface="Calibri"/>
              </a:rPr>
              <a:t>Things to be Aware of</a:t>
            </a:r>
            <a:endParaRPr lang="en-US" sz="3600" b="0" dirty="0">
              <a:solidFill>
                <a:srgbClr val="FF0000"/>
              </a:solidFill>
              <a:latin typeface="Calibri"/>
            </a:endParaRPr>
          </a:p>
          <a:p>
            <a:pPr eaLnBrk="1" fontAlgn="auto" hangingPunct="1">
              <a:lnSpc>
                <a:spcPct val="60000"/>
              </a:lnSpc>
              <a:spcBef>
                <a:spcPct val="50000"/>
              </a:spcBef>
              <a:spcAft>
                <a:spcPts val="0"/>
              </a:spcAft>
              <a:buClr>
                <a:srgbClr val="1F497D"/>
              </a:buClr>
              <a:buSzPct val="80000"/>
              <a:buFont typeface="Symbol" panose="05050102010706020507" pitchFamily="18" charset="2"/>
              <a:buNone/>
              <a:defRPr/>
            </a:pPr>
            <a:endParaRPr lang="en-US" sz="3600" b="0" dirty="0">
              <a:solidFill>
                <a:srgbClr val="39275B"/>
              </a:solidFill>
              <a:latin typeface="Calibri"/>
            </a:endParaRPr>
          </a:p>
          <a:p>
            <a:pPr eaLnBrk="1" fontAlgn="auto" hangingPunct="1">
              <a:lnSpc>
                <a:spcPct val="60000"/>
              </a:lnSpc>
              <a:spcBef>
                <a:spcPct val="50000"/>
              </a:spcBef>
              <a:spcAft>
                <a:spcPts val="0"/>
              </a:spcAft>
              <a:buClr>
                <a:srgbClr val="1F497D"/>
              </a:buClr>
              <a:buSzPct val="80000"/>
              <a:buFont typeface="Symbol" panose="05050102010706020507" pitchFamily="18" charset="2"/>
              <a:buNone/>
              <a:defRPr/>
            </a:pPr>
            <a:r>
              <a:rPr lang="en-US" sz="3600" b="0" dirty="0">
                <a:solidFill>
                  <a:srgbClr val="39275B"/>
                </a:solidFill>
                <a:latin typeface="Calibri"/>
              </a:rPr>
              <a:t>Questions</a:t>
            </a:r>
          </a:p>
        </p:txBody>
      </p:sp>
      <p:sp>
        <p:nvSpPr>
          <p:cNvPr id="7" name="TextBox 6"/>
          <p:cNvSpPr txBox="1"/>
          <p:nvPr/>
        </p:nvSpPr>
        <p:spPr bwMode="auto">
          <a:xfrm flipH="1">
            <a:off x="990600" y="228600"/>
            <a:ext cx="7467600" cy="1015663"/>
          </a:xfrm>
          <a:prstGeom prst="rect">
            <a:avLst/>
          </a:prstGeom>
          <a:solidFill>
            <a:srgbClr val="39275B"/>
          </a:solidFill>
          <a:ln w="76200">
            <a:solidFill>
              <a:srgbClr val="996600"/>
            </a:solidFill>
            <a:miter lim="800000"/>
            <a:headEnd/>
            <a:tailEnd/>
          </a:ln>
          <a:effectLst/>
          <a:scene3d>
            <a:camera prst="orthographicFront"/>
            <a:lightRig rig="threePt" dir="t"/>
          </a:scene3d>
          <a:sp3d>
            <a:bevelT w="165100" prst="coolSlant"/>
          </a:sp3d>
        </p:spPr>
        <p:txBody>
          <a:bodyPr>
            <a:spAutoFit/>
          </a:bodyPr>
          <a:lstStyle/>
          <a:p>
            <a:pPr algn="ctr" eaLnBrk="1" fontAlgn="auto" hangingPunct="1">
              <a:spcBef>
                <a:spcPts val="0"/>
              </a:spcBef>
              <a:spcAft>
                <a:spcPts val="0"/>
              </a:spcAft>
              <a:buClr>
                <a:srgbClr val="1F497D"/>
              </a:buClr>
              <a:buSzPct val="80000"/>
              <a:buFont typeface="Symbol" panose="05050102010706020507" pitchFamily="18" charset="2"/>
              <a:buNone/>
              <a:defRPr/>
            </a:pPr>
            <a:r>
              <a:rPr lang="en-US" sz="6000" b="0" dirty="0">
                <a:solidFill>
                  <a:prstClr val="white"/>
                </a:solidFill>
                <a:latin typeface="Arial" pitchFamily="34" charset="0"/>
                <a:cs typeface="Arial" pitchFamily="34" charset="0"/>
              </a:rPr>
              <a:t>  Parent Orientation</a:t>
            </a:r>
          </a:p>
        </p:txBody>
      </p:sp>
      <p:pic>
        <p:nvPicPr>
          <p:cNvPr id="1030" name="Picture 6" descr="http://depts.washington.edu/bioe/wp-content/uploads/2013/07/huskies-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76950" y="3501014"/>
            <a:ext cx="2381250"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968775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7"/>
          <p:cNvSpPr>
            <a:spLocks noChangeArrowheads="1"/>
          </p:cNvSpPr>
          <p:nvPr/>
        </p:nvSpPr>
        <p:spPr bwMode="auto">
          <a:xfrm>
            <a:off x="381000" y="1626933"/>
            <a:ext cx="8382000" cy="4011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defRPr>
            </a:lvl1pPr>
            <a:lvl2pPr marL="742950" indent="-4000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5000"/>
              </a:lnSpc>
              <a:spcBef>
                <a:spcPct val="45000"/>
              </a:spcBef>
              <a:buClr>
                <a:srgbClr val="381858"/>
              </a:buClr>
              <a:buSzPct val="80000"/>
            </a:pPr>
            <a:r>
              <a:rPr lang="en-US" altLang="en-US" sz="1800" b="0" dirty="0">
                <a:solidFill>
                  <a:srgbClr val="39275B"/>
                </a:solidFill>
                <a:cs typeface="Arial" panose="020B0604020202020204" pitchFamily="34" charset="0"/>
              </a:rPr>
              <a:t>Students need to report all scholarships to the Office of Student Financial Aid (OSFA), if they were not already reported on their award notice.  Forgetting to report all scholarships can cause problems with their financial aid award and in some cases may require them to return some of their financial aid money.</a:t>
            </a:r>
          </a:p>
          <a:p>
            <a:pPr eaLnBrk="1" hangingPunct="1">
              <a:spcBef>
                <a:spcPct val="0"/>
              </a:spcBef>
              <a:buClr>
                <a:srgbClr val="381858"/>
              </a:buClr>
              <a:buSzPct val="80000"/>
            </a:pPr>
            <a:endParaRPr lang="en-US" altLang="en-US" sz="1800" b="0" dirty="0">
              <a:solidFill>
                <a:srgbClr val="39275B"/>
              </a:solidFill>
              <a:cs typeface="Arial" panose="020B0604020202020204" pitchFamily="34" charset="0"/>
            </a:endParaRPr>
          </a:p>
          <a:p>
            <a:pPr eaLnBrk="1" hangingPunct="1">
              <a:lnSpc>
                <a:spcPct val="95000"/>
              </a:lnSpc>
              <a:spcBef>
                <a:spcPct val="45000"/>
              </a:spcBef>
              <a:buClr>
                <a:srgbClr val="381858"/>
              </a:buClr>
              <a:buSzPct val="80000"/>
            </a:pPr>
            <a:r>
              <a:rPr lang="en-US" altLang="en-US" sz="1800" b="0" dirty="0">
                <a:solidFill>
                  <a:srgbClr val="39275B"/>
                </a:solidFill>
                <a:cs typeface="Arial" panose="020B0604020202020204" pitchFamily="34" charset="0"/>
              </a:rPr>
              <a:t>Scholarships will reduce a student’s unmet need first, and then loans and/or work study before any grants or UW scholarships are reduced.</a:t>
            </a:r>
          </a:p>
          <a:p>
            <a:pPr eaLnBrk="1" hangingPunct="1">
              <a:spcBef>
                <a:spcPct val="0"/>
              </a:spcBef>
              <a:buClr>
                <a:srgbClr val="381858"/>
              </a:buClr>
              <a:buSzPct val="80000"/>
            </a:pPr>
            <a:endParaRPr lang="en-US" altLang="en-US" sz="1800" b="0" dirty="0">
              <a:solidFill>
                <a:srgbClr val="39275B"/>
              </a:solidFill>
              <a:cs typeface="Arial" panose="020B0604020202020204" pitchFamily="34" charset="0"/>
            </a:endParaRPr>
          </a:p>
          <a:p>
            <a:pPr eaLnBrk="1" hangingPunct="1">
              <a:spcBef>
                <a:spcPct val="0"/>
              </a:spcBef>
              <a:buClr>
                <a:srgbClr val="381858"/>
              </a:buClr>
              <a:buSzPct val="80000"/>
            </a:pPr>
            <a:r>
              <a:rPr lang="en-US" altLang="en-US" sz="1800" b="0" dirty="0">
                <a:solidFill>
                  <a:srgbClr val="39275B"/>
                </a:solidFill>
                <a:cs typeface="Arial" panose="020B0604020202020204" pitchFamily="34" charset="0"/>
              </a:rPr>
              <a:t>Scholarships checks are sent to:</a:t>
            </a:r>
          </a:p>
          <a:p>
            <a:pPr lvl="1" eaLnBrk="1" hangingPunct="1">
              <a:spcBef>
                <a:spcPct val="0"/>
              </a:spcBef>
              <a:buClr>
                <a:srgbClr val="381858"/>
              </a:buClr>
              <a:buSzPct val="80000"/>
              <a:buFont typeface="Symbol" panose="05050102010706020507" pitchFamily="18" charset="2"/>
              <a:buNone/>
            </a:pPr>
            <a:r>
              <a:rPr lang="en-US" altLang="en-US" sz="1800" b="0" i="1" dirty="0">
                <a:solidFill>
                  <a:srgbClr val="39275B"/>
                </a:solidFill>
                <a:cs typeface="Arial" panose="020B0604020202020204" pitchFamily="34" charset="0"/>
              </a:rPr>
              <a:t>University of Washington, Scholarships</a:t>
            </a:r>
          </a:p>
          <a:p>
            <a:pPr lvl="1" eaLnBrk="1" hangingPunct="1">
              <a:spcBef>
                <a:spcPct val="0"/>
              </a:spcBef>
              <a:buClr>
                <a:srgbClr val="381858"/>
              </a:buClr>
              <a:buSzPct val="80000"/>
              <a:buFont typeface="Symbol" panose="05050102010706020507" pitchFamily="18" charset="2"/>
              <a:buNone/>
            </a:pPr>
            <a:r>
              <a:rPr lang="en-US" altLang="en-US" sz="1800" b="0" i="1" dirty="0">
                <a:solidFill>
                  <a:srgbClr val="39275B"/>
                </a:solidFill>
                <a:cs typeface="Arial" panose="020B0604020202020204" pitchFamily="34" charset="0"/>
              </a:rPr>
              <a:t>Box 24967</a:t>
            </a:r>
          </a:p>
          <a:p>
            <a:pPr lvl="1" eaLnBrk="1" hangingPunct="1">
              <a:spcBef>
                <a:spcPct val="0"/>
              </a:spcBef>
              <a:buClr>
                <a:srgbClr val="381858"/>
              </a:buClr>
              <a:buSzPct val="80000"/>
              <a:buFont typeface="Symbol" panose="05050102010706020507" pitchFamily="18" charset="2"/>
              <a:buNone/>
            </a:pPr>
            <a:r>
              <a:rPr lang="en-US" altLang="en-US" sz="1800" b="0" i="1" dirty="0">
                <a:solidFill>
                  <a:srgbClr val="39275B"/>
                </a:solidFill>
                <a:cs typeface="Arial" panose="020B0604020202020204" pitchFamily="34" charset="0"/>
              </a:rPr>
              <a:t>Seattle, WA 98124-1967</a:t>
            </a:r>
          </a:p>
          <a:p>
            <a:pPr eaLnBrk="1" hangingPunct="1">
              <a:spcBef>
                <a:spcPct val="0"/>
              </a:spcBef>
              <a:buClr>
                <a:srgbClr val="000000"/>
              </a:buClr>
              <a:buSzPct val="80000"/>
            </a:pPr>
            <a:endParaRPr lang="en-US" altLang="en-US" sz="3600" dirty="0">
              <a:solidFill>
                <a:srgbClr val="39275B"/>
              </a:solidFill>
              <a:cs typeface="Arial" panose="020B0604020202020204" pitchFamily="34" charset="0"/>
            </a:endParaRPr>
          </a:p>
        </p:txBody>
      </p:sp>
      <p:sp>
        <p:nvSpPr>
          <p:cNvPr id="4" name="TextBox 3"/>
          <p:cNvSpPr txBox="1"/>
          <p:nvPr/>
        </p:nvSpPr>
        <p:spPr bwMode="auto">
          <a:xfrm flipH="1">
            <a:off x="838200" y="127337"/>
            <a:ext cx="7467600" cy="1015663"/>
          </a:xfrm>
          <a:prstGeom prst="rect">
            <a:avLst/>
          </a:prstGeom>
          <a:solidFill>
            <a:srgbClr val="39275B"/>
          </a:solidFill>
          <a:ln w="76200">
            <a:solidFill>
              <a:srgbClr val="996600"/>
            </a:solidFill>
            <a:miter lim="800000"/>
            <a:headEnd/>
            <a:tailEnd/>
          </a:ln>
          <a:effectLst/>
          <a:scene3d>
            <a:camera prst="orthographicFront"/>
            <a:lightRig rig="threePt" dir="t"/>
          </a:scene3d>
          <a:sp3d>
            <a:bevelT w="165100" prst="coolSlant"/>
          </a:sp3d>
        </p:spPr>
        <p:txBody>
          <a:bodyPr>
            <a:spAutoFit/>
          </a:bodyPr>
          <a:lstStyle/>
          <a:p>
            <a:pPr algn="ctr" eaLnBrk="1" hangingPunct="1">
              <a:spcBef>
                <a:spcPts val="0"/>
              </a:spcBef>
              <a:buClr>
                <a:schemeClr val="tx2"/>
              </a:buClr>
              <a:buSzPct val="80000"/>
              <a:buFont typeface="Symbol" panose="05050102010706020507" pitchFamily="18" charset="2"/>
              <a:buNone/>
              <a:defRPr/>
            </a:pPr>
            <a:r>
              <a:rPr lang="en-US" sz="6000" b="0" dirty="0">
                <a:solidFill>
                  <a:schemeClr val="bg1"/>
                </a:solidFill>
                <a:latin typeface="Arial" pitchFamily="34" charset="0"/>
                <a:cs typeface="Arial" pitchFamily="34" charset="0"/>
              </a:rPr>
              <a:t> </a:t>
            </a:r>
            <a:r>
              <a:rPr lang="en-US" sz="5400" b="0" dirty="0" smtClean="0">
                <a:solidFill>
                  <a:schemeClr val="bg1"/>
                </a:solidFill>
                <a:latin typeface="Arial" pitchFamily="34" charset="0"/>
                <a:cs typeface="Arial" pitchFamily="34" charset="0"/>
              </a:rPr>
              <a:t>Non-UW Scholarships</a:t>
            </a:r>
            <a:endParaRPr lang="en-US" sz="5400" b="0" dirty="0">
              <a:solidFill>
                <a:schemeClr val="bg1"/>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ChangeArrowheads="1"/>
          </p:cNvSpPr>
          <p:nvPr/>
        </p:nvSpPr>
        <p:spPr bwMode="auto">
          <a:xfrm>
            <a:off x="228600" y="76200"/>
            <a:ext cx="8686800" cy="6124754"/>
          </a:xfrm>
          <a:prstGeom prst="rect">
            <a:avLst/>
          </a:prstGeom>
          <a:noFill/>
          <a:ln w="9525">
            <a:noFill/>
            <a:miter lim="800000"/>
            <a:headEnd/>
            <a:tailEnd/>
          </a:ln>
        </p:spPr>
        <p:txBody>
          <a:bodyPr>
            <a:spAutoFit/>
          </a:bodyPr>
          <a:lstStyle/>
          <a:p>
            <a:pPr marL="342900" indent="-342900" algn="ctr" eaLnBrk="1" hangingPunct="1">
              <a:buClr>
                <a:srgbClr val="000000"/>
              </a:buClr>
              <a:buSzPct val="80000"/>
              <a:buFont typeface="Symbol" panose="05050102010706020507" pitchFamily="18" charset="2"/>
              <a:buNone/>
              <a:defRPr/>
            </a:pPr>
            <a:r>
              <a:rPr lang="en-US" sz="4800" dirty="0">
                <a:solidFill>
                  <a:srgbClr val="39275B"/>
                </a:solidFill>
                <a:latin typeface="Arial" charset="0"/>
                <a:cs typeface="Arial" charset="0"/>
              </a:rPr>
              <a:t> </a:t>
            </a:r>
          </a:p>
          <a:p>
            <a:pPr marL="342900" indent="-342900" algn="ctr" eaLnBrk="1" hangingPunct="1">
              <a:buClr>
                <a:srgbClr val="000000"/>
              </a:buClr>
              <a:buSzPct val="80000"/>
              <a:buFont typeface="Symbol" panose="05050102010706020507" pitchFamily="18" charset="2"/>
              <a:buNone/>
              <a:defRPr/>
            </a:pPr>
            <a:endParaRPr lang="en-US" sz="3600" dirty="0">
              <a:solidFill>
                <a:srgbClr val="39275B"/>
              </a:solidFill>
              <a:latin typeface="Arial" charset="0"/>
              <a:cs typeface="Arial" charset="0"/>
            </a:endParaRPr>
          </a:p>
          <a:p>
            <a:pPr eaLnBrk="1" hangingPunct="1">
              <a:buClr>
                <a:srgbClr val="000000"/>
              </a:buClr>
              <a:buSzPct val="80000"/>
              <a:buFont typeface="Symbol" panose="05050102010706020507" pitchFamily="18" charset="2"/>
              <a:buNone/>
              <a:defRPr/>
            </a:pPr>
            <a:r>
              <a:rPr lang="en-US" sz="2200" dirty="0">
                <a:solidFill>
                  <a:srgbClr val="39275B"/>
                </a:solidFill>
                <a:latin typeface="Arial" charset="0"/>
                <a:cs typeface="Arial" charset="0"/>
              </a:rPr>
              <a:t>Parents - Go to </a:t>
            </a:r>
            <a:r>
              <a:rPr lang="en-US" sz="2200" dirty="0">
                <a:solidFill>
                  <a:srgbClr val="39275B"/>
                </a:solidFill>
                <a:latin typeface="Arial" charset="0"/>
                <a:cs typeface="Arial" charset="0"/>
                <a:hlinkClick r:id="rId2"/>
              </a:rPr>
              <a:t>www.get.wa.gov</a:t>
            </a:r>
            <a:endParaRPr lang="en-US" sz="2200" dirty="0">
              <a:solidFill>
                <a:srgbClr val="39275B"/>
              </a:solidFill>
              <a:latin typeface="Arial" charset="0"/>
              <a:cs typeface="Arial" charset="0"/>
            </a:endParaRPr>
          </a:p>
          <a:p>
            <a:pPr eaLnBrk="1" hangingPunct="1">
              <a:buClr>
                <a:srgbClr val="000000"/>
              </a:buClr>
              <a:buSzPct val="80000"/>
              <a:buFont typeface="Symbol" panose="05050102010706020507" pitchFamily="18" charset="2"/>
              <a:buNone/>
              <a:defRPr/>
            </a:pPr>
            <a:endParaRPr lang="en-US" sz="2200" dirty="0">
              <a:solidFill>
                <a:srgbClr val="39275B"/>
              </a:solidFill>
              <a:latin typeface="Arial" charset="0"/>
              <a:cs typeface="Arial" charset="0"/>
            </a:endParaRPr>
          </a:p>
          <a:p>
            <a:pPr marL="800100" lvl="1" indent="-342900" eaLnBrk="1" hangingPunct="1">
              <a:buClr>
                <a:srgbClr val="000000"/>
              </a:buClr>
              <a:buSzPct val="80000"/>
              <a:buFont typeface="Arial" pitchFamily="34" charset="0"/>
              <a:buChar char="•"/>
              <a:defRPr/>
            </a:pPr>
            <a:r>
              <a:rPr lang="en-US" sz="1800" dirty="0">
                <a:solidFill>
                  <a:srgbClr val="39275B"/>
                </a:solidFill>
                <a:latin typeface="Arial" charset="0"/>
                <a:cs typeface="Arial" charset="0"/>
              </a:rPr>
              <a:t>You can request in Fall for all three quarters or</a:t>
            </a:r>
          </a:p>
          <a:p>
            <a:pPr marL="800100" lvl="1" indent="-342900" eaLnBrk="1" hangingPunct="1">
              <a:buClr>
                <a:srgbClr val="000000"/>
              </a:buClr>
              <a:buSzPct val="80000"/>
              <a:buFont typeface="Arial" pitchFamily="34" charset="0"/>
              <a:buChar char="•"/>
              <a:defRPr/>
            </a:pPr>
            <a:r>
              <a:rPr lang="en-US" sz="1800" dirty="0">
                <a:solidFill>
                  <a:srgbClr val="39275B"/>
                </a:solidFill>
                <a:latin typeface="Arial" charset="0"/>
                <a:cs typeface="Arial" charset="0"/>
              </a:rPr>
              <a:t>You can request each quarter separately</a:t>
            </a:r>
          </a:p>
          <a:p>
            <a:pPr marL="800100" lvl="1" indent="-342900" eaLnBrk="1" hangingPunct="1">
              <a:buClr>
                <a:srgbClr val="000000"/>
              </a:buClr>
              <a:buSzPct val="80000"/>
              <a:buFont typeface="Arial" pitchFamily="34" charset="0"/>
              <a:buChar char="•"/>
              <a:defRPr/>
            </a:pPr>
            <a:r>
              <a:rPr lang="en-US" sz="1800" dirty="0">
                <a:solidFill>
                  <a:srgbClr val="39275B"/>
                </a:solidFill>
                <a:latin typeface="Arial" charset="0"/>
                <a:cs typeface="Arial" charset="0"/>
              </a:rPr>
              <a:t>Questions about how much or how many units - contact the GET </a:t>
            </a:r>
            <a:r>
              <a:rPr lang="en-US" sz="1800" dirty="0" smtClean="0">
                <a:solidFill>
                  <a:srgbClr val="39275B"/>
                </a:solidFill>
                <a:latin typeface="Arial" charset="0"/>
                <a:cs typeface="Arial" charset="0"/>
              </a:rPr>
              <a:t>office</a:t>
            </a:r>
          </a:p>
          <a:p>
            <a:pPr marL="800100" lvl="1" indent="-342900" eaLnBrk="1" hangingPunct="1">
              <a:buClr>
                <a:srgbClr val="000000"/>
              </a:buClr>
              <a:buSzPct val="80000"/>
              <a:buFont typeface="Arial" pitchFamily="34" charset="0"/>
              <a:buChar char="•"/>
              <a:defRPr/>
            </a:pPr>
            <a:r>
              <a:rPr lang="en-US" sz="1800" dirty="0" smtClean="0">
                <a:solidFill>
                  <a:srgbClr val="39275B"/>
                </a:solidFill>
                <a:latin typeface="Arial" charset="0"/>
                <a:cs typeface="Arial" charset="0"/>
              </a:rPr>
              <a:t>UW housing charges can be paid with GET, please contact HFS to coordinate this payment with our office</a:t>
            </a:r>
            <a:endParaRPr lang="en-US" sz="1800" dirty="0">
              <a:solidFill>
                <a:srgbClr val="39275B"/>
              </a:solidFill>
              <a:latin typeface="Arial" charset="0"/>
              <a:cs typeface="Arial" charset="0"/>
            </a:endParaRPr>
          </a:p>
          <a:p>
            <a:pPr lvl="1" eaLnBrk="1" hangingPunct="1">
              <a:buClr>
                <a:srgbClr val="000000"/>
              </a:buClr>
              <a:buSzPct val="80000"/>
              <a:defRPr/>
            </a:pPr>
            <a:endParaRPr lang="en-US" sz="2200" dirty="0">
              <a:solidFill>
                <a:srgbClr val="39275B"/>
              </a:solidFill>
              <a:latin typeface="Arial" charset="0"/>
              <a:cs typeface="Arial" charset="0"/>
            </a:endParaRPr>
          </a:p>
          <a:p>
            <a:pPr eaLnBrk="1" hangingPunct="1">
              <a:buClr>
                <a:srgbClr val="000000"/>
              </a:buClr>
              <a:buSzPct val="80000"/>
              <a:buFont typeface="Symbol" panose="05050102010706020507" pitchFamily="18" charset="2"/>
              <a:buNone/>
              <a:defRPr/>
            </a:pPr>
            <a:r>
              <a:rPr lang="en-US" sz="2200" dirty="0">
                <a:solidFill>
                  <a:srgbClr val="39275B"/>
                </a:solidFill>
                <a:latin typeface="Arial" charset="0"/>
                <a:cs typeface="Arial" charset="0"/>
              </a:rPr>
              <a:t>UW Process</a:t>
            </a:r>
          </a:p>
          <a:p>
            <a:pPr eaLnBrk="1" hangingPunct="1">
              <a:buClr>
                <a:srgbClr val="000000"/>
              </a:buClr>
              <a:buSzPct val="80000"/>
              <a:buFont typeface="Symbol" panose="05050102010706020507" pitchFamily="18" charset="2"/>
              <a:buNone/>
              <a:defRPr/>
            </a:pPr>
            <a:endParaRPr lang="en-US" sz="2200" dirty="0">
              <a:solidFill>
                <a:srgbClr val="39275B"/>
              </a:solidFill>
              <a:latin typeface="Arial" charset="0"/>
              <a:cs typeface="Arial" charset="0"/>
            </a:endParaRPr>
          </a:p>
          <a:p>
            <a:pPr marL="796925" lvl="1" indent="-334963" eaLnBrk="1" hangingPunct="1">
              <a:spcBef>
                <a:spcPts val="0"/>
              </a:spcBef>
              <a:buClr>
                <a:schemeClr val="tx2"/>
              </a:buClr>
              <a:buSzPct val="80000"/>
              <a:buFont typeface="Arial" pitchFamily="34" charset="0"/>
              <a:buChar char="•"/>
              <a:defRPr/>
            </a:pPr>
            <a:r>
              <a:rPr lang="en-US" sz="1800" dirty="0">
                <a:solidFill>
                  <a:srgbClr val="39275B"/>
                </a:solidFill>
                <a:latin typeface="Arial" pitchFamily="34" charset="0"/>
                <a:cs typeface="Arial" pitchFamily="34" charset="0"/>
              </a:rPr>
              <a:t>UW receives GET funds </a:t>
            </a:r>
            <a:r>
              <a:rPr lang="en-US" sz="1800" dirty="0" smtClean="0">
                <a:solidFill>
                  <a:srgbClr val="39275B"/>
                </a:solidFill>
                <a:latin typeface="Arial" pitchFamily="34" charset="0"/>
                <a:cs typeface="Arial" pitchFamily="34" charset="0"/>
              </a:rPr>
              <a:t>three times a week during </a:t>
            </a:r>
            <a:r>
              <a:rPr lang="en-US" sz="1800" dirty="0">
                <a:solidFill>
                  <a:srgbClr val="39275B"/>
                </a:solidFill>
                <a:latin typeface="Arial" pitchFamily="34" charset="0"/>
                <a:cs typeface="Arial" pitchFamily="34" charset="0"/>
              </a:rPr>
              <a:t>the first three weeks of the quarter  </a:t>
            </a:r>
          </a:p>
          <a:p>
            <a:pPr marL="796925" lvl="1" indent="-334963" eaLnBrk="1" hangingPunct="1">
              <a:spcBef>
                <a:spcPts val="0"/>
              </a:spcBef>
              <a:buClr>
                <a:schemeClr val="tx2"/>
              </a:buClr>
              <a:buSzPct val="80000"/>
              <a:buFont typeface="Arial" pitchFamily="34" charset="0"/>
              <a:buChar char="•"/>
              <a:defRPr/>
            </a:pPr>
            <a:r>
              <a:rPr lang="en-US" sz="1800" dirty="0">
                <a:solidFill>
                  <a:srgbClr val="39275B"/>
                </a:solidFill>
                <a:latin typeface="Arial" pitchFamily="34" charset="0"/>
                <a:cs typeface="Arial" pitchFamily="34" charset="0"/>
              </a:rPr>
              <a:t>We will post your payment as soon as it is received  </a:t>
            </a:r>
          </a:p>
          <a:p>
            <a:pPr marL="796925" lvl="1" indent="-334963" eaLnBrk="1" hangingPunct="1">
              <a:spcBef>
                <a:spcPts val="0"/>
              </a:spcBef>
              <a:buClr>
                <a:schemeClr val="tx2"/>
              </a:buClr>
              <a:buSzPct val="80000"/>
              <a:buFont typeface="Arial" pitchFamily="34" charset="0"/>
              <a:buChar char="•"/>
              <a:defRPr/>
            </a:pPr>
            <a:r>
              <a:rPr lang="en-US" sz="1800" dirty="0">
                <a:solidFill>
                  <a:srgbClr val="39275B"/>
                </a:solidFill>
                <a:latin typeface="Arial" pitchFamily="34" charset="0"/>
                <a:cs typeface="Arial" pitchFamily="34" charset="0"/>
              </a:rPr>
              <a:t>The GET program can take up to 2 weeks to </a:t>
            </a:r>
            <a:r>
              <a:rPr lang="en-US" sz="1800" dirty="0" smtClean="0">
                <a:solidFill>
                  <a:srgbClr val="39275B"/>
                </a:solidFill>
                <a:latin typeface="Arial" pitchFamily="34" charset="0"/>
                <a:cs typeface="Arial" pitchFamily="34" charset="0"/>
              </a:rPr>
              <a:t>process payment requests – take action early!!</a:t>
            </a:r>
            <a:endParaRPr lang="en-US" sz="1800" dirty="0">
              <a:solidFill>
                <a:srgbClr val="39275B"/>
              </a:solidFill>
              <a:latin typeface="Arial" pitchFamily="34" charset="0"/>
              <a:cs typeface="Arial" pitchFamily="34" charset="0"/>
            </a:endParaRPr>
          </a:p>
        </p:txBody>
      </p:sp>
      <p:pic>
        <p:nvPicPr>
          <p:cNvPr id="25603" name="Picture 3" descr="PPT5C.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152400"/>
            <a:ext cx="188595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7"/>
          <p:cNvSpPr>
            <a:spLocks noChangeArrowheads="1"/>
          </p:cNvSpPr>
          <p:nvPr/>
        </p:nvSpPr>
        <p:spPr bwMode="auto">
          <a:xfrm>
            <a:off x="228600" y="1458913"/>
            <a:ext cx="8763000" cy="2197100"/>
          </a:xfrm>
          <a:prstGeom prst="rect">
            <a:avLst/>
          </a:prstGeom>
          <a:noFill/>
          <a:ln w="9525">
            <a:noFill/>
            <a:miter lim="800000"/>
            <a:headEnd/>
            <a:tailEnd/>
          </a:ln>
        </p:spPr>
        <p:txBody>
          <a:bodyPr>
            <a:spAutoFit/>
          </a:bodyPr>
          <a:lstStyle/>
          <a:p>
            <a:pPr marL="342900" indent="-342900" algn="ctr" eaLnBrk="1" hangingPunct="1">
              <a:buClr>
                <a:srgbClr val="000000"/>
              </a:buClr>
              <a:buSzPct val="80000"/>
              <a:buFont typeface="Symbol" panose="05050102010706020507" pitchFamily="18" charset="2"/>
              <a:buNone/>
              <a:defRPr/>
            </a:pPr>
            <a:r>
              <a:rPr lang="en-US" sz="3600" b="0" dirty="0">
                <a:solidFill>
                  <a:srgbClr val="39275B"/>
                </a:solidFill>
                <a:latin typeface="Arial" charset="0"/>
                <a:cs typeface="Arial" charset="0"/>
              </a:rPr>
              <a:t>VA</a:t>
            </a:r>
          </a:p>
          <a:p>
            <a:pPr marL="233363" indent="-233363" eaLnBrk="1" hangingPunct="1">
              <a:lnSpc>
                <a:spcPct val="95000"/>
              </a:lnSpc>
              <a:spcBef>
                <a:spcPct val="45000"/>
              </a:spcBef>
              <a:buClr>
                <a:schemeClr val="tx2"/>
              </a:buClr>
              <a:buSzPct val="80000"/>
              <a:buFont typeface="Arial" pitchFamily="34" charset="0"/>
              <a:buChar char="•"/>
              <a:defRPr/>
            </a:pPr>
            <a:r>
              <a:rPr lang="en-US" sz="1800" b="0" dirty="0">
                <a:solidFill>
                  <a:srgbClr val="39275B"/>
                </a:solidFill>
                <a:latin typeface="Arial" pitchFamily="34" charset="0"/>
                <a:cs typeface="Arial" pitchFamily="34" charset="0"/>
              </a:rPr>
              <a:t>Student applies for the benefit in the UW VA office </a:t>
            </a:r>
            <a:r>
              <a:rPr lang="en-US" sz="1800" b="0" dirty="0" smtClean="0">
                <a:solidFill>
                  <a:srgbClr val="39275B"/>
                </a:solidFill>
                <a:latin typeface="Arial" pitchFamily="34" charset="0"/>
                <a:cs typeface="Arial" pitchFamily="34" charset="0"/>
              </a:rPr>
              <a:t>– call 206-543-6122</a:t>
            </a:r>
            <a:endParaRPr lang="en-US" sz="1800" b="0" dirty="0">
              <a:solidFill>
                <a:srgbClr val="39275B"/>
              </a:solidFill>
              <a:latin typeface="Arial" pitchFamily="34" charset="0"/>
              <a:cs typeface="Arial" pitchFamily="34" charset="0"/>
            </a:endParaRPr>
          </a:p>
          <a:p>
            <a:pPr marL="233363" indent="-233363" eaLnBrk="1" hangingPunct="1">
              <a:lnSpc>
                <a:spcPct val="95000"/>
              </a:lnSpc>
              <a:spcBef>
                <a:spcPct val="45000"/>
              </a:spcBef>
              <a:buClr>
                <a:schemeClr val="tx2"/>
              </a:buClr>
              <a:buSzPct val="80000"/>
              <a:buFont typeface="Arial" pitchFamily="34" charset="0"/>
              <a:buChar char="•"/>
              <a:defRPr/>
            </a:pPr>
            <a:r>
              <a:rPr lang="en-US" sz="1800" b="0" dirty="0">
                <a:solidFill>
                  <a:srgbClr val="39275B"/>
                </a:solidFill>
                <a:latin typeface="Arial" pitchFamily="34" charset="0"/>
                <a:cs typeface="Arial" pitchFamily="34" charset="0"/>
              </a:rPr>
              <a:t>VA office certifies the account and requests the money for the student</a:t>
            </a:r>
          </a:p>
          <a:p>
            <a:pPr marL="233363" indent="-233363" eaLnBrk="1" hangingPunct="1">
              <a:lnSpc>
                <a:spcPct val="95000"/>
              </a:lnSpc>
              <a:spcBef>
                <a:spcPct val="45000"/>
              </a:spcBef>
              <a:buClr>
                <a:schemeClr val="tx2"/>
              </a:buClr>
              <a:buSzPct val="80000"/>
              <a:buFont typeface="Arial" pitchFamily="34" charset="0"/>
              <a:buChar char="•"/>
              <a:defRPr/>
            </a:pPr>
            <a:r>
              <a:rPr lang="en-US" sz="1800" b="0" dirty="0">
                <a:solidFill>
                  <a:srgbClr val="39275B"/>
                </a:solidFill>
                <a:latin typeface="Arial" pitchFamily="34" charset="0"/>
                <a:cs typeface="Arial" pitchFamily="34" charset="0"/>
              </a:rPr>
              <a:t>SFS pays tuition for the student after we receive the funds</a:t>
            </a:r>
          </a:p>
          <a:p>
            <a:pPr marL="233363" indent="-233363" eaLnBrk="1" hangingPunct="1">
              <a:lnSpc>
                <a:spcPct val="95000"/>
              </a:lnSpc>
              <a:spcBef>
                <a:spcPct val="45000"/>
              </a:spcBef>
              <a:buClr>
                <a:schemeClr val="tx2"/>
              </a:buClr>
              <a:buSzPct val="80000"/>
              <a:buFont typeface="Arial" pitchFamily="34" charset="0"/>
              <a:buChar char="•"/>
              <a:defRPr/>
            </a:pPr>
            <a:r>
              <a:rPr lang="en-US" sz="1800" b="0" dirty="0">
                <a:solidFill>
                  <a:srgbClr val="39275B"/>
                </a:solidFill>
                <a:latin typeface="Arial" pitchFamily="34" charset="0"/>
                <a:cs typeface="Arial" pitchFamily="34" charset="0"/>
              </a:rPr>
              <a:t>VA funds usually come in the 4</a:t>
            </a:r>
            <a:r>
              <a:rPr lang="en-US" sz="1800" b="0" baseline="30000" dirty="0">
                <a:solidFill>
                  <a:srgbClr val="39275B"/>
                </a:solidFill>
                <a:latin typeface="Arial" pitchFamily="34" charset="0"/>
                <a:cs typeface="Arial" pitchFamily="34" charset="0"/>
              </a:rPr>
              <a:t>th</a:t>
            </a:r>
            <a:r>
              <a:rPr lang="en-US" sz="1800" b="0" dirty="0">
                <a:solidFill>
                  <a:srgbClr val="39275B"/>
                </a:solidFill>
                <a:latin typeface="Arial" pitchFamily="34" charset="0"/>
                <a:cs typeface="Arial" pitchFamily="34" charset="0"/>
              </a:rPr>
              <a:t> or 5</a:t>
            </a:r>
            <a:r>
              <a:rPr lang="en-US" sz="1800" b="0" baseline="30000" dirty="0">
                <a:solidFill>
                  <a:srgbClr val="39275B"/>
                </a:solidFill>
                <a:latin typeface="Arial" pitchFamily="34" charset="0"/>
                <a:cs typeface="Arial" pitchFamily="34" charset="0"/>
              </a:rPr>
              <a:t>th</a:t>
            </a:r>
            <a:r>
              <a:rPr lang="en-US" sz="1800" b="0" dirty="0">
                <a:solidFill>
                  <a:srgbClr val="39275B"/>
                </a:solidFill>
                <a:latin typeface="Arial" pitchFamily="34" charset="0"/>
                <a:cs typeface="Arial" pitchFamily="34" charset="0"/>
              </a:rPr>
              <a:t> week of the quarter- we waive late fee</a:t>
            </a:r>
          </a:p>
        </p:txBody>
      </p:sp>
      <p:sp>
        <p:nvSpPr>
          <p:cNvPr id="12292" name="Rectangle 7"/>
          <p:cNvSpPr>
            <a:spLocks noChangeArrowheads="1"/>
          </p:cNvSpPr>
          <p:nvPr/>
        </p:nvSpPr>
        <p:spPr bwMode="auto">
          <a:xfrm>
            <a:off x="152400" y="3822700"/>
            <a:ext cx="8610600" cy="2197100"/>
          </a:xfrm>
          <a:prstGeom prst="rect">
            <a:avLst/>
          </a:prstGeom>
          <a:noFill/>
          <a:ln w="9525">
            <a:noFill/>
            <a:miter lim="800000"/>
            <a:headEnd/>
            <a:tailEnd/>
          </a:ln>
        </p:spPr>
        <p:txBody>
          <a:bodyPr>
            <a:spAutoFit/>
          </a:bodyPr>
          <a:lstStyle/>
          <a:p>
            <a:pPr marL="342900" indent="-342900" algn="ctr" eaLnBrk="1" hangingPunct="1">
              <a:buClr>
                <a:srgbClr val="000000"/>
              </a:buClr>
              <a:buSzPct val="80000"/>
              <a:buFont typeface="Symbol" panose="05050102010706020507" pitchFamily="18" charset="2"/>
              <a:buNone/>
              <a:defRPr/>
            </a:pPr>
            <a:r>
              <a:rPr lang="en-US" sz="3600" b="0" dirty="0">
                <a:solidFill>
                  <a:srgbClr val="39275B"/>
                </a:solidFill>
                <a:latin typeface="Arial" charset="0"/>
                <a:cs typeface="Arial" charset="0"/>
              </a:rPr>
              <a:t>ROTC</a:t>
            </a:r>
          </a:p>
          <a:p>
            <a:pPr eaLnBrk="1" hangingPunct="1">
              <a:lnSpc>
                <a:spcPct val="95000"/>
              </a:lnSpc>
              <a:spcBef>
                <a:spcPct val="45000"/>
              </a:spcBef>
              <a:buClr>
                <a:schemeClr val="tx2"/>
              </a:buClr>
              <a:buSzPct val="80000"/>
              <a:buFont typeface="Symbol" panose="05050102010706020507" pitchFamily="18" charset="2"/>
              <a:buNone/>
              <a:defRPr/>
            </a:pPr>
            <a:r>
              <a:rPr lang="en-US" sz="1800" b="0" dirty="0">
                <a:solidFill>
                  <a:srgbClr val="39275B"/>
                </a:solidFill>
                <a:latin typeface="Arial" pitchFamily="34" charset="0"/>
                <a:cs typeface="Arial" pitchFamily="34" charset="0"/>
              </a:rPr>
              <a:t>Contact the ROTC unit on campus for your scholarship questions.</a:t>
            </a:r>
          </a:p>
          <a:p>
            <a:pPr marL="690563" lvl="1" indent="-233363" eaLnBrk="1" hangingPunct="1">
              <a:lnSpc>
                <a:spcPct val="95000"/>
              </a:lnSpc>
              <a:spcBef>
                <a:spcPct val="45000"/>
              </a:spcBef>
              <a:buClr>
                <a:schemeClr val="tx2"/>
              </a:buClr>
              <a:buSzPct val="80000"/>
              <a:buFont typeface="Wingdings" pitchFamily="2" charset="2"/>
              <a:buChar char="Ø"/>
              <a:defRPr/>
            </a:pPr>
            <a:r>
              <a:rPr lang="en-US" sz="1800" b="0" dirty="0">
                <a:solidFill>
                  <a:srgbClr val="39275B"/>
                </a:solidFill>
                <a:latin typeface="Arial" pitchFamily="34" charset="0"/>
                <a:cs typeface="Arial" pitchFamily="34" charset="0"/>
              </a:rPr>
              <a:t>Army: 	206-543-9010</a:t>
            </a:r>
          </a:p>
          <a:p>
            <a:pPr marL="690563" lvl="1" indent="-233363" eaLnBrk="1" hangingPunct="1">
              <a:lnSpc>
                <a:spcPct val="95000"/>
              </a:lnSpc>
              <a:spcBef>
                <a:spcPct val="45000"/>
              </a:spcBef>
              <a:buClr>
                <a:schemeClr val="tx2"/>
              </a:buClr>
              <a:buSzPct val="80000"/>
              <a:buFont typeface="Wingdings" pitchFamily="2" charset="2"/>
              <a:buChar char="Ø"/>
              <a:defRPr/>
            </a:pPr>
            <a:r>
              <a:rPr lang="en-US" sz="1800" b="0" dirty="0">
                <a:solidFill>
                  <a:srgbClr val="39275B"/>
                </a:solidFill>
                <a:latin typeface="Arial" pitchFamily="34" charset="0"/>
                <a:cs typeface="Arial" pitchFamily="34" charset="0"/>
              </a:rPr>
              <a:t>Navy: 	206-543-0170</a:t>
            </a:r>
          </a:p>
          <a:p>
            <a:pPr marL="690563" lvl="1" indent="-233363" eaLnBrk="1" hangingPunct="1">
              <a:lnSpc>
                <a:spcPct val="95000"/>
              </a:lnSpc>
              <a:spcBef>
                <a:spcPct val="45000"/>
              </a:spcBef>
              <a:buClr>
                <a:schemeClr val="tx2"/>
              </a:buClr>
              <a:buSzPct val="80000"/>
              <a:buFont typeface="Wingdings" pitchFamily="2" charset="2"/>
              <a:buChar char="Ø"/>
              <a:defRPr/>
            </a:pPr>
            <a:r>
              <a:rPr lang="en-US" sz="1800" b="0" dirty="0">
                <a:solidFill>
                  <a:srgbClr val="39275B"/>
                </a:solidFill>
                <a:latin typeface="Arial" pitchFamily="34" charset="0"/>
                <a:cs typeface="Arial" pitchFamily="34" charset="0"/>
              </a:rPr>
              <a:t>Air Force: 206-543-2360 </a:t>
            </a:r>
          </a:p>
        </p:txBody>
      </p:sp>
      <p:sp>
        <p:nvSpPr>
          <p:cNvPr id="5" name="TextBox 4"/>
          <p:cNvSpPr txBox="1"/>
          <p:nvPr/>
        </p:nvSpPr>
        <p:spPr bwMode="auto">
          <a:xfrm flipH="1">
            <a:off x="990600" y="228600"/>
            <a:ext cx="7467600" cy="1015663"/>
          </a:xfrm>
          <a:prstGeom prst="rect">
            <a:avLst/>
          </a:prstGeom>
          <a:solidFill>
            <a:srgbClr val="39275B"/>
          </a:solidFill>
          <a:ln w="76200">
            <a:solidFill>
              <a:srgbClr val="996600"/>
            </a:solidFill>
            <a:miter lim="800000"/>
            <a:headEnd/>
            <a:tailEnd/>
          </a:ln>
          <a:effectLst/>
          <a:scene3d>
            <a:camera prst="orthographicFront"/>
            <a:lightRig rig="threePt" dir="t"/>
          </a:scene3d>
          <a:sp3d>
            <a:bevelT w="165100" prst="coolSlant"/>
          </a:sp3d>
        </p:spPr>
        <p:txBody>
          <a:bodyPr>
            <a:spAutoFit/>
          </a:bodyPr>
          <a:lstStyle/>
          <a:p>
            <a:pPr algn="ctr" eaLnBrk="1" hangingPunct="1">
              <a:spcBef>
                <a:spcPts val="0"/>
              </a:spcBef>
              <a:buClr>
                <a:schemeClr val="tx2"/>
              </a:buClr>
              <a:buSzPct val="80000"/>
              <a:buFont typeface="Symbol" panose="05050102010706020507" pitchFamily="18" charset="2"/>
              <a:buNone/>
              <a:defRPr/>
            </a:pPr>
            <a:r>
              <a:rPr lang="en-US" sz="6000" dirty="0">
                <a:solidFill>
                  <a:schemeClr val="bg1"/>
                </a:solidFill>
                <a:latin typeface="Arial" pitchFamily="34" charset="0"/>
                <a:cs typeface="Arial" pitchFamily="34" charset="0"/>
              </a:rPr>
              <a:t> </a:t>
            </a:r>
            <a:r>
              <a:rPr lang="en-US" sz="5400" b="0" dirty="0" smtClean="0">
                <a:solidFill>
                  <a:schemeClr val="bg1"/>
                </a:solidFill>
                <a:latin typeface="Arial" pitchFamily="34" charset="0"/>
                <a:cs typeface="Arial" pitchFamily="34" charset="0"/>
              </a:rPr>
              <a:t>Veterans</a:t>
            </a:r>
            <a:r>
              <a:rPr lang="en-US" sz="6000" b="0" dirty="0" smtClean="0">
                <a:solidFill>
                  <a:schemeClr val="bg1"/>
                </a:solidFill>
                <a:latin typeface="Arial" pitchFamily="34" charset="0"/>
                <a:cs typeface="Arial" pitchFamily="34" charset="0"/>
              </a:rPr>
              <a:t> </a:t>
            </a:r>
            <a:endParaRPr lang="en-US" sz="6000" b="0" dirty="0">
              <a:solidFill>
                <a:schemeClr val="bg1"/>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656" y="1515500"/>
            <a:ext cx="5791200" cy="4343400"/>
          </a:xfrm>
          <a:prstGeom prst="rect">
            <a:avLst/>
          </a:prstGeom>
          <a:noFill/>
          <a:ln w="25400">
            <a:solidFill>
              <a:srgbClr val="39275B"/>
            </a:solidFill>
            <a:miter lim="800000"/>
            <a:headEnd/>
            <a:tailEnd/>
          </a:ln>
          <a:extLst>
            <a:ext uri="{909E8E84-426E-40DD-AFC4-6F175D3DCCD1}">
              <a14:hiddenFill xmlns:a14="http://schemas.microsoft.com/office/drawing/2010/main">
                <a:solidFill>
                  <a:srgbClr val="FFFFFF"/>
                </a:solidFill>
              </a14:hiddenFill>
            </a:ext>
          </a:extLst>
        </p:spPr>
      </p:pic>
      <p:sp>
        <p:nvSpPr>
          <p:cNvPr id="8" name="Rectangle 3"/>
          <p:cNvSpPr>
            <a:spLocks noChangeArrowheads="1"/>
          </p:cNvSpPr>
          <p:nvPr/>
        </p:nvSpPr>
        <p:spPr bwMode="auto">
          <a:xfrm>
            <a:off x="5105400" y="435398"/>
            <a:ext cx="3886200" cy="1415772"/>
          </a:xfrm>
          <a:prstGeom prst="rect">
            <a:avLst/>
          </a:prstGeom>
          <a:solidFill>
            <a:srgbClr val="39275B"/>
          </a:solidFill>
          <a:ln w="38100">
            <a:solidFill>
              <a:srgbClr val="CAAE06"/>
            </a:solidFill>
            <a:miter lim="800000"/>
            <a:headEnd/>
            <a:tailEnd/>
          </a:ln>
          <a:scene3d>
            <a:camera prst="orthographicFront"/>
            <a:lightRig rig="threePt" dir="t"/>
          </a:scene3d>
          <a:sp3d>
            <a:bevelT w="165100" prst="coolSlant"/>
          </a:sp3d>
        </p:spPr>
        <p:txBody>
          <a:bodyPr anchor="ctr">
            <a:spAutoFit/>
          </a:bodyPr>
          <a:lstStyle/>
          <a:p>
            <a:pPr marL="119063" indent="-119063" eaLnBrk="1" hangingPunct="1">
              <a:buClr>
                <a:schemeClr val="bg1"/>
              </a:buClr>
              <a:buSzPct val="80000"/>
              <a:buFont typeface="Symbol" panose="05050102010706020507" pitchFamily="18" charset="2"/>
              <a:buNone/>
              <a:defRPr/>
            </a:pPr>
            <a:r>
              <a:rPr lang="en-US" sz="2200" dirty="0">
                <a:solidFill>
                  <a:schemeClr val="bg1"/>
                </a:solidFill>
                <a:latin typeface="+mn-lt"/>
              </a:rPr>
              <a:t>Student Fiscal Services for:</a:t>
            </a:r>
          </a:p>
          <a:p>
            <a:pPr marL="119063" indent="-119063" eaLnBrk="1" hangingPunct="1">
              <a:buClr>
                <a:schemeClr val="bg1"/>
              </a:buClr>
              <a:buSzPct val="80000"/>
              <a:buFont typeface="Arial" pitchFamily="34" charset="0"/>
              <a:buChar char="•"/>
              <a:defRPr/>
            </a:pPr>
            <a:r>
              <a:rPr lang="en-US" sz="1600" dirty="0">
                <a:solidFill>
                  <a:schemeClr val="bg1"/>
                </a:solidFill>
                <a:latin typeface="+mn-lt"/>
              </a:rPr>
              <a:t>Items on The Tuition Statement</a:t>
            </a:r>
          </a:p>
          <a:p>
            <a:pPr marL="119063" indent="-119063" eaLnBrk="1" hangingPunct="1">
              <a:buClr>
                <a:schemeClr val="bg1"/>
              </a:buClr>
              <a:buSzPct val="80000"/>
              <a:buFont typeface="Arial" pitchFamily="34" charset="0"/>
              <a:buChar char="•"/>
              <a:defRPr/>
            </a:pPr>
            <a:r>
              <a:rPr lang="en-US" sz="1600" dirty="0">
                <a:solidFill>
                  <a:schemeClr val="bg1"/>
                </a:solidFill>
                <a:latin typeface="+mn-lt"/>
              </a:rPr>
              <a:t>Payment of Tuition and Fees</a:t>
            </a:r>
          </a:p>
          <a:p>
            <a:pPr marL="119063" indent="-119063" eaLnBrk="1" hangingPunct="1">
              <a:buClr>
                <a:schemeClr val="bg1"/>
              </a:buClr>
              <a:buSzPct val="80000"/>
              <a:buFont typeface="Arial" pitchFamily="34" charset="0"/>
              <a:buChar char="•"/>
              <a:defRPr/>
            </a:pPr>
            <a:r>
              <a:rPr lang="en-US" sz="1600" i="1" dirty="0">
                <a:solidFill>
                  <a:schemeClr val="bg1"/>
                </a:solidFill>
                <a:latin typeface="+mn-lt"/>
              </a:rPr>
              <a:t>Outside</a:t>
            </a:r>
            <a:r>
              <a:rPr lang="en-US" sz="1600" dirty="0">
                <a:solidFill>
                  <a:schemeClr val="bg1"/>
                </a:solidFill>
                <a:latin typeface="+mn-lt"/>
              </a:rPr>
              <a:t> Sponsor Payments</a:t>
            </a:r>
          </a:p>
          <a:p>
            <a:pPr marL="119063" indent="-119063" eaLnBrk="1" hangingPunct="1">
              <a:buClr>
                <a:schemeClr val="bg1"/>
              </a:buClr>
              <a:buSzPct val="80000"/>
              <a:buFont typeface="Arial" pitchFamily="34" charset="0"/>
              <a:buChar char="•"/>
              <a:defRPr/>
            </a:pPr>
            <a:r>
              <a:rPr lang="en-US" sz="1600" dirty="0">
                <a:solidFill>
                  <a:schemeClr val="bg1"/>
                </a:solidFill>
                <a:latin typeface="+mn-lt"/>
              </a:rPr>
              <a:t>Disbursement of Awarded Aid</a:t>
            </a:r>
          </a:p>
        </p:txBody>
      </p:sp>
      <p:sp>
        <p:nvSpPr>
          <p:cNvPr id="10" name="Rectangle 3"/>
          <p:cNvSpPr txBox="1">
            <a:spLocks noChangeArrowheads="1"/>
          </p:cNvSpPr>
          <p:nvPr/>
        </p:nvSpPr>
        <p:spPr bwMode="auto">
          <a:xfrm>
            <a:off x="6172200" y="3048000"/>
            <a:ext cx="2438400" cy="1676400"/>
          </a:xfrm>
          <a:prstGeom prst="rect">
            <a:avLst/>
          </a:prstGeom>
          <a:solidFill>
            <a:srgbClr val="996600"/>
          </a:solidFill>
          <a:ln w="38100">
            <a:solidFill>
              <a:srgbClr val="39275B"/>
            </a:solidFill>
            <a:miter lim="800000"/>
            <a:headEnd/>
            <a:tailEnd/>
          </a:ln>
          <a:scene3d>
            <a:camera prst="orthographicFront"/>
            <a:lightRig rig="threePt" dir="t"/>
          </a:scene3d>
          <a:sp3d>
            <a:bevelT/>
          </a:sp3d>
        </p:spPr>
        <p:txBody>
          <a:bodyPr/>
          <a:lstStyle/>
          <a:p>
            <a:pPr marL="119063" indent="-119063" eaLnBrk="1" hangingPunct="1">
              <a:spcBef>
                <a:spcPts val="0"/>
              </a:spcBef>
              <a:buFont typeface="Symbol" panose="05050102010706020507" pitchFamily="18" charset="2"/>
              <a:buNone/>
              <a:defRPr/>
            </a:pPr>
            <a:r>
              <a:rPr lang="en-US" sz="2200" kern="0" dirty="0">
                <a:solidFill>
                  <a:schemeClr val="bg1"/>
                </a:solidFill>
                <a:latin typeface="+mn-lt"/>
              </a:rPr>
              <a:t>Financial Aid:</a:t>
            </a:r>
          </a:p>
          <a:p>
            <a:pPr marL="119063" indent="-119063" eaLnBrk="1" hangingPunct="1">
              <a:spcBef>
                <a:spcPts val="0"/>
              </a:spcBef>
              <a:buFontTx/>
              <a:buChar char="•"/>
              <a:defRPr/>
            </a:pPr>
            <a:r>
              <a:rPr lang="en-US" sz="1600" kern="0" dirty="0">
                <a:solidFill>
                  <a:schemeClr val="bg1"/>
                </a:solidFill>
                <a:latin typeface="+mn-lt"/>
              </a:rPr>
              <a:t>Handles Applications</a:t>
            </a:r>
          </a:p>
          <a:p>
            <a:pPr marL="119063" indent="-119063" eaLnBrk="1" hangingPunct="1">
              <a:spcBef>
                <a:spcPts val="0"/>
              </a:spcBef>
              <a:buFontTx/>
              <a:buChar char="•"/>
              <a:defRPr/>
            </a:pPr>
            <a:r>
              <a:rPr lang="en-US" sz="1600" kern="0" dirty="0">
                <a:solidFill>
                  <a:schemeClr val="bg1"/>
                </a:solidFill>
                <a:latin typeface="+mn-lt"/>
              </a:rPr>
              <a:t>Determines Eligibility</a:t>
            </a:r>
          </a:p>
          <a:p>
            <a:pPr marL="119063" indent="-119063" eaLnBrk="1" hangingPunct="1">
              <a:spcBef>
                <a:spcPts val="0"/>
              </a:spcBef>
              <a:buFontTx/>
              <a:buChar char="•"/>
              <a:defRPr/>
            </a:pPr>
            <a:r>
              <a:rPr lang="en-US" sz="1600" kern="0" dirty="0">
                <a:solidFill>
                  <a:schemeClr val="bg1"/>
                </a:solidFill>
                <a:latin typeface="+mn-lt"/>
              </a:rPr>
              <a:t>Monitors Eligibility</a:t>
            </a:r>
          </a:p>
          <a:p>
            <a:pPr marL="119063" indent="-119063" eaLnBrk="1" hangingPunct="1">
              <a:spcBef>
                <a:spcPts val="0"/>
              </a:spcBef>
              <a:buFontTx/>
              <a:buChar char="•"/>
              <a:defRPr/>
            </a:pPr>
            <a:r>
              <a:rPr lang="en-US" sz="1600" kern="0" dirty="0">
                <a:solidFill>
                  <a:schemeClr val="bg1"/>
                </a:solidFill>
                <a:latin typeface="+mn-lt"/>
              </a:rPr>
              <a:t>Helps Finalize Award</a:t>
            </a:r>
          </a:p>
          <a:p>
            <a:pPr marL="119063" indent="-119063" eaLnBrk="1" hangingPunct="1">
              <a:spcBef>
                <a:spcPts val="0"/>
              </a:spcBef>
              <a:buFontTx/>
              <a:buChar char="•"/>
              <a:defRPr/>
            </a:pPr>
            <a:r>
              <a:rPr lang="en-US" sz="1600" kern="0" dirty="0">
                <a:solidFill>
                  <a:schemeClr val="bg1"/>
                </a:solidFill>
                <a:latin typeface="+mn-lt"/>
              </a:rPr>
              <a:t>Revises Eligibility</a:t>
            </a:r>
          </a:p>
        </p:txBody>
      </p:sp>
      <p:sp>
        <p:nvSpPr>
          <p:cNvPr id="11" name="Rectangle 3"/>
          <p:cNvSpPr>
            <a:spLocks noChangeArrowheads="1"/>
          </p:cNvSpPr>
          <p:nvPr/>
        </p:nvSpPr>
        <p:spPr bwMode="auto">
          <a:xfrm>
            <a:off x="6235861" y="5181600"/>
            <a:ext cx="2209800" cy="326243"/>
          </a:xfrm>
          <a:prstGeom prst="rect">
            <a:avLst/>
          </a:prstGeom>
          <a:solidFill>
            <a:srgbClr val="996600"/>
          </a:solidFill>
          <a:ln w="38100">
            <a:solidFill>
              <a:srgbClr val="39275B"/>
            </a:solidFill>
            <a:miter lim="800000"/>
            <a:headEnd/>
            <a:tailEnd/>
          </a:ln>
          <a:effectLst/>
          <a:scene3d>
            <a:camera prst="orthographicFront"/>
            <a:lightRig rig="threePt" dir="t"/>
          </a:scene3d>
          <a:sp3d>
            <a:bevelT/>
          </a:sp3d>
        </p:spPr>
        <p:txBody>
          <a:bodyPr anchor="ctr">
            <a:spAutoFit/>
          </a:bodyPr>
          <a:lstStyle/>
          <a:p>
            <a:pPr algn="ctr" eaLnBrk="1" hangingPunct="1">
              <a:lnSpc>
                <a:spcPct val="95000"/>
              </a:lnSpc>
              <a:spcBef>
                <a:spcPts val="0"/>
              </a:spcBef>
              <a:buClr>
                <a:schemeClr val="tx2"/>
              </a:buClr>
              <a:buSzPct val="80000"/>
              <a:buFont typeface="Symbol" panose="05050102010706020507" pitchFamily="18" charset="2"/>
              <a:buNone/>
              <a:defRPr/>
            </a:pPr>
            <a:r>
              <a:rPr lang="en-US" sz="1600" dirty="0">
                <a:solidFill>
                  <a:schemeClr val="bg1"/>
                </a:solidFill>
                <a:latin typeface="+mj-lt"/>
              </a:rPr>
              <a:t>105 Schmitz Hall</a:t>
            </a:r>
          </a:p>
        </p:txBody>
      </p:sp>
      <p:sp>
        <p:nvSpPr>
          <p:cNvPr id="12" name="Rectangle 3"/>
          <p:cNvSpPr>
            <a:spLocks noChangeArrowheads="1"/>
          </p:cNvSpPr>
          <p:nvPr/>
        </p:nvSpPr>
        <p:spPr bwMode="auto">
          <a:xfrm>
            <a:off x="6235861" y="2057400"/>
            <a:ext cx="2209800" cy="326243"/>
          </a:xfrm>
          <a:prstGeom prst="rect">
            <a:avLst/>
          </a:prstGeom>
          <a:solidFill>
            <a:srgbClr val="39275B"/>
          </a:solidFill>
          <a:ln w="38100">
            <a:solidFill>
              <a:srgbClr val="996600"/>
            </a:solidFill>
            <a:miter lim="800000"/>
            <a:headEnd/>
            <a:tailEnd/>
          </a:ln>
          <a:effectLst/>
          <a:scene3d>
            <a:camera prst="orthographicFront"/>
            <a:lightRig rig="threePt" dir="t"/>
          </a:scene3d>
          <a:sp3d>
            <a:bevelT/>
          </a:sp3d>
        </p:spPr>
        <p:txBody>
          <a:bodyPr anchor="ctr">
            <a:spAutoFit/>
          </a:bodyPr>
          <a:lstStyle/>
          <a:p>
            <a:pPr algn="ctr" eaLnBrk="1" hangingPunct="1">
              <a:lnSpc>
                <a:spcPct val="95000"/>
              </a:lnSpc>
              <a:spcBef>
                <a:spcPts val="0"/>
              </a:spcBef>
              <a:buClr>
                <a:schemeClr val="tx2"/>
              </a:buClr>
              <a:buSzPct val="80000"/>
              <a:buFont typeface="Symbol" panose="05050102010706020507" pitchFamily="18" charset="2"/>
              <a:buNone/>
              <a:defRPr/>
            </a:pPr>
            <a:r>
              <a:rPr lang="en-US" sz="1600" dirty="0">
                <a:solidFill>
                  <a:schemeClr val="bg1"/>
                </a:solidFill>
                <a:latin typeface="+mj-lt"/>
              </a:rPr>
              <a:t>129 Schmitz Hall</a:t>
            </a:r>
          </a:p>
        </p:txBody>
      </p:sp>
      <p:sp>
        <p:nvSpPr>
          <p:cNvPr id="14" name="Text Box 3"/>
          <p:cNvSpPr txBox="1">
            <a:spLocks noChangeArrowheads="1"/>
          </p:cNvSpPr>
          <p:nvPr/>
        </p:nvSpPr>
        <p:spPr bwMode="auto">
          <a:xfrm>
            <a:off x="-245337" y="220376"/>
            <a:ext cx="5803900" cy="830997"/>
          </a:xfrm>
          <a:prstGeom prst="rect">
            <a:avLst/>
          </a:prstGeom>
          <a:noFill/>
          <a:ln w="9525">
            <a:noFill/>
            <a:miter lim="800000"/>
            <a:headEnd/>
            <a:tailEnd/>
          </a:ln>
        </p:spPr>
        <p:txBody>
          <a:bodyPr wrap="square">
            <a:spAutoFit/>
          </a:bodyPr>
          <a:lstStyle/>
          <a:p>
            <a:pPr algn="ctr">
              <a:defRPr/>
            </a:pPr>
            <a:r>
              <a:rPr lang="en-US" sz="4800" b="1" dirty="0" smtClean="0">
                <a:solidFill>
                  <a:srgbClr val="511CA0"/>
                </a:solidFill>
                <a:latin typeface="Berlin Sans FB Demi" panose="020E0802020502020306" pitchFamily="34" charset="0"/>
              </a:rPr>
              <a:t>Which Office?</a:t>
            </a:r>
            <a:endParaRPr lang="en-US" sz="4800" dirty="0">
              <a:solidFill>
                <a:srgbClr val="39275B"/>
              </a:solidFill>
              <a:latin typeface="Berlin Sans FB Demi" panose="020E0802020502020306"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bwMode="auto">
          <a:xfrm flipH="1">
            <a:off x="838200" y="228600"/>
            <a:ext cx="7467600" cy="1015663"/>
          </a:xfrm>
          <a:prstGeom prst="rect">
            <a:avLst/>
          </a:prstGeom>
          <a:solidFill>
            <a:srgbClr val="39275B"/>
          </a:solidFill>
          <a:ln w="76200">
            <a:solidFill>
              <a:srgbClr val="996600"/>
            </a:solidFill>
            <a:miter lim="800000"/>
            <a:headEnd/>
            <a:tailEnd/>
          </a:ln>
          <a:effectLst/>
          <a:scene3d>
            <a:camera prst="orthographicFront"/>
            <a:lightRig rig="threePt" dir="t"/>
          </a:scene3d>
          <a:sp3d>
            <a:bevelT w="165100" prst="coolSlant"/>
          </a:sp3d>
        </p:spPr>
        <p:txBody>
          <a:bodyPr>
            <a:spAutoFit/>
          </a:bodyPr>
          <a:lstStyle/>
          <a:p>
            <a:pPr algn="ctr" eaLnBrk="1" hangingPunct="1">
              <a:spcBef>
                <a:spcPts val="0"/>
              </a:spcBef>
              <a:buClr>
                <a:schemeClr val="tx2"/>
              </a:buClr>
              <a:buSzPct val="80000"/>
              <a:buFont typeface="Symbol" panose="05050102010706020507" pitchFamily="18" charset="2"/>
              <a:buNone/>
              <a:defRPr/>
            </a:pPr>
            <a:r>
              <a:rPr lang="en-US" sz="6000" dirty="0">
                <a:solidFill>
                  <a:schemeClr val="bg1"/>
                </a:solidFill>
                <a:latin typeface="Arial" pitchFamily="34" charset="0"/>
                <a:cs typeface="Arial" pitchFamily="34" charset="0"/>
              </a:rPr>
              <a:t> Tuition Bill </a:t>
            </a:r>
            <a:r>
              <a:rPr lang="en-US" sz="4000" i="1" dirty="0">
                <a:solidFill>
                  <a:schemeClr val="bg1"/>
                </a:solidFill>
                <a:latin typeface="Arial" pitchFamily="34" charset="0"/>
                <a:cs typeface="Arial" pitchFamily="34" charset="0"/>
              </a:rPr>
              <a:t> </a:t>
            </a:r>
            <a:endParaRPr lang="en-US" sz="6000" dirty="0">
              <a:solidFill>
                <a:schemeClr val="bg1"/>
              </a:solidFill>
              <a:latin typeface="Arial" pitchFamily="34" charset="0"/>
              <a:cs typeface="Arial" pitchFamily="34" charset="0"/>
            </a:endParaRPr>
          </a:p>
        </p:txBody>
      </p:sp>
      <p:sp>
        <p:nvSpPr>
          <p:cNvPr id="6" name="TextBox 5"/>
          <p:cNvSpPr txBox="1"/>
          <p:nvPr/>
        </p:nvSpPr>
        <p:spPr bwMode="auto">
          <a:xfrm>
            <a:off x="228600" y="2643188"/>
            <a:ext cx="8839200" cy="3320909"/>
          </a:xfrm>
          <a:prstGeom prst="rect">
            <a:avLst/>
          </a:prstGeom>
          <a:noFill/>
          <a:ln w="9525">
            <a:noFill/>
            <a:miter lim="800000"/>
            <a:headEnd/>
            <a:tailEnd/>
          </a:ln>
          <a:effectLst/>
        </p:spPr>
        <p:txBody>
          <a:bodyPr wrap="square">
            <a:spAutoFit/>
          </a:bodyPr>
          <a:lstStyle/>
          <a:p>
            <a:pPr eaLnBrk="1" hangingPunct="1">
              <a:lnSpc>
                <a:spcPct val="95000"/>
              </a:lnSpc>
              <a:spcBef>
                <a:spcPct val="45000"/>
              </a:spcBef>
              <a:buClr>
                <a:schemeClr val="tx2"/>
              </a:buClr>
              <a:buSzPct val="80000"/>
              <a:defRPr/>
            </a:pPr>
            <a:r>
              <a:rPr lang="en-US" sz="2800" dirty="0">
                <a:solidFill>
                  <a:srgbClr val="39275B"/>
                </a:solidFill>
                <a:latin typeface="+mn-lt"/>
              </a:rPr>
              <a:t>Online Tuition Statement</a:t>
            </a:r>
            <a:endParaRPr lang="en-US" sz="1800" dirty="0">
              <a:solidFill>
                <a:srgbClr val="39275B"/>
              </a:solidFill>
              <a:latin typeface="+mn-lt"/>
            </a:endParaRPr>
          </a:p>
          <a:p>
            <a:pPr marL="517525" lvl="1" indent="-228600" eaLnBrk="1" hangingPunct="1">
              <a:lnSpc>
                <a:spcPct val="95000"/>
              </a:lnSpc>
              <a:spcBef>
                <a:spcPts val="600"/>
              </a:spcBef>
              <a:buClr>
                <a:schemeClr val="tx2"/>
              </a:buClr>
              <a:buSzPct val="80000"/>
              <a:buFont typeface="Courier New" panose="02070309020205020404" pitchFamily="49" charset="0"/>
              <a:buChar char="o"/>
              <a:defRPr/>
            </a:pPr>
            <a:r>
              <a:rPr lang="en-US" dirty="0">
                <a:solidFill>
                  <a:srgbClr val="39275B"/>
                </a:solidFill>
                <a:latin typeface="+mn-lt"/>
              </a:rPr>
              <a:t>Found in </a:t>
            </a:r>
            <a:r>
              <a:rPr lang="en-US" dirty="0" err="1">
                <a:solidFill>
                  <a:srgbClr val="39275B"/>
                </a:solidFill>
                <a:latin typeface="+mn-lt"/>
              </a:rPr>
              <a:t>MyUW</a:t>
            </a:r>
            <a:endParaRPr lang="en-US" dirty="0">
              <a:solidFill>
                <a:srgbClr val="39275B"/>
              </a:solidFill>
              <a:latin typeface="+mn-lt"/>
            </a:endParaRPr>
          </a:p>
          <a:p>
            <a:pPr marL="517525" lvl="1" indent="-228600" eaLnBrk="1" hangingPunct="1">
              <a:lnSpc>
                <a:spcPct val="95000"/>
              </a:lnSpc>
              <a:spcBef>
                <a:spcPts val="600"/>
              </a:spcBef>
              <a:buClr>
                <a:schemeClr val="tx2"/>
              </a:buClr>
              <a:buSzPct val="80000"/>
              <a:buFont typeface="Courier New" panose="02070309020205020404" pitchFamily="49" charset="0"/>
              <a:buChar char="o"/>
              <a:defRPr/>
            </a:pPr>
            <a:r>
              <a:rPr lang="en-US" dirty="0">
                <a:solidFill>
                  <a:srgbClr val="39275B"/>
                </a:solidFill>
                <a:latin typeface="+mn-lt"/>
              </a:rPr>
              <a:t>Payment Options: </a:t>
            </a:r>
            <a:r>
              <a:rPr lang="en-US" dirty="0">
                <a:solidFill>
                  <a:srgbClr val="39275B"/>
                </a:solidFill>
                <a:latin typeface="+mn-lt"/>
                <a:hlinkClick r:id="rId3"/>
              </a:rPr>
              <a:t>http://f2.washington.edu/fm/sfs/tuition/payment/</a:t>
            </a:r>
            <a:endParaRPr lang="en-US" dirty="0">
              <a:solidFill>
                <a:srgbClr val="39275B"/>
              </a:solidFill>
              <a:latin typeface="+mn-lt"/>
            </a:endParaRPr>
          </a:p>
          <a:p>
            <a:pPr marL="517525" lvl="1" indent="-228600" eaLnBrk="1" hangingPunct="1">
              <a:lnSpc>
                <a:spcPct val="95000"/>
              </a:lnSpc>
              <a:spcBef>
                <a:spcPts val="600"/>
              </a:spcBef>
              <a:buClr>
                <a:schemeClr val="tx2"/>
              </a:buClr>
              <a:buSzPct val="80000"/>
              <a:buFont typeface="Courier New" panose="02070309020205020404" pitchFamily="49" charset="0"/>
              <a:buChar char="o"/>
              <a:defRPr/>
            </a:pPr>
            <a:r>
              <a:rPr lang="en-US" altLang="en-US" dirty="0">
                <a:solidFill>
                  <a:srgbClr val="39275B"/>
                </a:solidFill>
                <a:latin typeface="Arial" panose="020B0604020202020204" pitchFamily="34" charset="0"/>
                <a:cs typeface="Arial" panose="020B0604020202020204" pitchFamily="34" charset="0"/>
              </a:rPr>
              <a:t>Separate University Housing Bill</a:t>
            </a:r>
            <a:endParaRPr lang="en-US" dirty="0">
              <a:solidFill>
                <a:srgbClr val="39275B"/>
              </a:solidFill>
              <a:latin typeface="+mn-lt"/>
            </a:endParaRPr>
          </a:p>
          <a:p>
            <a:pPr eaLnBrk="1" hangingPunct="1">
              <a:lnSpc>
                <a:spcPct val="95000"/>
              </a:lnSpc>
              <a:spcBef>
                <a:spcPct val="45000"/>
              </a:spcBef>
              <a:buClr>
                <a:schemeClr val="tx2"/>
              </a:buClr>
              <a:buSzPct val="80000"/>
              <a:defRPr/>
            </a:pPr>
            <a:r>
              <a:rPr lang="en-US" sz="2800" dirty="0" err="1">
                <a:solidFill>
                  <a:srgbClr val="39275B"/>
                </a:solidFill>
                <a:latin typeface="+mn-lt"/>
              </a:rPr>
              <a:t>Webcheck</a:t>
            </a:r>
            <a:r>
              <a:rPr lang="en-US" sz="2800" dirty="0">
                <a:solidFill>
                  <a:srgbClr val="39275B"/>
                </a:solidFill>
                <a:latin typeface="+mn-lt"/>
              </a:rPr>
              <a:t> is free, fast, and safe</a:t>
            </a:r>
          </a:p>
          <a:p>
            <a:pPr marL="517525" lvl="1" indent="-228600" eaLnBrk="1" hangingPunct="1">
              <a:lnSpc>
                <a:spcPct val="95000"/>
              </a:lnSpc>
              <a:spcBef>
                <a:spcPts val="600"/>
              </a:spcBef>
              <a:buClr>
                <a:schemeClr val="tx2"/>
              </a:buClr>
              <a:buSzPct val="80000"/>
              <a:buFont typeface="Courier New" panose="02070309020205020404" pitchFamily="49" charset="0"/>
              <a:buChar char="o"/>
              <a:defRPr/>
            </a:pPr>
            <a:r>
              <a:rPr lang="en-US" dirty="0">
                <a:solidFill>
                  <a:srgbClr val="39275B"/>
                </a:solidFill>
                <a:latin typeface="+mn-lt"/>
              </a:rPr>
              <a:t>Payment shows immediately </a:t>
            </a:r>
          </a:p>
          <a:p>
            <a:pPr marL="517525" lvl="1" indent="-228600" eaLnBrk="1" hangingPunct="1">
              <a:lnSpc>
                <a:spcPct val="95000"/>
              </a:lnSpc>
              <a:spcBef>
                <a:spcPts val="600"/>
              </a:spcBef>
              <a:buClr>
                <a:schemeClr val="tx2"/>
              </a:buClr>
              <a:buSzPct val="80000"/>
              <a:buFont typeface="Courier New" panose="02070309020205020404" pitchFamily="49" charset="0"/>
              <a:buChar char="o"/>
              <a:defRPr/>
            </a:pPr>
            <a:r>
              <a:rPr lang="en-US" dirty="0">
                <a:solidFill>
                  <a:srgbClr val="39275B"/>
                </a:solidFill>
                <a:latin typeface="+mn-lt"/>
              </a:rPr>
              <a:t>No chance that check is lost in the mail or stolen</a:t>
            </a:r>
          </a:p>
          <a:p>
            <a:pPr marL="517525" lvl="1" indent="-228600" eaLnBrk="1" hangingPunct="1">
              <a:lnSpc>
                <a:spcPct val="95000"/>
              </a:lnSpc>
              <a:spcBef>
                <a:spcPts val="600"/>
              </a:spcBef>
              <a:buClr>
                <a:schemeClr val="tx2"/>
              </a:buClr>
              <a:buSzPct val="80000"/>
              <a:buFont typeface="Courier New" panose="02070309020205020404" pitchFamily="49" charset="0"/>
              <a:buChar char="o"/>
              <a:defRPr/>
            </a:pPr>
            <a:r>
              <a:rPr lang="en-US" dirty="0">
                <a:solidFill>
                  <a:srgbClr val="39275B"/>
                </a:solidFill>
                <a:latin typeface="+mn-lt"/>
              </a:rPr>
              <a:t>Other </a:t>
            </a:r>
            <a:r>
              <a:rPr lang="en-US" dirty="0" smtClean="0">
                <a:solidFill>
                  <a:srgbClr val="39275B"/>
                </a:solidFill>
                <a:latin typeface="+mn-lt"/>
              </a:rPr>
              <a:t>options: </a:t>
            </a:r>
            <a:r>
              <a:rPr lang="en-US" dirty="0">
                <a:solidFill>
                  <a:srgbClr val="39275B"/>
                </a:solidFill>
                <a:latin typeface="+mn-lt"/>
              </a:rPr>
              <a:t>check, </a:t>
            </a:r>
            <a:r>
              <a:rPr lang="en-US" dirty="0" smtClean="0">
                <a:solidFill>
                  <a:srgbClr val="39275B"/>
                </a:solidFill>
                <a:latin typeface="+mn-lt"/>
              </a:rPr>
              <a:t>credit </a:t>
            </a:r>
            <a:r>
              <a:rPr lang="en-US" dirty="0">
                <a:solidFill>
                  <a:srgbClr val="39275B"/>
                </a:solidFill>
                <a:latin typeface="+mn-lt"/>
              </a:rPr>
              <a:t>card </a:t>
            </a:r>
            <a:r>
              <a:rPr lang="en-US" dirty="0" smtClean="0">
                <a:solidFill>
                  <a:srgbClr val="39275B"/>
                </a:solidFill>
                <a:latin typeface="+mn-lt"/>
              </a:rPr>
              <a:t>with </a:t>
            </a:r>
            <a:r>
              <a:rPr lang="en-US" dirty="0">
                <a:solidFill>
                  <a:srgbClr val="39275B"/>
                </a:solidFill>
                <a:latin typeface="+mn-lt"/>
              </a:rPr>
              <a:t>a </a:t>
            </a:r>
            <a:r>
              <a:rPr lang="en-US" dirty="0" smtClean="0">
                <a:solidFill>
                  <a:srgbClr val="39275B"/>
                </a:solidFill>
                <a:latin typeface="+mn-lt"/>
              </a:rPr>
              <a:t>2.24% </a:t>
            </a:r>
            <a:r>
              <a:rPr lang="en-US" dirty="0">
                <a:solidFill>
                  <a:srgbClr val="39275B"/>
                </a:solidFill>
                <a:latin typeface="+mn-lt"/>
              </a:rPr>
              <a:t>fee, or in person </a:t>
            </a:r>
          </a:p>
        </p:txBody>
      </p:sp>
      <p:sp>
        <p:nvSpPr>
          <p:cNvPr id="10246" name="Rectangle 2"/>
          <p:cNvSpPr>
            <a:spLocks noChangeArrowheads="1"/>
          </p:cNvSpPr>
          <p:nvPr/>
        </p:nvSpPr>
        <p:spPr bwMode="auto">
          <a:xfrm>
            <a:off x="0" y="1393825"/>
            <a:ext cx="9144000" cy="1144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95000"/>
              </a:lnSpc>
              <a:spcBef>
                <a:spcPct val="0"/>
              </a:spcBef>
              <a:buClr>
                <a:schemeClr val="tx2"/>
              </a:buClr>
              <a:buSzPct val="80000"/>
              <a:buFontTx/>
              <a:buNone/>
            </a:pPr>
            <a:r>
              <a:rPr lang="en-US" altLang="en-US" sz="3600" b="0" dirty="0">
                <a:cs typeface="Arial" panose="020B0604020202020204" pitchFamily="34" charset="0"/>
              </a:rPr>
              <a:t>Tuition is Due by the </a:t>
            </a:r>
          </a:p>
          <a:p>
            <a:pPr algn="ctr" eaLnBrk="1" hangingPunct="1">
              <a:lnSpc>
                <a:spcPct val="95000"/>
              </a:lnSpc>
              <a:spcBef>
                <a:spcPct val="0"/>
              </a:spcBef>
              <a:buClr>
                <a:schemeClr val="tx2"/>
              </a:buClr>
              <a:buSzPct val="80000"/>
              <a:buFontTx/>
              <a:buNone/>
            </a:pPr>
            <a:r>
              <a:rPr lang="en-US" altLang="en-US" sz="3600" b="0" dirty="0">
                <a:cs typeface="Arial" panose="020B0604020202020204" pitchFamily="34" charset="0"/>
              </a:rPr>
              <a:t>3rd Friday of the Quarter</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752600" y="0"/>
            <a:ext cx="5512496" cy="6400800"/>
          </a:xfrm>
          <a:prstGeom prst="rect">
            <a:avLst/>
          </a:prstGeom>
        </p:spPr>
      </p:pic>
      <p:sp>
        <p:nvSpPr>
          <p:cNvPr id="2" name="Right Arrow 1"/>
          <p:cNvSpPr>
            <a:spLocks noChangeArrowheads="1"/>
          </p:cNvSpPr>
          <p:nvPr/>
        </p:nvSpPr>
        <p:spPr bwMode="auto">
          <a:xfrm>
            <a:off x="533400" y="2057400"/>
            <a:ext cx="1447800" cy="685800"/>
          </a:xfrm>
          <a:prstGeom prst="rightArrow">
            <a:avLst>
              <a:gd name="adj1" fmla="val 50000"/>
              <a:gd name="adj2" fmla="val 50002"/>
            </a:avLst>
          </a:prstGeom>
          <a:solidFill>
            <a:srgbClr val="C00000"/>
          </a:solidFill>
          <a:ln w="9525" algn="ctr">
            <a:solidFill>
              <a:srgbClr val="C00000"/>
            </a:solidFill>
            <a:round/>
            <a:headEnd/>
            <a:tailEnd/>
          </a:ln>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5000"/>
              </a:lnSpc>
              <a:spcBef>
                <a:spcPct val="45000"/>
              </a:spcBef>
              <a:buClr>
                <a:schemeClr val="tx2"/>
              </a:buClr>
              <a:buSzPct val="80000"/>
              <a:buFont typeface="Symbol" panose="05050102010706020507" pitchFamily="18" charset="2"/>
              <a:buNone/>
            </a:pPr>
            <a:endParaRPr lang="en-US" altLang="en-US" sz="2000">
              <a:ln>
                <a:solidFill>
                  <a:srgbClr val="C00000"/>
                </a:solidFill>
              </a:ln>
              <a:solidFill>
                <a:srgbClr val="C00000"/>
              </a:solidFill>
              <a:latin typeface="Comic Sans MS" panose="030F0702030302020204"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bwMode="auto">
          <a:xfrm flipH="1">
            <a:off x="990600" y="228600"/>
            <a:ext cx="7467600" cy="1015663"/>
          </a:xfrm>
          <a:prstGeom prst="rect">
            <a:avLst/>
          </a:prstGeom>
          <a:solidFill>
            <a:srgbClr val="39275B"/>
          </a:solidFill>
          <a:ln w="76200">
            <a:solidFill>
              <a:srgbClr val="996600"/>
            </a:solidFill>
            <a:miter lim="800000"/>
            <a:headEnd/>
            <a:tailEnd/>
          </a:ln>
          <a:effectLst/>
          <a:scene3d>
            <a:camera prst="orthographicFront"/>
            <a:lightRig rig="threePt" dir="t"/>
          </a:scene3d>
          <a:sp3d>
            <a:bevelT w="165100" prst="coolSlant"/>
          </a:sp3d>
        </p:spPr>
        <p:txBody>
          <a:bodyPr>
            <a:spAutoFit/>
          </a:bodyPr>
          <a:lstStyle/>
          <a:p>
            <a:pPr algn="ctr" eaLnBrk="1" hangingPunct="1">
              <a:spcBef>
                <a:spcPts val="0"/>
              </a:spcBef>
              <a:buClr>
                <a:schemeClr val="tx2"/>
              </a:buClr>
              <a:buSzPct val="80000"/>
              <a:buFont typeface="Symbol" panose="05050102010706020507" pitchFamily="18" charset="2"/>
              <a:buNone/>
              <a:defRPr/>
            </a:pPr>
            <a:r>
              <a:rPr lang="en-US" sz="6000" dirty="0">
                <a:solidFill>
                  <a:schemeClr val="bg1"/>
                </a:solidFill>
                <a:latin typeface="Arial" pitchFamily="34" charset="0"/>
                <a:cs typeface="Arial" pitchFamily="34" charset="0"/>
              </a:rPr>
              <a:t> Tuition Bill </a:t>
            </a:r>
            <a:r>
              <a:rPr lang="en-US" sz="4000" i="1" dirty="0">
                <a:solidFill>
                  <a:schemeClr val="bg1"/>
                </a:solidFill>
                <a:latin typeface="Arial" pitchFamily="34" charset="0"/>
                <a:cs typeface="Arial" pitchFamily="34" charset="0"/>
              </a:rPr>
              <a:t> </a:t>
            </a:r>
            <a:endParaRPr lang="en-US" sz="6000" dirty="0">
              <a:solidFill>
                <a:schemeClr val="bg1"/>
              </a:solidFill>
              <a:latin typeface="Arial" pitchFamily="34" charset="0"/>
              <a:cs typeface="Arial" pitchFamily="34" charset="0"/>
            </a:endParaRPr>
          </a:p>
        </p:txBody>
      </p:sp>
      <p:sp>
        <p:nvSpPr>
          <p:cNvPr id="14341" name="Rectangle 3"/>
          <p:cNvSpPr>
            <a:spLocks noChangeArrowheads="1"/>
          </p:cNvSpPr>
          <p:nvPr/>
        </p:nvSpPr>
        <p:spPr bwMode="auto">
          <a:xfrm>
            <a:off x="914400" y="1676400"/>
            <a:ext cx="7543800" cy="991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742950" indent="-28575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5000"/>
              </a:lnSpc>
              <a:spcBef>
                <a:spcPct val="45000"/>
              </a:spcBef>
              <a:buClr>
                <a:schemeClr val="tx2"/>
              </a:buClr>
              <a:buSzPct val="80000"/>
              <a:buFontTx/>
              <a:buNone/>
            </a:pPr>
            <a:r>
              <a:rPr lang="en-US" altLang="en-US" dirty="0">
                <a:solidFill>
                  <a:srgbClr val="39275B"/>
                </a:solidFill>
                <a:cs typeface="Arial" panose="020B0604020202020204" pitchFamily="34" charset="0"/>
              </a:rPr>
              <a:t>Student Gives YOU Access to the Bill</a:t>
            </a:r>
          </a:p>
          <a:p>
            <a:pPr lvl="2" eaLnBrk="1" hangingPunct="1">
              <a:lnSpc>
                <a:spcPct val="95000"/>
              </a:lnSpc>
              <a:spcBef>
                <a:spcPct val="45000"/>
              </a:spcBef>
              <a:buClr>
                <a:schemeClr val="tx2"/>
              </a:buClr>
              <a:buSzPct val="80000"/>
              <a:buFont typeface="Courier New" panose="02070309020205020404" pitchFamily="49" charset="0"/>
              <a:buChar char="o"/>
            </a:pPr>
            <a:r>
              <a:rPr lang="en-US" altLang="en-US" sz="2000" dirty="0" smtClean="0">
                <a:solidFill>
                  <a:srgbClr val="39275B"/>
                </a:solidFill>
                <a:cs typeface="Arial" panose="020B0604020202020204" pitchFamily="34" charset="0"/>
              </a:rPr>
              <a:t> </a:t>
            </a:r>
            <a:endParaRPr lang="en-US" altLang="en-US" sz="2000" dirty="0">
              <a:solidFill>
                <a:srgbClr val="39275B"/>
              </a:solidFill>
              <a:cs typeface="Arial" panose="020B0604020202020204" pitchFamily="34" charset="0"/>
            </a:endParaRPr>
          </a:p>
        </p:txBody>
      </p:sp>
      <p:pic>
        <p:nvPicPr>
          <p:cNvPr id="14342" name="Picture 25" descr="PPT54.png"/>
          <p:cNvPicPr>
            <a:picLocks noChangeAspect="1"/>
          </p:cNvPicPr>
          <p:nvPr/>
        </p:nvPicPr>
        <p:blipFill>
          <a:blip r:embed="rId2">
            <a:extLst>
              <a:ext uri="{28A0092B-C50C-407E-A947-70E740481C1C}">
                <a14:useLocalDpi xmlns:a14="http://schemas.microsoft.com/office/drawing/2010/main" val="0"/>
              </a:ext>
            </a:extLst>
          </a:blip>
          <a:srcRect b="60965"/>
          <a:stretch>
            <a:fillRect/>
          </a:stretch>
        </p:blipFill>
        <p:spPr bwMode="auto">
          <a:xfrm>
            <a:off x="1981200" y="2667442"/>
            <a:ext cx="4948238" cy="3458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a:spLocks noChangeArrowheads="1"/>
          </p:cNvSpPr>
          <p:nvPr/>
        </p:nvSpPr>
        <p:spPr bwMode="auto">
          <a:xfrm>
            <a:off x="4343400" y="4800600"/>
            <a:ext cx="1905000" cy="1066800"/>
          </a:xfrm>
          <a:prstGeom prst="rect">
            <a:avLst/>
          </a:prstGeom>
          <a:noFill/>
          <a:ln w="50800"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5000"/>
              </a:lnSpc>
              <a:spcBef>
                <a:spcPct val="45000"/>
              </a:spcBef>
              <a:buClr>
                <a:schemeClr val="tx2"/>
              </a:buClr>
              <a:buSzPct val="80000"/>
              <a:buFont typeface="Symbol" panose="05050102010706020507" pitchFamily="18" charset="2"/>
              <a:buNone/>
            </a:pPr>
            <a:endParaRPr lang="en-US" altLang="en-US" sz="2000">
              <a:ln>
                <a:solidFill>
                  <a:srgbClr val="C00000"/>
                </a:solidFill>
              </a:ln>
              <a:solidFill>
                <a:srgbClr val="C00000"/>
              </a:solidFill>
              <a:latin typeface="Comic Sans MS" panose="030F0702030302020204"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descr="Authorization for Information Release and Online Account Access - Internet Explorer">
            <a:hlinkClick r:id="rId2"/>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7200" y="932656"/>
            <a:ext cx="8458200" cy="5315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bwMode="auto">
          <a:xfrm flipH="1">
            <a:off x="838200" y="101025"/>
            <a:ext cx="7467600" cy="584775"/>
          </a:xfrm>
          <a:prstGeom prst="rect">
            <a:avLst/>
          </a:prstGeom>
          <a:solidFill>
            <a:srgbClr val="39275B"/>
          </a:solidFill>
          <a:ln w="76200">
            <a:solidFill>
              <a:srgbClr val="996600"/>
            </a:solidFill>
            <a:miter lim="800000"/>
            <a:headEnd/>
            <a:tailEnd/>
          </a:ln>
          <a:effectLst/>
          <a:scene3d>
            <a:camera prst="orthographicFront"/>
            <a:lightRig rig="threePt" dir="t"/>
          </a:scene3d>
          <a:sp3d>
            <a:bevelT w="165100" prst="coolSlant"/>
          </a:sp3d>
        </p:spPr>
        <p:txBody>
          <a:bodyPr wrap="square">
            <a:spAutoFit/>
          </a:bodyPr>
          <a:lstStyle/>
          <a:p>
            <a:pPr algn="ctr" eaLnBrk="1" hangingPunct="1">
              <a:spcBef>
                <a:spcPts val="0"/>
              </a:spcBef>
              <a:buClr>
                <a:schemeClr val="tx2"/>
              </a:buClr>
              <a:buSzPct val="80000"/>
              <a:buFont typeface="Symbol" panose="05050102010706020507" pitchFamily="18" charset="2"/>
              <a:buNone/>
              <a:defRPr/>
            </a:pPr>
            <a:r>
              <a:rPr lang="en-US" sz="3200" dirty="0" smtClean="0">
                <a:solidFill>
                  <a:schemeClr val="bg1"/>
                </a:solidFill>
                <a:latin typeface="Arial" pitchFamily="34" charset="0"/>
                <a:cs typeface="Arial" pitchFamily="34" charset="0"/>
              </a:rPr>
              <a:t>Student gives you access to their bill</a:t>
            </a:r>
            <a:endParaRPr lang="en-US" sz="3200" dirty="0">
              <a:solidFill>
                <a:schemeClr val="bg1"/>
              </a:solidFill>
              <a:latin typeface="Arial" pitchFamily="34" charset="0"/>
              <a:cs typeface="Arial" pitchFamily="34" charset="0"/>
            </a:endParaRPr>
          </a:p>
        </p:txBody>
      </p:sp>
      <p:pic>
        <p:nvPicPr>
          <p:cNvPr id="5" name="Picture 4"/>
          <p:cNvPicPr>
            <a:picLocks noChangeAspect="1"/>
          </p:cNvPicPr>
          <p:nvPr/>
        </p:nvPicPr>
        <p:blipFill>
          <a:blip r:embed="rId4"/>
          <a:stretch>
            <a:fillRect/>
          </a:stretch>
        </p:blipFill>
        <p:spPr>
          <a:xfrm>
            <a:off x="8153400" y="5867400"/>
            <a:ext cx="902678" cy="847725"/>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3"/>
          <p:cNvSpPr>
            <a:spLocks noChangeArrowheads="1"/>
          </p:cNvSpPr>
          <p:nvPr/>
        </p:nvSpPr>
        <p:spPr bwMode="auto">
          <a:xfrm>
            <a:off x="990600" y="1248811"/>
            <a:ext cx="7543800" cy="5977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742950" indent="-28575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5000"/>
              </a:lnSpc>
              <a:spcBef>
                <a:spcPct val="45000"/>
              </a:spcBef>
              <a:buClr>
                <a:schemeClr val="tx2"/>
              </a:buClr>
              <a:buSzPct val="80000"/>
              <a:buFontTx/>
              <a:buNone/>
            </a:pPr>
            <a:r>
              <a:rPr lang="en-US" altLang="en-US" dirty="0">
                <a:solidFill>
                  <a:srgbClr val="39275B"/>
                </a:solidFill>
                <a:cs typeface="Arial" panose="020B0604020202020204" pitchFamily="34" charset="0"/>
              </a:rPr>
              <a:t>Student Gives YOU Access to the Bill</a:t>
            </a:r>
          </a:p>
          <a:p>
            <a:pPr lvl="2" eaLnBrk="1" hangingPunct="1">
              <a:lnSpc>
                <a:spcPct val="95000"/>
              </a:lnSpc>
              <a:spcBef>
                <a:spcPct val="45000"/>
              </a:spcBef>
              <a:buClr>
                <a:schemeClr val="tx2"/>
              </a:buClr>
              <a:buSzPct val="80000"/>
              <a:buFont typeface="Courier New" panose="02070309020205020404" pitchFamily="49" charset="0"/>
              <a:buChar char="o"/>
            </a:pPr>
            <a:r>
              <a:rPr lang="en-US" altLang="en-US" sz="1600" dirty="0">
                <a:solidFill>
                  <a:srgbClr val="39275B"/>
                </a:solidFill>
                <a:cs typeface="Arial" panose="020B0604020202020204" pitchFamily="34" charset="0"/>
              </a:rPr>
              <a:t>You will receive an email with </a:t>
            </a:r>
            <a:r>
              <a:rPr lang="en-US" altLang="en-US" sz="1600" dirty="0" smtClean="0">
                <a:solidFill>
                  <a:srgbClr val="39275B"/>
                </a:solidFill>
                <a:cs typeface="Arial" panose="020B0604020202020204" pitchFamily="34" charset="0"/>
              </a:rPr>
              <a:t>instructions once your student authorizes you</a:t>
            </a:r>
          </a:p>
          <a:p>
            <a:pPr lvl="2" eaLnBrk="1" hangingPunct="1">
              <a:lnSpc>
                <a:spcPct val="95000"/>
              </a:lnSpc>
              <a:spcBef>
                <a:spcPct val="45000"/>
              </a:spcBef>
              <a:buClr>
                <a:schemeClr val="tx2"/>
              </a:buClr>
              <a:buSzPct val="80000"/>
              <a:buFont typeface="Courier New" panose="02070309020205020404" pitchFamily="49" charset="0"/>
              <a:buChar char="o"/>
            </a:pPr>
            <a:r>
              <a:rPr lang="en-US" altLang="en-US" sz="1600" dirty="0">
                <a:solidFill>
                  <a:srgbClr val="39275B"/>
                </a:solidFill>
                <a:cs typeface="Arial" panose="020B0604020202020204" pitchFamily="34" charset="0"/>
              </a:rPr>
              <a:t>You will </a:t>
            </a:r>
            <a:r>
              <a:rPr lang="en-US" altLang="en-US" sz="1600" dirty="0" smtClean="0">
                <a:solidFill>
                  <a:srgbClr val="39275B"/>
                </a:solidFill>
                <a:cs typeface="Arial" panose="020B0604020202020204" pitchFamily="34" charset="0"/>
              </a:rPr>
              <a:t>need the following information</a:t>
            </a:r>
            <a:endParaRPr lang="en-US" altLang="en-US" sz="1600" dirty="0">
              <a:solidFill>
                <a:srgbClr val="39275B"/>
              </a:solidFill>
              <a:cs typeface="Arial" panose="020B0604020202020204" pitchFamily="34" charset="0"/>
            </a:endParaRPr>
          </a:p>
          <a:p>
            <a:pPr lvl="3" eaLnBrk="1" hangingPunct="1">
              <a:lnSpc>
                <a:spcPct val="95000"/>
              </a:lnSpc>
              <a:spcBef>
                <a:spcPct val="45000"/>
              </a:spcBef>
              <a:buClr>
                <a:schemeClr val="tx2"/>
              </a:buClr>
              <a:buSzPct val="80000"/>
              <a:buFont typeface="Courier New" panose="02070309020205020404" pitchFamily="49" charset="0"/>
              <a:buChar char="o"/>
            </a:pPr>
            <a:r>
              <a:rPr lang="en-US" altLang="en-US" sz="1200" dirty="0">
                <a:solidFill>
                  <a:srgbClr val="39275B"/>
                </a:solidFill>
                <a:cs typeface="Arial" panose="020B0604020202020204" pitchFamily="34" charset="0"/>
              </a:rPr>
              <a:t>Y</a:t>
            </a:r>
            <a:r>
              <a:rPr lang="en-US" altLang="en-US" sz="1200" dirty="0" smtClean="0">
                <a:solidFill>
                  <a:srgbClr val="39275B"/>
                </a:solidFill>
                <a:cs typeface="Arial" panose="020B0604020202020204" pitchFamily="34" charset="0"/>
              </a:rPr>
              <a:t>our </a:t>
            </a:r>
            <a:r>
              <a:rPr lang="en-US" altLang="en-US" sz="1200" dirty="0">
                <a:solidFill>
                  <a:srgbClr val="39275B"/>
                </a:solidFill>
                <a:cs typeface="Arial" panose="020B0604020202020204" pitchFamily="34" charset="0"/>
              </a:rPr>
              <a:t>student’s UW number</a:t>
            </a:r>
          </a:p>
          <a:p>
            <a:pPr lvl="3" eaLnBrk="1" hangingPunct="1">
              <a:lnSpc>
                <a:spcPct val="95000"/>
              </a:lnSpc>
              <a:spcBef>
                <a:spcPct val="45000"/>
              </a:spcBef>
              <a:buClr>
                <a:schemeClr val="tx2"/>
              </a:buClr>
              <a:buSzPct val="80000"/>
              <a:buFont typeface="Courier New" panose="02070309020205020404" pitchFamily="49" charset="0"/>
              <a:buChar char="o"/>
            </a:pPr>
            <a:r>
              <a:rPr lang="en-US" altLang="en-US" sz="1200" dirty="0" smtClean="0">
                <a:solidFill>
                  <a:srgbClr val="39275B"/>
                </a:solidFill>
                <a:cs typeface="Arial" panose="020B0604020202020204" pitchFamily="34" charset="0"/>
              </a:rPr>
              <a:t>The answer to the challenge question your student provided. </a:t>
            </a:r>
          </a:p>
          <a:p>
            <a:pPr lvl="3" eaLnBrk="1" hangingPunct="1">
              <a:lnSpc>
                <a:spcPct val="95000"/>
              </a:lnSpc>
              <a:spcBef>
                <a:spcPct val="45000"/>
              </a:spcBef>
              <a:buClr>
                <a:schemeClr val="tx2"/>
              </a:buClr>
              <a:buSzPct val="80000"/>
              <a:buFont typeface="Courier New" panose="02070309020205020404" pitchFamily="49" charset="0"/>
              <a:buChar char="o"/>
            </a:pPr>
            <a:r>
              <a:rPr lang="en-US" altLang="en-US" sz="1200" dirty="0" smtClean="0">
                <a:solidFill>
                  <a:srgbClr val="39275B"/>
                </a:solidFill>
                <a:cs typeface="Arial" panose="020B0604020202020204" pitchFamily="34" charset="0"/>
              </a:rPr>
              <a:t>You will see the image below to log in</a:t>
            </a:r>
          </a:p>
          <a:p>
            <a:pPr lvl="2" eaLnBrk="1" hangingPunct="1">
              <a:lnSpc>
                <a:spcPct val="95000"/>
              </a:lnSpc>
              <a:spcBef>
                <a:spcPct val="45000"/>
              </a:spcBef>
              <a:buClr>
                <a:schemeClr val="tx2"/>
              </a:buClr>
              <a:buSzPct val="80000"/>
              <a:buFont typeface="Courier New" panose="02070309020205020404" pitchFamily="49" charset="0"/>
              <a:buChar char="o"/>
            </a:pPr>
            <a:endParaRPr lang="en-US" altLang="en-US" sz="1600" dirty="0" smtClean="0">
              <a:solidFill>
                <a:srgbClr val="39275B"/>
              </a:solidFill>
              <a:cs typeface="Arial" panose="020B0604020202020204" pitchFamily="34" charset="0"/>
            </a:endParaRPr>
          </a:p>
          <a:p>
            <a:pPr lvl="2" eaLnBrk="1" hangingPunct="1">
              <a:lnSpc>
                <a:spcPct val="95000"/>
              </a:lnSpc>
              <a:spcBef>
                <a:spcPct val="45000"/>
              </a:spcBef>
              <a:buClr>
                <a:schemeClr val="tx2"/>
              </a:buClr>
              <a:buSzPct val="80000"/>
              <a:buFont typeface="Courier New" panose="02070309020205020404" pitchFamily="49" charset="0"/>
              <a:buChar char="o"/>
            </a:pPr>
            <a:endParaRPr lang="en-US" altLang="en-US" sz="1600" dirty="0">
              <a:solidFill>
                <a:srgbClr val="39275B"/>
              </a:solidFill>
              <a:cs typeface="Arial" panose="020B0604020202020204" pitchFamily="34" charset="0"/>
            </a:endParaRPr>
          </a:p>
          <a:p>
            <a:pPr lvl="2" eaLnBrk="1" hangingPunct="1">
              <a:lnSpc>
                <a:spcPct val="95000"/>
              </a:lnSpc>
              <a:spcBef>
                <a:spcPct val="45000"/>
              </a:spcBef>
              <a:buClr>
                <a:schemeClr val="tx2"/>
              </a:buClr>
              <a:buSzPct val="80000"/>
              <a:buFont typeface="Courier New" panose="02070309020205020404" pitchFamily="49" charset="0"/>
              <a:buChar char="o"/>
            </a:pPr>
            <a:endParaRPr lang="en-US" altLang="en-US" sz="1600" dirty="0" smtClean="0">
              <a:solidFill>
                <a:srgbClr val="39275B"/>
              </a:solidFill>
              <a:cs typeface="Arial" panose="020B0604020202020204" pitchFamily="34" charset="0"/>
            </a:endParaRPr>
          </a:p>
          <a:p>
            <a:pPr marL="457200" lvl="2" indent="0" eaLnBrk="1" hangingPunct="1">
              <a:lnSpc>
                <a:spcPct val="95000"/>
              </a:lnSpc>
              <a:spcBef>
                <a:spcPct val="45000"/>
              </a:spcBef>
              <a:buClr>
                <a:schemeClr val="tx2"/>
              </a:buClr>
              <a:buSzPct val="80000"/>
              <a:buNone/>
            </a:pPr>
            <a:endParaRPr lang="en-US" altLang="en-US" sz="1600" dirty="0" smtClean="0">
              <a:solidFill>
                <a:srgbClr val="39275B"/>
              </a:solidFill>
              <a:cs typeface="Arial" panose="020B0604020202020204" pitchFamily="34" charset="0"/>
            </a:endParaRPr>
          </a:p>
          <a:p>
            <a:pPr lvl="2" eaLnBrk="1" hangingPunct="1">
              <a:lnSpc>
                <a:spcPct val="95000"/>
              </a:lnSpc>
              <a:spcBef>
                <a:spcPct val="45000"/>
              </a:spcBef>
              <a:buClr>
                <a:schemeClr val="tx2"/>
              </a:buClr>
              <a:buSzPct val="80000"/>
              <a:buFont typeface="Courier New" panose="02070309020205020404" pitchFamily="49" charset="0"/>
              <a:buChar char="o"/>
            </a:pPr>
            <a:r>
              <a:rPr lang="en-US" altLang="en-US" sz="1600" dirty="0" smtClean="0">
                <a:solidFill>
                  <a:srgbClr val="39275B"/>
                </a:solidFill>
                <a:cs typeface="Arial" panose="020B0604020202020204" pitchFamily="34" charset="0"/>
              </a:rPr>
              <a:t>To log in at any time, </a:t>
            </a:r>
            <a:r>
              <a:rPr lang="en-US" altLang="en-US" sz="1600" dirty="0">
                <a:solidFill>
                  <a:srgbClr val="39275B"/>
                </a:solidFill>
                <a:cs typeface="Arial" panose="020B0604020202020204" pitchFamily="34" charset="0"/>
              </a:rPr>
              <a:t>go </a:t>
            </a:r>
            <a:r>
              <a:rPr lang="en-US" altLang="en-US" sz="1600" dirty="0" smtClean="0">
                <a:solidFill>
                  <a:srgbClr val="39275B"/>
                </a:solidFill>
                <a:cs typeface="Arial" panose="020B0604020202020204" pitchFamily="34" charset="0"/>
              </a:rPr>
              <a:t>to   </a:t>
            </a:r>
            <a:r>
              <a:rPr lang="en-US" altLang="en-US" sz="1600" dirty="0" smtClean="0">
                <a:solidFill>
                  <a:srgbClr val="39275B"/>
                </a:solidFill>
                <a:cs typeface="Arial" panose="020B0604020202020204" pitchFamily="34" charset="0"/>
                <a:hlinkClick r:id="rId2"/>
              </a:rPr>
              <a:t>https</a:t>
            </a:r>
            <a:r>
              <a:rPr lang="en-US" altLang="en-US" sz="1600" dirty="0">
                <a:solidFill>
                  <a:srgbClr val="39275B"/>
                </a:solidFill>
                <a:cs typeface="Arial" panose="020B0604020202020204" pitchFamily="34" charset="0"/>
                <a:hlinkClick r:id="rId2"/>
              </a:rPr>
              <a:t>://</a:t>
            </a:r>
            <a:r>
              <a:rPr lang="en-US" altLang="en-US" sz="1600" dirty="0" smtClean="0">
                <a:solidFill>
                  <a:srgbClr val="39275B"/>
                </a:solidFill>
                <a:cs typeface="Arial" panose="020B0604020202020204" pitchFamily="34" charset="0"/>
                <a:hlinkClick r:id="rId2"/>
              </a:rPr>
              <a:t>f2.washington.edu/fm/sfs/parents</a:t>
            </a:r>
            <a:r>
              <a:rPr lang="en-US" altLang="en-US" sz="1600" dirty="0" smtClean="0">
                <a:solidFill>
                  <a:srgbClr val="39275B"/>
                </a:solidFill>
                <a:cs typeface="Arial" panose="020B0604020202020204" pitchFamily="34" charset="0"/>
              </a:rPr>
              <a:t>                                             or view the quick link from our SFS                                               webpage to pay tuition  </a:t>
            </a:r>
            <a:r>
              <a:rPr lang="en-US" altLang="en-US" sz="1600" dirty="0" smtClean="0">
                <a:solidFill>
                  <a:srgbClr val="39275B"/>
                </a:solidFill>
                <a:cs typeface="Arial" panose="020B0604020202020204" pitchFamily="34" charset="0"/>
                <a:sym typeface="Wingdings" panose="05000000000000000000" pitchFamily="2" charset="2"/>
              </a:rPr>
              <a:t></a:t>
            </a:r>
            <a:endParaRPr lang="en-US" altLang="en-US" sz="1600" dirty="0" smtClean="0">
              <a:solidFill>
                <a:srgbClr val="39275B"/>
              </a:solidFill>
              <a:cs typeface="Arial" panose="020B0604020202020204" pitchFamily="34" charset="0"/>
            </a:endParaRPr>
          </a:p>
          <a:p>
            <a:pPr marL="457200" lvl="2" indent="0" eaLnBrk="1" hangingPunct="1">
              <a:lnSpc>
                <a:spcPct val="95000"/>
              </a:lnSpc>
              <a:spcBef>
                <a:spcPct val="45000"/>
              </a:spcBef>
              <a:buClr>
                <a:schemeClr val="tx2"/>
              </a:buClr>
              <a:buSzPct val="80000"/>
              <a:buNone/>
            </a:pPr>
            <a:r>
              <a:rPr lang="en-US" altLang="en-US" sz="2000" dirty="0" smtClean="0">
                <a:solidFill>
                  <a:srgbClr val="39275B"/>
                </a:solidFill>
                <a:cs typeface="Arial" panose="020B0604020202020204" pitchFamily="34" charset="0"/>
              </a:rPr>
              <a:t>                                                                                </a:t>
            </a:r>
          </a:p>
          <a:p>
            <a:pPr lvl="2" eaLnBrk="1" hangingPunct="1">
              <a:lnSpc>
                <a:spcPct val="95000"/>
              </a:lnSpc>
              <a:spcBef>
                <a:spcPct val="45000"/>
              </a:spcBef>
              <a:buClr>
                <a:schemeClr val="tx2"/>
              </a:buClr>
              <a:buSzPct val="80000"/>
              <a:buFont typeface="Courier New" panose="02070309020205020404" pitchFamily="49" charset="0"/>
              <a:buChar char="o"/>
            </a:pPr>
            <a:endParaRPr lang="en-US" altLang="en-US" sz="2000" dirty="0" smtClean="0">
              <a:solidFill>
                <a:srgbClr val="39275B"/>
              </a:solidFill>
              <a:cs typeface="Arial" panose="020B0604020202020204" pitchFamily="34" charset="0"/>
            </a:endParaRPr>
          </a:p>
          <a:p>
            <a:pPr lvl="2" eaLnBrk="1" hangingPunct="1">
              <a:lnSpc>
                <a:spcPct val="95000"/>
              </a:lnSpc>
              <a:spcBef>
                <a:spcPct val="45000"/>
              </a:spcBef>
              <a:buClr>
                <a:schemeClr val="tx2"/>
              </a:buClr>
              <a:buSzPct val="80000"/>
              <a:buFont typeface="Courier New" panose="02070309020205020404" pitchFamily="49" charset="0"/>
              <a:buChar char="o"/>
            </a:pPr>
            <a:endParaRPr lang="en-US" altLang="en-US" sz="2000" dirty="0">
              <a:solidFill>
                <a:srgbClr val="39275B"/>
              </a:solidFill>
              <a:cs typeface="Arial" panose="020B0604020202020204" pitchFamily="34" charset="0"/>
            </a:endParaRPr>
          </a:p>
        </p:txBody>
      </p:sp>
      <p:pic>
        <p:nvPicPr>
          <p:cNvPr id="4" name="Picture 3"/>
          <p:cNvPicPr>
            <a:picLocks noChangeAspect="1"/>
          </p:cNvPicPr>
          <p:nvPr/>
        </p:nvPicPr>
        <p:blipFill rotWithShape="1">
          <a:blip r:embed="rId3"/>
          <a:srcRect l="1" t="7558" r="24942" b="6728"/>
          <a:stretch/>
        </p:blipFill>
        <p:spPr>
          <a:xfrm>
            <a:off x="2486025" y="3429000"/>
            <a:ext cx="3838575" cy="1294125"/>
          </a:xfrm>
          <a:prstGeom prst="rect">
            <a:avLst/>
          </a:prstGeom>
        </p:spPr>
      </p:pic>
      <p:pic>
        <p:nvPicPr>
          <p:cNvPr id="5" name="Picture 4"/>
          <p:cNvPicPr>
            <a:picLocks noChangeAspect="1"/>
          </p:cNvPicPr>
          <p:nvPr/>
        </p:nvPicPr>
        <p:blipFill>
          <a:blip r:embed="rId4"/>
          <a:stretch>
            <a:fillRect/>
          </a:stretch>
        </p:blipFill>
        <p:spPr>
          <a:xfrm>
            <a:off x="6324600" y="3581400"/>
            <a:ext cx="1827023" cy="2777320"/>
          </a:xfrm>
          <a:prstGeom prst="rect">
            <a:avLst/>
          </a:prstGeom>
        </p:spPr>
      </p:pic>
      <p:sp>
        <p:nvSpPr>
          <p:cNvPr id="6" name="TextBox 5"/>
          <p:cNvSpPr txBox="1"/>
          <p:nvPr/>
        </p:nvSpPr>
        <p:spPr bwMode="auto">
          <a:xfrm flipH="1">
            <a:off x="990600" y="228600"/>
            <a:ext cx="7467600" cy="1015663"/>
          </a:xfrm>
          <a:prstGeom prst="rect">
            <a:avLst/>
          </a:prstGeom>
          <a:solidFill>
            <a:srgbClr val="39275B"/>
          </a:solidFill>
          <a:ln w="76200">
            <a:solidFill>
              <a:srgbClr val="996600"/>
            </a:solidFill>
            <a:miter lim="800000"/>
            <a:headEnd/>
            <a:tailEnd/>
          </a:ln>
          <a:effectLst/>
          <a:scene3d>
            <a:camera prst="orthographicFront"/>
            <a:lightRig rig="threePt" dir="t"/>
          </a:scene3d>
          <a:sp3d>
            <a:bevelT w="165100" prst="coolSlant"/>
          </a:sp3d>
        </p:spPr>
        <p:txBody>
          <a:bodyPr>
            <a:spAutoFit/>
          </a:bodyPr>
          <a:lstStyle/>
          <a:p>
            <a:pPr algn="ctr" fontAlgn="base">
              <a:spcAft>
                <a:spcPct val="0"/>
              </a:spcAft>
              <a:buClr>
                <a:srgbClr val="000000"/>
              </a:buClr>
              <a:buSzPct val="80000"/>
              <a:buFont typeface="Symbol" panose="05050102010706020507" pitchFamily="18" charset="2"/>
              <a:buNone/>
              <a:defRPr/>
            </a:pPr>
            <a:r>
              <a:rPr lang="en-US" sz="6000" b="0" dirty="0">
                <a:solidFill>
                  <a:srgbClr val="FFFFFF"/>
                </a:solidFill>
                <a:cs typeface="Arial" pitchFamily="34" charset="0"/>
              </a:rPr>
              <a:t> </a:t>
            </a:r>
            <a:r>
              <a:rPr lang="en-US" sz="5400" b="0" dirty="0" smtClean="0">
                <a:solidFill>
                  <a:srgbClr val="FFFFFF"/>
                </a:solidFill>
                <a:latin typeface="+mj-lt"/>
                <a:cs typeface="Arial" pitchFamily="34" charset="0"/>
              </a:rPr>
              <a:t>Paying Tuition </a:t>
            </a:r>
            <a:r>
              <a:rPr lang="en-US" sz="5400" b="0" dirty="0">
                <a:solidFill>
                  <a:srgbClr val="FFFFFF"/>
                </a:solidFill>
                <a:latin typeface="+mj-lt"/>
                <a:cs typeface="Arial" pitchFamily="34" charset="0"/>
              </a:rPr>
              <a:t>Bill </a:t>
            </a:r>
            <a:r>
              <a:rPr lang="en-US" sz="5400" b="0" i="1" dirty="0">
                <a:solidFill>
                  <a:srgbClr val="FFFFFF"/>
                </a:solidFill>
                <a:latin typeface="+mj-lt"/>
                <a:cs typeface="Arial" pitchFamily="34" charset="0"/>
              </a:rPr>
              <a:t> </a:t>
            </a:r>
            <a:endParaRPr lang="en-US" sz="5400" b="0" dirty="0">
              <a:solidFill>
                <a:srgbClr val="FFFFFF"/>
              </a:solidFill>
              <a:latin typeface="+mj-lt"/>
              <a:cs typeface="Arial" pitchFamily="34" charset="0"/>
            </a:endParaRPr>
          </a:p>
        </p:txBody>
      </p:sp>
    </p:spTree>
    <p:extLst>
      <p:ext uri="{BB962C8B-B14F-4D97-AF65-F5344CB8AC3E}">
        <p14:creationId xmlns:p14="http://schemas.microsoft.com/office/powerpoint/2010/main" val="306152980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bwMode="auto">
          <a:xfrm>
            <a:off x="609600" y="1600200"/>
            <a:ext cx="7696200" cy="4721292"/>
          </a:xfrm>
          <a:prstGeom prst="rect">
            <a:avLst/>
          </a:prstGeom>
          <a:noFill/>
          <a:ln w="9525">
            <a:noFill/>
            <a:miter lim="800000"/>
            <a:headEnd/>
            <a:tailEnd/>
          </a:ln>
          <a:effectLst/>
        </p:spPr>
        <p:txBody>
          <a:bodyPr>
            <a:spAutoFit/>
          </a:bodyPr>
          <a:lstStyle/>
          <a:p>
            <a:pPr marL="854075" indent="-854075" eaLnBrk="1" hangingPunct="1">
              <a:lnSpc>
                <a:spcPct val="95000"/>
              </a:lnSpc>
              <a:spcBef>
                <a:spcPct val="45000"/>
              </a:spcBef>
              <a:buClr>
                <a:schemeClr val="tx2"/>
              </a:buClr>
              <a:buSzPct val="80000"/>
              <a:defRPr/>
            </a:pPr>
            <a:r>
              <a:rPr lang="en-US" sz="2800" b="0" dirty="0">
                <a:solidFill>
                  <a:srgbClr val="39275B"/>
                </a:solidFill>
                <a:latin typeface="Arial" panose="020B0604020202020204" pitchFamily="34" charset="0"/>
                <a:cs typeface="Arial" panose="020B0604020202020204" pitchFamily="34" charset="0"/>
              </a:rPr>
              <a:t>Aid:</a:t>
            </a:r>
            <a:r>
              <a:rPr lang="en-US" sz="1800" b="0" dirty="0">
                <a:solidFill>
                  <a:srgbClr val="FF0000"/>
                </a:solidFill>
                <a:latin typeface="Arial" panose="020B0604020202020204" pitchFamily="34" charset="0"/>
                <a:cs typeface="Arial" panose="020B0604020202020204" pitchFamily="34" charset="0"/>
              </a:rPr>
              <a:t>  </a:t>
            </a:r>
            <a:r>
              <a:rPr lang="en-US" b="0" dirty="0">
                <a:solidFill>
                  <a:srgbClr val="471E70"/>
                </a:solidFill>
                <a:latin typeface="Arial" panose="020B0604020202020204" pitchFamily="34" charset="0"/>
                <a:cs typeface="Arial" panose="020B0604020202020204" pitchFamily="34" charset="0"/>
              </a:rPr>
              <a:t>Generally, tuition and fees are paid first from any scholarships, grants, or loans received </a:t>
            </a:r>
          </a:p>
          <a:p>
            <a:pPr marL="806450" indent="-806450" eaLnBrk="1" hangingPunct="1">
              <a:lnSpc>
                <a:spcPct val="95000"/>
              </a:lnSpc>
              <a:spcBef>
                <a:spcPct val="45000"/>
              </a:spcBef>
              <a:buClr>
                <a:schemeClr val="tx2"/>
              </a:buClr>
              <a:buSzPct val="80000"/>
              <a:defRPr/>
            </a:pPr>
            <a:r>
              <a:rPr lang="en-US" sz="2800" b="0" dirty="0">
                <a:solidFill>
                  <a:srgbClr val="39275B"/>
                </a:solidFill>
                <a:latin typeface="Arial" panose="020B0604020202020204" pitchFamily="34" charset="0"/>
                <a:cs typeface="Arial" panose="020B0604020202020204" pitchFamily="34" charset="0"/>
              </a:rPr>
              <a:t>Additional fees: </a:t>
            </a:r>
            <a:r>
              <a:rPr lang="en-US" b="0" dirty="0">
                <a:solidFill>
                  <a:srgbClr val="FF0000"/>
                </a:solidFill>
                <a:latin typeface="Arial" panose="020B0604020202020204" pitchFamily="34" charset="0"/>
                <a:cs typeface="Arial" panose="020B0604020202020204" pitchFamily="34" charset="0"/>
              </a:rPr>
              <a:t> </a:t>
            </a:r>
            <a:r>
              <a:rPr lang="en-US" b="0" dirty="0">
                <a:solidFill>
                  <a:srgbClr val="471E70"/>
                </a:solidFill>
                <a:latin typeface="Arial" panose="020B0604020202020204" pitchFamily="34" charset="0"/>
                <a:cs typeface="Arial" panose="020B0604020202020204" pitchFamily="34" charset="0"/>
              </a:rPr>
              <a:t>Fees can be charged throughout the quarter- check the bill periodically (Late changes or fees, lost U Pass, class fees etc.) </a:t>
            </a:r>
          </a:p>
          <a:p>
            <a:pPr marL="854075" indent="-854075" eaLnBrk="1" hangingPunct="1">
              <a:lnSpc>
                <a:spcPct val="95000"/>
              </a:lnSpc>
              <a:spcBef>
                <a:spcPct val="45000"/>
              </a:spcBef>
              <a:buClr>
                <a:schemeClr val="tx2"/>
              </a:buClr>
              <a:buSzPct val="80000"/>
              <a:defRPr/>
            </a:pPr>
            <a:r>
              <a:rPr lang="en-US" sz="2800" b="0" dirty="0">
                <a:solidFill>
                  <a:srgbClr val="311C5A"/>
                </a:solidFill>
                <a:latin typeface="Arial" panose="020B0604020202020204" pitchFamily="34" charset="0"/>
                <a:cs typeface="Arial" panose="020B0604020202020204" pitchFamily="34" charset="0"/>
              </a:rPr>
              <a:t>Important Dates: </a:t>
            </a:r>
            <a:r>
              <a:rPr lang="en-US" b="0" dirty="0">
                <a:solidFill>
                  <a:srgbClr val="471E70"/>
                </a:solidFill>
                <a:latin typeface="Arial" panose="020B0604020202020204" pitchFamily="34" charset="0"/>
                <a:cs typeface="Arial" panose="020B0604020202020204" pitchFamily="34" charset="0"/>
              </a:rPr>
              <a:t>Make sure your student is aware of deadlines for class or credit changes without a penalty </a:t>
            </a:r>
          </a:p>
          <a:p>
            <a:pPr marL="806450" indent="-806450" eaLnBrk="1" hangingPunct="1">
              <a:lnSpc>
                <a:spcPct val="95000"/>
              </a:lnSpc>
              <a:spcBef>
                <a:spcPct val="45000"/>
              </a:spcBef>
              <a:buClr>
                <a:schemeClr val="tx2"/>
              </a:buClr>
              <a:buSzPct val="80000"/>
              <a:defRPr/>
            </a:pPr>
            <a:r>
              <a:rPr lang="en-US" sz="2800" b="0" dirty="0">
                <a:solidFill>
                  <a:srgbClr val="39275B"/>
                </a:solidFill>
                <a:latin typeface="Arial" panose="020B0604020202020204" pitchFamily="34" charset="0"/>
                <a:cs typeface="Arial" panose="020B0604020202020204" pitchFamily="34" charset="0"/>
              </a:rPr>
              <a:t>Taxes</a:t>
            </a:r>
            <a:r>
              <a:rPr lang="en-US" sz="3200" b="0" dirty="0">
                <a:solidFill>
                  <a:srgbClr val="471E70"/>
                </a:solidFill>
                <a:latin typeface="Arial" panose="020B0604020202020204" pitchFamily="34" charset="0"/>
                <a:cs typeface="Arial" panose="020B0604020202020204" pitchFamily="34" charset="0"/>
              </a:rPr>
              <a:t>:</a:t>
            </a:r>
            <a:r>
              <a:rPr lang="en-US" b="0" dirty="0">
                <a:solidFill>
                  <a:srgbClr val="FF0000"/>
                </a:solidFill>
                <a:latin typeface="Arial" panose="020B0604020202020204" pitchFamily="34" charset="0"/>
                <a:cs typeface="Arial" panose="020B0604020202020204" pitchFamily="34" charset="0"/>
              </a:rPr>
              <a:t> </a:t>
            </a:r>
            <a:r>
              <a:rPr lang="en-US" b="0" dirty="0">
                <a:solidFill>
                  <a:srgbClr val="471E70"/>
                </a:solidFill>
                <a:latin typeface="Arial" panose="020B0604020202020204" pitchFamily="34" charset="0"/>
                <a:cs typeface="Arial" panose="020B0604020202020204" pitchFamily="34" charset="0"/>
              </a:rPr>
              <a:t>Opt out of the paper form-&gt; </a:t>
            </a:r>
            <a:r>
              <a:rPr lang="en-US" b="0" dirty="0" smtClean="0">
                <a:solidFill>
                  <a:srgbClr val="471E70"/>
                </a:solidFill>
                <a:latin typeface="Arial" panose="020B0604020202020204" pitchFamily="34" charset="0"/>
                <a:cs typeface="Arial" panose="020B0604020202020204" pitchFamily="34" charset="0"/>
              </a:rPr>
              <a:t>your student </a:t>
            </a:r>
            <a:r>
              <a:rPr lang="en-US" b="0" dirty="0">
                <a:solidFill>
                  <a:srgbClr val="471E70"/>
                </a:solidFill>
                <a:latin typeface="Arial" panose="020B0604020202020204" pitchFamily="34" charset="0"/>
                <a:cs typeface="Arial" panose="020B0604020202020204" pitchFamily="34" charset="0"/>
              </a:rPr>
              <a:t>can print the 1098-T online to get it earlier and more efficiently  </a:t>
            </a:r>
          </a:p>
          <a:p>
            <a:pPr marL="806450" algn="ctr" eaLnBrk="1" hangingPunct="1">
              <a:lnSpc>
                <a:spcPct val="95000"/>
              </a:lnSpc>
              <a:spcBef>
                <a:spcPct val="45000"/>
              </a:spcBef>
              <a:buClr>
                <a:schemeClr val="tx2"/>
              </a:buClr>
              <a:buSzPct val="80000"/>
              <a:defRPr/>
            </a:pPr>
            <a:r>
              <a:rPr lang="en-US" i="1" dirty="0" smtClean="0">
                <a:solidFill>
                  <a:srgbClr val="471E70"/>
                </a:solidFill>
                <a:latin typeface="Arial" panose="020B0604020202020204" pitchFamily="34" charset="0"/>
                <a:cs typeface="Arial" panose="020B0604020202020204" pitchFamily="34" charset="0"/>
              </a:rPr>
              <a:t>Contact the </a:t>
            </a:r>
            <a:r>
              <a:rPr lang="en-US" i="1" dirty="0">
                <a:solidFill>
                  <a:srgbClr val="471E70"/>
                </a:solidFill>
                <a:latin typeface="Arial" panose="020B0604020202020204" pitchFamily="34" charset="0"/>
                <a:cs typeface="Arial" panose="020B0604020202020204" pitchFamily="34" charset="0"/>
              </a:rPr>
              <a:t>IRS at </a:t>
            </a:r>
            <a:r>
              <a:rPr lang="en-US" i="1" dirty="0">
                <a:solidFill>
                  <a:srgbClr val="471E70"/>
                </a:solidFill>
                <a:latin typeface="Arial" panose="020B0604020202020204" pitchFamily="34" charset="0"/>
                <a:cs typeface="Arial" panose="020B0604020202020204" pitchFamily="34" charset="0"/>
                <a:hlinkClick r:id="rId3"/>
              </a:rPr>
              <a:t>https://www.irs.gov</a:t>
            </a:r>
            <a:r>
              <a:rPr lang="en-US" i="1" dirty="0" smtClean="0">
                <a:solidFill>
                  <a:srgbClr val="471E70"/>
                </a:solidFill>
                <a:latin typeface="Arial" panose="020B0604020202020204" pitchFamily="34" charset="0"/>
                <a:cs typeface="Arial" panose="020B0604020202020204" pitchFamily="34" charset="0"/>
                <a:hlinkClick r:id="rId3"/>
              </a:rPr>
              <a:t>/</a:t>
            </a:r>
            <a:endParaRPr lang="en-US" i="1" dirty="0" smtClean="0">
              <a:solidFill>
                <a:srgbClr val="471E70"/>
              </a:solidFill>
              <a:latin typeface="Arial" panose="020B0604020202020204" pitchFamily="34" charset="0"/>
              <a:cs typeface="Arial" panose="020B0604020202020204" pitchFamily="34" charset="0"/>
            </a:endParaRPr>
          </a:p>
          <a:p>
            <a:pPr marL="806450" algn="ctr" eaLnBrk="1" hangingPunct="1">
              <a:lnSpc>
                <a:spcPct val="95000"/>
              </a:lnSpc>
              <a:spcBef>
                <a:spcPct val="45000"/>
              </a:spcBef>
              <a:buClr>
                <a:schemeClr val="tx2"/>
              </a:buClr>
              <a:buSzPct val="80000"/>
              <a:defRPr/>
            </a:pPr>
            <a:r>
              <a:rPr lang="en-US" i="1" dirty="0" smtClean="0">
                <a:solidFill>
                  <a:srgbClr val="471E70"/>
                </a:solidFill>
                <a:latin typeface="Arial" panose="020B0604020202020204" pitchFamily="34" charset="0"/>
                <a:cs typeface="Arial" panose="020B0604020202020204" pitchFamily="34" charset="0"/>
              </a:rPr>
              <a:t>to </a:t>
            </a:r>
            <a:r>
              <a:rPr lang="en-US" i="1" dirty="0">
                <a:solidFill>
                  <a:srgbClr val="471E70"/>
                </a:solidFill>
                <a:latin typeface="Arial" panose="020B0604020202020204" pitchFamily="34" charset="0"/>
                <a:cs typeface="Arial" panose="020B0604020202020204" pitchFamily="34" charset="0"/>
              </a:rPr>
              <a:t>ask about tax </a:t>
            </a:r>
            <a:r>
              <a:rPr lang="en-US" i="1" dirty="0" smtClean="0">
                <a:solidFill>
                  <a:srgbClr val="471E70"/>
                </a:solidFill>
                <a:latin typeface="Arial" panose="020B0604020202020204" pitchFamily="34" charset="0"/>
                <a:cs typeface="Arial" panose="020B0604020202020204" pitchFamily="34" charset="0"/>
              </a:rPr>
              <a:t>credits</a:t>
            </a:r>
            <a:endParaRPr lang="en-US" i="1" dirty="0">
              <a:solidFill>
                <a:srgbClr val="471E70"/>
              </a:solidFill>
              <a:latin typeface="Arial" panose="020B0604020202020204" pitchFamily="34" charset="0"/>
              <a:cs typeface="Arial" panose="020B0604020202020204" pitchFamily="34" charset="0"/>
            </a:endParaRPr>
          </a:p>
        </p:txBody>
      </p:sp>
      <p:sp>
        <p:nvSpPr>
          <p:cNvPr id="5" name="TextBox 4"/>
          <p:cNvSpPr txBox="1"/>
          <p:nvPr/>
        </p:nvSpPr>
        <p:spPr bwMode="auto">
          <a:xfrm>
            <a:off x="304800" y="228600"/>
            <a:ext cx="8610600" cy="881780"/>
          </a:xfrm>
          <a:prstGeom prst="rect">
            <a:avLst/>
          </a:prstGeom>
          <a:solidFill>
            <a:srgbClr val="311C5A"/>
          </a:solidFill>
          <a:ln w="76200">
            <a:solidFill>
              <a:srgbClr val="996600"/>
            </a:solidFill>
            <a:miter lim="800000"/>
            <a:headEnd/>
            <a:tailEnd/>
          </a:ln>
          <a:effectLst/>
          <a:scene3d>
            <a:camera prst="orthographicFront"/>
            <a:lightRig rig="threePt" dir="t"/>
          </a:scene3d>
          <a:sp3d>
            <a:bevelT w="165100" prst="coolSlant"/>
          </a:sp3d>
        </p:spPr>
        <p:txBody>
          <a:bodyPr>
            <a:spAutoFit/>
          </a:bodyPr>
          <a:lstStyle/>
          <a:p>
            <a:pPr algn="ctr" eaLnBrk="1" hangingPunct="1">
              <a:lnSpc>
                <a:spcPct val="95000"/>
              </a:lnSpc>
              <a:spcBef>
                <a:spcPct val="45000"/>
              </a:spcBef>
              <a:buClr>
                <a:schemeClr val="tx2"/>
              </a:buClr>
              <a:buSzPct val="80000"/>
              <a:buFont typeface="Symbol" panose="05050102010706020507" pitchFamily="18" charset="2"/>
              <a:buNone/>
              <a:defRPr/>
            </a:pPr>
            <a:r>
              <a:rPr lang="en-US" sz="5400" b="0" dirty="0" smtClean="0">
                <a:solidFill>
                  <a:schemeClr val="bg1"/>
                </a:solidFill>
                <a:latin typeface="Arial" panose="020B0604020202020204" pitchFamily="34" charset="0"/>
                <a:cs typeface="Arial" panose="020B0604020202020204" pitchFamily="34" charset="0"/>
              </a:rPr>
              <a:t>Important Information </a:t>
            </a:r>
            <a:endParaRPr lang="en-US" sz="5400" b="0" dirty="0">
              <a:solidFill>
                <a:schemeClr val="bg1"/>
              </a:solidFill>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57200" y="1244600"/>
            <a:ext cx="8001000" cy="5003800"/>
          </a:xfrm>
          <a:prstGeom prst="rect">
            <a:avLst/>
          </a:prstGeom>
        </p:spPr>
        <p:txBody>
          <a:bodyPr>
            <a:spAutoFit/>
          </a:bodyPr>
          <a:lstStyle/>
          <a:p>
            <a:pPr marL="342900" indent="-342900" eaLnBrk="1" hangingPunct="1">
              <a:lnSpc>
                <a:spcPct val="95000"/>
              </a:lnSpc>
              <a:buClr>
                <a:srgbClr val="000000"/>
              </a:buClr>
              <a:buSzPct val="80000"/>
              <a:buFont typeface="Arial" pitchFamily="34" charset="0"/>
              <a:buChar char="•"/>
              <a:defRPr/>
            </a:pPr>
            <a:r>
              <a:rPr lang="en-US" sz="2400" b="0" dirty="0" err="1">
                <a:solidFill>
                  <a:srgbClr val="39275B"/>
                </a:solidFill>
                <a:latin typeface="Arial" charset="0"/>
                <a:cs typeface="Arial" charset="0"/>
              </a:rPr>
              <a:t>FAFSA</a:t>
            </a:r>
            <a:r>
              <a:rPr lang="en-US" sz="2400" b="0" dirty="0">
                <a:solidFill>
                  <a:srgbClr val="39275B"/>
                </a:solidFill>
                <a:latin typeface="Arial" charset="0"/>
                <a:cs typeface="Arial" charset="0"/>
              </a:rPr>
              <a:t> must be completed by February 28 –(contact Financial Aid if this was not done)</a:t>
            </a:r>
          </a:p>
          <a:p>
            <a:pPr eaLnBrk="1" hangingPunct="1">
              <a:lnSpc>
                <a:spcPct val="95000"/>
              </a:lnSpc>
              <a:buClr>
                <a:srgbClr val="000000"/>
              </a:buClr>
              <a:buSzPct val="80000"/>
              <a:buFont typeface="Symbol" panose="05050102010706020507" pitchFamily="18" charset="2"/>
              <a:buNone/>
              <a:defRPr/>
            </a:pPr>
            <a:endParaRPr lang="en-US" sz="2400" b="0" dirty="0">
              <a:solidFill>
                <a:srgbClr val="39275B"/>
              </a:solidFill>
              <a:latin typeface="Arial" charset="0"/>
              <a:cs typeface="Arial" charset="0"/>
            </a:endParaRPr>
          </a:p>
          <a:p>
            <a:pPr marL="342900" indent="-342900" eaLnBrk="1" hangingPunct="1">
              <a:lnSpc>
                <a:spcPct val="95000"/>
              </a:lnSpc>
              <a:buClr>
                <a:srgbClr val="000000"/>
              </a:buClr>
              <a:buSzPct val="80000"/>
              <a:buFont typeface="Arial" pitchFamily="34" charset="0"/>
              <a:buChar char="•"/>
              <a:defRPr/>
            </a:pPr>
            <a:r>
              <a:rPr lang="en-US" sz="2400" b="0" dirty="0">
                <a:solidFill>
                  <a:srgbClr val="39275B"/>
                </a:solidFill>
                <a:latin typeface="Arial" charset="0"/>
                <a:cs typeface="Arial" charset="0"/>
              </a:rPr>
              <a:t>Once an offer is made by the Financial Aid Office, student must accept aid and sign the appropriate promissory notes</a:t>
            </a:r>
          </a:p>
          <a:p>
            <a:pPr eaLnBrk="1" hangingPunct="1">
              <a:lnSpc>
                <a:spcPct val="95000"/>
              </a:lnSpc>
              <a:buClr>
                <a:srgbClr val="000000"/>
              </a:buClr>
              <a:buSzPct val="80000"/>
              <a:buFont typeface="Symbol" panose="05050102010706020507" pitchFamily="18" charset="2"/>
              <a:buNone/>
              <a:defRPr/>
            </a:pPr>
            <a:endParaRPr lang="en-US" sz="2400" b="0" dirty="0">
              <a:solidFill>
                <a:srgbClr val="39275B"/>
              </a:solidFill>
              <a:latin typeface="Arial" charset="0"/>
              <a:cs typeface="Arial" charset="0"/>
            </a:endParaRPr>
          </a:p>
          <a:p>
            <a:pPr marL="342900" indent="-342900" eaLnBrk="1" hangingPunct="1">
              <a:lnSpc>
                <a:spcPct val="95000"/>
              </a:lnSpc>
              <a:buClr>
                <a:srgbClr val="000000"/>
              </a:buClr>
              <a:buSzPct val="80000"/>
              <a:buFont typeface="Arial" pitchFamily="34" charset="0"/>
              <a:buChar char="•"/>
              <a:defRPr/>
            </a:pPr>
            <a:r>
              <a:rPr lang="en-US" sz="2400" b="0" dirty="0">
                <a:solidFill>
                  <a:srgbClr val="39275B"/>
                </a:solidFill>
                <a:latin typeface="Arial" charset="0"/>
                <a:cs typeface="Arial" charset="0"/>
              </a:rPr>
              <a:t>Parent signs the Plus Loan Master Promissory Note and completes request process online:   </a:t>
            </a:r>
            <a:r>
              <a:rPr lang="en-US" sz="2400" b="0" dirty="0">
                <a:solidFill>
                  <a:srgbClr val="39275B"/>
                </a:solidFill>
                <a:latin typeface="Arial" charset="0"/>
                <a:cs typeface="Arial" charset="0"/>
                <a:hlinkClick r:id="rId3"/>
              </a:rPr>
              <a:t>www.StudentLoans.gov</a:t>
            </a:r>
            <a:endParaRPr lang="en-US" sz="2400" b="0" dirty="0">
              <a:solidFill>
                <a:srgbClr val="39275B"/>
              </a:solidFill>
              <a:latin typeface="Arial" charset="0"/>
              <a:cs typeface="Arial" charset="0"/>
            </a:endParaRPr>
          </a:p>
          <a:p>
            <a:pPr marL="342900" indent="-342900" eaLnBrk="1" hangingPunct="1">
              <a:lnSpc>
                <a:spcPct val="95000"/>
              </a:lnSpc>
              <a:buClr>
                <a:srgbClr val="000000"/>
              </a:buClr>
              <a:buSzPct val="80000"/>
              <a:buFont typeface="Symbol" panose="05050102010706020507" pitchFamily="18" charset="2"/>
              <a:buNone/>
              <a:defRPr/>
            </a:pPr>
            <a:r>
              <a:rPr lang="en-US" sz="2400" b="0" dirty="0">
                <a:solidFill>
                  <a:srgbClr val="39275B"/>
                </a:solidFill>
                <a:latin typeface="Arial" charset="0"/>
                <a:cs typeface="Arial" charset="0"/>
              </a:rPr>
              <a:t> </a:t>
            </a:r>
          </a:p>
          <a:p>
            <a:pPr marL="342900" indent="-342900" eaLnBrk="1" hangingPunct="1">
              <a:lnSpc>
                <a:spcPct val="95000"/>
              </a:lnSpc>
              <a:buClr>
                <a:srgbClr val="000000"/>
              </a:buClr>
              <a:buSzPct val="80000"/>
              <a:buFont typeface="Arial" pitchFamily="34" charset="0"/>
              <a:buChar char="•"/>
              <a:defRPr/>
            </a:pPr>
            <a:r>
              <a:rPr lang="en-US" sz="2400" b="0" dirty="0">
                <a:solidFill>
                  <a:srgbClr val="39275B"/>
                </a:solidFill>
                <a:latin typeface="Arial" charset="0"/>
                <a:cs typeface="Arial" charset="0"/>
              </a:rPr>
              <a:t>Always have student confirm that their tuition and fees are paid prior to using any funds sent to them via check or Direct Deposit</a:t>
            </a:r>
          </a:p>
        </p:txBody>
      </p:sp>
      <p:sp>
        <p:nvSpPr>
          <p:cNvPr id="4" name="TextBox 3"/>
          <p:cNvSpPr txBox="1"/>
          <p:nvPr/>
        </p:nvSpPr>
        <p:spPr bwMode="auto">
          <a:xfrm flipH="1">
            <a:off x="990600" y="18480"/>
            <a:ext cx="7467600" cy="1048320"/>
          </a:xfrm>
          <a:prstGeom prst="rect">
            <a:avLst/>
          </a:prstGeom>
          <a:solidFill>
            <a:srgbClr val="39275B"/>
          </a:solidFill>
          <a:ln w="76200">
            <a:solidFill>
              <a:srgbClr val="996600"/>
            </a:solidFill>
            <a:miter lim="800000"/>
            <a:headEnd/>
            <a:tailEnd/>
          </a:ln>
          <a:effectLst/>
          <a:scene3d>
            <a:camera prst="orthographicFront"/>
            <a:lightRig rig="threePt" dir="t"/>
          </a:scene3d>
          <a:sp3d>
            <a:bevelT w="165100" prst="coolSlant"/>
          </a:sp3d>
        </p:spPr>
        <p:txBody>
          <a:bodyPr wrap="square">
            <a:spAutoFit/>
          </a:bodyPr>
          <a:lstStyle/>
          <a:p>
            <a:pPr algn="ctr" eaLnBrk="1" hangingPunct="1">
              <a:spcBef>
                <a:spcPts val="0"/>
              </a:spcBef>
              <a:buClr>
                <a:schemeClr val="tx2"/>
              </a:buClr>
              <a:buSzPct val="80000"/>
              <a:buFont typeface="Symbol" panose="05050102010706020507" pitchFamily="18" charset="2"/>
              <a:buNone/>
              <a:defRPr/>
            </a:pPr>
            <a:r>
              <a:rPr lang="en-US" sz="6000" b="0" dirty="0">
                <a:solidFill>
                  <a:schemeClr val="bg1"/>
                </a:solidFill>
                <a:latin typeface="Arial" pitchFamily="34" charset="0"/>
                <a:cs typeface="Arial" pitchFamily="34" charset="0"/>
              </a:rPr>
              <a:t> </a:t>
            </a:r>
            <a:r>
              <a:rPr lang="en-US" sz="5400" b="0" dirty="0" smtClean="0">
                <a:solidFill>
                  <a:schemeClr val="bg1"/>
                </a:solidFill>
                <a:latin typeface="Arial" pitchFamily="34" charset="0"/>
                <a:cs typeface="Arial" pitchFamily="34" charset="0"/>
              </a:rPr>
              <a:t>Student Financial Aid</a:t>
            </a:r>
            <a:endParaRPr lang="en-US" sz="5400" b="0" dirty="0">
              <a:solidFill>
                <a:schemeClr val="bg1"/>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5562600" y="1174750"/>
            <a:ext cx="3429000" cy="5183470"/>
          </a:xfrm>
          <a:prstGeom prst="rect">
            <a:avLst/>
          </a:prstGeom>
          <a:noFill/>
          <a:ln w="9525">
            <a:noFill/>
            <a:miter lim="800000"/>
            <a:headEnd/>
            <a:tailEnd/>
          </a:ln>
        </p:spPr>
        <p:txBody>
          <a:bodyPr>
            <a:spAutoFit/>
          </a:bodyPr>
          <a:lstStyle/>
          <a:p>
            <a:pPr marL="169863" indent="-169863" eaLnBrk="1" hangingPunct="1">
              <a:lnSpc>
                <a:spcPts val="3200"/>
              </a:lnSpc>
              <a:spcBef>
                <a:spcPts val="0"/>
              </a:spcBef>
              <a:buClr>
                <a:schemeClr val="tx2"/>
              </a:buClr>
              <a:buSzPct val="80000"/>
              <a:buFont typeface="Arial" pitchFamily="34" charset="0"/>
              <a:buChar char="•"/>
              <a:defRPr/>
            </a:pPr>
            <a:r>
              <a:rPr lang="en-US" sz="2400" b="0" dirty="0" smtClean="0">
                <a:latin typeface="+mj-lt"/>
              </a:rPr>
              <a:t>Late </a:t>
            </a:r>
            <a:r>
              <a:rPr lang="en-US" sz="2400" b="0" dirty="0">
                <a:latin typeface="+mj-lt"/>
              </a:rPr>
              <a:t>Fees</a:t>
            </a:r>
          </a:p>
          <a:p>
            <a:pPr marL="627063" lvl="2" indent="-169863" eaLnBrk="1" hangingPunct="1">
              <a:lnSpc>
                <a:spcPts val="2600"/>
              </a:lnSpc>
              <a:spcBef>
                <a:spcPts val="0"/>
              </a:spcBef>
              <a:buClr>
                <a:schemeClr val="tx2"/>
              </a:buClr>
              <a:buSzPct val="80000"/>
              <a:buFont typeface="Wingdings" pitchFamily="2" charset="2"/>
              <a:buChar char="Ø"/>
              <a:defRPr/>
            </a:pPr>
            <a:r>
              <a:rPr lang="en-US" sz="1600" b="0" dirty="0">
                <a:latin typeface="+mj-lt"/>
              </a:rPr>
              <a:t>$50 to $249.99 </a:t>
            </a:r>
            <a:r>
              <a:rPr lang="en-US" sz="1600" b="0" dirty="0">
                <a:latin typeface="+mj-lt"/>
                <a:sym typeface="Wingdings" pitchFamily="2" charset="2"/>
              </a:rPr>
              <a:t></a:t>
            </a:r>
            <a:r>
              <a:rPr lang="en-US" sz="1600" b="0" dirty="0">
                <a:latin typeface="+mj-lt"/>
              </a:rPr>
              <a:t> $50</a:t>
            </a:r>
          </a:p>
          <a:p>
            <a:pPr marL="627063" lvl="2" indent="-169863" eaLnBrk="1" hangingPunct="1">
              <a:lnSpc>
                <a:spcPts val="2600"/>
              </a:lnSpc>
              <a:spcBef>
                <a:spcPts val="0"/>
              </a:spcBef>
              <a:buClr>
                <a:schemeClr val="tx2"/>
              </a:buClr>
              <a:buSzPct val="80000"/>
              <a:buFont typeface="Wingdings" pitchFamily="2" charset="2"/>
              <a:buChar char="Ø"/>
              <a:defRPr/>
            </a:pPr>
            <a:r>
              <a:rPr lang="en-US" sz="1600" b="0" dirty="0">
                <a:latin typeface="+mj-lt"/>
              </a:rPr>
              <a:t>$250 and over </a:t>
            </a:r>
            <a:r>
              <a:rPr lang="en-US" sz="1600" b="0" dirty="0">
                <a:latin typeface="+mj-lt"/>
                <a:sym typeface="Wingdings" pitchFamily="2" charset="2"/>
              </a:rPr>
              <a:t></a:t>
            </a:r>
            <a:r>
              <a:rPr lang="en-US" sz="1600" b="0" dirty="0">
                <a:latin typeface="+mj-lt"/>
              </a:rPr>
              <a:t> $120</a:t>
            </a:r>
          </a:p>
          <a:p>
            <a:pPr marL="169863" indent="-169863" eaLnBrk="1" hangingPunct="1">
              <a:lnSpc>
                <a:spcPts val="3200"/>
              </a:lnSpc>
              <a:spcBef>
                <a:spcPts val="0"/>
              </a:spcBef>
              <a:buClr>
                <a:schemeClr val="tx2"/>
              </a:buClr>
              <a:buSzPct val="80000"/>
              <a:buFont typeface="Arial" pitchFamily="34" charset="0"/>
              <a:buChar char="•"/>
              <a:defRPr/>
            </a:pPr>
            <a:r>
              <a:rPr lang="en-US" sz="2400" b="0" dirty="0">
                <a:latin typeface="+mj-lt"/>
              </a:rPr>
              <a:t>Course/Lab fees</a:t>
            </a:r>
          </a:p>
          <a:p>
            <a:pPr marL="169863" indent="-169863" eaLnBrk="1" hangingPunct="1">
              <a:lnSpc>
                <a:spcPts val="3200"/>
              </a:lnSpc>
              <a:spcBef>
                <a:spcPts val="0"/>
              </a:spcBef>
              <a:buClr>
                <a:schemeClr val="tx2"/>
              </a:buClr>
              <a:buSzPct val="80000"/>
              <a:buFont typeface="Arial" pitchFamily="34" charset="0"/>
              <a:buChar char="•"/>
              <a:defRPr/>
            </a:pPr>
            <a:r>
              <a:rPr lang="en-US" sz="2400" b="0" dirty="0">
                <a:latin typeface="+mj-lt"/>
              </a:rPr>
              <a:t>Tuition Forfeiture</a:t>
            </a:r>
          </a:p>
          <a:p>
            <a:pPr marL="169863" indent="-169863" eaLnBrk="1" hangingPunct="1">
              <a:lnSpc>
                <a:spcPts val="3200"/>
              </a:lnSpc>
              <a:spcBef>
                <a:spcPts val="0"/>
              </a:spcBef>
              <a:buClr>
                <a:schemeClr val="tx2"/>
              </a:buClr>
              <a:buSzPct val="80000"/>
              <a:buFont typeface="Arial" pitchFamily="34" charset="0"/>
              <a:buChar char="•"/>
              <a:defRPr/>
            </a:pPr>
            <a:r>
              <a:rPr lang="en-US" sz="2400" b="0" dirty="0">
                <a:latin typeface="+mj-lt"/>
              </a:rPr>
              <a:t>Add/Drop Fee</a:t>
            </a:r>
          </a:p>
          <a:p>
            <a:pPr marL="169863" indent="-169863" eaLnBrk="1" hangingPunct="1">
              <a:lnSpc>
                <a:spcPts val="3200"/>
              </a:lnSpc>
              <a:spcBef>
                <a:spcPts val="0"/>
              </a:spcBef>
              <a:buClr>
                <a:schemeClr val="tx2"/>
              </a:buClr>
              <a:buSzPct val="80000"/>
              <a:buFont typeface="Arial" pitchFamily="34" charset="0"/>
              <a:buChar char="•"/>
              <a:defRPr/>
            </a:pPr>
            <a:r>
              <a:rPr lang="en-US" sz="2400" b="0" dirty="0">
                <a:latin typeface="+mj-lt"/>
              </a:rPr>
              <a:t>Insurance</a:t>
            </a:r>
          </a:p>
          <a:p>
            <a:pPr marL="169863" indent="-169863" eaLnBrk="1" hangingPunct="1">
              <a:lnSpc>
                <a:spcPts val="3200"/>
              </a:lnSpc>
              <a:spcBef>
                <a:spcPts val="0"/>
              </a:spcBef>
              <a:buClr>
                <a:schemeClr val="tx2"/>
              </a:buClr>
              <a:buSzPct val="80000"/>
              <a:buFont typeface="Arial" pitchFamily="34" charset="0"/>
              <a:buChar char="•"/>
              <a:defRPr/>
            </a:pPr>
            <a:r>
              <a:rPr lang="en-US" sz="2400" b="0" dirty="0">
                <a:latin typeface="+mj-lt"/>
              </a:rPr>
              <a:t>Short Term Loan</a:t>
            </a:r>
          </a:p>
          <a:p>
            <a:pPr marL="627063" lvl="1" indent="-169863" eaLnBrk="1" hangingPunct="1">
              <a:lnSpc>
                <a:spcPts val="2500"/>
              </a:lnSpc>
              <a:spcBef>
                <a:spcPts val="0"/>
              </a:spcBef>
              <a:buClr>
                <a:schemeClr val="tx2"/>
              </a:buClr>
              <a:buSzPct val="80000"/>
              <a:buFont typeface="Wingdings" pitchFamily="2" charset="2"/>
              <a:buChar char="Ø"/>
              <a:defRPr/>
            </a:pPr>
            <a:r>
              <a:rPr lang="en-US" sz="1600" b="0" dirty="0">
                <a:latin typeface="+mj-lt"/>
              </a:rPr>
              <a:t>$2500 available</a:t>
            </a:r>
            <a:endParaRPr lang="en-US" sz="2400" b="0" dirty="0">
              <a:latin typeface="+mj-lt"/>
            </a:endParaRPr>
          </a:p>
          <a:p>
            <a:pPr eaLnBrk="1" hangingPunct="1">
              <a:lnSpc>
                <a:spcPts val="3200"/>
              </a:lnSpc>
              <a:spcBef>
                <a:spcPts val="0"/>
              </a:spcBef>
              <a:buClr>
                <a:schemeClr val="tx2"/>
              </a:buClr>
              <a:buSzPct val="80000"/>
              <a:buFont typeface="Arial" pitchFamily="34" charset="0"/>
              <a:buChar char="•"/>
              <a:defRPr/>
            </a:pPr>
            <a:r>
              <a:rPr lang="en-US" sz="2400" b="0" dirty="0">
                <a:latin typeface="+mj-lt"/>
              </a:rPr>
              <a:t> UW Housing</a:t>
            </a:r>
          </a:p>
          <a:p>
            <a:pPr marL="171450" indent="-171450" eaLnBrk="1" hangingPunct="1">
              <a:lnSpc>
                <a:spcPts val="3200"/>
              </a:lnSpc>
              <a:spcBef>
                <a:spcPts val="0"/>
              </a:spcBef>
              <a:buClr>
                <a:schemeClr val="tx2"/>
              </a:buClr>
              <a:buSzPct val="80000"/>
              <a:buFont typeface="Arial" pitchFamily="34" charset="0"/>
              <a:buChar char="•"/>
              <a:defRPr/>
            </a:pPr>
            <a:r>
              <a:rPr lang="en-US" sz="2400" b="0" dirty="0">
                <a:latin typeface="+mj-lt"/>
              </a:rPr>
              <a:t>Study Abroad</a:t>
            </a:r>
          </a:p>
          <a:p>
            <a:pPr marL="171450" indent="-171450" eaLnBrk="1" hangingPunct="1">
              <a:lnSpc>
                <a:spcPts val="3200"/>
              </a:lnSpc>
              <a:spcBef>
                <a:spcPts val="0"/>
              </a:spcBef>
              <a:buClr>
                <a:schemeClr val="tx2"/>
              </a:buClr>
              <a:buSzPct val="80000"/>
              <a:buFont typeface="Arial" pitchFamily="34" charset="0"/>
              <a:buChar char="•"/>
              <a:defRPr/>
            </a:pPr>
            <a:r>
              <a:rPr lang="en-US" sz="2400" b="0" dirty="0">
                <a:latin typeface="+mj-lt"/>
              </a:rPr>
              <a:t>Other</a:t>
            </a:r>
          </a:p>
          <a:p>
            <a:pPr eaLnBrk="1" hangingPunct="1">
              <a:lnSpc>
                <a:spcPts val="3200"/>
              </a:lnSpc>
              <a:spcBef>
                <a:spcPts val="0"/>
              </a:spcBef>
              <a:buClr>
                <a:schemeClr val="tx2"/>
              </a:buClr>
              <a:buSzPct val="80000"/>
              <a:buFont typeface="Symbol" panose="05050102010706020507" pitchFamily="18" charset="2"/>
              <a:buNone/>
              <a:defRPr/>
            </a:pPr>
            <a:endParaRPr lang="en-US" sz="2400" dirty="0">
              <a:solidFill>
                <a:srgbClr val="39275B"/>
              </a:solidFill>
              <a:latin typeface="+mj-lt"/>
            </a:endParaRPr>
          </a:p>
        </p:txBody>
      </p:sp>
      <p:sp>
        <p:nvSpPr>
          <p:cNvPr id="7" name="TextBox 6"/>
          <p:cNvSpPr txBox="1"/>
          <p:nvPr/>
        </p:nvSpPr>
        <p:spPr bwMode="auto">
          <a:xfrm flipH="1">
            <a:off x="5486400" y="152401"/>
            <a:ext cx="2971800" cy="830997"/>
          </a:xfrm>
          <a:prstGeom prst="rect">
            <a:avLst/>
          </a:prstGeom>
          <a:solidFill>
            <a:srgbClr val="39275B"/>
          </a:solidFill>
          <a:ln w="76200">
            <a:solidFill>
              <a:srgbClr val="996600"/>
            </a:solidFill>
            <a:miter lim="800000"/>
            <a:headEnd/>
            <a:tailEnd/>
          </a:ln>
          <a:effectLst/>
          <a:scene3d>
            <a:camera prst="orthographicFront"/>
            <a:lightRig rig="threePt" dir="t"/>
          </a:scene3d>
          <a:sp3d>
            <a:bevelT w="165100" prst="coolSlant"/>
          </a:sp3d>
        </p:spPr>
        <p:txBody>
          <a:bodyPr wrap="square">
            <a:spAutoFit/>
          </a:bodyPr>
          <a:lstStyle/>
          <a:p>
            <a:pPr algn="ctr" eaLnBrk="1" hangingPunct="1">
              <a:spcBef>
                <a:spcPts val="0"/>
              </a:spcBef>
              <a:buClr>
                <a:schemeClr val="tx2"/>
              </a:buClr>
              <a:buSzPct val="80000"/>
              <a:buFont typeface="Symbol" panose="05050102010706020507" pitchFamily="18" charset="2"/>
              <a:buNone/>
              <a:defRPr/>
            </a:pPr>
            <a:r>
              <a:rPr lang="en-US" sz="2400" b="0" dirty="0">
                <a:solidFill>
                  <a:schemeClr val="bg1"/>
                </a:solidFill>
                <a:latin typeface="Arial" pitchFamily="34" charset="0"/>
                <a:cs typeface="Arial" pitchFamily="34" charset="0"/>
              </a:rPr>
              <a:t> </a:t>
            </a:r>
            <a:r>
              <a:rPr lang="en-US" sz="2400" b="0" dirty="0" smtClean="0">
                <a:solidFill>
                  <a:schemeClr val="bg1"/>
                </a:solidFill>
                <a:latin typeface="Arial" pitchFamily="34" charset="0"/>
                <a:cs typeface="Arial" pitchFamily="34" charset="0"/>
              </a:rPr>
              <a:t>Fees You May See in Detail:</a:t>
            </a:r>
            <a:endParaRPr lang="en-US" sz="2400" b="0" dirty="0">
              <a:solidFill>
                <a:schemeClr val="bg1"/>
              </a:solidFill>
              <a:latin typeface="Arial" pitchFamily="34" charset="0"/>
              <a:cs typeface="Arial" pitchFamily="34" charset="0"/>
            </a:endParaRPr>
          </a:p>
        </p:txBody>
      </p:sp>
      <p:pic>
        <p:nvPicPr>
          <p:cNvPr id="3" name="Picture 2"/>
          <p:cNvPicPr>
            <a:picLocks noChangeAspect="1"/>
          </p:cNvPicPr>
          <p:nvPr/>
        </p:nvPicPr>
        <p:blipFill>
          <a:blip r:embed="rId3"/>
          <a:stretch>
            <a:fillRect/>
          </a:stretch>
        </p:blipFill>
        <p:spPr>
          <a:xfrm>
            <a:off x="1" y="76200"/>
            <a:ext cx="5410200" cy="6282020"/>
          </a:xfrm>
          <a:prstGeom prst="rect">
            <a:avLst/>
          </a:prstGeom>
        </p:spPr>
      </p:pic>
      <p:sp>
        <p:nvSpPr>
          <p:cNvPr id="9" name="Rounded Rectangle 8"/>
          <p:cNvSpPr>
            <a:spLocks noChangeArrowheads="1"/>
          </p:cNvSpPr>
          <p:nvPr/>
        </p:nvSpPr>
        <p:spPr bwMode="auto">
          <a:xfrm>
            <a:off x="249236" y="3810000"/>
            <a:ext cx="4627564" cy="1600200"/>
          </a:xfrm>
          <a:prstGeom prst="roundRect">
            <a:avLst>
              <a:gd name="adj" fmla="val 16667"/>
            </a:avLst>
          </a:prstGeom>
          <a:noFill/>
          <a:ln w="63500" algn="ctr">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95000"/>
              </a:lnSpc>
              <a:spcBef>
                <a:spcPct val="45000"/>
              </a:spcBef>
              <a:buClr>
                <a:schemeClr val="tx2"/>
              </a:buClr>
              <a:buSzPct val="80000"/>
              <a:buFont typeface="Symbol" panose="05050102010706020507" pitchFamily="18" charset="2"/>
              <a:buNone/>
            </a:pPr>
            <a:endParaRPr lang="en-US" altLang="en-US" sz="2000">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Default Design">
  <a:themeElements>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5000"/>
          </a:lnSpc>
          <a:spcBef>
            <a:spcPct val="45000"/>
          </a:spcBef>
          <a:spcAft>
            <a:spcPct val="0"/>
          </a:spcAft>
          <a:buClr>
            <a:schemeClr val="tx2"/>
          </a:buClr>
          <a:buSzPct val="80000"/>
          <a:buFont typeface="Symbol" pitchFamily="18" charset="2"/>
          <a:buNone/>
          <a:tabLst/>
          <a:defRPr kumimoji="0" lang="en-US" sz="20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95000"/>
          </a:lnSpc>
          <a:spcBef>
            <a:spcPct val="45000"/>
          </a:spcBef>
          <a:spcAft>
            <a:spcPct val="0"/>
          </a:spcAft>
          <a:buClr>
            <a:schemeClr val="tx2"/>
          </a:buClr>
          <a:buSzPct val="80000"/>
          <a:buFont typeface="Symbol" pitchFamily="18" charset="2"/>
          <a:buNone/>
          <a:tabLst/>
          <a:defRPr kumimoji="0" lang="en-US" sz="2000" b="1" i="0" u="none" strike="noStrike" cap="none" normalizeH="0" baseline="0" smtClean="0">
            <a:ln>
              <a:noFill/>
            </a:ln>
            <a:solidFill>
              <a:schemeClr val="tx1"/>
            </a:solidFill>
            <a:effectLst/>
            <a:latin typeface="Comic Sans MS" pitchFamily="66" charset="0"/>
          </a:defRPr>
        </a:defPPr>
      </a:lstStyle>
    </a:lnDef>
    <a:txDef>
      <a:spPr bwMode="auto">
        <a:noFill/>
        <a:ln w="9525">
          <a:solidFill>
            <a:schemeClr val="tx1">
              <a:lumMod val="95000"/>
              <a:lumOff val="5000"/>
            </a:schemeClr>
          </a:solidFill>
          <a:miter lim="800000"/>
          <a:headEnd/>
          <a:tailEnd/>
        </a:ln>
        <a:effectLst/>
      </a:spPr>
      <a:bodyPr>
        <a:spAutoFit/>
      </a:bodyPr>
      <a:lstStyle>
        <a:defPPr algn="ctr">
          <a:defRPr sz="4000" dirty="0">
            <a:solidFill>
              <a:srgbClr val="660066"/>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13995</TotalTime>
  <Words>733</Words>
  <Application>Microsoft Office PowerPoint</Application>
  <PresentationFormat>On-screen Show (4:3)</PresentationFormat>
  <Paragraphs>117</Paragraphs>
  <Slides>13</Slides>
  <Notes>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13</vt:i4>
      </vt:variant>
    </vt:vector>
  </HeadingPairs>
  <TitlesOfParts>
    <vt:vector size="22" baseType="lpstr">
      <vt:lpstr>Arial</vt:lpstr>
      <vt:lpstr>Berlin Sans FB Demi</vt:lpstr>
      <vt:lpstr>Calibri</vt:lpstr>
      <vt:lpstr>Comic Sans MS</vt:lpstr>
      <vt:lpstr>Courier New</vt:lpstr>
      <vt:lpstr>Symbol</vt:lpstr>
      <vt:lpstr>Wingdings</vt:lpstr>
      <vt:lpstr>Default Design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Washington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LOANS</dc:title>
  <dc:creator>NEBULA</dc:creator>
  <cp:lastModifiedBy>ELSIE CABANILLA</cp:lastModifiedBy>
  <cp:revision>635</cp:revision>
  <dcterms:created xsi:type="dcterms:W3CDTF">2001-12-28T22:11:22Z</dcterms:created>
  <dcterms:modified xsi:type="dcterms:W3CDTF">2016-06-22T18:12:36Z</dcterms:modified>
</cp:coreProperties>
</file>