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6" r:id="rId2"/>
    <p:sldId id="271" r:id="rId3"/>
    <p:sldId id="270" r:id="rId4"/>
    <p:sldId id="262" r:id="rId5"/>
    <p:sldId id="275" r:id="rId6"/>
    <p:sldId id="276" r:id="rId7"/>
    <p:sldId id="277" r:id="rId8"/>
    <p:sldId id="278" r:id="rId9"/>
    <p:sldId id="279" r:id="rId10"/>
    <p:sldId id="268" r:id="rId11"/>
    <p:sldId id="265" r:id="rId12"/>
    <p:sldId id="280" r:id="rId13"/>
    <p:sldId id="269"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06" autoAdjust="0"/>
  </p:normalViewPr>
  <p:slideViewPr>
    <p:cSldViewPr>
      <p:cViewPr>
        <p:scale>
          <a:sx n="100" d="100"/>
          <a:sy n="100" d="100"/>
        </p:scale>
        <p:origin x="-72"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pivotSource>
    <c:name>[Book2]Sheet1!PivotTable1</c:name>
    <c:fmtId val="18"/>
  </c:pivotSource>
  <c:chart>
    <c:title>
      <c:tx>
        <c:rich>
          <a:bodyPr/>
          <a:lstStyle/>
          <a:p>
            <a:pPr>
              <a:defRPr b="0"/>
            </a:pPr>
            <a:r>
              <a:rPr lang="en-US" sz="2800" b="0" baseline="0" dirty="0" smtClean="0"/>
              <a:t>Examples of Facilities Related Service and Maintenance Purchases</a:t>
            </a:r>
          </a:p>
          <a:p>
            <a:pPr>
              <a:defRPr b="0"/>
            </a:pPr>
            <a:r>
              <a:rPr lang="en-US" sz="2000" b="0" baseline="0" dirty="0" smtClean="0"/>
              <a:t>Total:  $610,193 - 36 suppliers – 12 month period ending 4/30/12</a:t>
            </a:r>
            <a:endParaRPr lang="en-US" sz="2000" b="0" dirty="0"/>
          </a:p>
        </c:rich>
      </c:tx>
      <c:layout>
        <c:manualLayout>
          <c:xMode val="edge"/>
          <c:yMode val="edge"/>
          <c:x val="0.15643678160919552"/>
          <c:y val="0"/>
        </c:manualLayout>
      </c:layout>
    </c:title>
    <c:pivotFmts>
      <c:pivotFmt>
        <c:idx val="0"/>
        <c:marker>
          <c:symbol val="none"/>
        </c:marker>
        <c:dLbl>
          <c:idx val="0"/>
          <c:delete val="1"/>
        </c:dLbl>
      </c:pivotFmt>
      <c:pivotFmt>
        <c:idx val="1"/>
        <c:dLbl>
          <c:idx val="0"/>
          <c:showVal val="1"/>
        </c:dLbl>
      </c:pivotFmt>
      <c:pivotFmt>
        <c:idx val="2"/>
        <c:dLbl>
          <c:idx val="0"/>
          <c:showVal val="1"/>
        </c:dLbl>
      </c:pivotFmt>
      <c:pivotFmt>
        <c:idx val="3"/>
        <c:dLbl>
          <c:idx val="0"/>
          <c:showVal val="1"/>
        </c:dLbl>
      </c:pivotFmt>
      <c:pivotFmt>
        <c:idx val="4"/>
        <c:dLbl>
          <c:idx val="0"/>
          <c:showVal val="1"/>
        </c:dLbl>
      </c:pivotFmt>
      <c:pivotFmt>
        <c:idx val="5"/>
        <c:marker>
          <c:symbol val="none"/>
        </c:marker>
        <c:dLbl>
          <c:idx val="0"/>
          <c:delete val="1"/>
        </c:dLbl>
      </c:pivotFmt>
      <c:pivotFmt>
        <c:idx val="6"/>
        <c:dLbl>
          <c:idx val="0"/>
          <c:showVal val="1"/>
        </c:dLbl>
      </c:pivotFmt>
      <c:pivotFmt>
        <c:idx val="7"/>
        <c:dLbl>
          <c:idx val="0"/>
          <c:showVal val="1"/>
        </c:dLbl>
      </c:pivotFmt>
      <c:pivotFmt>
        <c:idx val="8"/>
        <c:dLbl>
          <c:idx val="0"/>
          <c:showVal val="1"/>
        </c:dLbl>
      </c:pivotFmt>
      <c:pivotFmt>
        <c:idx val="9"/>
        <c:dLbl>
          <c:idx val="0"/>
          <c:showVal val="1"/>
        </c:dLbl>
      </c:pivotFmt>
    </c:pivotFmts>
    <c:plotArea>
      <c:layout>
        <c:manualLayout>
          <c:layoutTarget val="inner"/>
          <c:xMode val="edge"/>
          <c:yMode val="edge"/>
          <c:x val="0.14105993755090987"/>
          <c:y val="0.21118291248076748"/>
          <c:w val="0.59161281563942547"/>
          <c:h val="0.78881708751923252"/>
        </c:manualLayout>
      </c:layout>
      <c:pieChart>
        <c:varyColors val="1"/>
        <c:ser>
          <c:idx val="0"/>
          <c:order val="0"/>
          <c:tx>
            <c:strRef>
              <c:f>Sheet1!$F$4</c:f>
              <c:strCache>
                <c:ptCount val="1"/>
                <c:pt idx="0">
                  <c:v>Total</c:v>
                </c:pt>
              </c:strCache>
            </c:strRef>
          </c:tx>
          <c:explosion val="13"/>
          <c:dPt>
            <c:idx val="0"/>
            <c:explosion val="0"/>
          </c:dPt>
          <c:dPt>
            <c:idx val="1"/>
            <c:explosion val="0"/>
          </c:dPt>
          <c:dPt>
            <c:idx val="2"/>
            <c:explosion val="0"/>
          </c:dPt>
          <c:dPt>
            <c:idx val="3"/>
            <c:explosion val="0"/>
          </c:dPt>
          <c:dLbls>
            <c:dLbl>
              <c:idx val="0"/>
              <c:layout/>
              <c:tx>
                <c:rich>
                  <a:bodyPr/>
                  <a:lstStyle/>
                  <a:p>
                    <a:r>
                      <a:rPr lang="en-US" sz="1400" dirty="0" smtClean="0"/>
                      <a:t>$</a:t>
                    </a:r>
                    <a:r>
                      <a:rPr lang="en-US" dirty="0" smtClean="0"/>
                      <a:t>75,330.67</a:t>
                    </a:r>
                    <a:endParaRPr lang="en-US" dirty="0"/>
                  </a:p>
                </c:rich>
              </c:tx>
              <c:showVal val="1"/>
            </c:dLbl>
            <c:dLbl>
              <c:idx val="1"/>
              <c:layout>
                <c:manualLayout>
                  <c:x val="-0.13672707937369891"/>
                  <c:y val="-9.4581108395933339E-2"/>
                </c:manualLayout>
              </c:layout>
              <c:tx>
                <c:rich>
                  <a:bodyPr/>
                  <a:lstStyle/>
                  <a:p>
                    <a:r>
                      <a:rPr lang="en-US" sz="1400" dirty="0" smtClean="0"/>
                      <a:t>$</a:t>
                    </a:r>
                    <a:r>
                      <a:rPr lang="en-US" dirty="0" smtClean="0"/>
                      <a:t>252,599.09</a:t>
                    </a:r>
                    <a:endParaRPr lang="en-US" dirty="0"/>
                  </a:p>
                </c:rich>
              </c:tx>
              <c:showVal val="1"/>
            </c:dLbl>
            <c:dLbl>
              <c:idx val="2"/>
              <c:layout>
                <c:manualLayout>
                  <c:x val="0.19836953570458868"/>
                  <c:y val="-4.5450568678915117E-3"/>
                </c:manualLayout>
              </c:layout>
              <c:tx>
                <c:rich>
                  <a:bodyPr/>
                  <a:lstStyle/>
                  <a:p>
                    <a:r>
                      <a:rPr lang="en-US" sz="1400" dirty="0" smtClean="0"/>
                      <a:t>$</a:t>
                    </a:r>
                    <a:r>
                      <a:rPr lang="en-US" dirty="0" smtClean="0"/>
                      <a:t>273,996.48</a:t>
                    </a:r>
                    <a:endParaRPr lang="en-US" dirty="0"/>
                  </a:p>
                </c:rich>
              </c:tx>
              <c:showVal val="1"/>
            </c:dLbl>
            <c:dLbl>
              <c:idx val="3"/>
              <c:layout>
                <c:manualLayout>
                  <c:x val="9.7983414788668649E-3"/>
                  <c:y val="5.9929707062479277E-2"/>
                </c:manualLayout>
              </c:layout>
              <c:tx>
                <c:rich>
                  <a:bodyPr/>
                  <a:lstStyle/>
                  <a:p>
                    <a:r>
                      <a:rPr lang="en-US" sz="1400" dirty="0" smtClean="0"/>
                      <a:t>$</a:t>
                    </a:r>
                    <a:r>
                      <a:rPr lang="en-US" dirty="0" smtClean="0"/>
                      <a:t>8267.25</a:t>
                    </a:r>
                    <a:endParaRPr lang="en-US" dirty="0"/>
                  </a:p>
                </c:rich>
              </c:tx>
              <c:showVal val="1"/>
            </c:dLbl>
            <c:delete val="1"/>
            <c:txPr>
              <a:bodyPr/>
              <a:lstStyle/>
              <a:p>
                <a:pPr>
                  <a:defRPr sz="1400"/>
                </a:pPr>
                <a:endParaRPr lang="en-US"/>
              </a:p>
            </c:txPr>
          </c:dLbls>
          <c:cat>
            <c:strRef>
              <c:f>Sheet1!$E$5:$E$9</c:f>
              <c:strCache>
                <c:ptCount val="4"/>
                <c:pt idx="0">
                  <c:v>annual</c:v>
                </c:pt>
                <c:pt idx="1">
                  <c:v>daily</c:v>
                </c:pt>
                <c:pt idx="2">
                  <c:v>one time</c:v>
                </c:pt>
                <c:pt idx="3">
                  <c:v>quarterly</c:v>
                </c:pt>
              </c:strCache>
            </c:strRef>
          </c:cat>
          <c:val>
            <c:numRef>
              <c:f>Sheet1!$F$5:$F$9</c:f>
              <c:numCache>
                <c:formatCode>General</c:formatCode>
                <c:ptCount val="4"/>
                <c:pt idx="0">
                  <c:v>75330.670000000027</c:v>
                </c:pt>
                <c:pt idx="1">
                  <c:v>252599.09</c:v>
                </c:pt>
                <c:pt idx="2">
                  <c:v>273996.48000000021</c:v>
                </c:pt>
                <c:pt idx="3">
                  <c:v>8267.25</c:v>
                </c:pt>
              </c:numCache>
            </c:numRef>
          </c:val>
        </c:ser>
        <c:firstSliceAng val="0"/>
      </c:pieChart>
    </c:plotArea>
    <c:legend>
      <c:legendPos val="r"/>
      <c:layout>
        <c:manualLayout>
          <c:xMode val="edge"/>
          <c:yMode val="edge"/>
          <c:x val="0.7155400941261657"/>
          <c:y val="0.50566989471143697"/>
          <c:w val="0.18184055118110257"/>
          <c:h val="0.32252315443328206"/>
        </c:manualLayout>
      </c:layout>
      <c:txPr>
        <a:bodyPr/>
        <a:lstStyle/>
        <a:p>
          <a:pPr>
            <a:defRPr sz="1600"/>
          </a:pPr>
          <a:endParaRPr lang="en-US"/>
        </a:p>
      </c:txPr>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0.22414</cdr:x>
      <cdr:y>0.50575</cdr:y>
    </cdr:from>
    <cdr:to>
      <cdr:x>0.42241</cdr:x>
      <cdr:y>0.56322</cdr:y>
    </cdr:to>
    <cdr:sp macro="" textlink="">
      <cdr:nvSpPr>
        <cdr:cNvPr id="2" name="TextBox 1"/>
        <cdr:cNvSpPr txBox="1"/>
      </cdr:nvSpPr>
      <cdr:spPr>
        <a:xfrm xmlns:a="http://schemas.openxmlformats.org/drawingml/2006/main">
          <a:off x="1981218" y="3352800"/>
          <a:ext cx="1752548" cy="3809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31 suppliers</a:t>
          </a:r>
          <a:endParaRPr lang="en-US" sz="1100" dirty="0"/>
        </a:p>
      </cdr:txBody>
    </cdr:sp>
  </cdr:relSizeAnchor>
  <cdr:relSizeAnchor xmlns:cdr="http://schemas.openxmlformats.org/drawingml/2006/chartDrawing">
    <cdr:from>
      <cdr:x>0.57759</cdr:x>
      <cdr:y>0.62069</cdr:y>
    </cdr:from>
    <cdr:to>
      <cdr:x>0.68103</cdr:x>
      <cdr:y>0.75862</cdr:y>
    </cdr:to>
    <cdr:sp macro="" textlink="">
      <cdr:nvSpPr>
        <cdr:cNvPr id="3" name="TextBox 2"/>
        <cdr:cNvSpPr txBox="1"/>
      </cdr:nvSpPr>
      <cdr:spPr>
        <a:xfrm xmlns:a="http://schemas.openxmlformats.org/drawingml/2006/main">
          <a:off x="5105400" y="4114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0.56897</cdr:x>
      <cdr:y>0.58621</cdr:y>
    </cdr:from>
    <cdr:to>
      <cdr:x>0.57414</cdr:x>
      <cdr:y>0.5977</cdr:y>
    </cdr:to>
    <cdr:sp macro="" textlink="">
      <cdr:nvSpPr>
        <cdr:cNvPr id="4" name="TextBox 3"/>
        <cdr:cNvSpPr txBox="1"/>
      </cdr:nvSpPr>
      <cdr:spPr>
        <a:xfrm xmlns:a="http://schemas.openxmlformats.org/drawingml/2006/main">
          <a:off x="5029200" y="3886200"/>
          <a:ext cx="45719" cy="76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0.50862</cdr:x>
      <cdr:y>0.63218</cdr:y>
    </cdr:from>
    <cdr:to>
      <cdr:x>0.65518</cdr:x>
      <cdr:y>0.70114</cdr:y>
    </cdr:to>
    <cdr:sp macro="" textlink="">
      <cdr:nvSpPr>
        <cdr:cNvPr id="5" name="TextBox 4"/>
        <cdr:cNvSpPr txBox="1"/>
      </cdr:nvSpPr>
      <cdr:spPr>
        <a:xfrm xmlns:a="http://schemas.openxmlformats.org/drawingml/2006/main">
          <a:off x="4495800" y="4191000"/>
          <a:ext cx="1295473" cy="457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1 supplier :  Siemens</a:t>
          </a:r>
          <a:endParaRPr lang="en-US" sz="1400" dirty="0"/>
        </a:p>
      </cdr:txBody>
    </cdr:sp>
  </cdr:relSizeAnchor>
  <cdr:relSizeAnchor xmlns:cdr="http://schemas.openxmlformats.org/drawingml/2006/chartDrawing">
    <cdr:from>
      <cdr:x>0.49138</cdr:x>
      <cdr:y>0.34783</cdr:y>
    </cdr:from>
    <cdr:to>
      <cdr:x>0.63793</cdr:x>
      <cdr:y>0.41379</cdr:y>
    </cdr:to>
    <cdr:sp macro="" textlink="">
      <cdr:nvSpPr>
        <cdr:cNvPr id="6" name="TextBox 5"/>
        <cdr:cNvSpPr txBox="1"/>
      </cdr:nvSpPr>
      <cdr:spPr>
        <a:xfrm xmlns:a="http://schemas.openxmlformats.org/drawingml/2006/main">
          <a:off x="4343400" y="2438400"/>
          <a:ext cx="1295400" cy="4624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    2 suppliers      </a:t>
          </a:r>
          <a:r>
            <a:rPr lang="en-US" sz="1400" dirty="0" err="1" smtClean="0"/>
            <a:t>Assetworks</a:t>
          </a:r>
          <a:r>
            <a:rPr lang="en-US" sz="1400" dirty="0" smtClean="0"/>
            <a:t>  Inc * </a:t>
          </a:r>
          <a:r>
            <a:rPr lang="en-US" sz="1400" dirty="0" err="1" smtClean="0"/>
            <a:t>InControl</a:t>
          </a:r>
          <a:endParaRPr lang="en-US" sz="1400" dirty="0"/>
        </a:p>
      </cdr:txBody>
    </cdr:sp>
  </cdr:relSizeAnchor>
  <cdr:relSizeAnchor xmlns:cdr="http://schemas.openxmlformats.org/drawingml/2006/chartDrawing">
    <cdr:from>
      <cdr:x>0.41379</cdr:x>
      <cdr:y>0.21839</cdr:y>
    </cdr:from>
    <cdr:to>
      <cdr:x>0.86207</cdr:x>
      <cdr:y>0.29885</cdr:y>
    </cdr:to>
    <cdr:sp macro="" textlink="">
      <cdr:nvSpPr>
        <cdr:cNvPr id="7" name="TextBox 6"/>
        <cdr:cNvSpPr txBox="1"/>
      </cdr:nvSpPr>
      <cdr:spPr>
        <a:xfrm xmlns:a="http://schemas.openxmlformats.org/drawingml/2006/main">
          <a:off x="3657600" y="1447800"/>
          <a:ext cx="3962399"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2 suppliers – NC Machinery * Automatic Entries Inc</a:t>
          </a:r>
        </a:p>
        <a:p xmlns:a="http://schemas.openxmlformats.org/drawingml/2006/main">
          <a:endParaRPr lang="en-US" sz="1400" dirty="0"/>
        </a:p>
      </cdr:txBody>
    </cdr:sp>
  </cdr:relSizeAnchor>
  <cdr:relSizeAnchor xmlns:cdr="http://schemas.openxmlformats.org/drawingml/2006/chartDrawing">
    <cdr:from>
      <cdr:x>0.7069</cdr:x>
      <cdr:y>0.41379</cdr:y>
    </cdr:from>
    <cdr:to>
      <cdr:x>0.89655</cdr:x>
      <cdr:y>0.51724</cdr:y>
    </cdr:to>
    <cdr:sp macro="" textlink="">
      <cdr:nvSpPr>
        <cdr:cNvPr id="8" name="TextBox 7"/>
        <cdr:cNvSpPr txBox="1"/>
      </cdr:nvSpPr>
      <cdr:spPr>
        <a:xfrm xmlns:a="http://schemas.openxmlformats.org/drawingml/2006/main">
          <a:off x="6248400" y="2743200"/>
          <a:ext cx="1676385"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ln>
                <a:solidFill>
                  <a:srgbClr val="C00000"/>
                </a:solidFill>
              </a:ln>
            </a:rPr>
            <a:t> </a:t>
          </a:r>
          <a:r>
            <a:rPr lang="en-US" sz="1400" dirty="0" smtClean="0">
              <a:ln>
                <a:solidFill>
                  <a:srgbClr val="C00000"/>
                </a:solidFill>
              </a:ln>
            </a:rPr>
            <a:t>On Campus  Presence </a:t>
          </a:r>
        </a:p>
        <a:p xmlns:a="http://schemas.openxmlformats.org/drawingml/2006/main">
          <a:r>
            <a:rPr lang="en-US" sz="1400" dirty="0">
              <a:ln>
                <a:solidFill>
                  <a:srgbClr val="C00000"/>
                </a:solidFill>
              </a:ln>
            </a:rPr>
            <a:t>a</a:t>
          </a:r>
          <a:r>
            <a:rPr lang="en-US" sz="1400" dirty="0" smtClean="0">
              <a:ln>
                <a:solidFill>
                  <a:srgbClr val="C00000"/>
                </a:solidFill>
              </a:ln>
            </a:rPr>
            <a:t>nd  Frequency</a:t>
          </a:r>
          <a:endParaRPr lang="en-US" sz="1400" dirty="0">
            <a:ln>
              <a:solidFill>
                <a:srgbClr val="C00000"/>
              </a:solidFill>
            </a:ln>
          </a:endParaRPr>
        </a:p>
      </cdr:txBody>
    </cdr:sp>
  </cdr:relSizeAnchor>
  <cdr:relSizeAnchor xmlns:cdr="http://schemas.openxmlformats.org/drawingml/2006/chartDrawing">
    <cdr:from>
      <cdr:x>0.4569</cdr:x>
      <cdr:y>0.26437</cdr:y>
    </cdr:from>
    <cdr:to>
      <cdr:x>0.47414</cdr:x>
      <cdr:y>0.27586</cdr:y>
    </cdr:to>
    <cdr:sp macro="" textlink="">
      <cdr:nvSpPr>
        <cdr:cNvPr id="16" name="Straight Arrow Connector 15"/>
        <cdr:cNvSpPr/>
      </cdr:nvSpPr>
      <cdr:spPr>
        <a:xfrm xmlns:a="http://schemas.openxmlformats.org/drawingml/2006/main" flipH="1">
          <a:off x="4038600" y="1752600"/>
          <a:ext cx="152400" cy="762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BA319-E1D3-44A0-8C28-631EE2C1EACE}" type="datetimeFigureOut">
              <a:rPr lang="en-US" smtClean="0"/>
              <a:pPr/>
              <a:t>6/14/2012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23C5A7-8546-4F0F-8E86-D4238FE955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suppliers and purchases represented include manufacturer’s authorized service representatives, suppliers with specialized expertise or skills not available on campus. This chart represents a portion of all Facilities related spend, but demonstrates the type of services covered by contracts or individual purchase requests.  </a:t>
            </a:r>
          </a:p>
          <a:p>
            <a:endParaRPr lang="en-US" baseline="0" dirty="0" smtClean="0"/>
          </a:p>
        </p:txBody>
      </p:sp>
      <p:sp>
        <p:nvSpPr>
          <p:cNvPr id="4" name="Slide Number Placeholder 3"/>
          <p:cNvSpPr>
            <a:spLocks noGrp="1"/>
          </p:cNvSpPr>
          <p:nvPr>
            <p:ph type="sldNum" sz="quarter" idx="10"/>
          </p:nvPr>
        </p:nvSpPr>
        <p:spPr/>
        <p:txBody>
          <a:bodyPr/>
          <a:lstStyle/>
          <a:p>
            <a:fld id="{D423C5A7-8546-4F0F-8E86-D4238FE9553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32A3B1-3620-4652-B342-1EA6B857FAF2}" type="datetimeFigureOut">
              <a:rPr lang="en-US" smtClean="0"/>
              <a:pPr/>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2A3B1-3620-4652-B342-1EA6B857FAF2}" type="datetimeFigureOut">
              <a:rPr lang="en-US" smtClean="0"/>
              <a:pPr/>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2A3B1-3620-4652-B342-1EA6B857FAF2}" type="datetimeFigureOut">
              <a:rPr lang="en-US" smtClean="0"/>
              <a:pPr/>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2A3B1-3620-4652-B342-1EA6B857FAF2}" type="datetimeFigureOut">
              <a:rPr lang="en-US" smtClean="0"/>
              <a:pPr/>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2A3B1-3620-4652-B342-1EA6B857FAF2}" type="datetimeFigureOut">
              <a:rPr lang="en-US" smtClean="0"/>
              <a:pPr/>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2A3B1-3620-4652-B342-1EA6B857FAF2}" type="datetimeFigureOut">
              <a:rPr lang="en-US" smtClean="0"/>
              <a:pPr/>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32A3B1-3620-4652-B342-1EA6B857FAF2}" type="datetimeFigureOut">
              <a:rPr lang="en-US" smtClean="0"/>
              <a:pPr/>
              <a:t>6/14/2012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32A3B1-3620-4652-B342-1EA6B857FAF2}" type="datetimeFigureOut">
              <a:rPr lang="en-US" smtClean="0"/>
              <a:pPr/>
              <a:t>6/14/2012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2A3B1-3620-4652-B342-1EA6B857FAF2}" type="datetimeFigureOut">
              <a:rPr lang="en-US" smtClean="0"/>
              <a:pPr/>
              <a:t>6/14/2012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2A3B1-3620-4652-B342-1EA6B857FAF2}" type="datetimeFigureOut">
              <a:rPr lang="en-US" smtClean="0"/>
              <a:pPr/>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2A3B1-3620-4652-B342-1EA6B857FAF2}" type="datetimeFigureOut">
              <a:rPr lang="en-US" smtClean="0"/>
              <a:pPr/>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32A8A-2807-4948-8C20-12014E2B8D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2A3B1-3620-4652-B342-1EA6B857FAF2}" type="datetimeFigureOut">
              <a:rPr lang="en-US" smtClean="0"/>
              <a:pPr/>
              <a:t>6/14/2012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32A8A-2807-4948-8C20-12014E2B8D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CSR Committee </a:t>
            </a:r>
            <a:endParaRPr lang="en-US" dirty="0"/>
          </a:p>
        </p:txBody>
      </p:sp>
      <p:sp>
        <p:nvSpPr>
          <p:cNvPr id="3" name="Subtitle 2"/>
          <p:cNvSpPr>
            <a:spLocks noGrp="1"/>
          </p:cNvSpPr>
          <p:nvPr>
            <p:ph type="subTitle" idx="1"/>
          </p:nvPr>
        </p:nvSpPr>
        <p:spPr/>
        <p:txBody>
          <a:bodyPr/>
          <a:lstStyle/>
          <a:p>
            <a:r>
              <a:rPr lang="en-US" dirty="0" smtClean="0"/>
              <a:t>Response to questions</a:t>
            </a:r>
          </a:p>
          <a:p>
            <a:r>
              <a:rPr lang="en-US" dirty="0" smtClean="0"/>
              <a:t> from April 24 meeting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fontScale="90000"/>
          </a:bodyPr>
          <a:lstStyle/>
          <a:p>
            <a:r>
              <a:rPr lang="en-US" sz="3200" dirty="0" smtClean="0"/>
              <a:t>Travel Agencies – Top Suppliers</a:t>
            </a:r>
            <a:br>
              <a:rPr lang="en-US" sz="3200" dirty="0" smtClean="0"/>
            </a:br>
            <a:r>
              <a:rPr lang="en-US" sz="2400" dirty="0" smtClean="0"/>
              <a:t>12 Month Spend ending 4/30/12</a:t>
            </a:r>
            <a:br>
              <a:rPr lang="en-US" sz="2400" dirty="0" smtClean="0"/>
            </a:br>
            <a:r>
              <a:rPr lang="en-US" sz="2400" dirty="0" smtClean="0"/>
              <a:t>All Suppliers: $11,345,613.23</a:t>
            </a:r>
            <a:br>
              <a:rPr lang="en-US" sz="2400" dirty="0" smtClean="0"/>
            </a:br>
            <a:r>
              <a:rPr lang="en-US" sz="2400" dirty="0" smtClean="0"/>
              <a:t>No employees on campus</a:t>
            </a:r>
            <a:endParaRPr lang="en-US" sz="2400" dirty="0"/>
          </a:p>
        </p:txBody>
      </p:sp>
      <p:sp>
        <p:nvSpPr>
          <p:cNvPr id="3" name="Content Placeholder 2"/>
          <p:cNvSpPr>
            <a:spLocks noGrp="1"/>
          </p:cNvSpPr>
          <p:nvPr>
            <p:ph idx="1"/>
          </p:nvPr>
        </p:nvSpPr>
        <p:spPr>
          <a:xfrm>
            <a:off x="1905000" y="1524000"/>
            <a:ext cx="6400800" cy="5029200"/>
          </a:xfrm>
        </p:spPr>
        <p:txBody>
          <a:bodyPr>
            <a:normAutofit fontScale="47500" lnSpcReduction="20000"/>
          </a:bodyPr>
          <a:lstStyle/>
          <a:p>
            <a:r>
              <a:rPr lang="en-US" dirty="0" err="1" smtClean="0"/>
              <a:t>Travizon</a:t>
            </a:r>
            <a:r>
              <a:rPr lang="en-US" dirty="0" smtClean="0"/>
              <a:t>  			$1,626,871.32 </a:t>
            </a:r>
          </a:p>
          <a:p>
            <a:r>
              <a:rPr lang="en-US" dirty="0" smtClean="0"/>
              <a:t>Classic Connections Travel 		$1,546,431.19 </a:t>
            </a:r>
          </a:p>
          <a:p>
            <a:r>
              <a:rPr lang="en-US" dirty="0" smtClean="0"/>
              <a:t>Carlson </a:t>
            </a:r>
            <a:r>
              <a:rPr lang="en-US" dirty="0" err="1" smtClean="0"/>
              <a:t>Wagonlite</a:t>
            </a:r>
            <a:r>
              <a:rPr lang="en-US" dirty="0" smtClean="0"/>
              <a:t>			$    914,411.64</a:t>
            </a:r>
          </a:p>
          <a:p>
            <a:r>
              <a:rPr lang="en-US" dirty="0" smtClean="0"/>
              <a:t>Tangerine Travel Ltd  		$    825,247.97 </a:t>
            </a:r>
          </a:p>
          <a:p>
            <a:r>
              <a:rPr lang="en-US" dirty="0" smtClean="0"/>
              <a:t>Lake Union Travel  			$    776,844.71 </a:t>
            </a:r>
          </a:p>
          <a:p>
            <a:r>
              <a:rPr lang="en-US" dirty="0" smtClean="0"/>
              <a:t>Turkish Airlines   			$    761,384.49 </a:t>
            </a:r>
          </a:p>
          <a:p>
            <a:r>
              <a:rPr lang="en-US" dirty="0" err="1" smtClean="0"/>
              <a:t>Sta</a:t>
            </a:r>
            <a:r>
              <a:rPr lang="en-US" dirty="0" smtClean="0"/>
              <a:t> Travel  			$    601,307.31 </a:t>
            </a:r>
          </a:p>
          <a:p>
            <a:r>
              <a:rPr lang="en-US" dirty="0" smtClean="0"/>
              <a:t>Travel Meetings  			$    555,534.02 </a:t>
            </a:r>
          </a:p>
          <a:p>
            <a:r>
              <a:rPr lang="en-US" dirty="0" smtClean="0"/>
              <a:t>Passport </a:t>
            </a:r>
            <a:r>
              <a:rPr lang="en-US" dirty="0" err="1" smtClean="0"/>
              <a:t>Tvl</a:t>
            </a:r>
            <a:r>
              <a:rPr lang="en-US" dirty="0" smtClean="0"/>
              <a:t> And Tours Inc  		$    497,645.75</a:t>
            </a:r>
          </a:p>
          <a:p>
            <a:r>
              <a:rPr lang="en-US" dirty="0" smtClean="0"/>
              <a:t>Lake City Travel - Cruises  		$    481,748.75 </a:t>
            </a:r>
          </a:p>
          <a:p>
            <a:r>
              <a:rPr lang="en-US" dirty="0" smtClean="0"/>
              <a:t>Travel Leaders  			$    379,614.99 </a:t>
            </a:r>
          </a:p>
          <a:p>
            <a:r>
              <a:rPr lang="en-US" dirty="0" err="1" smtClean="0"/>
              <a:t>Azumano</a:t>
            </a:r>
            <a:r>
              <a:rPr lang="en-US" dirty="0" smtClean="0"/>
              <a:t> Travel  			$    318,776.18 </a:t>
            </a:r>
          </a:p>
          <a:p>
            <a:r>
              <a:rPr lang="en-US" dirty="0" smtClean="0"/>
              <a:t>AAA Travel Agency  		$    304,176.85 </a:t>
            </a:r>
          </a:p>
          <a:p>
            <a:r>
              <a:rPr lang="en-US" dirty="0" smtClean="0"/>
              <a:t>US Travel  			$    171,226.20</a:t>
            </a:r>
          </a:p>
          <a:p>
            <a:r>
              <a:rPr lang="en-US" dirty="0" smtClean="0"/>
              <a:t> United Connection  		$    161,133.72</a:t>
            </a:r>
          </a:p>
          <a:p>
            <a:r>
              <a:rPr lang="en-US" dirty="0" smtClean="0"/>
              <a:t> Compass Travel  			$    126,106.56</a:t>
            </a:r>
          </a:p>
          <a:p>
            <a:r>
              <a:rPr lang="en-US" dirty="0" smtClean="0"/>
              <a:t> Scan East West Travel  		$    119,961.64</a:t>
            </a:r>
          </a:p>
          <a:p>
            <a:r>
              <a:rPr lang="en-US" dirty="0" smtClean="0"/>
              <a:t> Los Angeles (Delta.com)  		$    107,632.90 </a:t>
            </a:r>
          </a:p>
          <a:p>
            <a:r>
              <a:rPr lang="en-US" dirty="0" smtClean="0"/>
              <a:t>Royalty Travel  			$      98,218.71 </a:t>
            </a:r>
          </a:p>
          <a:p>
            <a:r>
              <a:rPr lang="en-US" dirty="0" smtClean="0"/>
              <a:t>C&amp;H International  			$      84,916.61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Temporary Service Contracts</a:t>
            </a:r>
            <a:br>
              <a:rPr lang="en-US" sz="2800" dirty="0" smtClean="0"/>
            </a:br>
            <a:r>
              <a:rPr lang="en-US" sz="2800" dirty="0" smtClean="0"/>
              <a:t>Outside Temp Agencies 12 Month Spend ending 4/30/12</a:t>
            </a:r>
            <a:endParaRPr lang="en-US" sz="2800"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r>
              <a:rPr lang="en-US" sz="2600" b="1" dirty="0" smtClean="0"/>
              <a:t>Clerical/UW Temp Services Manages</a:t>
            </a:r>
          </a:p>
          <a:p>
            <a:pPr lvl="1">
              <a:buNone/>
            </a:pPr>
            <a:r>
              <a:rPr lang="en-US" sz="2400" dirty="0" smtClean="0"/>
              <a:t>-	Spend: $125,159.12</a:t>
            </a:r>
          </a:p>
          <a:p>
            <a:pPr lvl="1">
              <a:buNone/>
            </a:pPr>
            <a:r>
              <a:rPr lang="en-US" sz="2400" dirty="0" smtClean="0"/>
              <a:t>-	Employees on campus: 47</a:t>
            </a:r>
          </a:p>
          <a:p>
            <a:r>
              <a:rPr lang="en-US" sz="2600" b="1" dirty="0" smtClean="0"/>
              <a:t>Nurses</a:t>
            </a:r>
          </a:p>
          <a:p>
            <a:pPr lvl="1">
              <a:buNone/>
            </a:pPr>
            <a:r>
              <a:rPr lang="en-US" sz="2400" dirty="0" smtClean="0"/>
              <a:t>-	Spend: $10,876,597.07</a:t>
            </a:r>
          </a:p>
          <a:p>
            <a:pPr lvl="1">
              <a:buNone/>
            </a:pPr>
            <a:r>
              <a:rPr lang="en-US" sz="2400" dirty="0" smtClean="0"/>
              <a:t>-	Employees on campus: 125</a:t>
            </a:r>
          </a:p>
          <a:p>
            <a:r>
              <a:rPr lang="en-US" sz="2600" dirty="0" smtClean="0"/>
              <a:t>I</a:t>
            </a:r>
            <a:r>
              <a:rPr lang="en-US" sz="2600" b="1" dirty="0" smtClean="0"/>
              <a:t>nterpreters</a:t>
            </a:r>
          </a:p>
          <a:p>
            <a:pPr lvl="1">
              <a:buNone/>
            </a:pPr>
            <a:r>
              <a:rPr lang="en-US" sz="2400" dirty="0" smtClean="0"/>
              <a:t>-	Spend:  $278,525.15</a:t>
            </a:r>
          </a:p>
          <a:p>
            <a:pPr lvl="1">
              <a:buNone/>
            </a:pPr>
            <a:r>
              <a:rPr lang="en-US" sz="2400" dirty="0" smtClean="0"/>
              <a:t>-	Employees on campus:  52</a:t>
            </a:r>
          </a:p>
          <a:p>
            <a:r>
              <a:rPr lang="en-US" sz="2600" b="1" dirty="0" smtClean="0"/>
              <a:t>Subway and </a:t>
            </a:r>
            <a:r>
              <a:rPr lang="en-US" sz="2600" b="1" dirty="0" err="1" smtClean="0"/>
              <a:t>Pagliacci</a:t>
            </a:r>
            <a:r>
              <a:rPr lang="en-US" sz="2600" b="1" dirty="0" smtClean="0"/>
              <a:t> are UW franchise suppliers</a:t>
            </a:r>
          </a:p>
          <a:p>
            <a:pPr marL="742950" lvl="2" indent="-342900">
              <a:buNone/>
            </a:pPr>
            <a:r>
              <a:rPr lang="en-US" dirty="0" smtClean="0"/>
              <a:t>-	Employees on campus:  No dedicated franchise employees are on site other than for routine training/site visits. Staffed by UW employees</a:t>
            </a:r>
          </a:p>
          <a:p>
            <a:pPr marL="742950" lvl="2" indent="-342900">
              <a:buNone/>
            </a:pPr>
            <a:r>
              <a:rPr lang="en-US" dirty="0" smtClean="0"/>
              <a:t>-	UW pays a franchise fee</a:t>
            </a:r>
          </a:p>
          <a:p>
            <a:pPr lvl="1"/>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05800" cy="990600"/>
          </a:xfrm>
        </p:spPr>
        <p:txBody>
          <a:bodyPr>
            <a:normAutofit fontScale="90000"/>
          </a:bodyPr>
          <a:lstStyle/>
          <a:p>
            <a:r>
              <a:rPr lang="en-US" sz="3600" dirty="0" smtClean="0"/>
              <a:t>SPONSORSHIPS</a:t>
            </a:r>
            <a:r>
              <a:rPr lang="en-US" sz="2700" dirty="0" smtClean="0"/>
              <a:t> </a:t>
            </a:r>
            <a:br>
              <a:rPr lang="en-US" sz="2700" dirty="0" smtClean="0"/>
            </a:br>
            <a:r>
              <a:rPr lang="en-US" sz="1600" dirty="0" smtClean="0"/>
              <a:t>(see appendix for </a:t>
            </a:r>
            <a:r>
              <a:rPr lang="en-US" sz="1600" dirty="0" err="1" smtClean="0"/>
              <a:t>additonal</a:t>
            </a:r>
            <a:r>
              <a:rPr lang="en-US" sz="1600" dirty="0" smtClean="0"/>
              <a:t> information)</a:t>
            </a:r>
            <a:r>
              <a:rPr lang="en-US" sz="2700" dirty="0" smtClean="0"/>
              <a:t/>
            </a:r>
            <a:br>
              <a:rPr lang="en-US" sz="2700" dirty="0" smtClean="0"/>
            </a:br>
            <a:r>
              <a:rPr lang="en-US" sz="1300" dirty="0" smtClean="0"/>
              <a:t/>
            </a:r>
            <a:br>
              <a:rPr lang="en-US" sz="1300" dirty="0" smtClean="0"/>
            </a:br>
            <a:r>
              <a:rPr lang="en-US" sz="1300" dirty="0" smtClean="0"/>
              <a:t>Contributions in the form of money and/or in-kind products or services, by an organization to support an event, program, or department.   The sponsor may be recognized for its contributions, as allowable under federal tax rules, such as appropriate signage thanking the sponsor in the supported facilities and/or written materials.   Sponsorship may be exclusive for the category of goods or services involved, or multiple sponsors may be engaged in support of the event, program, or department.</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2133604"/>
          <a:ext cx="8229600" cy="4302154"/>
        </p:xfrm>
        <a:graphic>
          <a:graphicData uri="http://schemas.openxmlformats.org/drawingml/2006/table">
            <a:tbl>
              <a:tblPr firstRow="1" bandRow="1">
                <a:tableStyleId>{5C22544A-7EE6-4342-B048-85BDC9FD1C3A}</a:tableStyleId>
              </a:tblPr>
              <a:tblGrid>
                <a:gridCol w="3429000"/>
                <a:gridCol w="2514600"/>
                <a:gridCol w="2286000"/>
              </a:tblGrid>
              <a:tr h="376523">
                <a:tc>
                  <a:txBody>
                    <a:bodyPr/>
                    <a:lstStyle/>
                    <a:p>
                      <a:pPr algn="ctr"/>
                      <a:r>
                        <a:rPr lang="en-US" dirty="0" smtClean="0"/>
                        <a:t>Sponsor</a:t>
                      </a:r>
                      <a:endParaRPr lang="en-US" dirty="0"/>
                    </a:p>
                  </a:txBody>
                  <a:tcPr/>
                </a:tc>
                <a:tc>
                  <a:txBody>
                    <a:bodyPr/>
                    <a:lstStyle/>
                    <a:p>
                      <a:pPr algn="ctr"/>
                      <a:r>
                        <a:rPr lang="en-US" dirty="0" smtClean="0"/>
                        <a:t>Sponsorship</a:t>
                      </a:r>
                      <a:r>
                        <a:rPr lang="en-US" baseline="0" dirty="0" smtClean="0"/>
                        <a:t> Annual</a:t>
                      </a:r>
                      <a:r>
                        <a:rPr lang="en-US" dirty="0" smtClean="0"/>
                        <a:t> Value</a:t>
                      </a:r>
                      <a:endParaRPr lang="en-US" dirty="0"/>
                    </a:p>
                  </a:txBody>
                  <a:tcPr/>
                </a:tc>
                <a:tc>
                  <a:txBody>
                    <a:bodyPr/>
                    <a:lstStyle/>
                    <a:p>
                      <a:pPr algn="ctr"/>
                      <a:r>
                        <a:rPr lang="en-US" dirty="0" smtClean="0"/>
                        <a:t>Term</a:t>
                      </a:r>
                      <a:endParaRPr lang="en-US" dirty="0"/>
                    </a:p>
                  </a:txBody>
                  <a:tcPr/>
                </a:tc>
              </a:tr>
              <a:tr h="649890">
                <a:tc>
                  <a:txBody>
                    <a:bodyPr/>
                    <a:lstStyle/>
                    <a:p>
                      <a:r>
                        <a:rPr lang="en-US" dirty="0" smtClean="0"/>
                        <a:t>IMG</a:t>
                      </a:r>
                      <a:r>
                        <a:rPr lang="en-US" baseline="0" dirty="0" smtClean="0"/>
                        <a:t> (formerly ISP)</a:t>
                      </a:r>
                    </a:p>
                    <a:p>
                      <a:pPr>
                        <a:buFont typeface="Arial" pitchFamily="34" charset="0"/>
                        <a:buChar char="•"/>
                      </a:pPr>
                      <a:r>
                        <a:rPr lang="en-US" baseline="0" dirty="0" smtClean="0"/>
                        <a:t> Coordinates sponsorships for ICA</a:t>
                      </a:r>
                      <a:endParaRPr lang="en-US" dirty="0"/>
                    </a:p>
                  </a:txBody>
                  <a:tcPr/>
                </a:tc>
                <a:tc>
                  <a:txBody>
                    <a:bodyPr/>
                    <a:lstStyle/>
                    <a:p>
                      <a:pPr algn="ctr" fontAlgn="b"/>
                      <a:r>
                        <a:rPr lang="en-US" sz="1800" b="0" i="0" u="none" strike="noStrike" dirty="0">
                          <a:latin typeface="Arial"/>
                        </a:rPr>
                        <a:t> $4,500,000.00 </a:t>
                      </a:r>
                    </a:p>
                  </a:txBody>
                  <a:tcPr marL="9525" marR="9525" marT="9525" marB="0" anchor="b"/>
                </a:tc>
                <a:tc>
                  <a:txBody>
                    <a:bodyPr/>
                    <a:lstStyle/>
                    <a:p>
                      <a:endParaRPr lang="en-US" dirty="0"/>
                    </a:p>
                  </a:txBody>
                  <a:tcPr/>
                </a:tc>
              </a:tr>
              <a:tr h="376523">
                <a:tc>
                  <a:txBody>
                    <a:bodyPr/>
                    <a:lstStyle/>
                    <a:p>
                      <a:r>
                        <a:rPr lang="en-US" dirty="0" smtClean="0"/>
                        <a:t>Nike</a:t>
                      </a:r>
                    </a:p>
                  </a:txBody>
                  <a:tcPr/>
                </a:tc>
                <a:tc>
                  <a:txBody>
                    <a:bodyPr/>
                    <a:lstStyle/>
                    <a:p>
                      <a:pPr algn="ctr" fontAlgn="b"/>
                      <a:r>
                        <a:rPr lang="en-US" sz="1800" b="0" i="0" u="none" strike="noStrike" dirty="0">
                          <a:latin typeface="Arial"/>
                        </a:rPr>
                        <a:t> $   955,000.00 </a:t>
                      </a:r>
                    </a:p>
                  </a:txBody>
                  <a:tcPr marL="9525" marR="9525" marT="9525" marB="0" anchor="b"/>
                </a:tc>
                <a:tc>
                  <a:txBody>
                    <a:bodyPr/>
                    <a:lstStyle/>
                    <a:p>
                      <a:r>
                        <a:rPr lang="en-US" dirty="0" smtClean="0"/>
                        <a:t>7/1/09 – 6/30/19</a:t>
                      </a:r>
                      <a:endParaRPr lang="en-US" dirty="0"/>
                    </a:p>
                  </a:txBody>
                  <a:tcPr/>
                </a:tc>
              </a:tr>
              <a:tr h="376523">
                <a:tc>
                  <a:txBody>
                    <a:bodyPr/>
                    <a:lstStyle/>
                    <a:p>
                      <a:r>
                        <a:rPr lang="en-US" dirty="0" smtClean="0"/>
                        <a:t>Coke - HFS</a:t>
                      </a:r>
                      <a:endParaRPr lang="en-US" dirty="0"/>
                    </a:p>
                  </a:txBody>
                  <a:tcPr/>
                </a:tc>
                <a:tc>
                  <a:txBody>
                    <a:bodyPr/>
                    <a:lstStyle/>
                    <a:p>
                      <a:pPr algn="ctr" fontAlgn="b"/>
                      <a:r>
                        <a:rPr lang="en-US" sz="1800" b="0" i="0" u="none" strike="noStrike" dirty="0">
                          <a:latin typeface="Arial"/>
                        </a:rPr>
                        <a:t> $   535,000.00 </a:t>
                      </a:r>
                    </a:p>
                  </a:txBody>
                  <a:tcPr marL="9525" marR="9525" marT="9525" marB="0" anchor="b"/>
                </a:tc>
                <a:tc>
                  <a:txBody>
                    <a:bodyPr/>
                    <a:lstStyle/>
                    <a:p>
                      <a:endParaRPr lang="en-US" dirty="0"/>
                    </a:p>
                  </a:txBody>
                  <a:tcPr/>
                </a:tc>
              </a:tr>
              <a:tr h="376523">
                <a:tc>
                  <a:txBody>
                    <a:bodyPr/>
                    <a:lstStyle/>
                    <a:p>
                      <a:r>
                        <a:rPr lang="en-US" dirty="0" smtClean="0"/>
                        <a:t>Coke - ICA</a:t>
                      </a:r>
                      <a:endParaRPr lang="en-US" dirty="0"/>
                    </a:p>
                  </a:txBody>
                  <a:tcPr/>
                </a:tc>
                <a:tc>
                  <a:txBody>
                    <a:bodyPr/>
                    <a:lstStyle/>
                    <a:p>
                      <a:pPr algn="ctr" fontAlgn="b"/>
                      <a:r>
                        <a:rPr lang="en-US" sz="1800" b="0" i="0" u="none" strike="noStrike" dirty="0">
                          <a:latin typeface="Arial"/>
                        </a:rPr>
                        <a:t> $   265,000.00 </a:t>
                      </a:r>
                    </a:p>
                  </a:txBody>
                  <a:tcPr marL="9525" marR="9525" marT="9525" marB="0" anchor="b"/>
                </a:tc>
                <a:tc>
                  <a:txBody>
                    <a:bodyPr/>
                    <a:lstStyle/>
                    <a:p>
                      <a:endParaRPr lang="en-US" dirty="0"/>
                    </a:p>
                  </a:txBody>
                  <a:tcPr/>
                </a:tc>
              </a:tr>
              <a:tr h="376523">
                <a:tc>
                  <a:txBody>
                    <a:bodyPr/>
                    <a:lstStyle/>
                    <a:p>
                      <a:r>
                        <a:rPr lang="en-US" dirty="0" smtClean="0"/>
                        <a:t>T-</a:t>
                      </a:r>
                      <a:r>
                        <a:rPr lang="en-US" baseline="0" dirty="0" smtClean="0"/>
                        <a:t> Mobile</a:t>
                      </a:r>
                      <a:endParaRPr lang="en-US" dirty="0"/>
                    </a:p>
                  </a:txBody>
                  <a:tcPr/>
                </a:tc>
                <a:tc>
                  <a:txBody>
                    <a:bodyPr/>
                    <a:lstStyle/>
                    <a:p>
                      <a:pPr algn="ctr" fontAlgn="b"/>
                      <a:r>
                        <a:rPr lang="en-US" sz="1800" b="0" i="0" u="none" strike="noStrike" dirty="0">
                          <a:latin typeface="Arial"/>
                        </a:rPr>
                        <a:t> $   150,000.00 </a:t>
                      </a:r>
                    </a:p>
                  </a:txBody>
                  <a:tcPr marL="9525" marR="9525" marT="9525" marB="0" anchor="b"/>
                </a:tc>
                <a:tc>
                  <a:txBody>
                    <a:bodyPr/>
                    <a:lstStyle/>
                    <a:p>
                      <a:endParaRPr lang="en-US"/>
                    </a:p>
                  </a:txBody>
                  <a:tcPr/>
                </a:tc>
              </a:tr>
              <a:tr h="376523">
                <a:tc>
                  <a:txBody>
                    <a:bodyPr/>
                    <a:lstStyle/>
                    <a:p>
                      <a:r>
                        <a:rPr lang="en-US" dirty="0" smtClean="0"/>
                        <a:t>Microsoft</a:t>
                      </a:r>
                      <a:endParaRPr lang="en-US" dirty="0"/>
                    </a:p>
                  </a:txBody>
                  <a:tcPr/>
                </a:tc>
                <a:tc>
                  <a:txBody>
                    <a:bodyPr/>
                    <a:lstStyle/>
                    <a:p>
                      <a:pPr algn="ctr" fontAlgn="b"/>
                      <a:r>
                        <a:rPr lang="en-US" sz="1800" b="0" i="0" u="none" strike="noStrike" dirty="0">
                          <a:latin typeface="Arial"/>
                        </a:rPr>
                        <a:t> $   150,000.00 </a:t>
                      </a:r>
                    </a:p>
                  </a:txBody>
                  <a:tcPr marL="9525" marR="9525" marT="9525" marB="0" anchor="b"/>
                </a:tc>
                <a:tc>
                  <a:txBody>
                    <a:bodyPr/>
                    <a:lstStyle/>
                    <a:p>
                      <a:endParaRPr lang="en-US" dirty="0"/>
                    </a:p>
                  </a:txBody>
                  <a:tcPr/>
                </a:tc>
              </a:tr>
              <a:tr h="376523">
                <a:tc>
                  <a:txBody>
                    <a:bodyPr/>
                    <a:lstStyle/>
                    <a:p>
                      <a:r>
                        <a:rPr lang="en-US" dirty="0" smtClean="0"/>
                        <a:t>Seattle MINI</a:t>
                      </a:r>
                      <a:endParaRPr lang="en-US" dirty="0"/>
                    </a:p>
                  </a:txBody>
                  <a:tcPr/>
                </a:tc>
                <a:tc>
                  <a:txBody>
                    <a:bodyPr/>
                    <a:lstStyle/>
                    <a:p>
                      <a:pPr algn="ctr" fontAlgn="b"/>
                      <a:r>
                        <a:rPr lang="en-US" sz="1800" b="0" i="0" u="none" strike="noStrike" dirty="0">
                          <a:latin typeface="Arial"/>
                        </a:rPr>
                        <a:t> $       7,500.00 </a:t>
                      </a:r>
                    </a:p>
                  </a:txBody>
                  <a:tcPr marL="9525" marR="9525" marT="9525" marB="0" anchor="b"/>
                </a:tc>
                <a:tc>
                  <a:txBody>
                    <a:bodyPr/>
                    <a:lstStyle/>
                    <a:p>
                      <a:endParaRPr lang="en-US"/>
                    </a:p>
                  </a:txBody>
                  <a:tcPr/>
                </a:tc>
              </a:tr>
              <a:tr h="376523">
                <a:tc>
                  <a:txBody>
                    <a:bodyPr/>
                    <a:lstStyle/>
                    <a:p>
                      <a:r>
                        <a:rPr lang="en-US" dirty="0" smtClean="0"/>
                        <a:t>BECU</a:t>
                      </a:r>
                      <a:endParaRPr lang="en-US" dirty="0"/>
                    </a:p>
                  </a:txBody>
                  <a:tcPr/>
                </a:tc>
                <a:tc>
                  <a:txBody>
                    <a:bodyPr/>
                    <a:lstStyle/>
                    <a:p>
                      <a:pPr algn="ctr" fontAlgn="b"/>
                      <a:r>
                        <a:rPr lang="en-US" sz="1800" b="0" i="0" u="none" strike="noStrike" dirty="0">
                          <a:latin typeface="Arial"/>
                        </a:rPr>
                        <a:t> $       4,500.00 </a:t>
                      </a:r>
                    </a:p>
                  </a:txBody>
                  <a:tcPr marL="9525" marR="9525" marT="9525" marB="0" anchor="b"/>
                </a:tc>
                <a:tc>
                  <a:txBody>
                    <a:bodyPr/>
                    <a:lstStyle/>
                    <a:p>
                      <a:endParaRPr lang="en-US"/>
                    </a:p>
                  </a:txBody>
                  <a:tcPr/>
                </a:tc>
              </a:tr>
              <a:tr h="376523">
                <a:tc>
                  <a:txBody>
                    <a:bodyPr/>
                    <a:lstStyle/>
                    <a:p>
                      <a:r>
                        <a:rPr lang="en-US" dirty="0" smtClean="0"/>
                        <a:t>WSECU</a:t>
                      </a:r>
                      <a:endParaRPr lang="en-US" dirty="0"/>
                    </a:p>
                  </a:txBody>
                  <a:tcPr/>
                </a:tc>
                <a:tc>
                  <a:txBody>
                    <a:bodyPr/>
                    <a:lstStyle/>
                    <a:p>
                      <a:pPr algn="ctr" fontAlgn="b"/>
                      <a:r>
                        <a:rPr lang="en-US" sz="1800" b="0" i="0" u="none" strike="noStrike" dirty="0">
                          <a:latin typeface="Arial"/>
                        </a:rPr>
                        <a:t> $       </a:t>
                      </a:r>
                      <a:r>
                        <a:rPr lang="en-US" sz="1800" b="0" i="0" u="none" strike="noStrike" dirty="0" smtClean="0">
                          <a:latin typeface="Arial"/>
                        </a:rPr>
                        <a:t>4,500.00 </a:t>
                      </a:r>
                      <a:endParaRPr lang="en-US" sz="1800" b="0" i="0" u="none" strike="noStrike" dirty="0">
                        <a:latin typeface="Arial"/>
                      </a:endParaRPr>
                    </a:p>
                  </a:txBody>
                  <a:tcPr marL="9525" marR="9525" marT="9525" marB="0" anchor="b"/>
                </a:tc>
                <a:tc>
                  <a:txBody>
                    <a:bodyPr/>
                    <a:lstStyle/>
                    <a:p>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2400" dirty="0" smtClean="0"/>
              <a:t>Appendix</a:t>
            </a:r>
            <a:endParaRPr lang="en-US" sz="2400" dirty="0"/>
          </a:p>
        </p:txBody>
      </p:sp>
      <p:sp>
        <p:nvSpPr>
          <p:cNvPr id="3" name="Content Placeholder 2"/>
          <p:cNvSpPr>
            <a:spLocks noGrp="1"/>
          </p:cNvSpPr>
          <p:nvPr>
            <p:ph idx="1"/>
          </p:nvPr>
        </p:nvSpPr>
        <p:spPr>
          <a:xfrm>
            <a:off x="1524000" y="1219200"/>
            <a:ext cx="6248400" cy="4906963"/>
          </a:xfrm>
        </p:spPr>
        <p:txBody>
          <a:bodyPr>
            <a:normAutofit fontScale="25000" lnSpcReduction="20000"/>
          </a:bodyPr>
          <a:lstStyle/>
          <a:p>
            <a:pPr>
              <a:buNone/>
            </a:pPr>
            <a:r>
              <a:rPr lang="en-US" b="1" dirty="0" smtClean="0"/>
              <a:t>.  		</a:t>
            </a:r>
            <a:r>
              <a:rPr lang="en-US" sz="4800" b="1" u="sng" dirty="0" smtClean="0"/>
              <a:t>DEPARTMENT OF ADVANCEMENT- SPONSORSHIPS</a:t>
            </a:r>
          </a:p>
          <a:p>
            <a:endParaRPr lang="en-US" sz="4800" dirty="0" smtClean="0"/>
          </a:p>
          <a:p>
            <a:pPr>
              <a:buNone/>
            </a:pPr>
            <a:r>
              <a:rPr lang="en-US" sz="4800" dirty="0" smtClean="0"/>
              <a:t>    </a:t>
            </a:r>
            <a:r>
              <a:rPr lang="en-US" sz="4800" b="1" dirty="0" smtClean="0"/>
              <a:t>    	    		 	Number of employees on UW campus:</a:t>
            </a:r>
            <a:endParaRPr lang="en-US" sz="4800" dirty="0" smtClean="0"/>
          </a:p>
          <a:p>
            <a:pPr>
              <a:buNone/>
            </a:pPr>
            <a:r>
              <a:rPr lang="en-US" sz="4800" b="1" dirty="0" smtClean="0"/>
              <a:t>          	T-Mobile</a:t>
            </a:r>
            <a:endParaRPr lang="en-US" sz="4800" dirty="0" smtClean="0"/>
          </a:p>
          <a:p>
            <a:pPr>
              <a:buNone/>
            </a:pPr>
            <a:r>
              <a:rPr lang="en-US" sz="4800" dirty="0" smtClean="0"/>
              <a:t>	-Here for meetings regularly	 	  2</a:t>
            </a:r>
          </a:p>
          <a:p>
            <a:pPr>
              <a:buNone/>
            </a:pPr>
            <a:r>
              <a:rPr lang="en-US" sz="4800" dirty="0" smtClean="0"/>
              <a:t>	-4 days of activities during </a:t>
            </a:r>
            <a:r>
              <a:rPr lang="en-US" sz="4800" dirty="0" err="1" smtClean="0"/>
              <a:t>Dawg</a:t>
            </a:r>
            <a:r>
              <a:rPr lang="en-US" sz="4800" dirty="0" smtClean="0"/>
              <a:t> Daze 		10</a:t>
            </a:r>
          </a:p>
          <a:p>
            <a:pPr>
              <a:buNone/>
            </a:pPr>
            <a:r>
              <a:rPr lang="en-US" sz="4800" dirty="0" smtClean="0"/>
              <a:t>	-Worked their </a:t>
            </a:r>
            <a:r>
              <a:rPr lang="en-US" sz="4800" dirty="0" err="1" smtClean="0"/>
              <a:t>Dawg</a:t>
            </a:r>
            <a:r>
              <a:rPr lang="en-US" sz="4800" dirty="0" smtClean="0"/>
              <a:t> Dash booth	  	  4</a:t>
            </a:r>
          </a:p>
          <a:p>
            <a:pPr>
              <a:buNone/>
            </a:pPr>
            <a:r>
              <a:rPr lang="en-US" sz="4800" dirty="0" smtClean="0"/>
              <a:t>	-Worked their W Day booth	  	  6</a:t>
            </a:r>
          </a:p>
          <a:p>
            <a:pPr>
              <a:buNone/>
            </a:pPr>
            <a:r>
              <a:rPr lang="en-US" sz="4800" dirty="0" smtClean="0"/>
              <a:t>	-3 days of </a:t>
            </a:r>
            <a:r>
              <a:rPr lang="en-US" sz="4800" dirty="0" err="1" smtClean="0"/>
              <a:t>huskyfest</a:t>
            </a:r>
            <a:r>
              <a:rPr lang="en-US" sz="4800" dirty="0" smtClean="0"/>
              <a:t> 			10</a:t>
            </a:r>
          </a:p>
          <a:p>
            <a:pPr>
              <a:buNone/>
            </a:pPr>
            <a:r>
              <a:rPr lang="en-US" sz="4800" dirty="0" smtClean="0"/>
              <a:t>	-Attended the Gala  		 	  4</a:t>
            </a:r>
          </a:p>
          <a:p>
            <a:pPr>
              <a:buNone/>
            </a:pPr>
            <a:r>
              <a:rPr lang="en-US" sz="4800" dirty="0" smtClean="0"/>
              <a:t>	-Will attend the Timeless Awards 	 	  4</a:t>
            </a:r>
          </a:p>
          <a:p>
            <a:pPr>
              <a:buNone/>
            </a:pPr>
            <a:r>
              <a:rPr lang="en-US" sz="4800" dirty="0" smtClean="0"/>
              <a:t>              				</a:t>
            </a:r>
            <a:r>
              <a:rPr lang="en-US" sz="4800" b="1" dirty="0" smtClean="0"/>
              <a:t>Total 40</a:t>
            </a:r>
          </a:p>
          <a:p>
            <a:pPr>
              <a:buNone/>
            </a:pPr>
            <a:r>
              <a:rPr lang="en-US" sz="4800" b="1" dirty="0" smtClean="0"/>
              <a:t>	</a:t>
            </a:r>
            <a:endParaRPr lang="en-US" sz="4800" dirty="0" smtClean="0"/>
          </a:p>
          <a:p>
            <a:pPr>
              <a:buNone/>
            </a:pPr>
            <a:r>
              <a:rPr lang="en-US" sz="4800" b="1" dirty="0" smtClean="0"/>
              <a:t>		Microsoft</a:t>
            </a:r>
            <a:endParaRPr lang="en-US" sz="4800" dirty="0" smtClean="0"/>
          </a:p>
          <a:p>
            <a:pPr>
              <a:buNone/>
            </a:pPr>
            <a:r>
              <a:rPr lang="en-US" sz="4800" dirty="0" smtClean="0"/>
              <a:t>	 -Here for meetings regularly 	 	  2</a:t>
            </a:r>
          </a:p>
          <a:p>
            <a:pPr>
              <a:buNone/>
            </a:pPr>
            <a:r>
              <a:rPr lang="en-US" sz="4800" dirty="0" smtClean="0"/>
              <a:t>	-4 days of activities during </a:t>
            </a:r>
            <a:r>
              <a:rPr lang="en-US" sz="4800" dirty="0" err="1" smtClean="0"/>
              <a:t>Dawg</a:t>
            </a:r>
            <a:r>
              <a:rPr lang="en-US" sz="4800" dirty="0" smtClean="0"/>
              <a:t> Daze 		30</a:t>
            </a:r>
          </a:p>
          <a:p>
            <a:pPr>
              <a:buNone/>
            </a:pPr>
            <a:r>
              <a:rPr lang="en-US" sz="4800" dirty="0" smtClean="0"/>
              <a:t>	   (some were UW students hired </a:t>
            </a:r>
          </a:p>
          <a:p>
            <a:pPr>
              <a:buNone/>
            </a:pPr>
            <a:r>
              <a:rPr lang="en-US" sz="4800" dirty="0" smtClean="0"/>
              <a:t>	     by </a:t>
            </a:r>
            <a:r>
              <a:rPr lang="en-US" sz="4800" dirty="0" err="1" smtClean="0"/>
              <a:t>MSFTto</a:t>
            </a:r>
            <a:r>
              <a:rPr lang="en-US" sz="4800" dirty="0" smtClean="0"/>
              <a:t> work in their booth)</a:t>
            </a:r>
          </a:p>
          <a:p>
            <a:pPr>
              <a:buNone/>
            </a:pPr>
            <a:r>
              <a:rPr lang="en-US" sz="4800" dirty="0" smtClean="0"/>
              <a:t>	-Worked their </a:t>
            </a:r>
            <a:r>
              <a:rPr lang="en-US" sz="4800" dirty="0" err="1" smtClean="0"/>
              <a:t>Dawg</a:t>
            </a:r>
            <a:r>
              <a:rPr lang="en-US" sz="4800" dirty="0" smtClean="0"/>
              <a:t> Dash booth 	 	  6</a:t>
            </a:r>
          </a:p>
          <a:p>
            <a:pPr>
              <a:buNone/>
            </a:pPr>
            <a:r>
              <a:rPr lang="en-US" sz="4800" dirty="0" smtClean="0"/>
              <a:t>	-Worked their W Day booth  	  	  1</a:t>
            </a:r>
          </a:p>
          <a:p>
            <a:pPr>
              <a:buNone/>
            </a:pPr>
            <a:r>
              <a:rPr lang="en-US" sz="4800" dirty="0" smtClean="0"/>
              <a:t>	-3 days of </a:t>
            </a:r>
            <a:r>
              <a:rPr lang="en-US" sz="4800" dirty="0" err="1" smtClean="0"/>
              <a:t>HuskyFest</a:t>
            </a:r>
            <a:r>
              <a:rPr lang="en-US" sz="4800" dirty="0" smtClean="0"/>
              <a:t>   			25</a:t>
            </a:r>
          </a:p>
          <a:p>
            <a:pPr>
              <a:buNone/>
            </a:pPr>
            <a:r>
              <a:rPr lang="en-US" sz="4800" dirty="0" smtClean="0"/>
              <a:t>              (some were UW students </a:t>
            </a:r>
          </a:p>
          <a:p>
            <a:pPr>
              <a:buNone/>
            </a:pPr>
            <a:r>
              <a:rPr lang="en-US" sz="4800" dirty="0" smtClean="0"/>
              <a:t>	     hired by MSFT to work in their booth)</a:t>
            </a:r>
          </a:p>
          <a:p>
            <a:pPr>
              <a:buNone/>
            </a:pPr>
            <a:r>
              <a:rPr lang="en-US" sz="4800" dirty="0" smtClean="0"/>
              <a:t>	-Attended the Gala  		  	  4</a:t>
            </a:r>
          </a:p>
          <a:p>
            <a:pPr>
              <a:buNone/>
            </a:pPr>
            <a:r>
              <a:rPr lang="en-US" sz="4800" dirty="0" smtClean="0"/>
              <a:t>	-Will attend the timeless awards 	  	  4</a:t>
            </a:r>
          </a:p>
          <a:p>
            <a:pPr>
              <a:buNone/>
            </a:pPr>
            <a:r>
              <a:rPr lang="en-US" sz="4800" dirty="0" smtClean="0"/>
              <a:t>					</a:t>
            </a:r>
            <a:r>
              <a:rPr lang="en-US" sz="4800" b="1" dirty="0" smtClean="0"/>
              <a:t>Total 72</a:t>
            </a:r>
          </a:p>
          <a:p>
            <a:endParaRPr lang="en-US" dirty="0" smtClean="0"/>
          </a:p>
          <a:p>
            <a:r>
              <a:rPr lang="en-US" dirty="0" smtClean="0"/>
              <a:t> </a:t>
            </a:r>
            <a:r>
              <a:rPr lang="en-US" b="1" dirty="0" smtClean="0"/>
              <a:t>	</a:t>
            </a:r>
            <a:r>
              <a:rPr lang="en-US" dirty="0" smtClean="0"/>
              <a:t> </a:t>
            </a:r>
          </a:p>
          <a:p>
            <a:r>
              <a:rPr lang="en-US" b="1"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2400" dirty="0" smtClean="0"/>
              <a:t>Appendix</a:t>
            </a:r>
            <a:br>
              <a:rPr lang="en-US" sz="2400" dirty="0" smtClean="0"/>
            </a:br>
            <a:endParaRPr lang="en-US" sz="2400" dirty="0"/>
          </a:p>
        </p:txBody>
      </p:sp>
      <p:sp>
        <p:nvSpPr>
          <p:cNvPr id="3" name="Content Placeholder 2"/>
          <p:cNvSpPr>
            <a:spLocks noGrp="1"/>
          </p:cNvSpPr>
          <p:nvPr>
            <p:ph idx="1"/>
          </p:nvPr>
        </p:nvSpPr>
        <p:spPr>
          <a:xfrm>
            <a:off x="1828800" y="914400"/>
            <a:ext cx="5486400" cy="5211763"/>
          </a:xfrm>
        </p:spPr>
        <p:txBody>
          <a:bodyPr>
            <a:normAutofit fontScale="25000" lnSpcReduction="20000"/>
          </a:bodyPr>
          <a:lstStyle/>
          <a:p>
            <a:pPr>
              <a:buNone/>
            </a:pPr>
            <a:r>
              <a:rPr lang="en-US" b="1" dirty="0" smtClean="0"/>
              <a:t>				</a:t>
            </a:r>
          </a:p>
          <a:p>
            <a:pPr>
              <a:buNone/>
            </a:pPr>
            <a:r>
              <a:rPr lang="en-US" sz="4800" b="1" dirty="0" smtClean="0"/>
              <a:t>		</a:t>
            </a:r>
            <a:r>
              <a:rPr lang="en-US" sz="4800" b="1" u="sng" dirty="0" smtClean="0"/>
              <a:t>DEPARTMENT OF ADVANCEMENT- SPONSORSHIPS </a:t>
            </a:r>
          </a:p>
          <a:p>
            <a:pPr>
              <a:buNone/>
            </a:pPr>
            <a:endParaRPr lang="en-US" sz="4800" b="1" u="sng" dirty="0" smtClean="0"/>
          </a:p>
          <a:p>
            <a:pPr>
              <a:buNone/>
            </a:pPr>
            <a:r>
              <a:rPr lang="en-US" sz="4800" b="1" dirty="0" smtClean="0"/>
              <a:t>				Number off employees on campus</a:t>
            </a:r>
          </a:p>
          <a:p>
            <a:pPr>
              <a:buNone/>
            </a:pPr>
            <a:r>
              <a:rPr lang="en-US" b="1" dirty="0" smtClean="0"/>
              <a:t>	</a:t>
            </a:r>
            <a:endParaRPr lang="en-US" sz="4800" b="1" dirty="0" smtClean="0"/>
          </a:p>
          <a:p>
            <a:pPr>
              <a:buNone/>
            </a:pPr>
            <a:r>
              <a:rPr lang="en-US" sz="4800" b="1" dirty="0" smtClean="0"/>
              <a:t>	Seattle MINI</a:t>
            </a:r>
            <a:r>
              <a:rPr lang="en-US" sz="4800" dirty="0" smtClean="0"/>
              <a:t>	3 days of Husky Fest	8</a:t>
            </a:r>
          </a:p>
          <a:p>
            <a:pPr>
              <a:buNone/>
            </a:pPr>
            <a:r>
              <a:rPr lang="en-US" sz="4800" dirty="0" smtClean="0"/>
              <a:t> </a:t>
            </a:r>
          </a:p>
          <a:p>
            <a:pPr>
              <a:buNone/>
            </a:pPr>
            <a:r>
              <a:rPr lang="en-US" sz="4800" b="1" dirty="0" smtClean="0"/>
              <a:t>	WSECU	</a:t>
            </a:r>
            <a:r>
              <a:rPr lang="en-US" sz="4800" dirty="0" smtClean="0"/>
              <a:t>	11 day of Husky Fest	10</a:t>
            </a:r>
          </a:p>
          <a:p>
            <a:pPr>
              <a:buNone/>
            </a:pPr>
            <a:r>
              <a:rPr lang="en-US" sz="4800" dirty="0" smtClean="0"/>
              <a:t> </a:t>
            </a:r>
          </a:p>
          <a:p>
            <a:pPr>
              <a:buNone/>
            </a:pPr>
            <a:r>
              <a:rPr lang="en-US" sz="4800" b="1" dirty="0" smtClean="0"/>
              <a:t>	BECU	</a:t>
            </a:r>
            <a:r>
              <a:rPr lang="en-US" sz="4800" dirty="0" smtClean="0"/>
              <a:t>	2 days of Husky Fest 	  6</a:t>
            </a:r>
          </a:p>
          <a:p>
            <a:pPr>
              <a:buNone/>
            </a:pPr>
            <a:r>
              <a:rPr lang="en-US" sz="4800" dirty="0" smtClean="0"/>
              <a:t> </a:t>
            </a:r>
          </a:p>
          <a:p>
            <a:pPr>
              <a:buNone/>
            </a:pPr>
            <a:r>
              <a:rPr lang="en-US" sz="4800" b="1" dirty="0" smtClean="0"/>
              <a:t>	</a:t>
            </a:r>
            <a:endParaRPr lang="en-US" sz="4800" dirty="0" smtClean="0"/>
          </a:p>
          <a:p>
            <a:pPr>
              <a:buNone/>
            </a:pPr>
            <a:r>
              <a:rPr lang="en-US" sz="4800" b="1" dirty="0" smtClean="0"/>
              <a:t>	</a:t>
            </a:r>
            <a:r>
              <a:rPr lang="en-US" sz="4800" b="1" u="sng" dirty="0" smtClean="0"/>
              <a:t>ARAMARK</a:t>
            </a:r>
            <a:r>
              <a:rPr lang="en-US" sz="4800" b="1" dirty="0" smtClean="0"/>
              <a:t>    	 </a:t>
            </a:r>
            <a:r>
              <a:rPr lang="en-US" sz="4800" dirty="0" smtClean="0"/>
              <a:t>No data. Contract not final.  </a:t>
            </a:r>
          </a:p>
          <a:p>
            <a:pPr>
              <a:buNone/>
            </a:pPr>
            <a:r>
              <a:rPr lang="en-US" sz="4800" b="1" dirty="0" smtClean="0"/>
              <a:t> </a:t>
            </a:r>
            <a:endParaRPr lang="en-US" sz="4800" dirty="0" smtClean="0"/>
          </a:p>
          <a:p>
            <a:pPr>
              <a:buNone/>
            </a:pPr>
            <a:r>
              <a:rPr lang="en-US" sz="4800" b="1" dirty="0" smtClean="0"/>
              <a:t>	</a:t>
            </a:r>
            <a:r>
              <a:rPr lang="en-US" sz="4800" b="1" u="sng" dirty="0" smtClean="0"/>
              <a:t>ICA CONTRACTS DATA </a:t>
            </a:r>
            <a:r>
              <a:rPr lang="en-US" sz="4800" u="sng" dirty="0" smtClean="0"/>
              <a:t>(</a:t>
            </a:r>
            <a:r>
              <a:rPr lang="en-US" sz="4800" u="sng" dirty="0" err="1" smtClean="0"/>
              <a:t>Sodexo,Coke,ISP</a:t>
            </a:r>
            <a:r>
              <a:rPr lang="en-US" sz="4800" u="sng" dirty="0" smtClean="0"/>
              <a:t>)</a:t>
            </a:r>
            <a:endParaRPr lang="en-US" sz="4800" dirty="0" smtClean="0"/>
          </a:p>
          <a:p>
            <a:pPr>
              <a:buNone/>
            </a:pPr>
            <a:r>
              <a:rPr lang="en-US" sz="4800" b="1" dirty="0" smtClean="0"/>
              <a:t> </a:t>
            </a:r>
            <a:endParaRPr lang="en-US" sz="4800" dirty="0" smtClean="0"/>
          </a:p>
          <a:p>
            <a:pPr>
              <a:buNone/>
            </a:pPr>
            <a:r>
              <a:rPr lang="en-US" sz="4800" b="1" dirty="0" smtClean="0"/>
              <a:t>	SODEXO CONTRACT</a:t>
            </a:r>
            <a:endParaRPr lang="en-US" sz="4800" dirty="0" smtClean="0"/>
          </a:p>
          <a:p>
            <a:pPr>
              <a:buNone/>
            </a:pPr>
            <a:r>
              <a:rPr lang="en-US" sz="4800" b="1" dirty="0" smtClean="0"/>
              <a:t>	How does the sponsorship payment work?</a:t>
            </a:r>
            <a:endParaRPr lang="en-US" sz="4800" dirty="0" smtClean="0"/>
          </a:p>
          <a:p>
            <a:pPr>
              <a:buNone/>
            </a:pPr>
            <a:r>
              <a:rPr lang="en-US" sz="4800" dirty="0" smtClean="0"/>
              <a:t>	It is not a sponsorship agreement.  ICA receives a percentage of products sold</a:t>
            </a:r>
          </a:p>
          <a:p>
            <a:pPr>
              <a:buNone/>
            </a:pPr>
            <a:r>
              <a:rPr lang="en-US" sz="4800" b="1" dirty="0" smtClean="0"/>
              <a:t>	Sponsorship Amount</a:t>
            </a:r>
            <a:r>
              <a:rPr lang="en-US" sz="4800" dirty="0" smtClean="0"/>
              <a:t>:	 Guaranteed commissions have averaged $680,000 year</a:t>
            </a:r>
          </a:p>
          <a:p>
            <a:pPr>
              <a:buNone/>
            </a:pPr>
            <a:r>
              <a:rPr lang="en-US" sz="4800" b="1" dirty="0" smtClean="0"/>
              <a:t>	Total Contract Dollar Value:  $</a:t>
            </a:r>
            <a:r>
              <a:rPr lang="en-US" sz="4800" dirty="0" smtClean="0"/>
              <a:t>3.4 million guarantee over the past five years</a:t>
            </a:r>
          </a:p>
          <a:p>
            <a:pPr>
              <a:buNone/>
            </a:pPr>
            <a:endParaRPr lang="en-US" sz="4800" dirty="0" smtClean="0"/>
          </a:p>
          <a:p>
            <a:pPr>
              <a:buNone/>
            </a:pPr>
            <a:r>
              <a:rPr lang="en-US" sz="4800" dirty="0" smtClean="0"/>
              <a:t>	  </a:t>
            </a:r>
            <a:r>
              <a:rPr lang="en-US" sz="4800" b="1" dirty="0" smtClean="0"/>
              <a:t>Number of SODEXO employees on UW campus?</a:t>
            </a:r>
            <a:endParaRPr lang="en-US" sz="4800" dirty="0" smtClean="0"/>
          </a:p>
          <a:p>
            <a:pPr>
              <a:buNone/>
            </a:pPr>
            <a:r>
              <a:rPr lang="en-US" sz="4800" dirty="0" smtClean="0"/>
              <a:t>	     	 Daily:  	2   	</a:t>
            </a:r>
          </a:p>
          <a:p>
            <a:pPr>
              <a:buNone/>
            </a:pPr>
            <a:r>
              <a:rPr lang="en-US" sz="4800" dirty="0" smtClean="0"/>
              <a:t>	      	 Monthly: 	2   	</a:t>
            </a:r>
          </a:p>
          <a:p>
            <a:pPr>
              <a:buNone/>
            </a:pPr>
            <a:r>
              <a:rPr lang="en-US" sz="4800" dirty="0" smtClean="0"/>
              <a:t>                    	 Annually: 	2</a:t>
            </a:r>
          </a:p>
          <a:p>
            <a:pPr>
              <a:buNone/>
            </a:pPr>
            <a:r>
              <a:rPr lang="en-US" sz="4800" dirty="0" smtClean="0"/>
              <a:t>	     	 Other:  	Additional employees hired for events. Concession 		booths are staffed by volunteers and </a:t>
            </a:r>
            <a:r>
              <a:rPr lang="en-US" sz="4800" dirty="0" err="1" smtClean="0"/>
              <a:t>Sodexo</a:t>
            </a:r>
            <a:r>
              <a:rPr lang="en-US" sz="4800" dirty="0" smtClean="0"/>
              <a:t> pays the 		organization or group </a:t>
            </a:r>
            <a:endParaRPr lang="en-US"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2400" dirty="0" smtClean="0"/>
              <a:t>Appendix</a:t>
            </a:r>
            <a:endParaRPr lang="en-US" sz="2400" dirty="0"/>
          </a:p>
        </p:txBody>
      </p:sp>
      <p:sp>
        <p:nvSpPr>
          <p:cNvPr id="3" name="Content Placeholder 2"/>
          <p:cNvSpPr>
            <a:spLocks noGrp="1"/>
          </p:cNvSpPr>
          <p:nvPr>
            <p:ph idx="1"/>
          </p:nvPr>
        </p:nvSpPr>
        <p:spPr>
          <a:xfrm>
            <a:off x="1524000" y="685800"/>
            <a:ext cx="6477000" cy="6172200"/>
          </a:xfrm>
        </p:spPr>
        <p:txBody>
          <a:bodyPr>
            <a:normAutofit fontScale="25000" lnSpcReduction="20000"/>
          </a:bodyPr>
          <a:lstStyle/>
          <a:p>
            <a:pPr>
              <a:buNone/>
            </a:pPr>
            <a:r>
              <a:rPr lang="en-US" dirty="0" smtClean="0"/>
              <a:t>	</a:t>
            </a:r>
            <a:r>
              <a:rPr lang="en-US" sz="4800" b="1" u="sng" dirty="0" smtClean="0"/>
              <a:t>ATHLETIC/COKE with Sponsorship       </a:t>
            </a:r>
            <a:r>
              <a:rPr lang="en-US" sz="4800" dirty="0" smtClean="0"/>
              <a:t>	</a:t>
            </a:r>
            <a:r>
              <a:rPr lang="en-US" sz="4800" b="1" dirty="0" smtClean="0"/>
              <a:t> </a:t>
            </a:r>
            <a:endParaRPr lang="en-US" sz="4800" dirty="0" smtClean="0"/>
          </a:p>
          <a:p>
            <a:pPr>
              <a:buNone/>
            </a:pPr>
            <a:r>
              <a:rPr lang="en-US" sz="4800" b="1" dirty="0" smtClean="0"/>
              <a:t>	How does the sponsorship payment work?  </a:t>
            </a:r>
            <a:r>
              <a:rPr lang="en-US" sz="4800" dirty="0" smtClean="0"/>
              <a:t>Coca Cola pays our multimedia rights partner</a:t>
            </a:r>
          </a:p>
          <a:p>
            <a:pPr>
              <a:buNone/>
            </a:pPr>
            <a:r>
              <a:rPr lang="en-US" sz="4800" b="1" dirty="0" smtClean="0"/>
              <a:t>	Sponsorship Amount:   </a:t>
            </a:r>
            <a:r>
              <a:rPr lang="en-US" sz="4800" dirty="0" smtClean="0"/>
              <a:t>$265,000 year</a:t>
            </a:r>
          </a:p>
          <a:p>
            <a:pPr>
              <a:buNone/>
            </a:pPr>
            <a:r>
              <a:rPr lang="en-US" sz="4800" b="1" dirty="0" smtClean="0"/>
              <a:t>	Total Contract Value: </a:t>
            </a:r>
            <a:r>
              <a:rPr lang="en-US" sz="4800" dirty="0" smtClean="0"/>
              <a:t>$1,325,000</a:t>
            </a:r>
          </a:p>
          <a:p>
            <a:pPr>
              <a:buNone/>
            </a:pPr>
            <a:r>
              <a:rPr lang="en-US" sz="4800" b="1" dirty="0" smtClean="0"/>
              <a:t>   </a:t>
            </a:r>
            <a:r>
              <a:rPr lang="en-US" sz="4800" dirty="0" smtClean="0"/>
              <a:t>	</a:t>
            </a:r>
            <a:r>
              <a:rPr lang="en-US" sz="4800" b="1" dirty="0" smtClean="0"/>
              <a:t>Number of COKE employees on UW campus: </a:t>
            </a:r>
            <a:r>
              <a:rPr lang="en-US" sz="4800" dirty="0" smtClean="0"/>
              <a:t> None</a:t>
            </a:r>
          </a:p>
          <a:p>
            <a:pPr>
              <a:buNone/>
            </a:pPr>
            <a:endParaRPr lang="en-US" sz="4800" dirty="0" smtClean="0"/>
          </a:p>
          <a:p>
            <a:pPr>
              <a:buNone/>
            </a:pPr>
            <a:r>
              <a:rPr lang="en-US" sz="4800" dirty="0" smtClean="0"/>
              <a:t>	       	</a:t>
            </a:r>
          </a:p>
          <a:p>
            <a:pPr>
              <a:buNone/>
            </a:pPr>
            <a:r>
              <a:rPr lang="en-US" sz="4800" dirty="0" smtClean="0"/>
              <a:t>	</a:t>
            </a:r>
            <a:r>
              <a:rPr lang="en-US" sz="4800" b="1" u="sng" dirty="0" smtClean="0"/>
              <a:t>HFS COKE CONTRACT W/SPONSORSHIP</a:t>
            </a:r>
            <a:endParaRPr lang="en-US" sz="4800" dirty="0" smtClean="0"/>
          </a:p>
          <a:p>
            <a:pPr>
              <a:buNone/>
            </a:pPr>
            <a:r>
              <a:rPr lang="en-US" sz="5600" dirty="0" smtClean="0"/>
              <a:t>	</a:t>
            </a:r>
            <a:r>
              <a:rPr lang="en-US" sz="4800" b="1" dirty="0" smtClean="0"/>
              <a:t>Sponsorship Amount: </a:t>
            </a:r>
            <a:r>
              <a:rPr lang="en-US" sz="4800" dirty="0" smtClean="0"/>
              <a:t>$535K yr</a:t>
            </a:r>
          </a:p>
          <a:p>
            <a:pPr>
              <a:buNone/>
            </a:pPr>
            <a:r>
              <a:rPr lang="en-US" sz="4800" dirty="0" smtClean="0"/>
              <a:t>	</a:t>
            </a:r>
            <a:r>
              <a:rPr lang="en-US" sz="4800" b="1" dirty="0" smtClean="0"/>
              <a:t>Total Contract Value</a:t>
            </a:r>
            <a:r>
              <a:rPr lang="en-US" sz="4800" dirty="0" smtClean="0"/>
              <a:t>: $1,920,662 yr</a:t>
            </a:r>
          </a:p>
          <a:p>
            <a:pPr>
              <a:buNone/>
            </a:pPr>
            <a:r>
              <a:rPr lang="en-US" sz="4800" dirty="0" smtClean="0"/>
              <a:t>	</a:t>
            </a:r>
            <a:r>
              <a:rPr lang="en-US" sz="4800" b="1" dirty="0" smtClean="0"/>
              <a:t>Coke employees on UW campus daily: </a:t>
            </a:r>
            <a:r>
              <a:rPr lang="en-US" sz="4800" dirty="0" smtClean="0"/>
              <a:t> 4</a:t>
            </a:r>
          </a:p>
          <a:p>
            <a:pPr>
              <a:buNone/>
            </a:pPr>
            <a:endParaRPr lang="en-US" sz="4800" dirty="0" smtClean="0"/>
          </a:p>
          <a:p>
            <a:pPr>
              <a:buNone/>
            </a:pPr>
            <a:endParaRPr lang="en-US" sz="4800" dirty="0" smtClean="0"/>
          </a:p>
          <a:p>
            <a:pPr>
              <a:buNone/>
            </a:pPr>
            <a:r>
              <a:rPr lang="en-US" sz="4800" dirty="0" smtClean="0"/>
              <a:t>   </a:t>
            </a:r>
            <a:r>
              <a:rPr lang="en-US" sz="4800" b="1" dirty="0" smtClean="0"/>
              <a:t>	</a:t>
            </a:r>
            <a:r>
              <a:rPr lang="en-US" sz="4800" b="1" u="sng" dirty="0" smtClean="0"/>
              <a:t>ISP CONTRACT w/SPONSORSHIP</a:t>
            </a:r>
            <a:r>
              <a:rPr lang="en-US" sz="4800" u="sng" dirty="0" smtClean="0"/>
              <a:t>	</a:t>
            </a:r>
          </a:p>
          <a:p>
            <a:pPr>
              <a:buNone/>
            </a:pPr>
            <a:r>
              <a:rPr lang="en-US" sz="4800" b="1" dirty="0" smtClean="0"/>
              <a:t>	How does the sponsorship payment work?  </a:t>
            </a:r>
            <a:r>
              <a:rPr lang="en-US" sz="4800" dirty="0" smtClean="0"/>
              <a:t>The contract is with IMG which purchased ISP.  IMG pays ICA a percentage of the net revenue from sponsorship agreements.</a:t>
            </a:r>
          </a:p>
          <a:p>
            <a:pPr>
              <a:buNone/>
            </a:pPr>
            <a:r>
              <a:rPr lang="en-US" sz="4800" b="1" dirty="0" smtClean="0"/>
              <a:t>	Sponsorship Amount:  </a:t>
            </a:r>
            <a:r>
              <a:rPr lang="en-US" sz="4800" dirty="0" smtClean="0"/>
              <a:t>$  75% to ICA up to net revenue thresholds that vary with each year.  ICA’s estimated share averages $4.5 million year.</a:t>
            </a:r>
          </a:p>
          <a:p>
            <a:pPr>
              <a:buNone/>
            </a:pPr>
            <a:r>
              <a:rPr lang="en-US" sz="4800" b="1" dirty="0" smtClean="0"/>
              <a:t>	Total Contract Value:  </a:t>
            </a:r>
            <a:r>
              <a:rPr lang="en-US" sz="4800" dirty="0" smtClean="0"/>
              <a:t>$  Estimated to be $13.5 million over three years</a:t>
            </a:r>
            <a:r>
              <a:rPr lang="en-US" sz="4800" b="1" dirty="0" smtClean="0"/>
              <a:t>	       </a:t>
            </a:r>
            <a:endParaRPr lang="en-US" sz="4800" dirty="0" smtClean="0"/>
          </a:p>
          <a:p>
            <a:pPr>
              <a:buNone/>
            </a:pPr>
            <a:r>
              <a:rPr lang="en-US" sz="4800" b="1" dirty="0" smtClean="0"/>
              <a:t>	Number of ISP employees on UW campus:</a:t>
            </a:r>
            <a:endParaRPr lang="en-US" sz="4800" dirty="0" smtClean="0"/>
          </a:p>
          <a:p>
            <a:pPr>
              <a:buNone/>
            </a:pPr>
            <a:r>
              <a:rPr lang="en-US" sz="4800" b="1" dirty="0" smtClean="0"/>
              <a:t>	       	</a:t>
            </a:r>
            <a:r>
              <a:rPr lang="en-US" sz="4800" dirty="0" smtClean="0"/>
              <a:t>Daily: 	5    </a:t>
            </a:r>
          </a:p>
          <a:p>
            <a:pPr>
              <a:buNone/>
            </a:pPr>
            <a:r>
              <a:rPr lang="en-US" sz="4800" dirty="0" smtClean="0"/>
              <a:t>                      	Monthly: 	5    	</a:t>
            </a:r>
          </a:p>
          <a:p>
            <a:pPr>
              <a:buNone/>
            </a:pPr>
            <a:r>
              <a:rPr lang="en-US" sz="4800" dirty="0" smtClean="0"/>
              <a:t>                      	Annually: 	5</a:t>
            </a:r>
          </a:p>
          <a:p>
            <a:pPr>
              <a:buNone/>
            </a:pPr>
            <a:endParaRPr lang="en-US" sz="4800" dirty="0" smtClean="0"/>
          </a:p>
          <a:p>
            <a:pPr>
              <a:buNone/>
            </a:pPr>
            <a:r>
              <a:rPr lang="en-US" sz="4800" dirty="0" smtClean="0"/>
              <a:t>                   </a:t>
            </a:r>
          </a:p>
          <a:p>
            <a:pPr>
              <a:buNone/>
            </a:pPr>
            <a:r>
              <a:rPr lang="en-US" sz="4800" b="1" dirty="0" smtClean="0"/>
              <a:t>	</a:t>
            </a:r>
            <a:r>
              <a:rPr lang="en-US" sz="4800" b="1" u="sng" dirty="0" smtClean="0"/>
              <a:t>NIKE CONTRACT w/SPONSORSHIP</a:t>
            </a:r>
          </a:p>
          <a:p>
            <a:pPr>
              <a:buNone/>
            </a:pPr>
            <a:r>
              <a:rPr lang="en-US" sz="4800" b="1" dirty="0" smtClean="0"/>
              <a:t>	Effective July 1, 2009 – June 30, 2019</a:t>
            </a:r>
          </a:p>
          <a:p>
            <a:pPr>
              <a:buNone/>
            </a:pPr>
            <a:r>
              <a:rPr lang="en-US" sz="4800" b="1" dirty="0" smtClean="0"/>
              <a:t>	Sponsorship </a:t>
            </a:r>
            <a:r>
              <a:rPr lang="en-US" sz="4800" dirty="0" smtClean="0"/>
              <a:t>($500K base compensation, </a:t>
            </a:r>
          </a:p>
          <a:p>
            <a:pPr>
              <a:buNone/>
            </a:pPr>
            <a:r>
              <a:rPr lang="en-US" sz="4800" dirty="0" smtClean="0"/>
              <a:t>	appearances, royalty and other activities</a:t>
            </a:r>
            <a:r>
              <a:rPr lang="en-US" sz="4800" b="1" dirty="0" smtClean="0"/>
              <a:t>:  </a:t>
            </a:r>
            <a:r>
              <a:rPr lang="en-US" sz="4800" dirty="0" smtClean="0"/>
              <a:t> $955,000</a:t>
            </a:r>
            <a:r>
              <a:rPr lang="en-US" sz="4800" b="1" dirty="0" smtClean="0"/>
              <a:t>	</a:t>
            </a:r>
            <a:r>
              <a:rPr lang="en-US" sz="1100" dirty="0" smtClean="0"/>
              <a:t> </a:t>
            </a:r>
          </a:p>
          <a:p>
            <a:pPr>
              <a:buNone/>
            </a:pPr>
            <a:r>
              <a:rPr lang="en-US" sz="4800" dirty="0" smtClean="0"/>
              <a:t>	</a:t>
            </a:r>
            <a:r>
              <a:rPr lang="en-US" sz="4800" b="1" dirty="0" smtClean="0"/>
              <a:t>Total Contract Value: </a:t>
            </a:r>
            <a:r>
              <a:rPr lang="en-US" sz="4800" dirty="0" smtClean="0"/>
              <a:t>$3,455,000  year</a:t>
            </a:r>
          </a:p>
          <a:p>
            <a:r>
              <a:rPr lang="en-US" sz="2900" b="1" dirty="0" smtClean="0"/>
              <a:t>Unisys Spend:  </a:t>
            </a:r>
          </a:p>
          <a:p>
            <a:pPr lvl="1"/>
            <a:r>
              <a:rPr lang="en-US" sz="4800" dirty="0" smtClean="0"/>
              <a:t>12 orders – 30 invoices – Total  $6,299,486.90</a:t>
            </a:r>
          </a:p>
          <a:p>
            <a:pPr lvl="1"/>
            <a:r>
              <a:rPr lang="en-US" sz="4800" dirty="0" smtClean="0"/>
              <a:t> (Includes Multi-year Maintenance)</a:t>
            </a:r>
          </a:p>
          <a:p>
            <a:pPr lvl="1"/>
            <a:endParaRPr lang="en-US" dirty="0" smtClean="0"/>
          </a:p>
          <a:p>
            <a:pPr lvl="1"/>
            <a:endParaRPr lang="en-US" dirty="0" smtClean="0"/>
          </a:p>
          <a:p>
            <a:pPr>
              <a:buNone/>
            </a:pPr>
            <a:endParaRPr lang="en-US" sz="4800" dirty="0" smtClean="0"/>
          </a:p>
          <a:p>
            <a:pPr>
              <a:buNone/>
            </a:pPr>
            <a:endParaRPr lang="en-US" sz="4800" dirty="0" smtClean="0"/>
          </a:p>
          <a:p>
            <a:pPr>
              <a:buNone/>
            </a:pPr>
            <a:endParaRPr lang="en-US" sz="4800" dirty="0" smtClean="0"/>
          </a:p>
          <a:p>
            <a:pPr>
              <a:buNone/>
            </a:pPr>
            <a:endParaRPr lang="en-US" sz="4800" dirty="0" smtClean="0"/>
          </a:p>
          <a:p>
            <a:pPr>
              <a:buNone/>
            </a:pPr>
            <a:endParaRPr lang="en-US" sz="4800" dirty="0" smtClean="0"/>
          </a:p>
          <a:p>
            <a:pPr>
              <a:buNone/>
            </a:pPr>
            <a:endParaRPr lang="en-US" sz="4800" dirty="0" smtClean="0"/>
          </a:p>
          <a:p>
            <a:pPr>
              <a:buNone/>
            </a:pPr>
            <a:r>
              <a:rPr lang="en-US" sz="4800" dirty="0" smtClean="0"/>
              <a:t> </a:t>
            </a:r>
          </a:p>
          <a:p>
            <a:pPr>
              <a:buNone/>
            </a:pPr>
            <a:r>
              <a:rPr lang="en-US" sz="4800" dirty="0" smtClean="0"/>
              <a: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Types of Supplier Contracts with Supplier Employee on Campus at Time of Service</a:t>
            </a:r>
            <a:endParaRPr lang="en-US" sz="2800" dirty="0"/>
          </a:p>
        </p:txBody>
      </p:sp>
      <p:sp>
        <p:nvSpPr>
          <p:cNvPr id="3" name="Content Placeholder 2"/>
          <p:cNvSpPr>
            <a:spLocks noGrp="1"/>
          </p:cNvSpPr>
          <p:nvPr>
            <p:ph idx="1"/>
          </p:nvPr>
        </p:nvSpPr>
        <p:spPr>
          <a:xfrm>
            <a:off x="1447800" y="1600200"/>
            <a:ext cx="5867400" cy="4800600"/>
          </a:xfrm>
        </p:spPr>
        <p:txBody>
          <a:bodyPr>
            <a:normAutofit fontScale="25000" lnSpcReduction="20000"/>
          </a:bodyPr>
          <a:lstStyle/>
          <a:p>
            <a:r>
              <a:rPr lang="en-US" sz="8000" dirty="0" smtClean="0"/>
              <a:t>Delivery of Goods </a:t>
            </a:r>
          </a:p>
          <a:p>
            <a:pPr lvl="1"/>
            <a:r>
              <a:rPr lang="en-US" sz="8000" dirty="0" smtClean="0"/>
              <a:t>Gases/Package delivery/misc supplies</a:t>
            </a:r>
          </a:p>
          <a:p>
            <a:endParaRPr lang="en-US" sz="8000" dirty="0" smtClean="0"/>
          </a:p>
          <a:p>
            <a:r>
              <a:rPr lang="en-US" sz="8000" dirty="0" smtClean="0"/>
              <a:t>Installations </a:t>
            </a:r>
          </a:p>
          <a:p>
            <a:pPr lvl="1"/>
            <a:r>
              <a:rPr lang="en-US" sz="8000" dirty="0" smtClean="0"/>
              <a:t>Furniture/Carpet/Windows/Access Systems</a:t>
            </a:r>
          </a:p>
          <a:p>
            <a:endParaRPr lang="en-US" sz="8000" dirty="0" smtClean="0"/>
          </a:p>
          <a:p>
            <a:r>
              <a:rPr lang="en-US" sz="8000" dirty="0" smtClean="0"/>
              <a:t>Maintenance </a:t>
            </a:r>
          </a:p>
          <a:p>
            <a:pPr lvl="1"/>
            <a:r>
              <a:rPr lang="en-US" sz="8000" dirty="0" smtClean="0"/>
              <a:t>Equipment and Systems</a:t>
            </a:r>
          </a:p>
          <a:p>
            <a:endParaRPr lang="en-US" sz="8000" dirty="0" smtClean="0"/>
          </a:p>
          <a:p>
            <a:r>
              <a:rPr lang="en-US" sz="8000" dirty="0" smtClean="0"/>
              <a:t>Services </a:t>
            </a:r>
          </a:p>
          <a:p>
            <a:pPr lvl="1"/>
            <a:r>
              <a:rPr lang="en-US" sz="8000" dirty="0" smtClean="0"/>
              <a:t>Temps/Inspections/ HVAC Systems and Controls</a:t>
            </a:r>
          </a:p>
          <a:p>
            <a:endParaRPr lang="en-US" sz="8000" dirty="0" smtClean="0"/>
          </a:p>
          <a:p>
            <a:r>
              <a:rPr lang="en-US" sz="8000" dirty="0" smtClean="0"/>
              <a:t>Vending</a:t>
            </a:r>
          </a:p>
          <a:p>
            <a:pPr lvl="1"/>
            <a:r>
              <a:rPr lang="en-US" sz="8000" dirty="0" smtClean="0"/>
              <a:t>Canteen</a:t>
            </a:r>
          </a:p>
          <a:p>
            <a:pPr>
              <a:buNone/>
            </a:pPr>
            <a:r>
              <a:rPr lang="en-US" sz="8000" dirty="0" smtClean="0"/>
              <a:t>		</a:t>
            </a:r>
          </a:p>
          <a:p>
            <a:pPr>
              <a:buNone/>
            </a:pPr>
            <a:r>
              <a:rPr lang="en-US" dirty="0" smtClean="0"/>
              <a:t>		</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dirty="0" smtClean="0"/>
              <a:t>Snapshot of services performed on campus, number of supplier employees &amp; time on campus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85000" lnSpcReduction="10000"/>
          </a:bodyPr>
          <a:lstStyle/>
          <a:p>
            <a:pPr lvl="1"/>
            <a:r>
              <a:rPr lang="en-US" sz="2400" b="1" dirty="0" smtClean="0"/>
              <a:t>Bank &amp; Office (furniture design/assembly) – detail:</a:t>
            </a:r>
          </a:p>
          <a:p>
            <a:pPr lvl="2"/>
            <a:r>
              <a:rPr lang="en-US" sz="1800" dirty="0" smtClean="0"/>
              <a:t>Product:  $3,066,049 (Approx. $300K of this had bundled install and install +design)</a:t>
            </a:r>
          </a:p>
          <a:p>
            <a:pPr lvl="2"/>
            <a:r>
              <a:rPr lang="en-US" sz="1800" dirty="0" smtClean="0"/>
              <a:t>Design:  $119,037 (this equates to 2380 hours or 1.5 designers per week)</a:t>
            </a:r>
          </a:p>
          <a:p>
            <a:pPr lvl="2"/>
            <a:r>
              <a:rPr lang="en-US" sz="1800" dirty="0" smtClean="0"/>
              <a:t>Install:  $478,765 (equals 11,399 hours or 5.4 installers per week) I’ve included delivery, installation, reconfiguration, and moves in this figure</a:t>
            </a:r>
            <a:r>
              <a:rPr lang="en-US" dirty="0" smtClean="0"/>
              <a:t>	</a:t>
            </a:r>
            <a:endParaRPr lang="en-US" sz="5200" dirty="0" smtClean="0"/>
          </a:p>
          <a:p>
            <a:pPr lvl="1"/>
            <a:r>
              <a:rPr lang="en-US" sz="2400" b="1" dirty="0" err="1" smtClean="0"/>
              <a:t>Kone</a:t>
            </a:r>
            <a:r>
              <a:rPr lang="en-US" sz="2400" b="1" dirty="0" smtClean="0"/>
              <a:t> (elevator maintenance</a:t>
            </a:r>
            <a:r>
              <a:rPr lang="en-US" sz="2400" dirty="0" smtClean="0"/>
              <a:t>) – 1 dedicated technician for the Tower – other locations as needed – weekly presence</a:t>
            </a:r>
          </a:p>
          <a:p>
            <a:pPr lvl="1"/>
            <a:r>
              <a:rPr lang="en-US" sz="2400" b="1" dirty="0" smtClean="0"/>
              <a:t>Canteen (vending</a:t>
            </a:r>
            <a:r>
              <a:rPr lang="en-US" sz="2400" dirty="0" smtClean="0"/>
              <a:t>) – 2 drivers weekly – 2 techs (twice a months for 3 days/week/4 hrs)</a:t>
            </a:r>
          </a:p>
          <a:p>
            <a:pPr lvl="1"/>
            <a:r>
              <a:rPr lang="en-US" sz="2400" b="1" dirty="0" smtClean="0"/>
              <a:t>Eden (pest control</a:t>
            </a:r>
            <a:r>
              <a:rPr lang="en-US" sz="2400" dirty="0" smtClean="0"/>
              <a:t>) – 1 full time employee on campus weekly (additional resources added for baiting, special projects</a:t>
            </a:r>
          </a:p>
          <a:p>
            <a:pPr lvl="1"/>
            <a:r>
              <a:rPr lang="en-US" sz="2400" b="1" dirty="0" smtClean="0"/>
              <a:t>Xerox (copiers) – info pending</a:t>
            </a:r>
          </a:p>
          <a:p>
            <a:pPr lvl="1"/>
            <a:r>
              <a:rPr lang="en-US" sz="2400" b="1" dirty="0" smtClean="0"/>
              <a:t>Emerald (hood cleaning</a:t>
            </a:r>
            <a:r>
              <a:rPr lang="en-US" sz="2400" dirty="0" smtClean="0"/>
              <a:t>) – varies – quarterly 1 – 2 on-site weekly</a:t>
            </a:r>
          </a:p>
          <a:p>
            <a:pPr lvl="1"/>
            <a:r>
              <a:rPr lang="en-US" sz="2400" b="1" dirty="0" smtClean="0"/>
              <a:t>RFI (access control) </a:t>
            </a:r>
            <a:r>
              <a:rPr lang="en-US" sz="2400" dirty="0" smtClean="0"/>
              <a:t>– depending on projects – 2-5 on site weekly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152400"/>
          <a:ext cx="8839200" cy="701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2400" dirty="0" smtClean="0"/>
              <a:t>Examples of </a:t>
            </a:r>
            <a:br>
              <a:rPr lang="en-US" sz="2400" dirty="0" smtClean="0"/>
            </a:br>
            <a:r>
              <a:rPr lang="en-US" sz="2400" dirty="0" smtClean="0"/>
              <a:t>Facilities Related Service and Maintenance Purchases</a:t>
            </a:r>
            <a:br>
              <a:rPr lang="en-US" sz="2400" dirty="0" smtClean="0"/>
            </a:br>
            <a:r>
              <a:rPr lang="en-US" sz="2400" dirty="0" smtClean="0"/>
              <a:t>36 Suppliers</a:t>
            </a:r>
            <a:endParaRPr lang="en-US" sz="2400" dirty="0"/>
          </a:p>
        </p:txBody>
      </p:sp>
      <p:graphicFrame>
        <p:nvGraphicFramePr>
          <p:cNvPr id="4" name="Content Placeholder 3"/>
          <p:cNvGraphicFramePr>
            <a:graphicFrameLocks noGrp="1"/>
          </p:cNvGraphicFramePr>
          <p:nvPr>
            <p:ph idx="1"/>
          </p:nvPr>
        </p:nvGraphicFramePr>
        <p:xfrm>
          <a:off x="457200" y="1295400"/>
          <a:ext cx="8229600" cy="4916805"/>
        </p:xfrm>
        <a:graphic>
          <a:graphicData uri="http://schemas.openxmlformats.org/drawingml/2006/table">
            <a:tbl>
              <a:tblPr firstRow="1" bandRow="1">
                <a:tableStyleId>{5C22544A-7EE6-4342-B048-85BDC9FD1C3A}</a:tableStyleId>
              </a:tblPr>
              <a:tblGrid>
                <a:gridCol w="2057400"/>
                <a:gridCol w="2057400"/>
                <a:gridCol w="2057400"/>
                <a:gridCol w="2057400"/>
              </a:tblGrid>
              <a:tr h="396240">
                <a:tc>
                  <a:txBody>
                    <a:bodyPr/>
                    <a:lstStyle/>
                    <a:p>
                      <a:pPr algn="ctr" rtl="0" fontAlgn="ctr"/>
                      <a:r>
                        <a:rPr lang="en-US" sz="1800" b="1" i="0" u="none" strike="noStrike" dirty="0" smtClean="0">
                          <a:solidFill>
                            <a:schemeClr val="bg1"/>
                          </a:solidFill>
                          <a:latin typeface="+mn-lt"/>
                        </a:rPr>
                        <a:t>Supplier</a:t>
                      </a:r>
                      <a:endParaRPr lang="en-US" sz="1800" b="1" i="0" u="none" strike="noStrike" dirty="0">
                        <a:solidFill>
                          <a:schemeClr val="bg1"/>
                        </a:solidFill>
                        <a:latin typeface="+mn-lt"/>
                      </a:endParaRPr>
                    </a:p>
                  </a:txBody>
                  <a:tcPr marL="9525" marR="9525" marT="9525" marB="0" anchor="ctr"/>
                </a:tc>
                <a:tc>
                  <a:txBody>
                    <a:bodyPr/>
                    <a:lstStyle/>
                    <a:p>
                      <a:pPr algn="ctr" rtl="0" fontAlgn="ctr"/>
                      <a:r>
                        <a:rPr lang="en-US" sz="1800" b="1" i="0" u="none" strike="noStrike" dirty="0" smtClean="0">
                          <a:solidFill>
                            <a:schemeClr val="bg1"/>
                          </a:solidFill>
                          <a:latin typeface="+mn-lt"/>
                        </a:rPr>
                        <a:t>Nature</a:t>
                      </a:r>
                      <a:r>
                        <a:rPr lang="en-US" sz="1800" b="1" i="0" u="none" strike="noStrike" baseline="0" dirty="0" smtClean="0">
                          <a:solidFill>
                            <a:schemeClr val="bg1"/>
                          </a:solidFill>
                          <a:latin typeface="+mn-lt"/>
                        </a:rPr>
                        <a:t> of Work</a:t>
                      </a:r>
                      <a:endParaRPr lang="en-US" sz="1800" b="1" i="0" u="none" strike="noStrike" dirty="0">
                        <a:solidFill>
                          <a:schemeClr val="bg1"/>
                        </a:solidFill>
                        <a:latin typeface="+mn-lt"/>
                      </a:endParaRPr>
                    </a:p>
                  </a:txBody>
                  <a:tcPr marL="9525" marR="9525" marT="9525" marB="0" anchor="ctr"/>
                </a:tc>
                <a:tc>
                  <a:txBody>
                    <a:bodyPr/>
                    <a:lstStyle/>
                    <a:p>
                      <a:pPr algn="ctr" rtl="0" fontAlgn="ctr"/>
                      <a:r>
                        <a:rPr lang="en-US" sz="1800" b="1" i="0" u="none" strike="noStrike" dirty="0" smtClean="0">
                          <a:solidFill>
                            <a:schemeClr val="bg1"/>
                          </a:solidFill>
                          <a:latin typeface="+mn-lt"/>
                        </a:rPr>
                        <a:t>Approximate Cost</a:t>
                      </a:r>
                      <a:endParaRPr lang="en-US" sz="1800" b="1" i="0" u="none" strike="noStrike" dirty="0">
                        <a:solidFill>
                          <a:schemeClr val="bg1"/>
                        </a:solidFill>
                        <a:latin typeface="+mn-lt"/>
                      </a:endParaRPr>
                    </a:p>
                  </a:txBody>
                  <a:tcPr marL="9525" marR="9525" marT="9525" marB="0" anchor="ctr"/>
                </a:tc>
                <a:tc>
                  <a:txBody>
                    <a:bodyPr/>
                    <a:lstStyle/>
                    <a:p>
                      <a:pPr algn="ctr" fontAlgn="ctr"/>
                      <a:r>
                        <a:rPr lang="en-US" sz="1800" b="1" i="0" u="none" strike="noStrike" dirty="0">
                          <a:solidFill>
                            <a:schemeClr val="bg1"/>
                          </a:solidFill>
                          <a:latin typeface="+mn-lt"/>
                        </a:rPr>
                        <a:t>Time on campus</a:t>
                      </a:r>
                    </a:p>
                  </a:txBody>
                  <a:tcPr marL="9525" marR="9525" marT="9525" marB="0" anchor="ctr"/>
                </a:tc>
              </a:tr>
              <a:tr h="396240">
                <a:tc>
                  <a:txBody>
                    <a:bodyPr/>
                    <a:lstStyle/>
                    <a:p>
                      <a:pPr algn="l" rtl="0" fontAlgn="t"/>
                      <a:r>
                        <a:rPr lang="en-US" sz="1200" b="0" i="0" u="none" strike="noStrike" dirty="0">
                          <a:solidFill>
                            <a:srgbClr val="000000"/>
                          </a:solidFill>
                          <a:latin typeface="Arial"/>
                        </a:rPr>
                        <a:t>SIEMENS INDUSTRY INC                    </a:t>
                      </a:r>
                    </a:p>
                  </a:txBody>
                  <a:tcPr marL="9525" marR="9525" marT="9525" marB="0"/>
                </a:tc>
                <a:tc>
                  <a:txBody>
                    <a:bodyPr/>
                    <a:lstStyle/>
                    <a:p>
                      <a:pPr algn="l" rtl="0" fontAlgn="t"/>
                      <a:r>
                        <a:rPr lang="en-US" sz="1200" b="0" i="0" u="none" strike="noStrike">
                          <a:solidFill>
                            <a:srgbClr val="000000"/>
                          </a:solidFill>
                          <a:latin typeface="Arial"/>
                        </a:rPr>
                        <a:t>Preventative Maiintenance </a:t>
                      </a:r>
                    </a:p>
                  </a:txBody>
                  <a:tcPr marL="9525" marR="9525" marT="9525" marB="0"/>
                </a:tc>
                <a:tc>
                  <a:txBody>
                    <a:bodyPr/>
                    <a:lstStyle/>
                    <a:p>
                      <a:pPr algn="ctr" rtl="0" fontAlgn="t"/>
                      <a:r>
                        <a:rPr lang="en-US" sz="1200" b="0" i="0" u="none" strike="noStrike" dirty="0">
                          <a:solidFill>
                            <a:srgbClr val="000000"/>
                          </a:solidFill>
                          <a:latin typeface="Arial"/>
                        </a:rPr>
                        <a:t>$252,599</a:t>
                      </a:r>
                    </a:p>
                  </a:txBody>
                  <a:tcPr marL="9525" marR="9525" marT="9525" marB="0"/>
                </a:tc>
                <a:tc>
                  <a:txBody>
                    <a:bodyPr/>
                    <a:lstStyle/>
                    <a:p>
                      <a:pPr algn="ctr" fontAlgn="b"/>
                      <a:r>
                        <a:rPr lang="en-US" sz="1200" b="0" i="0" u="none" strike="noStrike" dirty="0">
                          <a:latin typeface="Arial"/>
                        </a:rPr>
                        <a:t>daily</a:t>
                      </a:r>
                    </a:p>
                  </a:txBody>
                  <a:tcPr marL="9525" marR="9525" marT="9525" marB="0" anchor="b"/>
                </a:tc>
              </a:tr>
              <a:tr h="396240">
                <a:tc>
                  <a:txBody>
                    <a:bodyPr/>
                    <a:lstStyle/>
                    <a:p>
                      <a:pPr algn="l" rtl="0" fontAlgn="t"/>
                      <a:r>
                        <a:rPr lang="en-US" sz="1200" b="0" i="0" u="none" strike="noStrike" dirty="0">
                          <a:solidFill>
                            <a:srgbClr val="000000"/>
                          </a:solidFill>
                          <a:latin typeface="Arial"/>
                        </a:rPr>
                        <a:t>N C MACHINERY CO                        </a:t>
                      </a:r>
                    </a:p>
                  </a:txBody>
                  <a:tcPr marL="9525" marR="9525" marT="9525" marB="0"/>
                </a:tc>
                <a:tc>
                  <a:txBody>
                    <a:bodyPr/>
                    <a:lstStyle/>
                    <a:p>
                      <a:pPr algn="l" rtl="0" fontAlgn="t"/>
                      <a:r>
                        <a:rPr lang="en-US" sz="1200" b="0" i="0" u="none" strike="noStrike" dirty="0">
                          <a:solidFill>
                            <a:srgbClr val="000000"/>
                          </a:solidFill>
                          <a:latin typeface="Arial"/>
                        </a:rPr>
                        <a:t>Test/ generator </a:t>
                      </a:r>
                      <a:r>
                        <a:rPr lang="en-US" sz="1200" b="0" i="0" u="none" strike="noStrike" dirty="0" smtClean="0">
                          <a:solidFill>
                            <a:srgbClr val="000000"/>
                          </a:solidFill>
                          <a:latin typeface="Arial"/>
                        </a:rPr>
                        <a:t>load at </a:t>
                      </a:r>
                      <a:r>
                        <a:rPr lang="en-US" sz="1200" b="0" i="0" u="none" strike="noStrike" dirty="0" err="1" smtClean="0">
                          <a:solidFill>
                            <a:srgbClr val="000000"/>
                          </a:solidFill>
                          <a:latin typeface="Arial"/>
                        </a:rPr>
                        <a:t>Foege</a:t>
                      </a:r>
                      <a:endParaRPr lang="en-US" sz="1200" b="0" i="0" u="none" strike="noStrike" dirty="0">
                        <a:solidFill>
                          <a:srgbClr val="000000"/>
                        </a:solidFill>
                        <a:latin typeface="Arial"/>
                      </a:endParaRPr>
                    </a:p>
                  </a:txBody>
                  <a:tcPr marL="9525" marR="9525" marT="9525" marB="0"/>
                </a:tc>
                <a:tc>
                  <a:txBody>
                    <a:bodyPr/>
                    <a:lstStyle/>
                    <a:p>
                      <a:pPr algn="ctr" rtl="0" fontAlgn="t"/>
                      <a:r>
                        <a:rPr lang="en-US" sz="1200" b="0" i="0" u="none" strike="noStrike" dirty="0">
                          <a:solidFill>
                            <a:srgbClr val="000000"/>
                          </a:solidFill>
                          <a:latin typeface="Arial"/>
                        </a:rPr>
                        <a:t>$6,625</a:t>
                      </a:r>
                    </a:p>
                  </a:txBody>
                  <a:tcPr marL="9525" marR="9525" marT="9525" marB="0"/>
                </a:tc>
                <a:tc>
                  <a:txBody>
                    <a:bodyPr/>
                    <a:lstStyle/>
                    <a:p>
                      <a:pPr algn="ctr" fontAlgn="b"/>
                      <a:r>
                        <a:rPr lang="en-US" sz="1200" b="0" i="0" u="none" strike="noStrike" dirty="0">
                          <a:latin typeface="Arial"/>
                        </a:rPr>
                        <a:t>quarterly</a:t>
                      </a:r>
                    </a:p>
                  </a:txBody>
                  <a:tcPr marL="9525" marR="9525" marT="9525" marB="0" anchor="b"/>
                </a:tc>
              </a:tr>
              <a:tr h="396240">
                <a:tc>
                  <a:txBody>
                    <a:bodyPr/>
                    <a:lstStyle/>
                    <a:p>
                      <a:pPr algn="l" rtl="0" fontAlgn="t"/>
                      <a:r>
                        <a:rPr lang="en-US" sz="1200" b="0" i="0" u="none" strike="noStrike" dirty="0">
                          <a:solidFill>
                            <a:srgbClr val="000000"/>
                          </a:solidFill>
                          <a:latin typeface="Arial"/>
                        </a:rPr>
                        <a:t>AUTOMATIC ENTRIES INC                   </a:t>
                      </a:r>
                    </a:p>
                  </a:txBody>
                  <a:tcPr marL="9525" marR="9525" marT="9525" marB="0"/>
                </a:tc>
                <a:tc>
                  <a:txBody>
                    <a:bodyPr/>
                    <a:lstStyle/>
                    <a:p>
                      <a:pPr algn="l" rtl="0" fontAlgn="t"/>
                      <a:r>
                        <a:rPr lang="en-US" sz="1200" b="0" i="0" u="none" strike="noStrike" dirty="0">
                          <a:solidFill>
                            <a:srgbClr val="000000"/>
                          </a:solidFill>
                          <a:latin typeface="Arial"/>
                        </a:rPr>
                        <a:t>Preventative maintenance for </a:t>
                      </a:r>
                      <a:r>
                        <a:rPr lang="en-US" sz="1200" b="0" i="0" u="none" strike="noStrike" dirty="0" smtClean="0">
                          <a:solidFill>
                            <a:srgbClr val="000000"/>
                          </a:solidFill>
                          <a:latin typeface="Arial"/>
                        </a:rPr>
                        <a:t>automated doors</a:t>
                      </a:r>
                      <a:endParaRPr lang="en-US" sz="1200" b="0" i="0" u="none" strike="noStrike" dirty="0">
                        <a:solidFill>
                          <a:srgbClr val="000000"/>
                        </a:solidFill>
                        <a:latin typeface="Arial"/>
                      </a:endParaRPr>
                    </a:p>
                  </a:txBody>
                  <a:tcPr marL="9525" marR="9525" marT="9525" marB="0"/>
                </a:tc>
                <a:tc>
                  <a:txBody>
                    <a:bodyPr/>
                    <a:lstStyle/>
                    <a:p>
                      <a:pPr algn="ctr" rtl="0" fontAlgn="t"/>
                      <a:r>
                        <a:rPr lang="en-US" sz="1200" b="0" i="0" u="none" strike="noStrike" dirty="0">
                          <a:solidFill>
                            <a:srgbClr val="000000"/>
                          </a:solidFill>
                          <a:latin typeface="Arial"/>
                        </a:rPr>
                        <a:t>$1,643</a:t>
                      </a:r>
                    </a:p>
                  </a:txBody>
                  <a:tcPr marL="9525" marR="9525" marT="9525" marB="0"/>
                </a:tc>
                <a:tc>
                  <a:txBody>
                    <a:bodyPr/>
                    <a:lstStyle/>
                    <a:p>
                      <a:pPr algn="ctr" fontAlgn="b"/>
                      <a:r>
                        <a:rPr lang="en-US" sz="1200" b="0" i="0" u="none" strike="noStrike" dirty="0">
                          <a:latin typeface="Arial"/>
                        </a:rPr>
                        <a:t>quarterly</a:t>
                      </a:r>
                    </a:p>
                  </a:txBody>
                  <a:tcPr marL="9525" marR="9525" marT="9525" marB="0" anchor="b"/>
                </a:tc>
              </a:tr>
              <a:tr h="396240">
                <a:tc>
                  <a:txBody>
                    <a:bodyPr/>
                    <a:lstStyle/>
                    <a:p>
                      <a:pPr algn="l" rtl="0" fontAlgn="t"/>
                      <a:r>
                        <a:rPr lang="en-US" sz="1200" b="0" i="0" u="none" strike="noStrike" dirty="0">
                          <a:solidFill>
                            <a:srgbClr val="000000"/>
                          </a:solidFill>
                          <a:latin typeface="Arial"/>
                        </a:rPr>
                        <a:t>ASSETWORKS INC                          </a:t>
                      </a:r>
                    </a:p>
                  </a:txBody>
                  <a:tcPr marL="9525" marR="9525" marT="9525" marB="0"/>
                </a:tc>
                <a:tc>
                  <a:txBody>
                    <a:bodyPr/>
                    <a:lstStyle/>
                    <a:p>
                      <a:pPr algn="l" rtl="0" fontAlgn="t"/>
                      <a:r>
                        <a:rPr lang="en-US" sz="1200" b="0" i="0" u="none" strike="noStrike">
                          <a:solidFill>
                            <a:srgbClr val="000000"/>
                          </a:solidFill>
                          <a:latin typeface="Arial"/>
                        </a:rPr>
                        <a:t>Maintenance Agreement</a:t>
                      </a:r>
                    </a:p>
                  </a:txBody>
                  <a:tcPr marL="9525" marR="9525" marT="9525" marB="0"/>
                </a:tc>
                <a:tc>
                  <a:txBody>
                    <a:bodyPr/>
                    <a:lstStyle/>
                    <a:p>
                      <a:pPr algn="ctr" rtl="0" fontAlgn="t"/>
                      <a:r>
                        <a:rPr lang="en-US" sz="1200" b="0" i="0" u="none" strike="noStrike" dirty="0">
                          <a:solidFill>
                            <a:srgbClr val="000000"/>
                          </a:solidFill>
                          <a:latin typeface="Arial"/>
                        </a:rPr>
                        <a:t>$68,213</a:t>
                      </a:r>
                    </a:p>
                  </a:txBody>
                  <a:tcPr marL="9525" marR="9525" marT="9525" marB="0"/>
                </a:tc>
                <a:tc>
                  <a:txBody>
                    <a:bodyPr/>
                    <a:lstStyle/>
                    <a:p>
                      <a:pPr algn="ctr" fontAlgn="b"/>
                      <a:r>
                        <a:rPr lang="en-US" sz="1200" b="0" i="0" u="none" strike="noStrike" dirty="0">
                          <a:latin typeface="Arial"/>
                        </a:rPr>
                        <a:t>annual</a:t>
                      </a:r>
                    </a:p>
                  </a:txBody>
                  <a:tcPr marL="9525" marR="9525" marT="9525" marB="0" anchor="b"/>
                </a:tc>
              </a:tr>
              <a:tr h="396240">
                <a:tc>
                  <a:txBody>
                    <a:bodyPr/>
                    <a:lstStyle/>
                    <a:p>
                      <a:pPr algn="l" rtl="0" fontAlgn="t"/>
                      <a:r>
                        <a:rPr lang="en-US" sz="1200" b="0" i="0" u="none" strike="noStrike" dirty="0">
                          <a:solidFill>
                            <a:srgbClr val="000000"/>
                          </a:solidFill>
                          <a:latin typeface="Arial"/>
                        </a:rPr>
                        <a:t>INCONTROL                               </a:t>
                      </a:r>
                    </a:p>
                  </a:txBody>
                  <a:tcPr marL="9525" marR="9525" marT="9525" marB="0"/>
                </a:tc>
                <a:tc>
                  <a:txBody>
                    <a:bodyPr/>
                    <a:lstStyle/>
                    <a:p>
                      <a:pPr algn="l" rtl="0" fontAlgn="t"/>
                      <a:r>
                        <a:rPr lang="en-US" sz="1200" b="0" i="0" u="none" strike="noStrike" dirty="0">
                          <a:solidFill>
                            <a:srgbClr val="000000"/>
                          </a:solidFill>
                          <a:latin typeface="Arial"/>
                        </a:rPr>
                        <a:t>Inspection and </a:t>
                      </a:r>
                      <a:r>
                        <a:rPr lang="en-US" sz="1200" b="0" i="0" u="none" strike="noStrike" dirty="0" smtClean="0">
                          <a:solidFill>
                            <a:srgbClr val="000000"/>
                          </a:solidFill>
                          <a:latin typeface="Arial"/>
                        </a:rPr>
                        <a:t>calibration </a:t>
                      </a:r>
                      <a:r>
                        <a:rPr lang="en-US" sz="1200" b="0" i="0" u="none" strike="noStrike" dirty="0">
                          <a:solidFill>
                            <a:srgbClr val="000000"/>
                          </a:solidFill>
                          <a:latin typeface="Arial"/>
                        </a:rPr>
                        <a:t>of refrigeration alarms</a:t>
                      </a:r>
                    </a:p>
                  </a:txBody>
                  <a:tcPr marL="9525" marR="9525" marT="9525" marB="0"/>
                </a:tc>
                <a:tc>
                  <a:txBody>
                    <a:bodyPr/>
                    <a:lstStyle/>
                    <a:p>
                      <a:pPr algn="ctr" rtl="0" fontAlgn="t"/>
                      <a:r>
                        <a:rPr lang="en-US" sz="1200" b="0" i="0" u="none" strike="noStrike" dirty="0">
                          <a:solidFill>
                            <a:srgbClr val="000000"/>
                          </a:solidFill>
                          <a:latin typeface="Arial"/>
                        </a:rPr>
                        <a:t>$7,118</a:t>
                      </a:r>
                    </a:p>
                  </a:txBody>
                  <a:tcPr marL="9525" marR="9525" marT="9525" marB="0"/>
                </a:tc>
                <a:tc>
                  <a:txBody>
                    <a:bodyPr/>
                    <a:lstStyle/>
                    <a:p>
                      <a:pPr algn="ctr" fontAlgn="b"/>
                      <a:r>
                        <a:rPr lang="en-US" sz="1200" b="0" i="0" u="none" strike="noStrike" dirty="0" smtClean="0">
                          <a:latin typeface="Arial"/>
                        </a:rPr>
                        <a:t>annual</a:t>
                      </a:r>
                      <a:endParaRPr lang="en-US" sz="1200" b="0" i="0" u="none" strike="noStrike" dirty="0">
                        <a:latin typeface="Arial"/>
                      </a:endParaRPr>
                    </a:p>
                  </a:txBody>
                  <a:tcPr marL="9525" marR="9525" marT="9525" marB="0" anchor="b"/>
                </a:tc>
              </a:tr>
              <a:tr h="396240">
                <a:tc>
                  <a:txBody>
                    <a:bodyPr/>
                    <a:lstStyle/>
                    <a:p>
                      <a:pPr algn="l" rtl="0" fontAlgn="t"/>
                      <a:r>
                        <a:rPr lang="en-US" sz="1200" b="0" i="0" u="none" strike="noStrike" dirty="0">
                          <a:solidFill>
                            <a:srgbClr val="000000"/>
                          </a:solidFill>
                          <a:latin typeface="Arial"/>
                        </a:rPr>
                        <a:t>EDEN ADVANCED PEST TECHNOLOGIES         </a:t>
                      </a:r>
                    </a:p>
                  </a:txBody>
                  <a:tcPr marL="9525" marR="9525" marT="9525" marB="0"/>
                </a:tc>
                <a:tc>
                  <a:txBody>
                    <a:bodyPr/>
                    <a:lstStyle/>
                    <a:p>
                      <a:pPr algn="l" rtl="0" fontAlgn="t"/>
                      <a:r>
                        <a:rPr lang="en-US" sz="1200" b="0" i="0" u="none" strike="noStrike">
                          <a:solidFill>
                            <a:srgbClr val="000000"/>
                          </a:solidFill>
                          <a:latin typeface="Arial"/>
                        </a:rPr>
                        <a:t>Bird Abatement Foege Bldg</a:t>
                      </a:r>
                    </a:p>
                  </a:txBody>
                  <a:tcPr marL="9525" marR="9525" marT="9525" marB="0"/>
                </a:tc>
                <a:tc>
                  <a:txBody>
                    <a:bodyPr/>
                    <a:lstStyle/>
                    <a:p>
                      <a:pPr algn="ctr" rtl="0" fontAlgn="t"/>
                      <a:r>
                        <a:rPr lang="en-US" sz="1200" b="0" i="0" u="none" strike="noStrike" dirty="0">
                          <a:solidFill>
                            <a:srgbClr val="000000"/>
                          </a:solidFill>
                          <a:latin typeface="Arial"/>
                        </a:rPr>
                        <a:t>$31,610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6240">
                <a:tc>
                  <a:txBody>
                    <a:bodyPr/>
                    <a:lstStyle/>
                    <a:p>
                      <a:pPr algn="l" rtl="0" fontAlgn="t"/>
                      <a:r>
                        <a:rPr lang="en-US" sz="1200" b="0" i="0" u="none" strike="noStrike" dirty="0">
                          <a:solidFill>
                            <a:srgbClr val="000000"/>
                          </a:solidFill>
                          <a:latin typeface="Arial"/>
                        </a:rPr>
                        <a:t>SIEMENS                                 </a:t>
                      </a:r>
                    </a:p>
                  </a:txBody>
                  <a:tcPr marL="9525" marR="9525" marT="9525" marB="0"/>
                </a:tc>
                <a:tc>
                  <a:txBody>
                    <a:bodyPr/>
                    <a:lstStyle/>
                    <a:p>
                      <a:pPr algn="l" rtl="0" fontAlgn="t"/>
                      <a:r>
                        <a:rPr lang="en-US" sz="1200" b="0" i="0" u="none" strike="noStrike">
                          <a:solidFill>
                            <a:srgbClr val="000000"/>
                          </a:solidFill>
                          <a:latin typeface="Arial"/>
                        </a:rPr>
                        <a:t>Labor and materials for programming upgrade </a:t>
                      </a:r>
                    </a:p>
                  </a:txBody>
                  <a:tcPr marL="9525" marR="9525" marT="9525" marB="0"/>
                </a:tc>
                <a:tc>
                  <a:txBody>
                    <a:bodyPr/>
                    <a:lstStyle/>
                    <a:p>
                      <a:pPr algn="ctr" rtl="0" fontAlgn="t"/>
                      <a:r>
                        <a:rPr lang="en-US" sz="1200" b="0" i="0" u="none" strike="noStrike" dirty="0">
                          <a:solidFill>
                            <a:srgbClr val="000000"/>
                          </a:solidFill>
                          <a:latin typeface="Arial"/>
                        </a:rPr>
                        <a:t>$19,929</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6240">
                <a:tc>
                  <a:txBody>
                    <a:bodyPr/>
                    <a:lstStyle/>
                    <a:p>
                      <a:pPr algn="l" rtl="0" fontAlgn="t"/>
                      <a:r>
                        <a:rPr lang="en-US" sz="1200" b="0" i="0" u="none" strike="noStrike" dirty="0">
                          <a:solidFill>
                            <a:srgbClr val="000000"/>
                          </a:solidFill>
                          <a:latin typeface="Arial"/>
                        </a:rPr>
                        <a:t>SIEMENS INDUSTRY INC                    </a:t>
                      </a:r>
                    </a:p>
                  </a:txBody>
                  <a:tcPr marL="9525" marR="9525" marT="9525" marB="0"/>
                </a:tc>
                <a:tc>
                  <a:txBody>
                    <a:bodyPr/>
                    <a:lstStyle/>
                    <a:p>
                      <a:pPr algn="l" rtl="0" fontAlgn="t"/>
                      <a:r>
                        <a:rPr lang="en-US" sz="1200" b="0" i="0" u="none" strike="noStrike" dirty="0">
                          <a:solidFill>
                            <a:srgbClr val="000000"/>
                          </a:solidFill>
                          <a:latin typeface="Arial"/>
                        </a:rPr>
                        <a:t>Labor and materials for </a:t>
                      </a:r>
                      <a:r>
                        <a:rPr lang="en-US" sz="1200" b="0" i="0" u="none" strike="noStrike" dirty="0" smtClean="0">
                          <a:solidFill>
                            <a:srgbClr val="000000"/>
                          </a:solidFill>
                          <a:latin typeface="Arial"/>
                        </a:rPr>
                        <a:t>software </a:t>
                      </a:r>
                      <a:r>
                        <a:rPr lang="en-US" sz="1200" b="0" i="0" u="none" strike="noStrike" dirty="0">
                          <a:solidFill>
                            <a:srgbClr val="000000"/>
                          </a:solidFill>
                          <a:latin typeface="Arial"/>
                        </a:rPr>
                        <a:t>and programming </a:t>
                      </a:r>
                    </a:p>
                  </a:txBody>
                  <a:tcPr marL="9525" marR="9525" marT="9525" marB="0"/>
                </a:tc>
                <a:tc>
                  <a:txBody>
                    <a:bodyPr/>
                    <a:lstStyle/>
                    <a:p>
                      <a:pPr algn="ctr" rtl="0" fontAlgn="t"/>
                      <a:r>
                        <a:rPr lang="en-US" sz="1200" b="0" i="0" u="none" strike="noStrike" dirty="0">
                          <a:solidFill>
                            <a:srgbClr val="000000"/>
                          </a:solidFill>
                          <a:latin typeface="Arial"/>
                        </a:rPr>
                        <a:t>$16,232</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6240">
                <a:tc>
                  <a:txBody>
                    <a:bodyPr/>
                    <a:lstStyle/>
                    <a:p>
                      <a:pPr algn="l" rtl="0" fontAlgn="t"/>
                      <a:r>
                        <a:rPr lang="en-US" sz="1200" b="0" i="0" u="none" strike="noStrike" dirty="0">
                          <a:solidFill>
                            <a:srgbClr val="000000"/>
                          </a:solidFill>
                          <a:latin typeface="Arial"/>
                        </a:rPr>
                        <a:t>ROSE MEDIA INC                          </a:t>
                      </a:r>
                    </a:p>
                  </a:txBody>
                  <a:tcPr marL="9525" marR="9525" marT="9525" marB="0"/>
                </a:tc>
                <a:tc>
                  <a:txBody>
                    <a:bodyPr/>
                    <a:lstStyle/>
                    <a:p>
                      <a:pPr algn="l" rtl="0" fontAlgn="t"/>
                      <a:r>
                        <a:rPr lang="en-US" sz="1200" b="0" i="0" u="none" strike="noStrike" dirty="0">
                          <a:solidFill>
                            <a:srgbClr val="000000"/>
                          </a:solidFill>
                          <a:latin typeface="Arial"/>
                        </a:rPr>
                        <a:t>Install low voltage wiring</a:t>
                      </a:r>
                    </a:p>
                  </a:txBody>
                  <a:tcPr marL="9525" marR="9525" marT="9525" marB="0"/>
                </a:tc>
                <a:tc>
                  <a:txBody>
                    <a:bodyPr/>
                    <a:lstStyle/>
                    <a:p>
                      <a:pPr algn="ctr" rtl="0" fontAlgn="t"/>
                      <a:r>
                        <a:rPr lang="en-US" sz="1200" b="0" i="0" u="none" strike="noStrike" dirty="0">
                          <a:solidFill>
                            <a:srgbClr val="000000"/>
                          </a:solidFill>
                          <a:latin typeface="Arial"/>
                        </a:rPr>
                        <a:t>$15,330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6240">
                <a:tc>
                  <a:txBody>
                    <a:bodyPr/>
                    <a:lstStyle/>
                    <a:p>
                      <a:pPr algn="l" rtl="0" fontAlgn="t"/>
                      <a:r>
                        <a:rPr lang="en-US" sz="1200" b="0" i="0" u="none" strike="noStrike">
                          <a:solidFill>
                            <a:srgbClr val="000000"/>
                          </a:solidFill>
                          <a:latin typeface="Arial"/>
                        </a:rPr>
                        <a:t>RICHARD SCHOENROCK                      </a:t>
                      </a:r>
                    </a:p>
                  </a:txBody>
                  <a:tcPr marL="9525" marR="9525" marT="9525" marB="0"/>
                </a:tc>
                <a:tc>
                  <a:txBody>
                    <a:bodyPr/>
                    <a:lstStyle/>
                    <a:p>
                      <a:pPr algn="l" rtl="0" fontAlgn="t"/>
                      <a:r>
                        <a:rPr lang="en-US" sz="1200" b="0" i="0" u="none" strike="noStrike" dirty="0">
                          <a:solidFill>
                            <a:srgbClr val="000000"/>
                          </a:solidFill>
                          <a:latin typeface="Arial"/>
                        </a:rPr>
                        <a:t>Labor and Material to sandblast and clean concrete patio</a:t>
                      </a:r>
                    </a:p>
                  </a:txBody>
                  <a:tcPr marL="9525" marR="9525" marT="9525" marB="0"/>
                </a:tc>
                <a:tc>
                  <a:txBody>
                    <a:bodyPr/>
                    <a:lstStyle/>
                    <a:p>
                      <a:pPr algn="ctr" rtl="0" fontAlgn="t"/>
                      <a:r>
                        <a:rPr lang="en-US" sz="1200" b="0" i="0" u="none" strike="noStrike" dirty="0">
                          <a:solidFill>
                            <a:srgbClr val="000000"/>
                          </a:solidFill>
                          <a:latin typeface="Arial"/>
                        </a:rPr>
                        <a:t>$13,549</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6240">
                <a:tc>
                  <a:txBody>
                    <a:bodyPr/>
                    <a:lstStyle/>
                    <a:p>
                      <a:pPr algn="l" rtl="0" fontAlgn="t"/>
                      <a:r>
                        <a:rPr lang="en-US" sz="1200" b="0" i="0" u="none" strike="noStrike">
                          <a:solidFill>
                            <a:srgbClr val="000000"/>
                          </a:solidFill>
                          <a:latin typeface="Arial"/>
                        </a:rPr>
                        <a:t>NATL RESPONSE CORP                      </a:t>
                      </a:r>
                    </a:p>
                  </a:txBody>
                  <a:tcPr marL="9525" marR="9525" marT="9525" marB="0"/>
                </a:tc>
                <a:tc>
                  <a:txBody>
                    <a:bodyPr/>
                    <a:lstStyle/>
                    <a:p>
                      <a:pPr algn="l" rtl="0" fontAlgn="t"/>
                      <a:r>
                        <a:rPr lang="en-US" sz="1200" b="0" i="0" u="none" strike="noStrike" dirty="0">
                          <a:solidFill>
                            <a:srgbClr val="000000"/>
                          </a:solidFill>
                          <a:latin typeface="Arial"/>
                        </a:rPr>
                        <a:t>Biohazard waste clean up</a:t>
                      </a:r>
                    </a:p>
                  </a:txBody>
                  <a:tcPr marL="9525" marR="9525" marT="9525" marB="0"/>
                </a:tc>
                <a:tc>
                  <a:txBody>
                    <a:bodyPr/>
                    <a:lstStyle/>
                    <a:p>
                      <a:pPr algn="ctr" rtl="0" fontAlgn="t"/>
                      <a:r>
                        <a:rPr lang="en-US" sz="1200" b="0" i="0" u="none" strike="noStrike" dirty="0">
                          <a:solidFill>
                            <a:srgbClr val="000000"/>
                          </a:solidFill>
                          <a:latin typeface="Arial"/>
                        </a:rPr>
                        <a:t>$12,484</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2000" dirty="0" smtClean="0"/>
              <a:t>Examples of Facilities Related Service and Maintenance Purchases</a:t>
            </a:r>
            <a:endParaRPr lang="en-US" sz="2000" dirty="0"/>
          </a:p>
        </p:txBody>
      </p:sp>
      <p:graphicFrame>
        <p:nvGraphicFramePr>
          <p:cNvPr id="4" name="Content Placeholder 3"/>
          <p:cNvGraphicFramePr>
            <a:graphicFrameLocks noGrp="1"/>
          </p:cNvGraphicFramePr>
          <p:nvPr>
            <p:ph idx="1"/>
          </p:nvPr>
        </p:nvGraphicFramePr>
        <p:xfrm>
          <a:off x="457200" y="762001"/>
          <a:ext cx="8229600" cy="5733981"/>
        </p:xfrm>
        <a:graphic>
          <a:graphicData uri="http://schemas.openxmlformats.org/drawingml/2006/table">
            <a:tbl>
              <a:tblPr firstRow="1" bandRow="1">
                <a:tableStyleId>{5C22544A-7EE6-4342-B048-85BDC9FD1C3A}</a:tableStyleId>
              </a:tblPr>
              <a:tblGrid>
                <a:gridCol w="2057400"/>
                <a:gridCol w="2057400"/>
                <a:gridCol w="2057400"/>
                <a:gridCol w="2057400"/>
              </a:tblGrid>
              <a:tr h="362204">
                <a:tc>
                  <a:txBody>
                    <a:bodyPr/>
                    <a:lstStyle/>
                    <a:p>
                      <a:pPr algn="ctr"/>
                      <a:r>
                        <a:rPr lang="en-US" dirty="0" smtClean="0"/>
                        <a:t>Supplier</a:t>
                      </a:r>
                      <a:endParaRPr lang="en-US" dirty="0"/>
                    </a:p>
                  </a:txBody>
                  <a:tcPr/>
                </a:tc>
                <a:tc>
                  <a:txBody>
                    <a:bodyPr/>
                    <a:lstStyle/>
                    <a:p>
                      <a:r>
                        <a:rPr lang="en-US" dirty="0" smtClean="0"/>
                        <a:t>Nature of Work</a:t>
                      </a:r>
                      <a:endParaRPr lang="en-US" dirty="0"/>
                    </a:p>
                  </a:txBody>
                  <a:tcPr/>
                </a:tc>
                <a:tc>
                  <a:txBody>
                    <a:bodyPr/>
                    <a:lstStyle/>
                    <a:p>
                      <a:r>
                        <a:rPr lang="en-US" dirty="0" smtClean="0"/>
                        <a:t>Approximate Cost</a:t>
                      </a:r>
                      <a:endParaRPr lang="en-US" dirty="0"/>
                    </a:p>
                  </a:txBody>
                  <a:tcPr/>
                </a:tc>
                <a:tc>
                  <a:txBody>
                    <a:bodyPr/>
                    <a:lstStyle/>
                    <a:p>
                      <a:r>
                        <a:rPr lang="en-US" dirty="0" smtClean="0"/>
                        <a:t>Time on Campus</a:t>
                      </a:r>
                      <a:endParaRPr lang="en-US" dirty="0"/>
                    </a:p>
                  </a:txBody>
                  <a:tcPr/>
                </a:tc>
              </a:tr>
              <a:tr h="390094">
                <a:tc>
                  <a:txBody>
                    <a:bodyPr/>
                    <a:lstStyle/>
                    <a:p>
                      <a:pPr algn="l" rtl="0" fontAlgn="t"/>
                      <a:r>
                        <a:rPr lang="en-US" sz="1200" b="0" i="0" u="none" strike="noStrike" dirty="0">
                          <a:solidFill>
                            <a:srgbClr val="000000"/>
                          </a:solidFill>
                          <a:latin typeface="Arial"/>
                        </a:rPr>
                        <a:t>SIEMENS INDUSTRY INC                    </a:t>
                      </a:r>
                    </a:p>
                  </a:txBody>
                  <a:tcPr marL="9525" marR="9525" marT="9525" marB="0"/>
                </a:tc>
                <a:tc>
                  <a:txBody>
                    <a:bodyPr/>
                    <a:lstStyle/>
                    <a:p>
                      <a:pPr algn="l" rtl="0" fontAlgn="t"/>
                      <a:r>
                        <a:rPr lang="en-US" sz="1200" b="0" i="0" u="none" strike="noStrike">
                          <a:solidFill>
                            <a:srgbClr val="000000"/>
                          </a:solidFill>
                          <a:latin typeface="Arial"/>
                        </a:rPr>
                        <a:t>Materials and labor to install system</a:t>
                      </a:r>
                    </a:p>
                  </a:txBody>
                  <a:tcPr marL="9525" marR="9525" marT="9525" marB="0"/>
                </a:tc>
                <a:tc>
                  <a:txBody>
                    <a:bodyPr/>
                    <a:lstStyle/>
                    <a:p>
                      <a:pPr algn="ctr" rtl="0" fontAlgn="t"/>
                      <a:r>
                        <a:rPr lang="en-US" sz="1200" b="0" i="0" u="none" strike="noStrike">
                          <a:solidFill>
                            <a:srgbClr val="000000"/>
                          </a:solidFill>
                          <a:latin typeface="Arial"/>
                        </a:rPr>
                        <a:t>$11,306</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WELCOME RAMP SYSTEMS INC                </a:t>
                      </a:r>
                    </a:p>
                  </a:txBody>
                  <a:tcPr marL="9525" marR="9525" marT="9525" marB="0"/>
                </a:tc>
                <a:tc>
                  <a:txBody>
                    <a:bodyPr/>
                    <a:lstStyle/>
                    <a:p>
                      <a:pPr algn="l" rtl="0" fontAlgn="t"/>
                      <a:r>
                        <a:rPr lang="en-US" sz="1200" b="0" i="0" u="none" strike="noStrike" dirty="0">
                          <a:solidFill>
                            <a:srgbClr val="000000"/>
                          </a:solidFill>
                          <a:latin typeface="Arial"/>
                        </a:rPr>
                        <a:t>Labor and materials to install ADA ramp</a:t>
                      </a:r>
                    </a:p>
                  </a:txBody>
                  <a:tcPr marL="9525" marR="9525" marT="9525" marB="0"/>
                </a:tc>
                <a:tc>
                  <a:txBody>
                    <a:bodyPr/>
                    <a:lstStyle/>
                    <a:p>
                      <a:pPr algn="ctr" rtl="0" fontAlgn="t"/>
                      <a:r>
                        <a:rPr lang="en-US" sz="1200" b="0" i="0" u="none" strike="noStrike">
                          <a:solidFill>
                            <a:srgbClr val="000000"/>
                          </a:solidFill>
                          <a:latin typeface="Arial"/>
                        </a:rPr>
                        <a:t>$10,567</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ELITE HARDWOOD FLOORS CO                </a:t>
                      </a:r>
                    </a:p>
                  </a:txBody>
                  <a:tcPr marL="9525" marR="9525" marT="9525" marB="0"/>
                </a:tc>
                <a:tc>
                  <a:txBody>
                    <a:bodyPr/>
                    <a:lstStyle/>
                    <a:p>
                      <a:pPr algn="l" rtl="0" fontAlgn="t"/>
                      <a:r>
                        <a:rPr lang="en-US" sz="1200" b="0" i="0" u="none" strike="noStrike">
                          <a:solidFill>
                            <a:srgbClr val="000000"/>
                          </a:solidFill>
                          <a:latin typeface="Arial"/>
                        </a:rPr>
                        <a:t>Labor and materials to refinish hardwood floor</a:t>
                      </a:r>
                    </a:p>
                  </a:txBody>
                  <a:tcPr marL="9525" marR="9525" marT="9525" marB="0"/>
                </a:tc>
                <a:tc>
                  <a:txBody>
                    <a:bodyPr/>
                    <a:lstStyle/>
                    <a:p>
                      <a:pPr algn="ctr" rtl="0" fontAlgn="t"/>
                      <a:r>
                        <a:rPr lang="en-US" sz="1200" b="0" i="0" u="none" strike="noStrike">
                          <a:solidFill>
                            <a:srgbClr val="000000"/>
                          </a:solidFill>
                          <a:latin typeface="Arial"/>
                        </a:rPr>
                        <a:t>$10,129</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RFI ENTERPRISES INC                     </a:t>
                      </a:r>
                    </a:p>
                  </a:txBody>
                  <a:tcPr marL="9525" marR="9525" marT="9525" marB="0"/>
                </a:tc>
                <a:tc>
                  <a:txBody>
                    <a:bodyPr/>
                    <a:lstStyle/>
                    <a:p>
                      <a:pPr algn="l" rtl="0" fontAlgn="t"/>
                      <a:r>
                        <a:rPr lang="en-US" sz="1200" b="0" i="0" u="none" strike="noStrike">
                          <a:solidFill>
                            <a:srgbClr val="000000"/>
                          </a:solidFill>
                          <a:latin typeface="Arial"/>
                        </a:rPr>
                        <a:t>Labor and materials to install CAAMS Access System</a:t>
                      </a:r>
                    </a:p>
                  </a:txBody>
                  <a:tcPr marL="9525" marR="9525" marT="9525" marB="0"/>
                </a:tc>
                <a:tc>
                  <a:txBody>
                    <a:bodyPr/>
                    <a:lstStyle/>
                    <a:p>
                      <a:pPr algn="ctr" rtl="0" fontAlgn="t"/>
                      <a:r>
                        <a:rPr lang="en-US" sz="1200" b="0" i="0" u="none" strike="noStrike">
                          <a:solidFill>
                            <a:srgbClr val="000000"/>
                          </a:solidFill>
                          <a:latin typeface="Arial"/>
                        </a:rPr>
                        <a:t>$8,736</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530631">
                <a:tc>
                  <a:txBody>
                    <a:bodyPr/>
                    <a:lstStyle/>
                    <a:p>
                      <a:pPr algn="l" rtl="0" fontAlgn="t"/>
                      <a:r>
                        <a:rPr lang="en-US" sz="1200" b="0" i="0" u="none" strike="noStrike" dirty="0">
                          <a:solidFill>
                            <a:srgbClr val="000000"/>
                          </a:solidFill>
                          <a:latin typeface="Arial"/>
                        </a:rPr>
                        <a:t>SIMPLEX INC                             </a:t>
                      </a:r>
                    </a:p>
                  </a:txBody>
                  <a:tcPr marL="9525" marR="9525" marT="9525" marB="0"/>
                </a:tc>
                <a:tc>
                  <a:txBody>
                    <a:bodyPr/>
                    <a:lstStyle/>
                    <a:p>
                      <a:pPr algn="l" rtl="0" fontAlgn="t"/>
                      <a:r>
                        <a:rPr lang="en-US" sz="1200" b="0" i="0" u="none" strike="noStrike">
                          <a:solidFill>
                            <a:srgbClr val="000000"/>
                          </a:solidFill>
                          <a:latin typeface="Arial"/>
                        </a:rPr>
                        <a:t>Labor and materials to install fuel port system with controller</a:t>
                      </a:r>
                    </a:p>
                  </a:txBody>
                  <a:tcPr marL="9525" marR="9525" marT="9525" marB="0"/>
                </a:tc>
                <a:tc>
                  <a:txBody>
                    <a:bodyPr/>
                    <a:lstStyle/>
                    <a:p>
                      <a:pPr algn="ctr" rtl="0" fontAlgn="t"/>
                      <a:r>
                        <a:rPr lang="en-US" sz="1200" b="0" i="0" u="none" strike="noStrike">
                          <a:solidFill>
                            <a:srgbClr val="000000"/>
                          </a:solidFill>
                          <a:latin typeface="Arial"/>
                        </a:rPr>
                        <a:t>$6,822</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RFI ENTERPRISES INC                     </a:t>
                      </a:r>
                    </a:p>
                  </a:txBody>
                  <a:tcPr marL="9525" marR="9525" marT="9525" marB="0"/>
                </a:tc>
                <a:tc>
                  <a:txBody>
                    <a:bodyPr/>
                    <a:lstStyle/>
                    <a:p>
                      <a:pPr algn="l" rtl="0" fontAlgn="t"/>
                      <a:r>
                        <a:rPr lang="en-US" sz="1200" b="0" i="0" u="none" strike="noStrike">
                          <a:solidFill>
                            <a:srgbClr val="000000"/>
                          </a:solidFill>
                          <a:latin typeface="Arial"/>
                        </a:rPr>
                        <a:t>Labor and maerials to install CAAMS system</a:t>
                      </a:r>
                    </a:p>
                  </a:txBody>
                  <a:tcPr marL="9525" marR="9525" marT="9525" marB="0"/>
                </a:tc>
                <a:tc>
                  <a:txBody>
                    <a:bodyPr/>
                    <a:lstStyle/>
                    <a:p>
                      <a:pPr algn="ctr" rtl="0" fontAlgn="t"/>
                      <a:r>
                        <a:rPr lang="en-US" sz="1200" b="0" i="0" u="none" strike="noStrike">
                          <a:solidFill>
                            <a:srgbClr val="000000"/>
                          </a:solidFill>
                          <a:latin typeface="Arial"/>
                        </a:rPr>
                        <a:t>$6,787</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NATL RESPONSE CORP                      </a:t>
                      </a:r>
                    </a:p>
                  </a:txBody>
                  <a:tcPr marL="9525" marR="9525" marT="9525" marB="0"/>
                </a:tc>
                <a:tc>
                  <a:txBody>
                    <a:bodyPr/>
                    <a:lstStyle/>
                    <a:p>
                      <a:pPr algn="l" rtl="0" fontAlgn="t"/>
                      <a:r>
                        <a:rPr lang="en-US" sz="1200" b="0" i="0" u="none" strike="noStrike" dirty="0" smtClean="0">
                          <a:solidFill>
                            <a:srgbClr val="000000"/>
                          </a:solidFill>
                          <a:latin typeface="Arial"/>
                        </a:rPr>
                        <a:t>Labor </a:t>
                      </a:r>
                      <a:r>
                        <a:rPr lang="en-US" sz="1200" b="0" i="0" u="none" strike="noStrike" dirty="0">
                          <a:solidFill>
                            <a:srgbClr val="000000"/>
                          </a:solidFill>
                          <a:latin typeface="Arial"/>
                        </a:rPr>
                        <a:t>to pump out sewer sump </a:t>
                      </a:r>
                    </a:p>
                  </a:txBody>
                  <a:tcPr marL="9525" marR="9525" marT="9525" marB="0"/>
                </a:tc>
                <a:tc>
                  <a:txBody>
                    <a:bodyPr/>
                    <a:lstStyle/>
                    <a:p>
                      <a:pPr algn="ctr" rtl="0" fontAlgn="t"/>
                      <a:r>
                        <a:rPr lang="en-US" sz="1200" b="0" i="0" u="none" strike="noStrike">
                          <a:solidFill>
                            <a:srgbClr val="000000"/>
                          </a:solidFill>
                          <a:latin typeface="Arial"/>
                        </a:rPr>
                        <a:t>$6,115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HERZOG GLASS INC                        </a:t>
                      </a:r>
                    </a:p>
                  </a:txBody>
                  <a:tcPr marL="9525" marR="9525" marT="9525" marB="0"/>
                </a:tc>
                <a:tc>
                  <a:txBody>
                    <a:bodyPr/>
                    <a:lstStyle/>
                    <a:p>
                      <a:pPr algn="l" rtl="0" fontAlgn="t"/>
                      <a:r>
                        <a:rPr lang="en-US" sz="1200" b="0" i="0" u="none" strike="noStrike">
                          <a:solidFill>
                            <a:srgbClr val="000000"/>
                          </a:solidFill>
                          <a:latin typeface="Arial"/>
                        </a:rPr>
                        <a:t>Labor and materials to install glass</a:t>
                      </a:r>
                    </a:p>
                  </a:txBody>
                  <a:tcPr marL="9525" marR="9525" marT="9525" marB="0"/>
                </a:tc>
                <a:tc>
                  <a:txBody>
                    <a:bodyPr/>
                    <a:lstStyle/>
                    <a:p>
                      <a:pPr algn="ctr" rtl="0" fontAlgn="t"/>
                      <a:r>
                        <a:rPr lang="en-US" sz="1200" b="0" i="0" u="none" strike="noStrike">
                          <a:solidFill>
                            <a:srgbClr val="000000"/>
                          </a:solidFill>
                          <a:latin typeface="Arial"/>
                        </a:rPr>
                        <a:t>$5,634</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dirty="0">
                          <a:solidFill>
                            <a:srgbClr val="000000"/>
                          </a:solidFill>
                          <a:latin typeface="Arial"/>
                        </a:rPr>
                        <a:t>CRESSY DOOR CO INC                      </a:t>
                      </a:r>
                    </a:p>
                  </a:txBody>
                  <a:tcPr marL="9525" marR="9525" marT="9525" marB="0"/>
                </a:tc>
                <a:tc>
                  <a:txBody>
                    <a:bodyPr/>
                    <a:lstStyle/>
                    <a:p>
                      <a:pPr algn="l" rtl="0" fontAlgn="t"/>
                      <a:r>
                        <a:rPr lang="en-US" sz="1200" b="0" i="0" u="none" strike="noStrike">
                          <a:solidFill>
                            <a:srgbClr val="000000"/>
                          </a:solidFill>
                          <a:latin typeface="Arial"/>
                        </a:rPr>
                        <a:t>Labor and materials to install roll-up door</a:t>
                      </a:r>
                    </a:p>
                  </a:txBody>
                  <a:tcPr marL="9525" marR="9525" marT="9525" marB="0"/>
                </a:tc>
                <a:tc>
                  <a:txBody>
                    <a:bodyPr/>
                    <a:lstStyle/>
                    <a:p>
                      <a:pPr algn="ctr" rtl="0" fontAlgn="t"/>
                      <a:r>
                        <a:rPr lang="en-US" sz="1200" b="0" i="0" u="none" strike="noStrike">
                          <a:solidFill>
                            <a:srgbClr val="000000"/>
                          </a:solidFill>
                          <a:latin typeface="Arial"/>
                        </a:rPr>
                        <a:t>$5,460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704489">
                <a:tc>
                  <a:txBody>
                    <a:bodyPr/>
                    <a:lstStyle/>
                    <a:p>
                      <a:pPr algn="l" rtl="0" fontAlgn="t"/>
                      <a:r>
                        <a:rPr lang="en-US" sz="1200" b="0" i="0" u="none" strike="noStrike">
                          <a:solidFill>
                            <a:srgbClr val="000000"/>
                          </a:solidFill>
                          <a:latin typeface="Arial"/>
                        </a:rPr>
                        <a:t>JOHNSON CONTROLS INC                    </a:t>
                      </a:r>
                    </a:p>
                  </a:txBody>
                  <a:tcPr marL="9525" marR="9525" marT="9525" marB="0"/>
                </a:tc>
                <a:tc>
                  <a:txBody>
                    <a:bodyPr/>
                    <a:lstStyle/>
                    <a:p>
                      <a:pPr algn="l" rtl="0" fontAlgn="t"/>
                      <a:r>
                        <a:rPr lang="en-US" sz="1200" b="0" i="0" u="none" strike="noStrike" dirty="0">
                          <a:solidFill>
                            <a:srgbClr val="000000"/>
                          </a:solidFill>
                          <a:latin typeface="Arial"/>
                        </a:rPr>
                        <a:t>Labor and materials to install and program monitoring equipment  for chilled water and  condenser water system.</a:t>
                      </a:r>
                    </a:p>
                  </a:txBody>
                  <a:tcPr marL="9525" marR="9525" marT="9525" marB="0"/>
                </a:tc>
                <a:tc>
                  <a:txBody>
                    <a:bodyPr/>
                    <a:lstStyle/>
                    <a:p>
                      <a:pPr algn="ctr" rtl="0" fontAlgn="t"/>
                      <a:r>
                        <a:rPr lang="en-US" sz="1200" b="0" i="0" u="none" strike="noStrike">
                          <a:solidFill>
                            <a:srgbClr val="000000"/>
                          </a:solidFill>
                          <a:latin typeface="Arial"/>
                        </a:rPr>
                        <a:t>$5,295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0094">
                <a:tc>
                  <a:txBody>
                    <a:bodyPr/>
                    <a:lstStyle/>
                    <a:p>
                      <a:pPr algn="l" rtl="0" fontAlgn="t"/>
                      <a:r>
                        <a:rPr lang="en-US" sz="1200" b="0" i="0" u="none" strike="noStrike">
                          <a:solidFill>
                            <a:srgbClr val="000000"/>
                          </a:solidFill>
                          <a:latin typeface="Arial"/>
                        </a:rPr>
                        <a:t>CRESSY DOOR CO INC                      </a:t>
                      </a:r>
                    </a:p>
                  </a:txBody>
                  <a:tcPr marL="9525" marR="9525" marT="9525" marB="0"/>
                </a:tc>
                <a:tc>
                  <a:txBody>
                    <a:bodyPr/>
                    <a:lstStyle/>
                    <a:p>
                      <a:pPr algn="l" rtl="0" fontAlgn="t"/>
                      <a:r>
                        <a:rPr lang="en-US" sz="1200" b="0" i="0" u="none" strike="noStrike" dirty="0">
                          <a:solidFill>
                            <a:srgbClr val="000000"/>
                          </a:solidFill>
                          <a:latin typeface="Arial"/>
                        </a:rPr>
                        <a:t>Labor and materials to repair door assembly</a:t>
                      </a:r>
                    </a:p>
                  </a:txBody>
                  <a:tcPr marL="9525" marR="9525" marT="9525" marB="0"/>
                </a:tc>
                <a:tc>
                  <a:txBody>
                    <a:bodyPr/>
                    <a:lstStyle/>
                    <a:p>
                      <a:pPr algn="ctr" rtl="0" fontAlgn="t"/>
                      <a:r>
                        <a:rPr lang="en-US" sz="1200" b="0" i="0" u="none" strike="noStrike" dirty="0">
                          <a:solidFill>
                            <a:srgbClr val="000000"/>
                          </a:solidFill>
                          <a:latin typeface="Arial"/>
                        </a:rPr>
                        <a:t>$5,278</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530631">
                <a:tc>
                  <a:txBody>
                    <a:bodyPr/>
                    <a:lstStyle/>
                    <a:p>
                      <a:pPr algn="l" rtl="0" fontAlgn="t"/>
                      <a:r>
                        <a:rPr lang="en-US" sz="1200" b="0" i="0" u="none" strike="noStrike">
                          <a:solidFill>
                            <a:srgbClr val="000000"/>
                          </a:solidFill>
                          <a:latin typeface="Arial"/>
                        </a:rPr>
                        <a:t>RFI ENTERPRISES INC                     </a:t>
                      </a:r>
                    </a:p>
                  </a:txBody>
                  <a:tcPr marL="9525" marR="9525" marT="9525" marB="0"/>
                </a:tc>
                <a:tc>
                  <a:txBody>
                    <a:bodyPr/>
                    <a:lstStyle/>
                    <a:p>
                      <a:pPr algn="l" rtl="0" fontAlgn="t"/>
                      <a:r>
                        <a:rPr lang="en-US" sz="1200" b="0" i="0" u="none" strike="noStrike" dirty="0">
                          <a:solidFill>
                            <a:srgbClr val="000000"/>
                          </a:solidFill>
                          <a:latin typeface="Arial"/>
                        </a:rPr>
                        <a:t>Labor and material to install door controller and access control devices</a:t>
                      </a:r>
                    </a:p>
                  </a:txBody>
                  <a:tcPr marL="9525" marR="9525" marT="9525" marB="0"/>
                </a:tc>
                <a:tc>
                  <a:txBody>
                    <a:bodyPr/>
                    <a:lstStyle/>
                    <a:p>
                      <a:pPr algn="ctr" rtl="0" fontAlgn="t"/>
                      <a:r>
                        <a:rPr lang="en-US" sz="1200" b="0" i="0" u="none" strike="noStrike" dirty="0">
                          <a:solidFill>
                            <a:srgbClr val="000000"/>
                          </a:solidFill>
                          <a:latin typeface="Arial"/>
                        </a:rPr>
                        <a:t>$5,033</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r>
              <a:rPr lang="en-US" sz="2000" dirty="0" smtClean="0"/>
              <a:t>Examples of  Facilities Related Service and Maintenance Purchases</a:t>
            </a:r>
            <a:endParaRPr lang="en-US" sz="2000" dirty="0"/>
          </a:p>
        </p:txBody>
      </p:sp>
      <p:graphicFrame>
        <p:nvGraphicFramePr>
          <p:cNvPr id="4" name="Content Placeholder 3"/>
          <p:cNvGraphicFramePr>
            <a:graphicFrameLocks noGrp="1"/>
          </p:cNvGraphicFramePr>
          <p:nvPr>
            <p:ph idx="1"/>
          </p:nvPr>
        </p:nvGraphicFramePr>
        <p:xfrm>
          <a:off x="457200" y="990600"/>
          <a:ext cx="8229600" cy="5289597"/>
        </p:xfrm>
        <a:graphic>
          <a:graphicData uri="http://schemas.openxmlformats.org/drawingml/2006/table">
            <a:tbl>
              <a:tblPr firstRow="1" bandRow="1">
                <a:tableStyleId>{5C22544A-7EE6-4342-B048-85BDC9FD1C3A}</a:tableStyleId>
              </a:tblPr>
              <a:tblGrid>
                <a:gridCol w="2057400"/>
                <a:gridCol w="2057400"/>
                <a:gridCol w="2057400"/>
                <a:gridCol w="2057400"/>
              </a:tblGrid>
              <a:tr h="394286">
                <a:tc>
                  <a:txBody>
                    <a:bodyPr/>
                    <a:lstStyle/>
                    <a:p>
                      <a:r>
                        <a:rPr lang="en-US" dirty="0" smtClean="0">
                          <a:solidFill>
                            <a:schemeClr val="bg1"/>
                          </a:solidFill>
                        </a:rPr>
                        <a:t>Supplier</a:t>
                      </a:r>
                      <a:endParaRPr lang="en-US" dirty="0">
                        <a:solidFill>
                          <a:schemeClr val="bg1"/>
                        </a:solidFill>
                      </a:endParaRPr>
                    </a:p>
                  </a:txBody>
                  <a:tcPr/>
                </a:tc>
                <a:tc>
                  <a:txBody>
                    <a:bodyPr/>
                    <a:lstStyle/>
                    <a:p>
                      <a:r>
                        <a:rPr lang="en-US" dirty="0" smtClean="0"/>
                        <a:t>Nature of Work</a:t>
                      </a:r>
                      <a:endParaRPr lang="en-US" dirty="0"/>
                    </a:p>
                  </a:txBody>
                  <a:tcPr/>
                </a:tc>
                <a:tc>
                  <a:txBody>
                    <a:bodyPr/>
                    <a:lstStyle/>
                    <a:p>
                      <a:r>
                        <a:rPr lang="en-US" dirty="0" smtClean="0"/>
                        <a:t>Approximate Cost</a:t>
                      </a:r>
                      <a:endParaRPr lang="en-US" dirty="0"/>
                    </a:p>
                  </a:txBody>
                  <a:tcPr/>
                </a:tc>
                <a:tc>
                  <a:txBody>
                    <a:bodyPr/>
                    <a:lstStyle/>
                    <a:p>
                      <a:r>
                        <a:rPr lang="en-US" dirty="0" smtClean="0"/>
                        <a:t>Time on Campus</a:t>
                      </a:r>
                      <a:endParaRPr lang="en-US" dirty="0"/>
                    </a:p>
                  </a:txBody>
                  <a:tcPr/>
                </a:tc>
              </a:tr>
              <a:tr h="394286">
                <a:tc>
                  <a:txBody>
                    <a:bodyPr/>
                    <a:lstStyle/>
                    <a:p>
                      <a:pPr algn="l" rtl="0" fontAlgn="t"/>
                      <a:r>
                        <a:rPr lang="en-US" sz="1200" b="0" i="0" u="none" strike="noStrike" dirty="0">
                          <a:solidFill>
                            <a:srgbClr val="000000"/>
                          </a:solidFill>
                          <a:latin typeface="Arial"/>
                        </a:rPr>
                        <a:t>NATL RESPONSE CORP                      </a:t>
                      </a:r>
                    </a:p>
                  </a:txBody>
                  <a:tcPr marL="9525" marR="9525" marT="9525" marB="0"/>
                </a:tc>
                <a:tc>
                  <a:txBody>
                    <a:bodyPr/>
                    <a:lstStyle/>
                    <a:p>
                      <a:pPr algn="l" rtl="0" fontAlgn="t"/>
                      <a:r>
                        <a:rPr lang="en-US" sz="1200" b="0" i="0" u="none" strike="noStrike">
                          <a:solidFill>
                            <a:srgbClr val="000000"/>
                          </a:solidFill>
                          <a:latin typeface="Arial"/>
                        </a:rPr>
                        <a:t>Labor for waste sewage clean up</a:t>
                      </a:r>
                    </a:p>
                  </a:txBody>
                  <a:tcPr marL="9525" marR="9525" marT="9525" marB="0"/>
                </a:tc>
                <a:tc>
                  <a:txBody>
                    <a:bodyPr/>
                    <a:lstStyle/>
                    <a:p>
                      <a:pPr algn="ctr" rtl="0" fontAlgn="t"/>
                      <a:r>
                        <a:rPr lang="en-US" sz="1200" b="0" i="0" u="none" strike="noStrike">
                          <a:solidFill>
                            <a:srgbClr val="000000"/>
                          </a:solidFill>
                          <a:latin typeface="Arial"/>
                        </a:rPr>
                        <a:t>$4,955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US DEPT OF AGRICULTURE                  </a:t>
                      </a:r>
                    </a:p>
                  </a:txBody>
                  <a:tcPr marL="9525" marR="9525" marT="9525" marB="0"/>
                </a:tc>
                <a:tc>
                  <a:txBody>
                    <a:bodyPr/>
                    <a:lstStyle/>
                    <a:p>
                      <a:pPr algn="l" rtl="0" fontAlgn="t"/>
                      <a:r>
                        <a:rPr lang="en-US" sz="1200" b="0" i="0" u="none" strike="noStrike">
                          <a:solidFill>
                            <a:srgbClr val="000000"/>
                          </a:solidFill>
                          <a:latin typeface="Arial"/>
                        </a:rPr>
                        <a:t>Wildlife control - nutria </a:t>
                      </a:r>
                    </a:p>
                  </a:txBody>
                  <a:tcPr marL="9525" marR="9525" marT="9525" marB="0"/>
                </a:tc>
                <a:tc>
                  <a:txBody>
                    <a:bodyPr/>
                    <a:lstStyle/>
                    <a:p>
                      <a:pPr algn="ctr" rtl="0" fontAlgn="t"/>
                      <a:r>
                        <a:rPr lang="en-US" sz="1200" b="0" i="0" u="none" strike="noStrike">
                          <a:solidFill>
                            <a:srgbClr val="000000"/>
                          </a:solidFill>
                          <a:latin typeface="Arial"/>
                        </a:rPr>
                        <a:t>$4,951</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HARDIN &amp; SONS INC                       </a:t>
                      </a:r>
                    </a:p>
                  </a:txBody>
                  <a:tcPr marL="9525" marR="9525" marT="9525" marB="0"/>
                </a:tc>
                <a:tc>
                  <a:txBody>
                    <a:bodyPr/>
                    <a:lstStyle/>
                    <a:p>
                      <a:pPr algn="l" rtl="0" fontAlgn="t"/>
                      <a:r>
                        <a:rPr lang="en-US" sz="1200" b="0" i="0" u="none" strike="noStrike">
                          <a:solidFill>
                            <a:srgbClr val="000000"/>
                          </a:solidFill>
                          <a:latin typeface="Arial"/>
                        </a:rPr>
                        <a:t>Labor and material for test and balance services</a:t>
                      </a:r>
                    </a:p>
                  </a:txBody>
                  <a:tcPr marL="9525" marR="9525" marT="9525" marB="0"/>
                </a:tc>
                <a:tc>
                  <a:txBody>
                    <a:bodyPr/>
                    <a:lstStyle/>
                    <a:p>
                      <a:pPr algn="ctr" rtl="0" fontAlgn="t"/>
                      <a:r>
                        <a:rPr lang="en-US" sz="1200" b="0" i="0" u="none" strike="noStrike">
                          <a:solidFill>
                            <a:srgbClr val="000000"/>
                          </a:solidFill>
                          <a:latin typeface="Arial"/>
                        </a:rPr>
                        <a:t>$4,869</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RFI ENTERPRISES INC                     </a:t>
                      </a:r>
                    </a:p>
                  </a:txBody>
                  <a:tcPr marL="9525" marR="9525" marT="9525" marB="0"/>
                </a:tc>
                <a:tc>
                  <a:txBody>
                    <a:bodyPr/>
                    <a:lstStyle/>
                    <a:p>
                      <a:pPr algn="l" rtl="0" fontAlgn="t"/>
                      <a:r>
                        <a:rPr lang="en-US" sz="1200" b="0" i="0" u="none" strike="noStrike">
                          <a:solidFill>
                            <a:srgbClr val="000000"/>
                          </a:solidFill>
                          <a:latin typeface="Arial"/>
                        </a:rPr>
                        <a:t>Labor and material to install door controller and access control devices</a:t>
                      </a:r>
                    </a:p>
                  </a:txBody>
                  <a:tcPr marL="9525" marR="9525" marT="9525" marB="0"/>
                </a:tc>
                <a:tc>
                  <a:txBody>
                    <a:bodyPr/>
                    <a:lstStyle/>
                    <a:p>
                      <a:pPr algn="ctr" rtl="0" fontAlgn="t"/>
                      <a:r>
                        <a:rPr lang="en-US" sz="1200" b="0" i="0" u="none" strike="noStrike">
                          <a:solidFill>
                            <a:srgbClr val="000000"/>
                          </a:solidFill>
                          <a:latin typeface="Arial"/>
                        </a:rPr>
                        <a:t>$4,550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ALL CITY FENCE CO INC                   </a:t>
                      </a:r>
                    </a:p>
                  </a:txBody>
                  <a:tcPr marL="9525" marR="9525" marT="9525" marB="0"/>
                </a:tc>
                <a:tc>
                  <a:txBody>
                    <a:bodyPr/>
                    <a:lstStyle/>
                    <a:p>
                      <a:pPr algn="l" rtl="0" fontAlgn="t"/>
                      <a:r>
                        <a:rPr lang="en-US" sz="1200" b="0" i="0" u="none" strike="noStrike">
                          <a:solidFill>
                            <a:srgbClr val="000000"/>
                          </a:solidFill>
                          <a:latin typeface="Arial"/>
                        </a:rPr>
                        <a:t>Labor and material to install chain link fence</a:t>
                      </a:r>
                    </a:p>
                  </a:txBody>
                  <a:tcPr marL="9525" marR="9525" marT="9525" marB="0"/>
                </a:tc>
                <a:tc>
                  <a:txBody>
                    <a:bodyPr/>
                    <a:lstStyle/>
                    <a:p>
                      <a:pPr algn="ctr" rtl="0" fontAlgn="t"/>
                      <a:r>
                        <a:rPr lang="en-US" sz="1200" b="0" i="0" u="none" strike="noStrike">
                          <a:solidFill>
                            <a:srgbClr val="000000"/>
                          </a:solidFill>
                          <a:latin typeface="Arial"/>
                        </a:rPr>
                        <a:t>$4,371</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UNIQUE TOUCHUP &amp; FINISHES INC           </a:t>
                      </a:r>
                    </a:p>
                  </a:txBody>
                  <a:tcPr marL="9525" marR="9525" marT="9525" marB="0"/>
                </a:tc>
                <a:tc>
                  <a:txBody>
                    <a:bodyPr/>
                    <a:lstStyle/>
                    <a:p>
                      <a:pPr algn="l" rtl="0" fontAlgn="t"/>
                      <a:r>
                        <a:rPr lang="en-US" sz="1200" b="0" i="0" u="none" strike="noStrike">
                          <a:solidFill>
                            <a:srgbClr val="000000"/>
                          </a:solidFill>
                          <a:latin typeface="Arial"/>
                        </a:rPr>
                        <a:t>Labor and material to provide wood refinishing service</a:t>
                      </a:r>
                    </a:p>
                  </a:txBody>
                  <a:tcPr marL="9525" marR="9525" marT="9525" marB="0"/>
                </a:tc>
                <a:tc>
                  <a:txBody>
                    <a:bodyPr/>
                    <a:lstStyle/>
                    <a:p>
                      <a:pPr algn="ctr" rtl="0" fontAlgn="t"/>
                      <a:r>
                        <a:rPr lang="en-US" sz="1200" b="0" i="0" u="none" strike="noStrike">
                          <a:solidFill>
                            <a:srgbClr val="000000"/>
                          </a:solidFill>
                          <a:latin typeface="Arial"/>
                        </a:rPr>
                        <a:t>$4,353</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NW HANDLING SYS INC                     </a:t>
                      </a:r>
                    </a:p>
                  </a:txBody>
                  <a:tcPr marL="9525" marR="9525" marT="9525" marB="0"/>
                </a:tc>
                <a:tc>
                  <a:txBody>
                    <a:bodyPr/>
                    <a:lstStyle/>
                    <a:p>
                      <a:pPr algn="l" rtl="0" fontAlgn="t"/>
                      <a:r>
                        <a:rPr lang="en-US" sz="1200" b="0" i="0" u="none" strike="noStrike">
                          <a:solidFill>
                            <a:srgbClr val="000000"/>
                          </a:solidFill>
                          <a:latin typeface="Arial"/>
                        </a:rPr>
                        <a:t>Labor and material to install lift</a:t>
                      </a:r>
                    </a:p>
                  </a:txBody>
                  <a:tcPr marL="9525" marR="9525" marT="9525" marB="0"/>
                </a:tc>
                <a:tc>
                  <a:txBody>
                    <a:bodyPr/>
                    <a:lstStyle/>
                    <a:p>
                      <a:pPr algn="ctr" rtl="0" fontAlgn="t"/>
                      <a:r>
                        <a:rPr lang="en-US" sz="1200" b="0" i="0" u="none" strike="noStrike">
                          <a:solidFill>
                            <a:srgbClr val="000000"/>
                          </a:solidFill>
                          <a:latin typeface="Arial"/>
                        </a:rPr>
                        <a:t>$4,090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ALL CITY FENCE CO INC                   </a:t>
                      </a:r>
                    </a:p>
                  </a:txBody>
                  <a:tcPr marL="9525" marR="9525" marT="9525" marB="0"/>
                </a:tc>
                <a:tc>
                  <a:txBody>
                    <a:bodyPr/>
                    <a:lstStyle/>
                    <a:p>
                      <a:pPr algn="l" rtl="0" fontAlgn="t"/>
                      <a:r>
                        <a:rPr lang="en-US" sz="1200" b="0" i="0" u="none" strike="noStrike">
                          <a:solidFill>
                            <a:srgbClr val="000000"/>
                          </a:solidFill>
                          <a:latin typeface="Arial"/>
                        </a:rPr>
                        <a:t>Labor and material to repair fencing</a:t>
                      </a:r>
                    </a:p>
                  </a:txBody>
                  <a:tcPr marL="9525" marR="9525" marT="9525" marB="0"/>
                </a:tc>
                <a:tc>
                  <a:txBody>
                    <a:bodyPr/>
                    <a:lstStyle/>
                    <a:p>
                      <a:pPr algn="ctr" rtl="0" fontAlgn="t"/>
                      <a:r>
                        <a:rPr lang="en-US" sz="1200" b="0" i="0" u="none" strike="noStrike">
                          <a:solidFill>
                            <a:srgbClr val="000000"/>
                          </a:solidFill>
                          <a:latin typeface="Arial"/>
                        </a:rPr>
                        <a:t>$3,632</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dirty="0">
                          <a:solidFill>
                            <a:srgbClr val="000000"/>
                          </a:solidFill>
                          <a:latin typeface="Arial"/>
                        </a:rPr>
                        <a:t>RFI ENTERPRISES INC                     </a:t>
                      </a:r>
                    </a:p>
                  </a:txBody>
                  <a:tcPr marL="9525" marR="9525" marT="9525" marB="0"/>
                </a:tc>
                <a:tc>
                  <a:txBody>
                    <a:bodyPr/>
                    <a:lstStyle/>
                    <a:p>
                      <a:pPr algn="l" rtl="0" fontAlgn="t"/>
                      <a:r>
                        <a:rPr lang="en-US" sz="1200" b="0" i="0" u="none" strike="noStrike" dirty="0">
                          <a:solidFill>
                            <a:srgbClr val="000000"/>
                          </a:solidFill>
                          <a:latin typeface="Arial"/>
                        </a:rPr>
                        <a:t>Labor and materials to </a:t>
                      </a:r>
                      <a:r>
                        <a:rPr lang="en-US" sz="1200" b="0" i="0" u="none" strike="noStrike" dirty="0" smtClean="0">
                          <a:solidFill>
                            <a:srgbClr val="000000"/>
                          </a:solidFill>
                          <a:latin typeface="Arial"/>
                        </a:rPr>
                        <a:t>install </a:t>
                      </a:r>
                      <a:r>
                        <a:rPr lang="en-US" sz="1200" b="0" i="0" u="none" strike="noStrike" dirty="0">
                          <a:solidFill>
                            <a:srgbClr val="000000"/>
                          </a:solidFill>
                          <a:latin typeface="Arial"/>
                        </a:rPr>
                        <a:t>CAAMS to bike storage</a:t>
                      </a:r>
                    </a:p>
                  </a:txBody>
                  <a:tcPr marL="9525" marR="9525" marT="9525" marB="0"/>
                </a:tc>
                <a:tc>
                  <a:txBody>
                    <a:bodyPr/>
                    <a:lstStyle/>
                    <a:p>
                      <a:pPr algn="ctr" rtl="0" fontAlgn="t"/>
                      <a:r>
                        <a:rPr lang="en-US" sz="1200" b="0" i="0" u="none" strike="noStrike">
                          <a:solidFill>
                            <a:srgbClr val="000000"/>
                          </a:solidFill>
                          <a:latin typeface="Arial"/>
                        </a:rPr>
                        <a:t>$3,298</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a:solidFill>
                            <a:srgbClr val="000000"/>
                          </a:solidFill>
                          <a:latin typeface="Arial"/>
                        </a:rPr>
                        <a:t>NORTON CORROSION LTD LLC                </a:t>
                      </a:r>
                    </a:p>
                  </a:txBody>
                  <a:tcPr marL="9525" marR="9525" marT="9525" marB="0"/>
                </a:tc>
                <a:tc>
                  <a:txBody>
                    <a:bodyPr/>
                    <a:lstStyle/>
                    <a:p>
                      <a:pPr algn="l" rtl="0" fontAlgn="t"/>
                      <a:r>
                        <a:rPr lang="en-US" sz="1200" b="0" i="0" u="none" strike="noStrike" dirty="0">
                          <a:solidFill>
                            <a:srgbClr val="000000"/>
                          </a:solidFill>
                          <a:latin typeface="Arial"/>
                        </a:rPr>
                        <a:t>Labor and materials to repair </a:t>
                      </a:r>
                      <a:r>
                        <a:rPr lang="en-US" sz="1200" b="0" i="0" u="none" strike="noStrike" dirty="0" err="1" smtClean="0">
                          <a:solidFill>
                            <a:srgbClr val="000000"/>
                          </a:solidFill>
                          <a:latin typeface="Arial"/>
                        </a:rPr>
                        <a:t>Drumheller</a:t>
                      </a:r>
                      <a:r>
                        <a:rPr lang="en-US" sz="1200" b="0" i="0" u="none" strike="noStrike" dirty="0" smtClean="0">
                          <a:solidFill>
                            <a:srgbClr val="000000"/>
                          </a:solidFill>
                          <a:latin typeface="Arial"/>
                        </a:rPr>
                        <a:t> </a:t>
                      </a:r>
                      <a:r>
                        <a:rPr lang="en-US" sz="1200" b="0" i="0" u="none" strike="noStrike" dirty="0">
                          <a:solidFill>
                            <a:srgbClr val="000000"/>
                          </a:solidFill>
                          <a:latin typeface="Arial"/>
                        </a:rPr>
                        <a:t>fountain</a:t>
                      </a:r>
                    </a:p>
                  </a:txBody>
                  <a:tcPr marL="9525" marR="9525" marT="9525" marB="0"/>
                </a:tc>
                <a:tc>
                  <a:txBody>
                    <a:bodyPr/>
                    <a:lstStyle/>
                    <a:p>
                      <a:pPr algn="ctr" rtl="0" fontAlgn="t"/>
                      <a:r>
                        <a:rPr lang="en-US" sz="1200" b="0" i="0" u="none" strike="noStrike">
                          <a:solidFill>
                            <a:srgbClr val="000000"/>
                          </a:solidFill>
                          <a:latin typeface="Arial"/>
                        </a:rPr>
                        <a:t>$3,290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a:solidFill>
                            <a:srgbClr val="000000"/>
                          </a:solidFill>
                          <a:latin typeface="Arial"/>
                        </a:rPr>
                        <a:t>BUSH ROED &amp; HUTCHINGS INC               </a:t>
                      </a:r>
                    </a:p>
                  </a:txBody>
                  <a:tcPr marL="9525" marR="9525" marT="9525" marB="0"/>
                </a:tc>
                <a:tc>
                  <a:txBody>
                    <a:bodyPr/>
                    <a:lstStyle/>
                    <a:p>
                      <a:pPr algn="l" rtl="0" fontAlgn="t"/>
                      <a:r>
                        <a:rPr lang="en-US" sz="1200" b="0" i="0" u="none" strike="noStrike" dirty="0">
                          <a:solidFill>
                            <a:srgbClr val="000000"/>
                          </a:solidFill>
                          <a:latin typeface="Arial"/>
                        </a:rPr>
                        <a:t>Site Surveying and mapping</a:t>
                      </a:r>
                    </a:p>
                  </a:txBody>
                  <a:tcPr marL="9525" marR="9525" marT="9525" marB="0"/>
                </a:tc>
                <a:tc>
                  <a:txBody>
                    <a:bodyPr/>
                    <a:lstStyle/>
                    <a:p>
                      <a:pPr algn="ctr" rtl="0" fontAlgn="t"/>
                      <a:r>
                        <a:rPr lang="en-US" sz="1200" b="0" i="0" u="none" strike="noStrike">
                          <a:solidFill>
                            <a:srgbClr val="000000"/>
                          </a:solidFill>
                          <a:latin typeface="Arial"/>
                        </a:rPr>
                        <a:t>$3,285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94286">
                <a:tc>
                  <a:txBody>
                    <a:bodyPr/>
                    <a:lstStyle/>
                    <a:p>
                      <a:pPr algn="l" rtl="0" fontAlgn="t"/>
                      <a:r>
                        <a:rPr lang="en-US" sz="1200" b="0" i="0" u="none" strike="noStrike">
                          <a:solidFill>
                            <a:srgbClr val="000000"/>
                          </a:solidFill>
                          <a:latin typeface="Arial"/>
                        </a:rPr>
                        <a:t>NATL RESPONSE CORP                      </a:t>
                      </a:r>
                    </a:p>
                  </a:txBody>
                  <a:tcPr marL="9525" marR="9525" marT="9525" marB="0"/>
                </a:tc>
                <a:tc>
                  <a:txBody>
                    <a:bodyPr/>
                    <a:lstStyle/>
                    <a:p>
                      <a:pPr algn="l" rtl="0" fontAlgn="t"/>
                      <a:r>
                        <a:rPr lang="en-US" sz="1200" b="0" i="0" u="none" strike="noStrike" dirty="0">
                          <a:solidFill>
                            <a:srgbClr val="000000"/>
                          </a:solidFill>
                          <a:latin typeface="Arial"/>
                        </a:rPr>
                        <a:t>Labor to cleanup bird waste</a:t>
                      </a:r>
                    </a:p>
                  </a:txBody>
                  <a:tcPr marL="9525" marR="9525" marT="9525" marB="0"/>
                </a:tc>
                <a:tc>
                  <a:txBody>
                    <a:bodyPr/>
                    <a:lstStyle/>
                    <a:p>
                      <a:pPr algn="ctr" rtl="0" fontAlgn="t"/>
                      <a:r>
                        <a:rPr lang="en-US" sz="1200" b="0" i="0" u="none" strike="noStrike" dirty="0">
                          <a:solidFill>
                            <a:srgbClr val="000000"/>
                          </a:solidFill>
                          <a:latin typeface="Arial"/>
                        </a:rPr>
                        <a:t>$1,987</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000" dirty="0" smtClean="0"/>
              <a:t>Examples of Facilities Related Service/Maintenance Purchases</a:t>
            </a:r>
            <a:endParaRPr lang="en-US" sz="2000" dirty="0"/>
          </a:p>
        </p:txBody>
      </p:sp>
      <p:graphicFrame>
        <p:nvGraphicFramePr>
          <p:cNvPr id="4" name="Content Placeholder 3"/>
          <p:cNvGraphicFramePr>
            <a:graphicFrameLocks noGrp="1"/>
          </p:cNvGraphicFramePr>
          <p:nvPr>
            <p:ph idx="1"/>
          </p:nvPr>
        </p:nvGraphicFramePr>
        <p:xfrm>
          <a:off x="457200" y="1219196"/>
          <a:ext cx="8229600" cy="5517958"/>
        </p:xfrm>
        <a:graphic>
          <a:graphicData uri="http://schemas.openxmlformats.org/drawingml/2006/table">
            <a:tbl>
              <a:tblPr firstRow="1" bandRow="1">
                <a:tableStyleId>{5C22544A-7EE6-4342-B048-85BDC9FD1C3A}</a:tableStyleId>
              </a:tblPr>
              <a:tblGrid>
                <a:gridCol w="2057400"/>
                <a:gridCol w="2057400"/>
                <a:gridCol w="2057400"/>
                <a:gridCol w="2057400"/>
              </a:tblGrid>
              <a:tr h="400148">
                <a:tc>
                  <a:txBody>
                    <a:bodyPr/>
                    <a:lstStyle/>
                    <a:p>
                      <a:r>
                        <a:rPr lang="en-US" dirty="0" smtClean="0"/>
                        <a:t>Supplier</a:t>
                      </a:r>
                      <a:endParaRPr lang="en-US" dirty="0"/>
                    </a:p>
                  </a:txBody>
                  <a:tcPr/>
                </a:tc>
                <a:tc>
                  <a:txBody>
                    <a:bodyPr/>
                    <a:lstStyle/>
                    <a:p>
                      <a:r>
                        <a:rPr lang="en-US" dirty="0" smtClean="0"/>
                        <a:t>Nature of Work</a:t>
                      </a:r>
                      <a:endParaRPr lang="en-US" dirty="0"/>
                    </a:p>
                  </a:txBody>
                  <a:tcPr/>
                </a:tc>
                <a:tc>
                  <a:txBody>
                    <a:bodyPr/>
                    <a:lstStyle/>
                    <a:p>
                      <a:r>
                        <a:rPr lang="en-US" dirty="0" smtClean="0"/>
                        <a:t>Approximate</a:t>
                      </a:r>
                      <a:r>
                        <a:rPr lang="en-US" baseline="0" dirty="0" smtClean="0"/>
                        <a:t> Cost</a:t>
                      </a:r>
                      <a:endParaRPr lang="en-US" dirty="0"/>
                    </a:p>
                  </a:txBody>
                  <a:tcPr/>
                </a:tc>
                <a:tc>
                  <a:txBody>
                    <a:bodyPr/>
                    <a:lstStyle/>
                    <a:p>
                      <a:r>
                        <a:rPr lang="en-US" dirty="0" smtClean="0"/>
                        <a:t>Time on Campus</a:t>
                      </a:r>
                      <a:endParaRPr lang="en-US" dirty="0"/>
                    </a:p>
                  </a:txBody>
                  <a:tcPr/>
                </a:tc>
              </a:tr>
              <a:tr h="400148">
                <a:tc>
                  <a:txBody>
                    <a:bodyPr/>
                    <a:lstStyle/>
                    <a:p>
                      <a:pPr algn="l" rtl="0" fontAlgn="t"/>
                      <a:r>
                        <a:rPr lang="en-US" sz="1200" b="0" i="0" u="none" strike="noStrike" dirty="0">
                          <a:solidFill>
                            <a:srgbClr val="000000"/>
                          </a:solidFill>
                          <a:latin typeface="Arial"/>
                        </a:rPr>
                        <a:t>HERZOG GLASS INC                        </a:t>
                      </a:r>
                    </a:p>
                  </a:txBody>
                  <a:tcPr marL="9525" marR="9525" marT="9525" marB="0"/>
                </a:tc>
                <a:tc>
                  <a:txBody>
                    <a:bodyPr/>
                    <a:lstStyle/>
                    <a:p>
                      <a:pPr algn="l" rtl="0" fontAlgn="t"/>
                      <a:r>
                        <a:rPr lang="en-US" sz="1200" b="0" i="0" u="none" strike="noStrike">
                          <a:solidFill>
                            <a:srgbClr val="000000"/>
                          </a:solidFill>
                          <a:latin typeface="Arial"/>
                        </a:rPr>
                        <a:t>Labor and materials to install skylite glass</a:t>
                      </a:r>
                    </a:p>
                  </a:txBody>
                  <a:tcPr marL="9525" marR="9525" marT="9525" marB="0"/>
                </a:tc>
                <a:tc>
                  <a:txBody>
                    <a:bodyPr/>
                    <a:lstStyle/>
                    <a:p>
                      <a:pPr algn="ctr" rtl="0" fontAlgn="t"/>
                      <a:r>
                        <a:rPr lang="en-US" sz="1200" b="0" i="0" u="none" strike="noStrike">
                          <a:solidFill>
                            <a:srgbClr val="000000"/>
                          </a:solidFill>
                          <a:latin typeface="Arial"/>
                        </a:rPr>
                        <a:t>$1,974</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EMERALD INC                             </a:t>
                      </a:r>
                    </a:p>
                  </a:txBody>
                  <a:tcPr marL="9525" marR="9525" marT="9525" marB="0"/>
                </a:tc>
                <a:tc>
                  <a:txBody>
                    <a:bodyPr/>
                    <a:lstStyle/>
                    <a:p>
                      <a:pPr algn="l" rtl="0" fontAlgn="t"/>
                      <a:r>
                        <a:rPr lang="en-US" sz="1200" b="0" i="0" u="none" strike="noStrike">
                          <a:solidFill>
                            <a:srgbClr val="000000"/>
                          </a:solidFill>
                          <a:latin typeface="Arial"/>
                        </a:rPr>
                        <a:t>Labor to clean boilder exhaust stack vent</a:t>
                      </a:r>
                    </a:p>
                  </a:txBody>
                  <a:tcPr marL="9525" marR="9525" marT="9525" marB="0"/>
                </a:tc>
                <a:tc>
                  <a:txBody>
                    <a:bodyPr/>
                    <a:lstStyle/>
                    <a:p>
                      <a:pPr algn="ctr" rtl="0" fontAlgn="t"/>
                      <a:r>
                        <a:rPr lang="en-US" sz="1200" b="0" i="0" u="none" strike="noStrike">
                          <a:solidFill>
                            <a:srgbClr val="000000"/>
                          </a:solidFill>
                          <a:latin typeface="Arial"/>
                        </a:rPr>
                        <a:t>$1,971</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WILSON JONES COMMISSIONING LLC          </a:t>
                      </a:r>
                    </a:p>
                  </a:txBody>
                  <a:tcPr marL="9525" marR="9525" marT="9525" marB="0"/>
                </a:tc>
                <a:tc>
                  <a:txBody>
                    <a:bodyPr/>
                    <a:lstStyle/>
                    <a:p>
                      <a:pPr algn="l" rtl="0" fontAlgn="t"/>
                      <a:r>
                        <a:rPr lang="en-US" sz="1200" b="0" i="0" u="none" strike="noStrike">
                          <a:solidFill>
                            <a:srgbClr val="000000"/>
                          </a:solidFill>
                          <a:latin typeface="Arial"/>
                        </a:rPr>
                        <a:t>Commissioning Service for humidty control system</a:t>
                      </a:r>
                    </a:p>
                  </a:txBody>
                  <a:tcPr marL="9525" marR="9525" marT="9525" marB="0"/>
                </a:tc>
                <a:tc>
                  <a:txBody>
                    <a:bodyPr/>
                    <a:lstStyle/>
                    <a:p>
                      <a:pPr algn="ctr" rtl="0" fontAlgn="t"/>
                      <a:r>
                        <a:rPr lang="en-US" sz="1200" b="0" i="0" u="none" strike="noStrike">
                          <a:solidFill>
                            <a:srgbClr val="000000"/>
                          </a:solidFill>
                          <a:latin typeface="Arial"/>
                        </a:rPr>
                        <a:t>$1,862</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EDEN ADVANCED PEST TECHNOLOGIES         </a:t>
                      </a:r>
                    </a:p>
                  </a:txBody>
                  <a:tcPr marL="9525" marR="9525" marT="9525" marB="0"/>
                </a:tc>
                <a:tc>
                  <a:txBody>
                    <a:bodyPr/>
                    <a:lstStyle/>
                    <a:p>
                      <a:pPr algn="l" rtl="0" fontAlgn="t"/>
                      <a:r>
                        <a:rPr lang="en-US" sz="1200" b="0" i="0" u="none" strike="noStrike">
                          <a:solidFill>
                            <a:srgbClr val="000000"/>
                          </a:solidFill>
                          <a:latin typeface="Arial"/>
                        </a:rPr>
                        <a:t>Labor for bird abatement</a:t>
                      </a:r>
                    </a:p>
                  </a:txBody>
                  <a:tcPr marL="9525" marR="9525" marT="9525" marB="0"/>
                </a:tc>
                <a:tc>
                  <a:txBody>
                    <a:bodyPr/>
                    <a:lstStyle/>
                    <a:p>
                      <a:pPr algn="ctr" rtl="0" fontAlgn="t"/>
                      <a:r>
                        <a:rPr lang="en-US" sz="1200" b="0" i="0" u="none" strike="noStrike">
                          <a:solidFill>
                            <a:srgbClr val="000000"/>
                          </a:solidFill>
                          <a:latin typeface="Arial"/>
                        </a:rPr>
                        <a:t>$1,643</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PAC NORTHWEST THEATRE ASSOC ACQUISITION </a:t>
                      </a:r>
                    </a:p>
                  </a:txBody>
                  <a:tcPr marL="9525" marR="9525" marT="9525" marB="0"/>
                </a:tc>
                <a:tc>
                  <a:txBody>
                    <a:bodyPr/>
                    <a:lstStyle/>
                    <a:p>
                      <a:pPr algn="l" rtl="0" fontAlgn="t"/>
                      <a:r>
                        <a:rPr lang="en-US" sz="1200" b="0" i="0" u="none" strike="noStrike">
                          <a:solidFill>
                            <a:srgbClr val="000000"/>
                          </a:solidFill>
                          <a:latin typeface="Arial"/>
                        </a:rPr>
                        <a:t>Labor and materials to repair automated lighting system</a:t>
                      </a:r>
                    </a:p>
                  </a:txBody>
                  <a:tcPr marL="9525" marR="9525" marT="9525" marB="0"/>
                </a:tc>
                <a:tc>
                  <a:txBody>
                    <a:bodyPr/>
                    <a:lstStyle/>
                    <a:p>
                      <a:pPr algn="ctr" rtl="0" fontAlgn="t"/>
                      <a:r>
                        <a:rPr lang="en-US" sz="1200" b="0" i="0" u="none" strike="noStrike">
                          <a:solidFill>
                            <a:srgbClr val="000000"/>
                          </a:solidFill>
                          <a:latin typeface="Arial"/>
                        </a:rPr>
                        <a:t>$1,643</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WESTERN ELECTRIC SVCS INC               </a:t>
                      </a:r>
                    </a:p>
                  </a:txBody>
                  <a:tcPr marL="9525" marR="9525" marT="9525" marB="0"/>
                </a:tc>
                <a:tc>
                  <a:txBody>
                    <a:bodyPr/>
                    <a:lstStyle/>
                    <a:p>
                      <a:pPr algn="l" rtl="0" fontAlgn="t"/>
                      <a:r>
                        <a:rPr lang="en-US" sz="1200" b="0" i="0" u="none" strike="noStrike">
                          <a:solidFill>
                            <a:srgbClr val="000000"/>
                          </a:solidFill>
                          <a:latin typeface="Arial"/>
                        </a:rPr>
                        <a:t>Labor for service call to test breaker</a:t>
                      </a:r>
                    </a:p>
                  </a:txBody>
                  <a:tcPr marL="9525" marR="9525" marT="9525" marB="0"/>
                </a:tc>
                <a:tc>
                  <a:txBody>
                    <a:bodyPr/>
                    <a:lstStyle/>
                    <a:p>
                      <a:pPr algn="ctr" rtl="0" fontAlgn="t"/>
                      <a:r>
                        <a:rPr lang="en-US" sz="1200" b="0" i="0" u="none" strike="noStrike">
                          <a:solidFill>
                            <a:srgbClr val="000000"/>
                          </a:solidFill>
                          <a:latin typeface="Arial"/>
                        </a:rPr>
                        <a:t>$1,533</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HERZOG GLASS INC                        </a:t>
                      </a:r>
                    </a:p>
                  </a:txBody>
                  <a:tcPr marL="9525" marR="9525" marT="9525" marB="0"/>
                </a:tc>
                <a:tc>
                  <a:txBody>
                    <a:bodyPr/>
                    <a:lstStyle/>
                    <a:p>
                      <a:pPr algn="l" rtl="0" fontAlgn="t"/>
                      <a:r>
                        <a:rPr lang="en-US" sz="1200" b="0" i="0" u="none" strike="noStrike">
                          <a:solidFill>
                            <a:srgbClr val="000000"/>
                          </a:solidFill>
                          <a:latin typeface="Arial"/>
                        </a:rPr>
                        <a:t>Labor and materials to install elevator glass</a:t>
                      </a:r>
                    </a:p>
                  </a:txBody>
                  <a:tcPr marL="9525" marR="9525" marT="9525" marB="0"/>
                </a:tc>
                <a:tc>
                  <a:txBody>
                    <a:bodyPr/>
                    <a:lstStyle/>
                    <a:p>
                      <a:pPr algn="ctr" rtl="0" fontAlgn="t"/>
                      <a:r>
                        <a:rPr lang="en-US" sz="1200" b="0" i="0" u="none" strike="noStrike">
                          <a:solidFill>
                            <a:srgbClr val="000000"/>
                          </a:solidFill>
                          <a:latin typeface="Arial"/>
                        </a:rPr>
                        <a:t>$1,321</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COLE INDUSTRIAL INC                     </a:t>
                      </a:r>
                    </a:p>
                  </a:txBody>
                  <a:tcPr marL="9525" marR="9525" marT="9525" marB="0"/>
                </a:tc>
                <a:tc>
                  <a:txBody>
                    <a:bodyPr/>
                    <a:lstStyle/>
                    <a:p>
                      <a:pPr algn="l" rtl="0" fontAlgn="t"/>
                      <a:r>
                        <a:rPr lang="en-US" sz="1200" b="0" i="0" u="none" strike="noStrike" dirty="0">
                          <a:solidFill>
                            <a:srgbClr val="000000"/>
                          </a:solidFill>
                          <a:latin typeface="Arial"/>
                        </a:rPr>
                        <a:t> </a:t>
                      </a:r>
                      <a:r>
                        <a:rPr lang="en-US" sz="1200" b="0" i="0" u="none" strike="noStrike" dirty="0" smtClean="0">
                          <a:solidFill>
                            <a:srgbClr val="000000"/>
                          </a:solidFill>
                          <a:latin typeface="Arial"/>
                        </a:rPr>
                        <a:t>Labor</a:t>
                      </a:r>
                      <a:r>
                        <a:rPr lang="en-US" sz="1200" b="0" i="0" u="none" strike="noStrike" baseline="0" dirty="0" smtClean="0">
                          <a:solidFill>
                            <a:srgbClr val="000000"/>
                          </a:solidFill>
                          <a:latin typeface="Arial"/>
                        </a:rPr>
                        <a:t> and materials to troubleshoot  and repair boiler</a:t>
                      </a:r>
                      <a:endParaRPr lang="en-US" sz="1200" b="0" i="0" u="none" strike="noStrike" dirty="0">
                        <a:solidFill>
                          <a:srgbClr val="000000"/>
                        </a:solidFill>
                        <a:latin typeface="Arial"/>
                      </a:endParaRPr>
                    </a:p>
                  </a:txBody>
                  <a:tcPr marL="9525" marR="9525" marT="9525" marB="0"/>
                </a:tc>
                <a:tc>
                  <a:txBody>
                    <a:bodyPr/>
                    <a:lstStyle/>
                    <a:p>
                      <a:pPr algn="ctr" rtl="0" fontAlgn="t"/>
                      <a:r>
                        <a:rPr lang="en-US" sz="1200" b="0" i="0" u="none" strike="noStrike">
                          <a:solidFill>
                            <a:srgbClr val="000000"/>
                          </a:solidFill>
                          <a:latin typeface="Arial"/>
                        </a:rPr>
                        <a:t>$1,314</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dirty="0">
                          <a:solidFill>
                            <a:srgbClr val="000000"/>
                          </a:solidFill>
                          <a:latin typeface="Arial"/>
                        </a:rPr>
                        <a:t>CRESSY DOOR CO INC                      </a:t>
                      </a:r>
                    </a:p>
                  </a:txBody>
                  <a:tcPr marL="9525" marR="9525" marT="9525" marB="0"/>
                </a:tc>
                <a:tc>
                  <a:txBody>
                    <a:bodyPr/>
                    <a:lstStyle/>
                    <a:p>
                      <a:pPr algn="l" rtl="0" fontAlgn="t"/>
                      <a:r>
                        <a:rPr lang="en-US" sz="1200" b="0" i="0" u="none" strike="noStrike" dirty="0">
                          <a:solidFill>
                            <a:srgbClr val="000000"/>
                          </a:solidFill>
                          <a:latin typeface="Arial"/>
                        </a:rPr>
                        <a:t>Labor and materials to repair roll-up door</a:t>
                      </a:r>
                    </a:p>
                  </a:txBody>
                  <a:tcPr marL="9525" marR="9525" marT="9525" marB="0"/>
                </a:tc>
                <a:tc>
                  <a:txBody>
                    <a:bodyPr/>
                    <a:lstStyle/>
                    <a:p>
                      <a:pPr algn="ctr" rtl="0" fontAlgn="t"/>
                      <a:r>
                        <a:rPr lang="en-US" sz="1200" b="0" i="0" u="none" strike="noStrike">
                          <a:solidFill>
                            <a:srgbClr val="000000"/>
                          </a:solidFill>
                          <a:latin typeface="Arial"/>
                        </a:rPr>
                        <a:t>$1,095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a:solidFill>
                            <a:srgbClr val="000000"/>
                          </a:solidFill>
                          <a:latin typeface="Arial"/>
                        </a:rPr>
                        <a:t>CRESSY DOOR CO INC                      </a:t>
                      </a:r>
                    </a:p>
                  </a:txBody>
                  <a:tcPr marL="9525" marR="9525" marT="9525" marB="0"/>
                </a:tc>
                <a:tc>
                  <a:txBody>
                    <a:bodyPr/>
                    <a:lstStyle/>
                    <a:p>
                      <a:pPr algn="l" rtl="0" fontAlgn="t"/>
                      <a:r>
                        <a:rPr lang="en-US" sz="1200" b="0" i="0" u="none" strike="noStrike" dirty="0">
                          <a:solidFill>
                            <a:srgbClr val="000000"/>
                          </a:solidFill>
                          <a:latin typeface="Arial"/>
                        </a:rPr>
                        <a:t>Labor and materials to troubleshoot and repair garage door</a:t>
                      </a:r>
                    </a:p>
                  </a:txBody>
                  <a:tcPr marL="9525" marR="9525" marT="9525" marB="0"/>
                </a:tc>
                <a:tc>
                  <a:txBody>
                    <a:bodyPr/>
                    <a:lstStyle/>
                    <a:p>
                      <a:pPr algn="ctr" rtl="0" fontAlgn="t"/>
                      <a:r>
                        <a:rPr lang="en-US" sz="1200" b="0" i="0" u="none" strike="noStrike">
                          <a:solidFill>
                            <a:srgbClr val="000000"/>
                          </a:solidFill>
                          <a:latin typeface="Arial"/>
                        </a:rPr>
                        <a:t>$1,095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a:solidFill>
                            <a:srgbClr val="000000"/>
                          </a:solidFill>
                          <a:latin typeface="Arial"/>
                        </a:rPr>
                        <a:t>MC QUAY INTL                            </a:t>
                      </a:r>
                    </a:p>
                  </a:txBody>
                  <a:tcPr marL="9525" marR="9525" marT="9525" marB="0"/>
                </a:tc>
                <a:tc>
                  <a:txBody>
                    <a:bodyPr/>
                    <a:lstStyle/>
                    <a:p>
                      <a:pPr algn="l" rtl="0" fontAlgn="t"/>
                      <a:r>
                        <a:rPr lang="en-US" sz="1200" b="0" i="0" u="none" strike="noStrike" dirty="0">
                          <a:solidFill>
                            <a:srgbClr val="000000"/>
                          </a:solidFill>
                          <a:latin typeface="Arial"/>
                        </a:rPr>
                        <a:t>Labor to reset service alarm on chiller</a:t>
                      </a:r>
                    </a:p>
                  </a:txBody>
                  <a:tcPr marL="9525" marR="9525" marT="9525" marB="0"/>
                </a:tc>
                <a:tc>
                  <a:txBody>
                    <a:bodyPr/>
                    <a:lstStyle/>
                    <a:p>
                      <a:pPr algn="ctr" rtl="0" fontAlgn="t"/>
                      <a:r>
                        <a:rPr lang="en-US" sz="1200" b="0" i="0" u="none" strike="noStrike">
                          <a:solidFill>
                            <a:srgbClr val="000000"/>
                          </a:solidFill>
                          <a:latin typeface="Arial"/>
                        </a:rPr>
                        <a:t>$1,095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400148">
                <a:tc>
                  <a:txBody>
                    <a:bodyPr/>
                    <a:lstStyle/>
                    <a:p>
                      <a:pPr algn="l" rtl="0" fontAlgn="t"/>
                      <a:r>
                        <a:rPr lang="en-US" sz="1200" b="0" i="0" u="none" strike="noStrike">
                          <a:solidFill>
                            <a:srgbClr val="000000"/>
                          </a:solidFill>
                          <a:latin typeface="Arial"/>
                        </a:rPr>
                        <a:t>NATL RESPONSE CORP                      </a:t>
                      </a:r>
                    </a:p>
                  </a:txBody>
                  <a:tcPr marL="9525" marR="9525" marT="9525" marB="0"/>
                </a:tc>
                <a:tc>
                  <a:txBody>
                    <a:bodyPr/>
                    <a:lstStyle/>
                    <a:p>
                      <a:pPr algn="l" rtl="0" fontAlgn="t"/>
                      <a:r>
                        <a:rPr lang="en-US" sz="1200" b="0" i="0" u="none" strike="noStrike" dirty="0">
                          <a:solidFill>
                            <a:srgbClr val="000000"/>
                          </a:solidFill>
                          <a:latin typeface="Arial"/>
                        </a:rPr>
                        <a:t>Labor to decontaminate/clean heat reclaim coils</a:t>
                      </a:r>
                    </a:p>
                  </a:txBody>
                  <a:tcPr marL="9525" marR="9525" marT="9525" marB="0"/>
                </a:tc>
                <a:tc>
                  <a:txBody>
                    <a:bodyPr/>
                    <a:lstStyle/>
                    <a:p>
                      <a:pPr algn="ctr" rtl="0" fontAlgn="t"/>
                      <a:r>
                        <a:rPr lang="en-US" sz="1200" b="0" i="0" u="none" strike="noStrike" dirty="0">
                          <a:solidFill>
                            <a:srgbClr val="000000"/>
                          </a:solidFill>
                          <a:latin typeface="Arial"/>
                        </a:rPr>
                        <a:t>$1,073</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200" dirty="0" smtClean="0"/>
              <a:t>Facilities Related Service/Maintenance Purchases</a:t>
            </a:r>
            <a:endParaRPr lang="en-US" sz="3200" dirty="0"/>
          </a:p>
        </p:txBody>
      </p:sp>
      <p:graphicFrame>
        <p:nvGraphicFramePr>
          <p:cNvPr id="4" name="Content Placeholder 3"/>
          <p:cNvGraphicFramePr>
            <a:graphicFrameLocks noGrp="1"/>
          </p:cNvGraphicFramePr>
          <p:nvPr>
            <p:ph idx="1"/>
          </p:nvPr>
        </p:nvGraphicFramePr>
        <p:xfrm>
          <a:off x="457200" y="1371600"/>
          <a:ext cx="8229600" cy="4749165"/>
        </p:xfrm>
        <a:graphic>
          <a:graphicData uri="http://schemas.openxmlformats.org/drawingml/2006/table">
            <a:tbl>
              <a:tblPr firstRow="1" bandRow="1">
                <a:tableStyleId>{5C22544A-7EE6-4342-B048-85BDC9FD1C3A}</a:tableStyleId>
              </a:tblPr>
              <a:tblGrid>
                <a:gridCol w="2057400"/>
                <a:gridCol w="2057400"/>
                <a:gridCol w="2057400"/>
                <a:gridCol w="2057400"/>
              </a:tblGrid>
              <a:tr h="381000">
                <a:tc>
                  <a:txBody>
                    <a:bodyPr/>
                    <a:lstStyle/>
                    <a:p>
                      <a:r>
                        <a:rPr lang="en-US" dirty="0" smtClean="0"/>
                        <a:t>Supplier</a:t>
                      </a:r>
                      <a:endParaRPr lang="en-US" dirty="0"/>
                    </a:p>
                  </a:txBody>
                  <a:tcPr/>
                </a:tc>
                <a:tc>
                  <a:txBody>
                    <a:bodyPr/>
                    <a:lstStyle/>
                    <a:p>
                      <a:r>
                        <a:rPr lang="en-US" dirty="0" smtClean="0"/>
                        <a:t>Nature of Work</a:t>
                      </a:r>
                      <a:endParaRPr lang="en-US" dirty="0"/>
                    </a:p>
                  </a:txBody>
                  <a:tcPr/>
                </a:tc>
                <a:tc>
                  <a:txBody>
                    <a:bodyPr/>
                    <a:lstStyle/>
                    <a:p>
                      <a:pPr algn="ctr"/>
                      <a:r>
                        <a:rPr lang="en-US" dirty="0" smtClean="0"/>
                        <a:t>Approximate Cost</a:t>
                      </a:r>
                      <a:endParaRPr lang="en-US" dirty="0"/>
                    </a:p>
                  </a:txBody>
                  <a:tcPr/>
                </a:tc>
                <a:tc>
                  <a:txBody>
                    <a:bodyPr/>
                    <a:lstStyle/>
                    <a:p>
                      <a:r>
                        <a:rPr lang="en-US" dirty="0" smtClean="0"/>
                        <a:t>Time on Campus</a:t>
                      </a:r>
                      <a:endParaRPr lang="en-US" dirty="0"/>
                    </a:p>
                  </a:txBody>
                  <a:tcPr/>
                </a:tc>
              </a:tr>
              <a:tr h="381000">
                <a:tc>
                  <a:txBody>
                    <a:bodyPr/>
                    <a:lstStyle/>
                    <a:p>
                      <a:pPr algn="l" rtl="0" fontAlgn="t"/>
                      <a:r>
                        <a:rPr lang="en-US" sz="1200" b="0" i="0" u="none" strike="noStrike" dirty="0">
                          <a:solidFill>
                            <a:srgbClr val="000000"/>
                          </a:solidFill>
                          <a:latin typeface="Arial"/>
                        </a:rPr>
                        <a:t>EMERALD CITY FENCE RENTALS INC          </a:t>
                      </a:r>
                    </a:p>
                  </a:txBody>
                  <a:tcPr marL="9525" marR="9525" marT="9525" marB="0"/>
                </a:tc>
                <a:tc>
                  <a:txBody>
                    <a:bodyPr/>
                    <a:lstStyle/>
                    <a:p>
                      <a:pPr algn="l" rtl="0" fontAlgn="t"/>
                      <a:r>
                        <a:rPr lang="en-US" sz="1200" b="0" i="0" u="none" strike="noStrike">
                          <a:solidFill>
                            <a:srgbClr val="000000"/>
                          </a:solidFill>
                          <a:latin typeface="Arial"/>
                        </a:rPr>
                        <a:t>Labor and materials to install temporary fence</a:t>
                      </a:r>
                    </a:p>
                  </a:txBody>
                  <a:tcPr marL="9525" marR="9525" marT="9525" marB="0"/>
                </a:tc>
                <a:tc>
                  <a:txBody>
                    <a:bodyPr/>
                    <a:lstStyle/>
                    <a:p>
                      <a:pPr algn="ctr" rtl="0" fontAlgn="t"/>
                      <a:r>
                        <a:rPr lang="en-US" sz="1200" b="0" i="0" u="none" strike="noStrike" dirty="0">
                          <a:solidFill>
                            <a:srgbClr val="000000"/>
                          </a:solidFill>
                          <a:latin typeface="Arial"/>
                        </a:rPr>
                        <a:t>$1,038</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ARNOLD KIRBYSON                         </a:t>
                      </a:r>
                    </a:p>
                  </a:txBody>
                  <a:tcPr marL="9525" marR="9525" marT="9525" marB="0"/>
                </a:tc>
                <a:tc>
                  <a:txBody>
                    <a:bodyPr/>
                    <a:lstStyle/>
                    <a:p>
                      <a:pPr algn="l" rtl="0" fontAlgn="t"/>
                      <a:r>
                        <a:rPr lang="en-US" sz="1200" b="0" i="0" u="none" strike="noStrike">
                          <a:solidFill>
                            <a:srgbClr val="000000"/>
                          </a:solidFill>
                          <a:latin typeface="Arial"/>
                        </a:rPr>
                        <a:t>Labor and materials to clean ceiling</a:t>
                      </a:r>
                    </a:p>
                  </a:txBody>
                  <a:tcPr marL="9525" marR="9525" marT="9525" marB="0"/>
                </a:tc>
                <a:tc>
                  <a:txBody>
                    <a:bodyPr/>
                    <a:lstStyle/>
                    <a:p>
                      <a:pPr algn="ctr" rtl="0" fontAlgn="t"/>
                      <a:r>
                        <a:rPr lang="en-US" sz="1200" b="0" i="0" u="none" strike="noStrike" dirty="0">
                          <a:solidFill>
                            <a:srgbClr val="000000"/>
                          </a:solidFill>
                          <a:latin typeface="Arial"/>
                        </a:rPr>
                        <a:t>$821</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SUPRESSION SYSTEMS INC                  </a:t>
                      </a:r>
                    </a:p>
                  </a:txBody>
                  <a:tcPr marL="9525" marR="9525" marT="9525" marB="0"/>
                </a:tc>
                <a:tc>
                  <a:txBody>
                    <a:bodyPr/>
                    <a:lstStyle/>
                    <a:p>
                      <a:pPr algn="l" rtl="0" fontAlgn="t"/>
                      <a:r>
                        <a:rPr lang="en-US" sz="1200" b="0" i="0" u="none" strike="noStrike">
                          <a:solidFill>
                            <a:srgbClr val="000000"/>
                          </a:solidFill>
                          <a:latin typeface="Arial"/>
                        </a:rPr>
                        <a:t>Labor to disarm and rearm fire protection system</a:t>
                      </a:r>
                    </a:p>
                  </a:txBody>
                  <a:tcPr marL="9525" marR="9525" marT="9525" marB="0"/>
                </a:tc>
                <a:tc>
                  <a:txBody>
                    <a:bodyPr/>
                    <a:lstStyle/>
                    <a:p>
                      <a:pPr algn="ctr" rtl="0" fontAlgn="t"/>
                      <a:r>
                        <a:rPr lang="en-US" sz="1200" b="0" i="0" u="none" strike="noStrike" dirty="0">
                          <a:solidFill>
                            <a:srgbClr val="000000"/>
                          </a:solidFill>
                          <a:latin typeface="Arial"/>
                        </a:rPr>
                        <a:t>$712</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NORTON CORROSION LTD LLC                </a:t>
                      </a:r>
                    </a:p>
                  </a:txBody>
                  <a:tcPr marL="9525" marR="9525" marT="9525" marB="0"/>
                </a:tc>
                <a:tc>
                  <a:txBody>
                    <a:bodyPr/>
                    <a:lstStyle/>
                    <a:p>
                      <a:pPr algn="l" rtl="0" fontAlgn="t"/>
                      <a:r>
                        <a:rPr lang="en-US" sz="1200" b="0" i="0" u="none" strike="noStrike">
                          <a:solidFill>
                            <a:srgbClr val="000000"/>
                          </a:solidFill>
                          <a:latin typeface="Arial"/>
                        </a:rPr>
                        <a:t>Labor and materials to repair drumheller fountain</a:t>
                      </a:r>
                    </a:p>
                  </a:txBody>
                  <a:tcPr marL="9525" marR="9525" marT="9525" marB="0"/>
                </a:tc>
                <a:tc>
                  <a:txBody>
                    <a:bodyPr/>
                    <a:lstStyle/>
                    <a:p>
                      <a:pPr algn="ctr" rtl="0" fontAlgn="t"/>
                      <a:r>
                        <a:rPr lang="en-US" sz="1200" b="0" i="0" u="none" strike="noStrike" dirty="0">
                          <a:solidFill>
                            <a:srgbClr val="000000"/>
                          </a:solidFill>
                          <a:latin typeface="Arial"/>
                        </a:rPr>
                        <a:t>$690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EMERALD INC                             </a:t>
                      </a:r>
                    </a:p>
                  </a:txBody>
                  <a:tcPr marL="9525" marR="9525" marT="9525" marB="0"/>
                </a:tc>
                <a:tc>
                  <a:txBody>
                    <a:bodyPr/>
                    <a:lstStyle/>
                    <a:p>
                      <a:pPr algn="l" rtl="0" fontAlgn="t"/>
                      <a:r>
                        <a:rPr lang="en-US" sz="1200" b="0" i="0" u="none" strike="noStrike">
                          <a:solidFill>
                            <a:srgbClr val="000000"/>
                          </a:solidFill>
                          <a:latin typeface="Arial"/>
                        </a:rPr>
                        <a:t>labor to clean range hood vent</a:t>
                      </a:r>
                    </a:p>
                  </a:txBody>
                  <a:tcPr marL="9525" marR="9525" marT="9525" marB="0"/>
                </a:tc>
                <a:tc>
                  <a:txBody>
                    <a:bodyPr/>
                    <a:lstStyle/>
                    <a:p>
                      <a:pPr algn="ctr" rtl="0" fontAlgn="t"/>
                      <a:r>
                        <a:rPr lang="en-US" sz="1200" b="0" i="0" u="none" strike="noStrike" dirty="0">
                          <a:solidFill>
                            <a:srgbClr val="000000"/>
                          </a:solidFill>
                          <a:latin typeface="Arial"/>
                        </a:rPr>
                        <a:t>$570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AUTOMATIC ENTRIES INC                   </a:t>
                      </a:r>
                    </a:p>
                  </a:txBody>
                  <a:tcPr marL="9525" marR="9525" marT="9525" marB="0"/>
                </a:tc>
                <a:tc>
                  <a:txBody>
                    <a:bodyPr/>
                    <a:lstStyle/>
                    <a:p>
                      <a:pPr algn="l" rtl="0" fontAlgn="t"/>
                      <a:r>
                        <a:rPr lang="en-US" sz="1200" b="0" i="0" u="none" strike="noStrike" dirty="0">
                          <a:solidFill>
                            <a:srgbClr val="000000"/>
                          </a:solidFill>
                          <a:latin typeface="Arial"/>
                        </a:rPr>
                        <a:t>Labor to repair entry door</a:t>
                      </a:r>
                    </a:p>
                  </a:txBody>
                  <a:tcPr marL="9525" marR="9525" marT="9525" marB="0"/>
                </a:tc>
                <a:tc>
                  <a:txBody>
                    <a:bodyPr/>
                    <a:lstStyle/>
                    <a:p>
                      <a:pPr algn="ctr" rtl="0" fontAlgn="t"/>
                      <a:r>
                        <a:rPr lang="en-US" sz="1200" b="0" i="0" u="none" strike="noStrike" dirty="0">
                          <a:solidFill>
                            <a:srgbClr val="000000"/>
                          </a:solidFill>
                          <a:latin typeface="Arial"/>
                        </a:rPr>
                        <a:t>$548</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HUDSON TECHNOLOGIES CO                  </a:t>
                      </a:r>
                    </a:p>
                  </a:txBody>
                  <a:tcPr marL="9525" marR="9525" marT="9525" marB="0"/>
                </a:tc>
                <a:tc>
                  <a:txBody>
                    <a:bodyPr/>
                    <a:lstStyle/>
                    <a:p>
                      <a:pPr algn="l" rtl="0" fontAlgn="t"/>
                      <a:r>
                        <a:rPr lang="en-US" sz="1200" b="0" i="0" u="none" strike="noStrike">
                          <a:solidFill>
                            <a:srgbClr val="000000"/>
                          </a:solidFill>
                          <a:latin typeface="Arial"/>
                        </a:rPr>
                        <a:t>Labor to provide hydrostatic testing of regrigeration cylinders</a:t>
                      </a:r>
                    </a:p>
                  </a:txBody>
                  <a:tcPr marL="9525" marR="9525" marT="9525" marB="0"/>
                </a:tc>
                <a:tc>
                  <a:txBody>
                    <a:bodyPr/>
                    <a:lstStyle/>
                    <a:p>
                      <a:pPr algn="ctr" rtl="0" fontAlgn="t"/>
                      <a:r>
                        <a:rPr lang="en-US" sz="1200" b="0" i="0" u="none" strike="noStrike" dirty="0">
                          <a:solidFill>
                            <a:srgbClr val="000000"/>
                          </a:solidFill>
                          <a:latin typeface="Arial"/>
                        </a:rPr>
                        <a:t>$420</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POPPLETON ELECTRIC &amp; MACHINERY CO INC   </a:t>
                      </a:r>
                    </a:p>
                  </a:txBody>
                  <a:tcPr marL="9525" marR="9525" marT="9525" marB="0"/>
                </a:tc>
                <a:tc>
                  <a:txBody>
                    <a:bodyPr/>
                    <a:lstStyle/>
                    <a:p>
                      <a:pPr algn="l" rtl="0" fontAlgn="t"/>
                      <a:r>
                        <a:rPr lang="en-US" sz="1200" b="0" i="0" u="none" strike="noStrike">
                          <a:solidFill>
                            <a:srgbClr val="000000"/>
                          </a:solidFill>
                          <a:latin typeface="Arial"/>
                        </a:rPr>
                        <a:t>Labor and materials to repair Ridgid Tool</a:t>
                      </a:r>
                    </a:p>
                  </a:txBody>
                  <a:tcPr marL="9525" marR="9525" marT="9525" marB="0"/>
                </a:tc>
                <a:tc>
                  <a:txBody>
                    <a:bodyPr/>
                    <a:lstStyle/>
                    <a:p>
                      <a:pPr algn="ctr" rtl="0" fontAlgn="t"/>
                      <a:r>
                        <a:rPr lang="en-US" sz="1200" b="0" i="0" u="none" strike="noStrike" dirty="0">
                          <a:solidFill>
                            <a:srgbClr val="000000"/>
                          </a:solidFill>
                          <a:latin typeface="Arial"/>
                        </a:rPr>
                        <a:t>$329</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dirty="0">
                          <a:solidFill>
                            <a:srgbClr val="000000"/>
                          </a:solidFill>
                          <a:latin typeface="Arial"/>
                        </a:rPr>
                        <a:t>MARVIN JOHNSON                          </a:t>
                      </a:r>
                    </a:p>
                  </a:txBody>
                  <a:tcPr marL="9525" marR="9525" marT="9525" marB="0"/>
                </a:tc>
                <a:tc>
                  <a:txBody>
                    <a:bodyPr/>
                    <a:lstStyle/>
                    <a:p>
                      <a:pPr algn="l" rtl="0" fontAlgn="t"/>
                      <a:r>
                        <a:rPr lang="en-US" sz="1200" b="0" i="0" u="none" strike="noStrike" dirty="0">
                          <a:solidFill>
                            <a:srgbClr val="000000"/>
                          </a:solidFill>
                          <a:latin typeface="Arial"/>
                        </a:rPr>
                        <a:t>Labor to remove bees</a:t>
                      </a:r>
                    </a:p>
                  </a:txBody>
                  <a:tcPr marL="9525" marR="9525" marT="9525" marB="0"/>
                </a:tc>
                <a:tc>
                  <a:txBody>
                    <a:bodyPr/>
                    <a:lstStyle/>
                    <a:p>
                      <a:pPr algn="ctr" rtl="0" fontAlgn="t"/>
                      <a:r>
                        <a:rPr lang="en-US" sz="1200" b="0" i="0" u="none" strike="noStrike" dirty="0">
                          <a:solidFill>
                            <a:srgbClr val="000000"/>
                          </a:solidFill>
                          <a:latin typeface="Arial"/>
                        </a:rPr>
                        <a:t>$115</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pPr algn="l" rtl="0" fontAlgn="t"/>
                      <a:r>
                        <a:rPr lang="en-US" sz="1200" b="0" i="0" u="none" strike="noStrike">
                          <a:solidFill>
                            <a:srgbClr val="000000"/>
                          </a:solidFill>
                          <a:latin typeface="Arial"/>
                        </a:rPr>
                        <a:t>NORTHWEST DOOR INC                      </a:t>
                      </a:r>
                    </a:p>
                  </a:txBody>
                  <a:tcPr marL="9525" marR="9525" marT="9525" marB="0"/>
                </a:tc>
                <a:tc>
                  <a:txBody>
                    <a:bodyPr/>
                    <a:lstStyle/>
                    <a:p>
                      <a:pPr algn="l" rtl="0" fontAlgn="t"/>
                      <a:r>
                        <a:rPr lang="en-US" sz="1200" b="0" i="0" u="none" strike="noStrike" dirty="0">
                          <a:solidFill>
                            <a:srgbClr val="000000"/>
                          </a:solidFill>
                          <a:latin typeface="Arial"/>
                        </a:rPr>
                        <a:t>Labor and material to </a:t>
                      </a:r>
                      <a:r>
                        <a:rPr lang="en-US" sz="1200" b="0" i="0" u="none" strike="noStrike" dirty="0" smtClean="0">
                          <a:solidFill>
                            <a:srgbClr val="000000"/>
                          </a:solidFill>
                          <a:latin typeface="Arial"/>
                        </a:rPr>
                        <a:t>install </a:t>
                      </a:r>
                      <a:r>
                        <a:rPr lang="en-US" sz="1200" b="0" i="0" u="none" strike="noStrike" dirty="0">
                          <a:solidFill>
                            <a:srgbClr val="000000"/>
                          </a:solidFill>
                          <a:latin typeface="Arial"/>
                        </a:rPr>
                        <a:t>roll up steel door</a:t>
                      </a:r>
                    </a:p>
                  </a:txBody>
                  <a:tcPr marL="9525" marR="9525" marT="9525" marB="0"/>
                </a:tc>
                <a:tc>
                  <a:txBody>
                    <a:bodyPr/>
                    <a:lstStyle/>
                    <a:p>
                      <a:pPr algn="ctr" rtl="0" fontAlgn="t"/>
                      <a:r>
                        <a:rPr lang="en-US" sz="1200" b="0" i="0" u="none" strike="noStrike" dirty="0" smtClean="0">
                          <a:solidFill>
                            <a:srgbClr val="000000"/>
                          </a:solidFill>
                          <a:latin typeface="Arial"/>
                        </a:rPr>
                        <a:t>$7,212</a:t>
                      </a:r>
                      <a:r>
                        <a:rPr lang="en-US" sz="1200" b="0" i="0" u="none" strike="noStrike" dirty="0">
                          <a:solidFill>
                            <a:srgbClr val="000000"/>
                          </a:solidFill>
                          <a:latin typeface="Arial"/>
                        </a:rPr>
                        <a:t> </a:t>
                      </a:r>
                    </a:p>
                  </a:txBody>
                  <a:tcPr marL="9525" marR="9525" marT="9525" marB="0"/>
                </a:tc>
                <a:tc>
                  <a:txBody>
                    <a:bodyPr/>
                    <a:lstStyle/>
                    <a:p>
                      <a:pPr algn="ctr" fontAlgn="b"/>
                      <a:r>
                        <a:rPr lang="en-US" sz="1200" b="0" i="0" u="none" strike="noStrike" dirty="0">
                          <a:latin typeface="Arial"/>
                        </a:rPr>
                        <a:t>one time</a:t>
                      </a:r>
                    </a:p>
                  </a:txBody>
                  <a:tcPr marL="9525" marR="9525" marT="9525" marB="0" anchor="b"/>
                </a:tc>
              </a:tr>
              <a:tr h="38100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1120</Words>
  <Application>Microsoft Office PowerPoint</Application>
  <PresentationFormat>On-screen Show (4:3)</PresentationFormat>
  <Paragraphs>457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CSR Committee </vt:lpstr>
      <vt:lpstr>Types of Supplier Contracts with Supplier Employee on Campus at Time of Service</vt:lpstr>
      <vt:lpstr>Snapshot of services performed on campus, number of supplier employees &amp; time on campus </vt:lpstr>
      <vt:lpstr>Slide 4</vt:lpstr>
      <vt:lpstr>Examples of  Facilities Related Service and Maintenance Purchases 36 Suppliers</vt:lpstr>
      <vt:lpstr>Examples of Facilities Related Service and Maintenance Purchases</vt:lpstr>
      <vt:lpstr>Examples of  Facilities Related Service and Maintenance Purchases</vt:lpstr>
      <vt:lpstr>Examples of Facilities Related Service/Maintenance Purchases</vt:lpstr>
      <vt:lpstr>Facilities Related Service/Maintenance Purchases</vt:lpstr>
      <vt:lpstr>Travel Agencies – Top Suppliers 12 Month Spend ending 4/30/12 All Suppliers: $11,345,613.23 No employees on campus</vt:lpstr>
      <vt:lpstr>Temporary Service Contracts Outside Temp Agencies 12 Month Spend ending 4/30/12</vt:lpstr>
      <vt:lpstr>SPONSORSHIPS  (see appendix for additonal information)  Contributions in the form of money and/or in-kind products or services, by an organization to support an event, program, or department.   The sponsor may be recognized for its contributions, as allowable under federal tax rules, such as appropriate signage thanking the sponsor in the supported facilities and/or written materials.   Sponsorship may be exclusive for the category of goods or services involved, or multiple sponsors may be engaged in support of the event, program, or department. </vt:lpstr>
      <vt:lpstr>Appendix</vt:lpstr>
      <vt:lpstr>Appendix </vt:lpstr>
      <vt:lpstr>Appendix</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claudia christensen</dc:creator>
  <cp:lastModifiedBy>Kyle Richard</cp:lastModifiedBy>
  <cp:revision>73</cp:revision>
  <dcterms:created xsi:type="dcterms:W3CDTF">2012-04-30T23:09:24Z</dcterms:created>
  <dcterms:modified xsi:type="dcterms:W3CDTF">2012-06-14T18:38:23Z</dcterms:modified>
</cp:coreProperties>
</file>