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70" r:id="rId12"/>
    <p:sldId id="266" r:id="rId13"/>
    <p:sldId id="268" r:id="rId14"/>
    <p:sldId id="267" r:id="rId15"/>
    <p:sldId id="269" r:id="rId16"/>
    <p:sldId id="272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E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6C92-6A10-416A-8E92-C22F4E21DC19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3FD4-8F54-490C-BCC6-807540BA4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6C92-6A10-416A-8E92-C22F4E21DC19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3FD4-8F54-490C-BCC6-807540BA4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6C92-6A10-416A-8E92-C22F4E21DC19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3FD4-8F54-490C-BCC6-807540BA4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6C92-6A10-416A-8E92-C22F4E21DC19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3FD4-8F54-490C-BCC6-807540BA4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6C92-6A10-416A-8E92-C22F4E21DC19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3FD4-8F54-490C-BCC6-807540BA4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6C92-6A10-416A-8E92-C22F4E21DC19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3FD4-8F54-490C-BCC6-807540BA4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6C92-6A10-416A-8E92-C22F4E21DC19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3FD4-8F54-490C-BCC6-807540BA4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6C92-6A10-416A-8E92-C22F4E21DC19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3FD4-8F54-490C-BCC6-807540BA4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6C92-6A10-416A-8E92-C22F4E21DC19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3FD4-8F54-490C-BCC6-807540BA4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6C92-6A10-416A-8E92-C22F4E21DC19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3FD4-8F54-490C-BCC6-807540BA4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36C92-6A10-416A-8E92-C22F4E21DC19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3FD4-8F54-490C-BCC6-807540BA4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36C92-6A10-416A-8E92-C22F4E21DC19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13FD4-8F54-490C-BCC6-807540BA4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hyperlink" Target="mailto:scottpre@uw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wmf"/><Relationship Id="rId7" Type="http://schemas.openxmlformats.org/officeDocument/2006/relationships/image" Target="../media/image7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11" Type="http://schemas.openxmlformats.org/officeDocument/2006/relationships/image" Target="../media/image10.jpeg"/><Relationship Id="rId5" Type="http://schemas.openxmlformats.org/officeDocument/2006/relationships/image" Target="../media/image5.jpeg"/><Relationship Id="rId10" Type="http://schemas.openxmlformats.org/officeDocument/2006/relationships/hyperlink" Target="http://images.google.com/imgres?imgurl=http://www.washington.edu/alumni/columns/sept01/images/merrill_hall.gif&amp;imgrefurl=http://www.washington.edu/alumni/columns/sept01/merrill.html&amp;usg=__APyPYFwmYtEelZrty2s9lClheqU=&amp;h=225&amp;w=296&amp;sz=28&amp;hl=en&amp;start=7&amp;um=1&amp;itbs=1&amp;tbnid=dGivGRRYeES2bM:&amp;tbnh=88&amp;tbnw=116&amp;prev=/images?q=uw+urban+horticulture+center+AND+fire&amp;um=1&amp;hl=en&amp;safe=off&amp;sa=N&amp;rlz=1T4ADFA_enUS364US364&amp;tbs=isch:1" TargetMode="External"/><Relationship Id="rId4" Type="http://schemas.openxmlformats.org/officeDocument/2006/relationships/hyperlink" Target="http://images.google.com/imgres?imgurl=http://scrapetv.com/News/News%20Pages/usa/images-2/city-in-blackout.jpg&amp;imgrefurl=http://scrapetv.com/News/News%20Pages/usa/pages-2/Governor-Schwarzenegger-considering-closing-California-borders-Scrape-TV-The-World-on-your-side.html&amp;usg=__EmyQyu4UKhkVVxBjMNZoxLlqMi4=&amp;h=480&amp;w=640&amp;sz=59&amp;hl=en&amp;start=11&amp;um=1&amp;itbs=1&amp;tbnid=QETZP5EhHPIVqM:&amp;tbnh=103&amp;tbnw=137&amp;prev=/images?q=blackout&amp;hl=en&amp;rlz=1R2ADFA_enUS364&amp;sa=N&amp;um=1" TargetMode="External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effectLst>
            <a:outerShdw blurRad="50800" dist="50800" dir="5400000" algn="ctr" rotWithShape="0">
              <a:schemeClr val="accent4"/>
            </a:outerShdw>
          </a:effectLst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chemeClr val="accent4">
                      <a:lumMod val="40000"/>
                      <a:lumOff val="60000"/>
                      <a:alpha val="83000"/>
                    </a:schemeClr>
                  </a:outerShdw>
                </a:effectLst>
              </a:rPr>
              <a:t>Husky Ready</a:t>
            </a:r>
            <a:endParaRPr lang="en-US" sz="9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chemeClr val="accent4">
                    <a:lumMod val="40000"/>
                    <a:lumOff val="60000"/>
                    <a:alpha val="83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Ensuring the UW of Tomorrow by Preparing for Today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6" name="Picture 5" descr="(P)barc_RGB__200px_Boxe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19400" y="381000"/>
            <a:ext cx="3429000" cy="15601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6" descr="UW_logo_4c_gradi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71800" y="5486400"/>
            <a:ext cx="2881923" cy="1123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With A Little Luck….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1905000"/>
            <a:ext cx="71628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"Luck is what happens when preparation meets </a:t>
            </a: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opportunity”</a:t>
            </a:r>
            <a:r>
              <a:rPr lang="en-US" sz="4000" b="1" dirty="0"/>
              <a:t/>
            </a:r>
            <a:br>
              <a:rPr lang="en-US" sz="4000" b="1" dirty="0"/>
            </a:b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Seneca, Roman philosopher, mid-1st century AD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3810000"/>
            <a:ext cx="2286000" cy="24319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APS 13.2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524000"/>
            <a:ext cx="8458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To be compliant departments must have the following:</a:t>
            </a:r>
          </a:p>
          <a:p>
            <a:endParaRPr lang="en-US" sz="2800" b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Prioritized recovery checklist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of critical resources (Personnel, Facilities, Information and Equipment) necessary for core business, academic or research processes.</a:t>
            </a:r>
          </a:p>
          <a:p>
            <a:pPr>
              <a:buFont typeface="Arial" pitchFamily="34" charset="0"/>
              <a:buChar char="•"/>
            </a:pPr>
            <a:endParaRPr lang="en-US" sz="2800" b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Alternative staffing plan </a:t>
            </a: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for a minimum of 72 hours.</a:t>
            </a:r>
          </a:p>
          <a:p>
            <a:pPr>
              <a:buFont typeface="Arial" pitchFamily="34" charset="0"/>
              <a:buChar char="•"/>
            </a:pPr>
            <a:endParaRPr lang="en-US" sz="2800" b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Alternative facility planning</a:t>
            </a: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for continuity of workspace.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HUSKY READY</a:t>
            </a:r>
            <a:endParaRPr lang="en-US" dirty="0"/>
          </a:p>
        </p:txBody>
      </p:sp>
      <p:pic>
        <p:nvPicPr>
          <p:cNvPr id="1026" name="Picture 2" descr="C:\Users\scottpre\Desktop\BAR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371600"/>
            <a:ext cx="7572375" cy="4610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THE GOAL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2438400"/>
            <a:ext cx="7010400" cy="299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ct val="60000"/>
              </a:spcAft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We want to be able to do </a:t>
            </a:r>
            <a:r>
              <a:rPr lang="en-US" sz="3600" dirty="0" smtClean="0">
                <a:solidFill>
                  <a:srgbClr val="FFC000"/>
                </a:solidFill>
              </a:rPr>
              <a:t>tomorrow</a:t>
            </a:r>
          </a:p>
          <a:p>
            <a:pPr algn="ctr">
              <a:spcAft>
                <a:spcPct val="60000"/>
              </a:spcAft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what we were doing </a:t>
            </a:r>
            <a:r>
              <a:rPr lang="en-US" sz="3600" dirty="0" smtClean="0">
                <a:solidFill>
                  <a:srgbClr val="FFC000"/>
                </a:solidFill>
              </a:rPr>
              <a:t>yesterday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>
              <a:spcAft>
                <a:spcPct val="60000"/>
              </a:spcAft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(no matter what happens </a:t>
            </a:r>
            <a:r>
              <a:rPr lang="en-US" sz="3600" dirty="0" smtClean="0">
                <a:solidFill>
                  <a:srgbClr val="FFC000"/>
                </a:solidFill>
              </a:rPr>
              <a:t>today</a:t>
            </a:r>
            <a:r>
              <a:rPr lang="en-US" sz="3600" dirty="0" smtClean="0">
                <a:solidFill>
                  <a:schemeClr val="bg1"/>
                </a:solidFill>
              </a:rPr>
              <a:t>).</a:t>
            </a:r>
          </a:p>
          <a:p>
            <a:pPr algn="ctr">
              <a:spcAft>
                <a:spcPct val="60000"/>
              </a:spcAft>
              <a:defRPr/>
            </a:pPr>
            <a:r>
              <a:rPr lang="en-US" sz="1600" dirty="0" smtClean="0">
                <a:solidFill>
                  <a:schemeClr val="bg1"/>
                </a:solidFill>
              </a:rPr>
              <a:t>Paul Dimond, </a:t>
            </a:r>
            <a:r>
              <a:rPr lang="en-US" sz="1600" dirty="0" err="1" smtClean="0">
                <a:solidFill>
                  <a:schemeClr val="bg1"/>
                </a:solidFill>
              </a:rPr>
              <a:t>Kuali</a:t>
            </a:r>
            <a:r>
              <a:rPr lang="en-US" sz="1600" dirty="0" smtClean="0">
                <a:solidFill>
                  <a:schemeClr val="bg1"/>
                </a:solidFill>
              </a:rPr>
              <a:t> Ready Council Chair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By Higher Ed for Higher 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1828800"/>
            <a:ext cx="68580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Developed by the </a:t>
            </a:r>
            <a:r>
              <a:rPr lang="en-US" sz="28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Kuali</a:t>
            </a: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foundation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Web-based continuity software planning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Budget-friendly cost model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Easy to use, intuitive interface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Self-paced planning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Easy to update plans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UW standard across all UW-properties, domestic and international.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Hosted at and supported by UC Berkley, under contract with </a:t>
            </a:r>
            <a:r>
              <a:rPr lang="en-US" sz="28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Kuali</a:t>
            </a:r>
            <a:endParaRPr lang="en-US" sz="28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BARC PROGRAM MANAGEMENT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1676400"/>
            <a:ext cx="6629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BARC is PROGRAM, not a single project.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Each department will identify a BARC program manager.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Recommend units within the departments also have BARC coordinators.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During initial program phase, meet bi-weekly with UWEM.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Attend monthly BARC workgroup meetings as a continuity effort.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Annual review and update.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Bi-annual exercise of plans.</a:t>
            </a:r>
          </a:p>
          <a:p>
            <a:pPr>
              <a:buFont typeface="Arial" pitchFamily="34" charset="0"/>
              <a:buChar char="•"/>
            </a:pPr>
            <a:endParaRPr lang="en-US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TIMELINE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904996"/>
          <a:ext cx="6096000" cy="3728023"/>
        </p:xfrm>
        <a:graphic>
          <a:graphicData uri="http://schemas.openxmlformats.org/drawingml/2006/table">
            <a:tbl>
              <a:tblPr/>
              <a:tblGrid>
                <a:gridCol w="1456051"/>
                <a:gridCol w="1456051"/>
                <a:gridCol w="1456051"/>
                <a:gridCol w="1727847"/>
              </a:tblGrid>
              <a:tr h="263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May 2011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June 2011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July 2011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Aug 2011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63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63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2-May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20-Jun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5-Jul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1-Aug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Husky Ready Kick-Off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Husky Ready Progress Meeting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Husky Ready Progress Meeting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AAR report released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16-May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18-Jul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15-Aug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Husky Ready Progress Meeting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Pilot AAR Meeting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U-Wide Husky Ready Release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31-May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29-Aug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Husky Ready Progress Meeting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Husky Ready Workgroup Meeting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SUPPORT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1676400"/>
            <a:ext cx="45720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Scott Preston</a:t>
            </a:r>
          </a:p>
          <a:p>
            <a:pPr algn="ctr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CEM, ABCP, EMT</a:t>
            </a:r>
          </a:p>
          <a:p>
            <a:pPr algn="ctr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UW Emergency Management</a:t>
            </a:r>
          </a:p>
          <a:p>
            <a:pPr algn="ctr">
              <a:buNone/>
            </a:pPr>
            <a:r>
              <a:rPr lang="en-US" dirty="0" smtClean="0">
                <a:solidFill>
                  <a:schemeClr val="bg1"/>
                </a:solidFill>
                <a:hlinkClick r:id="rId2"/>
              </a:rPr>
              <a:t>scottpre@uw.edu</a:t>
            </a:r>
            <a:endParaRPr lang="en-US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206-897-1882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5" descr="(P)barc_RGB_300px_Re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3000" y="4495800"/>
            <a:ext cx="2857500" cy="10572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6" descr="OEM_logo_new_sml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29200" y="4551381"/>
            <a:ext cx="2819400" cy="10282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solidFill>
                  <a:schemeClr val="bg1">
                    <a:lumMod val="95000"/>
                  </a:schemeClr>
                </a:solidFill>
              </a:rPr>
              <a:t>BARC</a:t>
            </a:r>
            <a:endParaRPr lang="en-US" sz="7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29000" y="297180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B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62400" y="2971800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95800" y="2971800"/>
            <a:ext cx="5741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R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40420" y="2971800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52600" y="1676400"/>
            <a:ext cx="26613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Business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52600" y="2743200"/>
            <a:ext cx="2974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Academic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52600" y="3810000"/>
            <a:ext cx="29331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Research 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52600" y="4648200"/>
            <a:ext cx="31822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Continuity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8773 L 0 0.36551 " pathEditMode="relative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4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4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4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4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-0.00069 L -0.20833 -0.14444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00" y="-720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/>
      <p:bldP spid="6" grpId="1"/>
      <p:bldP spid="6" grpId="2"/>
      <p:bldP spid="6" grpId="3"/>
      <p:bldP spid="6" grpId="4"/>
      <p:bldP spid="7" grpId="0"/>
      <p:bldP spid="7" grpId="1"/>
      <p:bldP spid="7" grpId="2"/>
      <p:bldP spid="7" grpId="3"/>
      <p:bldP spid="8" grpId="0"/>
      <p:bldP spid="8" grpId="1"/>
      <p:bldP spid="8" grpId="2"/>
      <p:bldP spid="8" grpId="3"/>
      <p:bldP spid="9" grpId="0"/>
      <p:bldP spid="9" grpId="1"/>
      <p:bldP spid="9" grpId="2"/>
      <p:bldP spid="9" grpId="3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solidFill>
                  <a:schemeClr val="bg1">
                    <a:lumMod val="95000"/>
                  </a:schemeClr>
                </a:solidFill>
              </a:rPr>
              <a:t>THE NEED</a:t>
            </a:r>
            <a:endParaRPr lang="en-US" sz="7200" dirty="0"/>
          </a:p>
        </p:txBody>
      </p:sp>
      <p:pic>
        <p:nvPicPr>
          <p:cNvPr id="5" name="Picture 7" descr="MCj0404015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066800"/>
            <a:ext cx="1069975" cy="1073150"/>
          </a:xfrm>
          <a:prstGeom prst="rect">
            <a:avLst/>
          </a:prstGeom>
          <a:noFill/>
        </p:spPr>
      </p:pic>
      <p:pic>
        <p:nvPicPr>
          <p:cNvPr id="6" name="Picture 8" descr="MCNA00333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114800"/>
            <a:ext cx="1512888" cy="1801813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QETZP5EhHPIVqM:http://scrapetv.com/News/News%2520Pages/usa/images-2/city-in-blackout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7600" y="4267200"/>
            <a:ext cx="1905000" cy="1432228"/>
          </a:xfrm>
          <a:prstGeom prst="rect">
            <a:avLst/>
          </a:prstGeom>
          <a:noFill/>
        </p:spPr>
      </p:pic>
      <p:pic>
        <p:nvPicPr>
          <p:cNvPr id="8" name="Picture 3" descr="C:\Users\scottpre\AppData\Local\Microsoft\Windows\Temporary Internet Files\Content.IE5\KUHCH1S9\MCBL00420_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96075" y="1084260"/>
            <a:ext cx="1640271" cy="2765425"/>
          </a:xfrm>
          <a:prstGeom prst="rect">
            <a:avLst/>
          </a:prstGeom>
          <a:noFill/>
        </p:spPr>
      </p:pic>
      <p:pic>
        <p:nvPicPr>
          <p:cNvPr id="9" name="Picture 4" descr="C:\Users\scottpre\AppData\Local\Microsoft\Windows\Temporary Internet Files\Content.IE5\A3TYH0KH\MCj0104978000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52600" y="2590800"/>
            <a:ext cx="1209675" cy="1209674"/>
          </a:xfrm>
          <a:prstGeom prst="rect">
            <a:avLst/>
          </a:prstGeom>
          <a:noFill/>
        </p:spPr>
      </p:pic>
      <p:pic>
        <p:nvPicPr>
          <p:cNvPr id="10" name="Picture 6" descr="http://www.washington.edu/emergency/files/images/snowstorm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19600" y="1752600"/>
            <a:ext cx="1930400" cy="1447800"/>
          </a:xfrm>
          <a:prstGeom prst="rect">
            <a:avLst/>
          </a:prstGeom>
          <a:noFill/>
        </p:spPr>
      </p:pic>
      <p:pic>
        <p:nvPicPr>
          <p:cNvPr id="11" name="Picture 7" descr="C:\Users\scottpre\AppData\Local\Microsoft\Windows\Temporary Internet Files\Content.IE5\A3TYH0KH\MCj04349060000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667000" y="1447800"/>
            <a:ext cx="1247775" cy="1247775"/>
          </a:xfrm>
          <a:prstGeom prst="rect">
            <a:avLst/>
          </a:prstGeom>
          <a:noFill/>
        </p:spPr>
      </p:pic>
      <p:pic>
        <p:nvPicPr>
          <p:cNvPr id="12" name="Picture 9" descr="http://t3.gstatic.com/images?q=tbn:dGivGRRYeES2bM:http://www.washington.edu/alumni/columns/sept01/images/merrill_hall.gif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400800" y="4419600"/>
            <a:ext cx="2362200" cy="1792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INCIDENT MANAGEMENT CHALLENGES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447800"/>
            <a:ext cx="510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Fog of Disaster-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Tyranny of Time-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Communication Difficulties-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Logistics Challenges-</a:t>
            </a:r>
          </a:p>
        </p:txBody>
      </p:sp>
      <p:pic>
        <p:nvPicPr>
          <p:cNvPr id="5" name="Picture 7" descr="PH02924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600200"/>
            <a:ext cx="11430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MMj03367370000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590800"/>
            <a:ext cx="1020763" cy="1276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7" name="Picture 5" descr="MMj02970250000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3581400"/>
            <a:ext cx="152400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MMj02836860000[1]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48768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solidFill>
                  <a:schemeClr val="bg1">
                    <a:lumMod val="95000"/>
                  </a:schemeClr>
                </a:solidFill>
              </a:rPr>
              <a:t>DISASTER CURVE</a:t>
            </a:r>
            <a:endParaRPr lang="en-US" sz="7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solidFill>
                  <a:schemeClr val="bg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Block Arc 4"/>
          <p:cNvSpPr/>
          <p:nvPr/>
        </p:nvSpPr>
        <p:spPr>
          <a:xfrm>
            <a:off x="609600" y="1981200"/>
            <a:ext cx="7240852" cy="5511674"/>
          </a:xfrm>
          <a:prstGeom prst="blockArc">
            <a:avLst>
              <a:gd name="adj1" fmla="val 10769661"/>
              <a:gd name="adj2" fmla="val 21508967"/>
              <a:gd name="adj3" fmla="val 111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lock Arc 5"/>
          <p:cNvSpPr/>
          <p:nvPr/>
        </p:nvSpPr>
        <p:spPr>
          <a:xfrm>
            <a:off x="1371600" y="1981200"/>
            <a:ext cx="7240852" cy="5511674"/>
          </a:xfrm>
          <a:prstGeom prst="blockArc">
            <a:avLst>
              <a:gd name="adj1" fmla="val 10769661"/>
              <a:gd name="adj2" fmla="val 21508967"/>
              <a:gd name="adj3" fmla="val 1115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249634" y="3657600"/>
            <a:ext cx="2788966" cy="1231106"/>
            <a:chOff x="1249634" y="3657600"/>
            <a:chExt cx="2788966" cy="1231106"/>
          </a:xfrm>
        </p:grpSpPr>
        <p:sp>
          <p:nvSpPr>
            <p:cNvPr id="8" name="Rectangle 7"/>
            <p:cNvSpPr/>
            <p:nvPr/>
          </p:nvSpPr>
          <p:spPr>
            <a:xfrm>
              <a:off x="1752600" y="3657600"/>
              <a:ext cx="2286000" cy="123110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0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RESOURCE</a:t>
              </a:r>
            </a:p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GAP</a:t>
              </a:r>
              <a:endPara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9" name="Right Arrow 8"/>
            <p:cNvSpPr/>
            <p:nvPr/>
          </p:nvSpPr>
          <p:spPr>
            <a:xfrm rot="11561533">
              <a:off x="1249634" y="3831845"/>
              <a:ext cx="934858" cy="3810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228600" y="1219200"/>
            <a:ext cx="1966372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REACTIVE </a:t>
            </a:r>
          </a:p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RESPONSE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81800" y="1143000"/>
            <a:ext cx="2212785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effectLst/>
              </a:rPr>
              <a:t>PROACTIVE</a:t>
            </a:r>
            <a:r>
              <a:rPr lang="en-US" sz="3200" b="1" cap="none" spc="0" dirty="0" smtClean="0">
                <a:ln/>
                <a:solidFill>
                  <a:srgbClr val="00B050"/>
                </a:solidFill>
                <a:effectLst/>
              </a:rPr>
              <a:t> </a:t>
            </a:r>
          </a:p>
          <a:p>
            <a:pPr algn="ctr"/>
            <a: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RESPONSE</a:t>
            </a:r>
            <a:endParaRPr lang="en-US" sz="3200" b="1" cap="none" spc="0" dirty="0">
              <a:ln>
                <a:solidFill>
                  <a:schemeClr val="tx1"/>
                </a:solidFill>
              </a:ln>
              <a:solidFill>
                <a:srgbClr val="00B050"/>
              </a:solidFill>
              <a:effectLst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581400" y="1752600"/>
            <a:ext cx="2186944" cy="1839218"/>
            <a:chOff x="3581400" y="1752600"/>
            <a:chExt cx="2186944" cy="1839218"/>
          </a:xfrm>
        </p:grpSpPr>
        <p:sp>
          <p:nvSpPr>
            <p:cNvPr id="13" name="Oval 12"/>
            <p:cNvSpPr/>
            <p:nvPr/>
          </p:nvSpPr>
          <p:spPr>
            <a:xfrm>
              <a:off x="4191000" y="1752600"/>
              <a:ext cx="914400" cy="533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581400" y="2514600"/>
              <a:ext cx="2186944" cy="107721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3200" b="1" dirty="0" smtClean="0">
                  <a:ln w="11430"/>
                  <a:solidFill>
                    <a:schemeClr val="tx2">
                      <a:lumMod val="60000"/>
                      <a:lumOff val="4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RESOURCES</a:t>
              </a:r>
            </a:p>
            <a:p>
              <a:pPr algn="ctr"/>
              <a:r>
                <a:rPr lang="en-US" sz="3200" b="1" cap="none" spc="0" dirty="0" smtClean="0">
                  <a:ln w="11430"/>
                  <a:solidFill>
                    <a:schemeClr val="tx2">
                      <a:lumMod val="60000"/>
                      <a:lumOff val="40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ADEQUATE</a:t>
              </a:r>
              <a:endParaRPr lang="en-US" sz="3200" b="1" cap="none" spc="0" dirty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029200" y="3733800"/>
            <a:ext cx="3047712" cy="1077218"/>
            <a:chOff x="5162839" y="3733800"/>
            <a:chExt cx="3047712" cy="1077218"/>
          </a:xfrm>
        </p:grpSpPr>
        <p:sp>
          <p:nvSpPr>
            <p:cNvPr id="16" name="Rectangle 15"/>
            <p:cNvSpPr/>
            <p:nvPr/>
          </p:nvSpPr>
          <p:spPr>
            <a:xfrm>
              <a:off x="5162839" y="3733800"/>
              <a:ext cx="2186945" cy="107721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pPr algn="ctr"/>
              <a:r>
                <a:rPr lang="en-US" sz="3200" b="1" dirty="0" smtClean="0">
                  <a:ln>
                    <a:solidFill>
                      <a:schemeClr val="tx1"/>
                    </a:solidFill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RESOURCES</a:t>
              </a:r>
              <a:endParaRPr lang="en-US" sz="3200" b="1" cap="none" spc="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sz="3200" b="1" dirty="0" smtClean="0">
                  <a:ln>
                    <a:solidFill>
                      <a:schemeClr val="tx1"/>
                    </a:solidFill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RELEASED</a:t>
              </a:r>
              <a:endParaRPr lang="en-US" sz="3200" b="1" cap="none" spc="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Right Arrow 16"/>
            <p:cNvSpPr/>
            <p:nvPr/>
          </p:nvSpPr>
          <p:spPr>
            <a:xfrm rot="20097012">
              <a:off x="7275693" y="3913793"/>
              <a:ext cx="934858" cy="3810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0" y="4572000"/>
            <a:ext cx="3276600" cy="1636931"/>
            <a:chOff x="0" y="4572000"/>
            <a:chExt cx="3276600" cy="1636931"/>
          </a:xfrm>
        </p:grpSpPr>
        <p:sp>
          <p:nvSpPr>
            <p:cNvPr id="19" name="Explosion 2 18"/>
            <p:cNvSpPr/>
            <p:nvPr/>
          </p:nvSpPr>
          <p:spPr>
            <a:xfrm>
              <a:off x="0" y="4572000"/>
              <a:ext cx="1066800" cy="990600"/>
            </a:xfrm>
            <a:prstGeom prst="irregularSeal2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52400" y="5562600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INCIDENT OCCURS</a:t>
              </a:r>
              <a:endParaRPr lang="en-US" dirty="0"/>
            </a:p>
          </p:txBody>
        </p:sp>
        <p:sp>
          <p:nvSpPr>
            <p:cNvPr id="21" name="5-Point Star 20"/>
            <p:cNvSpPr/>
            <p:nvPr/>
          </p:nvSpPr>
          <p:spPr>
            <a:xfrm>
              <a:off x="1143000" y="4572000"/>
              <a:ext cx="1066800" cy="8382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752600" y="5105400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RESPONSE</a:t>
              </a:r>
            </a:p>
            <a:p>
              <a:pPr algn="ctr"/>
              <a:r>
                <a:rPr lang="en-US" dirty="0" smtClean="0"/>
                <a:t>BEGINS</a:t>
              </a:r>
              <a:endParaRPr lang="en-US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239000" y="4876800"/>
            <a:ext cx="1524000" cy="1713131"/>
            <a:chOff x="7239000" y="4876800"/>
            <a:chExt cx="1524000" cy="1713131"/>
          </a:xfrm>
        </p:grpSpPr>
        <p:sp>
          <p:nvSpPr>
            <p:cNvPr id="24" name="Smiley Face 23"/>
            <p:cNvSpPr/>
            <p:nvPr/>
          </p:nvSpPr>
          <p:spPr>
            <a:xfrm>
              <a:off x="7696200" y="4876800"/>
              <a:ext cx="990600" cy="914400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239000" y="5943600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INCIDENT </a:t>
              </a:r>
            </a:p>
            <a:p>
              <a:pPr algn="ctr"/>
              <a:r>
                <a:rPr lang="en-US" dirty="0" smtClean="0"/>
                <a:t>RESOLVED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solidFill>
                  <a:schemeClr val="bg1">
                    <a:lumMod val="95000"/>
                  </a:schemeClr>
                </a:solidFill>
              </a:rPr>
              <a:t>THE BENEFIT</a:t>
            </a:r>
            <a:endParaRPr lang="en-US" sz="72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600200"/>
            <a:ext cx="4800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Resilience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Recovery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Reputation</a:t>
            </a:r>
            <a:endParaRPr lang="en-US" sz="5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5" descr="Suzall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4572000"/>
            <a:ext cx="2667000" cy="1714500"/>
          </a:xfrm>
          <a:prstGeom prst="rect">
            <a:avLst/>
          </a:prstGeom>
        </p:spPr>
      </p:pic>
      <p:pic>
        <p:nvPicPr>
          <p:cNvPr id="7" name="Picture 6" descr="fountai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0" y="4419600"/>
            <a:ext cx="2609850" cy="1752600"/>
          </a:xfrm>
          <a:prstGeom prst="rect">
            <a:avLst/>
          </a:prstGeom>
        </p:spPr>
      </p:pic>
      <p:pic>
        <p:nvPicPr>
          <p:cNvPr id="8" name="Picture 7" descr="Quad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1371600"/>
            <a:ext cx="2590800" cy="1762125"/>
          </a:xfrm>
          <a:prstGeom prst="rect">
            <a:avLst/>
          </a:prstGeom>
        </p:spPr>
      </p:pic>
      <p:pic>
        <p:nvPicPr>
          <p:cNvPr id="9" name="Picture 8" descr="Husky stadium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72200" y="3810000"/>
            <a:ext cx="2676525" cy="1704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bg1">
                    <a:lumMod val="95000"/>
                  </a:schemeClr>
                </a:solidFill>
              </a:rPr>
              <a:t>THE EFFORT</a:t>
            </a:r>
            <a:endParaRPr lang="en-US" sz="6600" b="1" dirty="0"/>
          </a:p>
        </p:txBody>
      </p:sp>
      <p:grpSp>
        <p:nvGrpSpPr>
          <p:cNvPr id="19" name="Group 18"/>
          <p:cNvGrpSpPr/>
          <p:nvPr/>
        </p:nvGrpSpPr>
        <p:grpSpPr>
          <a:xfrm>
            <a:off x="304800" y="1143000"/>
            <a:ext cx="8534400" cy="5334000"/>
            <a:chOff x="304800" y="381000"/>
            <a:chExt cx="8534400" cy="6096000"/>
          </a:xfrm>
        </p:grpSpPr>
        <p:grpSp>
          <p:nvGrpSpPr>
            <p:cNvPr id="4" name="Group 3"/>
            <p:cNvGrpSpPr/>
            <p:nvPr/>
          </p:nvGrpSpPr>
          <p:grpSpPr>
            <a:xfrm>
              <a:off x="3718560" y="381000"/>
              <a:ext cx="1706880" cy="1219200"/>
              <a:chOff x="3413760" y="0"/>
              <a:chExt cx="1706880" cy="1219200"/>
            </a:xfrm>
            <a:scene3d>
              <a:camera prst="orthographicFront"/>
              <a:lightRig rig="threePt" dir="t">
                <a:rot lat="0" lon="0" rev="7500000"/>
              </a:lightRig>
            </a:scene3d>
          </p:grpSpPr>
          <p:sp>
            <p:nvSpPr>
              <p:cNvPr id="17" name="Trapezoid 16"/>
              <p:cNvSpPr/>
              <p:nvPr/>
            </p:nvSpPr>
            <p:spPr>
              <a:xfrm>
                <a:off x="3413760" y="0"/>
                <a:ext cx="1706880" cy="1219200"/>
              </a:xfrm>
              <a:prstGeom prst="trapezoid">
                <a:avLst>
                  <a:gd name="adj" fmla="val 70000"/>
                </a:avLst>
              </a:prstGeom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Trapezoid 4"/>
              <p:cNvSpPr/>
              <p:nvPr/>
            </p:nvSpPr>
            <p:spPr>
              <a:xfrm>
                <a:off x="3413760" y="0"/>
                <a:ext cx="1706880" cy="1219200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7780" tIns="17780" rIns="17780" bIns="1778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en-US" sz="1400" kern="1200" dirty="0" smtClean="0"/>
                  <a:t>All-Hazards </a:t>
                </a:r>
              </a:p>
              <a:p>
                <a:pPr lvl="0" algn="ctr" defTabSz="6223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en-US" sz="1400" kern="1200" dirty="0" smtClean="0"/>
                  <a:t>Emergency Management Plan</a:t>
                </a:r>
              </a:p>
              <a:p>
                <a:pPr lvl="0" algn="ctr" defTabSz="62230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</a:pPr>
                <a:r>
                  <a:rPr lang="en-US" sz="1400" kern="1200" dirty="0" smtClean="0"/>
                  <a:t>(University Wide)</a:t>
                </a:r>
                <a:endParaRPr lang="en-US" sz="1400" kern="1200" dirty="0"/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2865120" y="1600199"/>
              <a:ext cx="3413760" cy="1219200"/>
              <a:chOff x="2560320" y="1219199"/>
              <a:chExt cx="3413760" cy="1219200"/>
            </a:xfrm>
            <a:scene3d>
              <a:camera prst="orthographicFront"/>
              <a:lightRig rig="threePt" dir="t">
                <a:rot lat="0" lon="0" rev="7500000"/>
              </a:lightRig>
            </a:scene3d>
          </p:grpSpPr>
          <p:sp>
            <p:nvSpPr>
              <p:cNvPr id="15" name="Trapezoid 14"/>
              <p:cNvSpPr/>
              <p:nvPr/>
            </p:nvSpPr>
            <p:spPr>
              <a:xfrm>
                <a:off x="2560320" y="1219199"/>
                <a:ext cx="3413760" cy="1219200"/>
              </a:xfrm>
              <a:prstGeom prst="trapezoid">
                <a:avLst>
                  <a:gd name="adj" fmla="val 70000"/>
                </a:avLst>
              </a:prstGeom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5">
                  <a:hueOff val="-4513949"/>
                  <a:satOff val="11115"/>
                  <a:lumOff val="-245"/>
                  <a:alphaOff val="0"/>
                </a:schemeClr>
              </a:fillRef>
              <a:effectRef idx="2">
                <a:schemeClr val="accent5">
                  <a:hueOff val="-4513949"/>
                  <a:satOff val="11115"/>
                  <a:lumOff val="-245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Trapezoid 6"/>
              <p:cNvSpPr/>
              <p:nvPr/>
            </p:nvSpPr>
            <p:spPr>
              <a:xfrm>
                <a:off x="3157727" y="1219199"/>
                <a:ext cx="2218944" cy="1219200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5400" tIns="25400" rIns="25400" bIns="254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/>
                  <a:t>Unit Response Center Plan (URC)</a:t>
                </a:r>
              </a:p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kern="1200" dirty="0" smtClean="0"/>
                  <a:t>(division)</a:t>
                </a:r>
                <a:endParaRPr lang="en-US" sz="1400" kern="1200" dirty="0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2011680" y="2819399"/>
              <a:ext cx="5120639" cy="1219200"/>
              <a:chOff x="1706880" y="2438399"/>
              <a:chExt cx="5120639" cy="1219200"/>
            </a:xfrm>
            <a:scene3d>
              <a:camera prst="orthographicFront"/>
              <a:lightRig rig="threePt" dir="t">
                <a:rot lat="0" lon="0" rev="7500000"/>
              </a:lightRig>
            </a:scene3d>
          </p:grpSpPr>
          <p:sp>
            <p:nvSpPr>
              <p:cNvPr id="13" name="Trapezoid 12"/>
              <p:cNvSpPr/>
              <p:nvPr/>
            </p:nvSpPr>
            <p:spPr>
              <a:xfrm>
                <a:off x="1706880" y="2438399"/>
                <a:ext cx="5120639" cy="1219200"/>
              </a:xfrm>
              <a:prstGeom prst="trapezoid">
                <a:avLst>
                  <a:gd name="adj" fmla="val 70000"/>
                </a:avLst>
              </a:prstGeom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5">
                  <a:hueOff val="-9027899"/>
                  <a:satOff val="22229"/>
                  <a:lumOff val="-490"/>
                  <a:alphaOff val="0"/>
                </a:schemeClr>
              </a:fillRef>
              <a:effectRef idx="2">
                <a:schemeClr val="accent5">
                  <a:hueOff val="-9027899"/>
                  <a:satOff val="22229"/>
                  <a:lumOff val="-49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Trapezoid 8"/>
              <p:cNvSpPr/>
              <p:nvPr/>
            </p:nvSpPr>
            <p:spPr>
              <a:xfrm>
                <a:off x="2602991" y="2438399"/>
                <a:ext cx="3328416" cy="1219200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5400" tIns="25400" rIns="25400" bIns="254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/>
                  <a:t>Emergency Evacuation &amp; Operations Plan (EEOP)</a:t>
                </a:r>
              </a:p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kern="1200" dirty="0" smtClean="0"/>
                  <a:t>(building)</a:t>
                </a:r>
                <a:endParaRPr lang="en-US" sz="1400" kern="12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1158239" y="4038600"/>
              <a:ext cx="6827520" cy="1219200"/>
              <a:chOff x="853439" y="3657600"/>
              <a:chExt cx="6827520" cy="1219200"/>
            </a:xfrm>
            <a:scene3d>
              <a:camera prst="orthographicFront"/>
              <a:lightRig rig="threePt" dir="t">
                <a:rot lat="0" lon="0" rev="7500000"/>
              </a:lightRig>
            </a:scene3d>
          </p:grpSpPr>
          <p:sp>
            <p:nvSpPr>
              <p:cNvPr id="11" name="Trapezoid 10"/>
              <p:cNvSpPr/>
              <p:nvPr/>
            </p:nvSpPr>
            <p:spPr>
              <a:xfrm>
                <a:off x="853439" y="3657600"/>
                <a:ext cx="6827520" cy="1219200"/>
              </a:xfrm>
              <a:prstGeom prst="trapezoid">
                <a:avLst>
                  <a:gd name="adj" fmla="val 70000"/>
                </a:avLst>
              </a:prstGeom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5">
                  <a:hueOff val="-13541849"/>
                  <a:satOff val="33344"/>
                  <a:lumOff val="-735"/>
                  <a:alphaOff val="0"/>
                </a:schemeClr>
              </a:fillRef>
              <a:effectRef idx="2">
                <a:schemeClr val="accent5">
                  <a:hueOff val="-13541849"/>
                  <a:satOff val="33344"/>
                  <a:lumOff val="-735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2" name="Trapezoid 10"/>
              <p:cNvSpPr/>
              <p:nvPr/>
            </p:nvSpPr>
            <p:spPr>
              <a:xfrm>
                <a:off x="2048255" y="3657600"/>
                <a:ext cx="4437888" cy="1219200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5400" tIns="25400" rIns="25400" bIns="254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/>
                  <a:t>Business Continuity</a:t>
                </a:r>
              </a:p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kern="1200" dirty="0" smtClean="0"/>
                  <a:t>(unit/department)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04800" y="5257800"/>
              <a:ext cx="8534400" cy="1219200"/>
              <a:chOff x="0" y="4876800"/>
              <a:chExt cx="8534400" cy="1219200"/>
            </a:xfrm>
            <a:scene3d>
              <a:camera prst="orthographicFront"/>
              <a:lightRig rig="threePt" dir="t">
                <a:rot lat="0" lon="0" rev="7500000"/>
              </a:lightRig>
            </a:scene3d>
          </p:grpSpPr>
          <p:sp>
            <p:nvSpPr>
              <p:cNvPr id="9" name="Trapezoid 8"/>
              <p:cNvSpPr/>
              <p:nvPr/>
            </p:nvSpPr>
            <p:spPr>
              <a:xfrm>
                <a:off x="0" y="4876800"/>
                <a:ext cx="8534400" cy="1219200"/>
              </a:xfrm>
              <a:prstGeom prst="trapezoid">
                <a:avLst>
                  <a:gd name="adj" fmla="val 70000"/>
                </a:avLst>
              </a:prstGeom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5">
                  <a:hueOff val="-18055798"/>
                  <a:satOff val="44459"/>
                  <a:lumOff val="-980"/>
                  <a:alphaOff val="0"/>
                </a:schemeClr>
              </a:fillRef>
              <a:effectRef idx="2">
                <a:schemeClr val="accent5">
                  <a:hueOff val="-18055798"/>
                  <a:satOff val="44459"/>
                  <a:lumOff val="-98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0" name="Trapezoid 12"/>
              <p:cNvSpPr/>
              <p:nvPr/>
            </p:nvSpPr>
            <p:spPr>
              <a:xfrm>
                <a:off x="1493519" y="4876800"/>
                <a:ext cx="5547360" cy="1219200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5400" tIns="25400" rIns="25400" bIns="254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/>
                  <a:t>Personal Preparedness Plan</a:t>
                </a:r>
              </a:p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kern="1200" dirty="0" smtClean="0"/>
                  <a:t>(individuals/employees)</a:t>
                </a:r>
                <a:endParaRPr lang="en-US" sz="1400" kern="1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BEST PRACTICE CONCEPTS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295400"/>
            <a:ext cx="746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DONT’s</a:t>
            </a:r>
          </a:p>
          <a:p>
            <a:endParaRPr lang="en-US" sz="2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2514600"/>
            <a:ext cx="63246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The Great Big Book of Everything.</a:t>
            </a:r>
          </a:p>
          <a:p>
            <a:pPr algn="ctr"/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The Scenario Labyrinth.</a:t>
            </a:r>
          </a:p>
          <a:p>
            <a:pPr algn="ctr"/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Bottle-Rocket Planning. </a:t>
            </a:r>
          </a:p>
          <a:p>
            <a:pPr algn="ctr"/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Black-hole Budget Myth.</a:t>
            </a:r>
          </a:p>
          <a:p>
            <a:pPr algn="ctr"/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Plans over Planning.</a:t>
            </a:r>
          </a:p>
          <a:p>
            <a:pPr algn="ctr"/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The Ostrich Defense</a:t>
            </a:r>
          </a:p>
          <a:p>
            <a:pPr algn="ctr"/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The Possum Principle</a:t>
            </a:r>
          </a:p>
        </p:txBody>
      </p:sp>
      <p:pic>
        <p:nvPicPr>
          <p:cNvPr id="6" name="Picture 5" descr="ostri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3124200"/>
            <a:ext cx="2638425" cy="1733550"/>
          </a:xfrm>
          <a:prstGeom prst="rect">
            <a:avLst/>
          </a:prstGeom>
        </p:spPr>
      </p:pic>
      <p:pic>
        <p:nvPicPr>
          <p:cNvPr id="7" name="Picture 6" descr="MCj030367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2971800"/>
            <a:ext cx="1776413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Roadki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5334000"/>
            <a:ext cx="21336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MCj030367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5943750">
            <a:off x="6324600" y="4876800"/>
            <a:ext cx="1776413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BEST PRACTICE CONCEPTS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295400"/>
            <a:ext cx="746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DO’s</a:t>
            </a:r>
          </a:p>
          <a:p>
            <a:endParaRPr lang="en-US" sz="2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362200"/>
            <a:ext cx="8305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Resource-oriented planning</a:t>
            </a:r>
          </a:p>
          <a:p>
            <a:pPr algn="ctr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Incident Management by Objective</a:t>
            </a:r>
          </a:p>
          <a:p>
            <a:pPr algn="ctr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Planning for People first</a:t>
            </a:r>
          </a:p>
          <a:p>
            <a:pPr algn="ctr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Understand Interdependencies</a:t>
            </a:r>
          </a:p>
          <a:p>
            <a:pPr algn="ctr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Planning is better than plans</a:t>
            </a:r>
          </a:p>
          <a:p>
            <a:pPr algn="ctr">
              <a:buFont typeface="Arial" pitchFamily="34" charset="0"/>
              <a:buChar char="•"/>
            </a:pPr>
            <a:endParaRPr lang="en-US" sz="3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23523</TotalTime>
  <Words>432</Words>
  <Application>Microsoft Office PowerPoint</Application>
  <PresentationFormat>On-screen Show (4:3)</PresentationFormat>
  <Paragraphs>141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Husky Ready</vt:lpstr>
      <vt:lpstr>BARC</vt:lpstr>
      <vt:lpstr>THE NEED</vt:lpstr>
      <vt:lpstr>INCIDENT MANAGEMENT CHALLENGES</vt:lpstr>
      <vt:lpstr>DISASTER CURVE</vt:lpstr>
      <vt:lpstr>THE BENEFIT</vt:lpstr>
      <vt:lpstr>THE EFFORT</vt:lpstr>
      <vt:lpstr>BEST PRACTICE CONCEPTS</vt:lpstr>
      <vt:lpstr>BEST PRACTICE CONCEPTS</vt:lpstr>
      <vt:lpstr>With A Little Luck….</vt:lpstr>
      <vt:lpstr>APS 13.2</vt:lpstr>
      <vt:lpstr>HUSKY READY</vt:lpstr>
      <vt:lpstr>THE GOAL</vt:lpstr>
      <vt:lpstr>By Higher Ed for Higher Ed</vt:lpstr>
      <vt:lpstr>BARC PROGRAM MANAGEMENT</vt:lpstr>
      <vt:lpstr>TIMELINE</vt:lpstr>
      <vt:lpstr>SUPPORT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Husky Ready</dc:title>
  <dc:creator>scottpre</dc:creator>
  <cp:lastModifiedBy>youngtam</cp:lastModifiedBy>
  <cp:revision>56</cp:revision>
  <dcterms:created xsi:type="dcterms:W3CDTF">2011-04-06T16:43:43Z</dcterms:created>
  <dcterms:modified xsi:type="dcterms:W3CDTF">2011-09-14T19:10:38Z</dcterms:modified>
</cp:coreProperties>
</file>