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2" r:id="rId3"/>
    <p:sldId id="293" r:id="rId4"/>
    <p:sldId id="302" r:id="rId5"/>
    <p:sldId id="294" r:id="rId6"/>
    <p:sldId id="295" r:id="rId7"/>
    <p:sldId id="296" r:id="rId8"/>
    <p:sldId id="299" r:id="rId9"/>
    <p:sldId id="303" r:id="rId10"/>
    <p:sldId id="300" r:id="rId11"/>
    <p:sldId id="297" r:id="rId12"/>
    <p:sldId id="260" r:id="rId13"/>
    <p:sldId id="301" r:id="rId14"/>
    <p:sldId id="261" r:id="rId15"/>
    <p:sldId id="262" r:id="rId16"/>
    <p:sldId id="263" r:id="rId17"/>
    <p:sldId id="264" r:id="rId18"/>
    <p:sldId id="265" r:id="rId19"/>
    <p:sldId id="276" r:id="rId20"/>
    <p:sldId id="277" r:id="rId21"/>
    <p:sldId id="291" r:id="rId22"/>
    <p:sldId id="290" r:id="rId23"/>
    <p:sldId id="289" r:id="rId24"/>
    <p:sldId id="282" r:id="rId25"/>
    <p:sldId id="283" r:id="rId26"/>
    <p:sldId id="287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65E0-B9B9-442B-9A5D-B27BA676F455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85A4-E381-4C10-A4EE-AD29FA7B6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UW Internal Audit in Southern Africa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February 2011</a:t>
            </a:r>
            <a:endParaRPr lang="en-US" sz="2200" dirty="0"/>
          </a:p>
        </p:txBody>
      </p:sp>
      <p:pic>
        <p:nvPicPr>
          <p:cNvPr id="10" name="Content Placeholder 9" descr="SDC119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" name="Content Placeholder 6" descr="SDC1200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did we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Goal to visit minimum of three locations.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Pretoria, South Africa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Gaborone, Botswana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Windhoek, Namibia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Three days in each location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opinion on the adequacy of internal financial controls</a:t>
            </a:r>
          </a:p>
          <a:p>
            <a:r>
              <a:rPr lang="en-US" dirty="0" smtClean="0"/>
              <a:t>Develop an audit program for I-TECH staff to use in performing similar audits in the future</a:t>
            </a:r>
          </a:p>
          <a:p>
            <a:r>
              <a:rPr lang="en-US" dirty="0" smtClean="0"/>
              <a:t>Open up direct lines of communication between local offices and UW internal audit</a:t>
            </a:r>
          </a:p>
          <a:p>
            <a:r>
              <a:rPr lang="en-US" dirty="0" smtClean="0"/>
              <a:t>Meet with local external auditor, KPMG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Areas Tested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</a:p>
          <a:p>
            <a:r>
              <a:rPr lang="en-US" dirty="0" smtClean="0"/>
              <a:t>Banking</a:t>
            </a:r>
          </a:p>
          <a:p>
            <a:r>
              <a:rPr lang="en-US" dirty="0" smtClean="0"/>
              <a:t>Purchasing</a:t>
            </a:r>
          </a:p>
          <a:p>
            <a:r>
              <a:rPr lang="en-US" dirty="0" smtClean="0"/>
              <a:t>Travel</a:t>
            </a:r>
          </a:p>
          <a:p>
            <a:r>
              <a:rPr lang="en-US" dirty="0" smtClean="0"/>
              <a:t>Petty Cash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Equipment Inventory</a:t>
            </a:r>
          </a:p>
          <a:p>
            <a:r>
              <a:rPr lang="en-US" dirty="0" smtClean="0"/>
              <a:t>Accounts Payable</a:t>
            </a:r>
          </a:p>
          <a:p>
            <a:r>
              <a:rPr lang="en-US" dirty="0" smtClean="0"/>
              <a:t>Accounts Receivable</a:t>
            </a:r>
          </a:p>
          <a:p>
            <a:r>
              <a:rPr lang="en-US" dirty="0" smtClean="0"/>
              <a:t>Management Reporting</a:t>
            </a:r>
          </a:p>
          <a:p>
            <a:r>
              <a:rPr lang="en-US" dirty="0" smtClean="0"/>
              <a:t>IT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Audit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Budgetary responsibilities, including initiating expenditures and authorizing payments, are clearly defined, communicated and delegated.</a:t>
            </a:r>
          </a:p>
          <a:p>
            <a:r>
              <a:rPr lang="en-US" dirty="0" smtClean="0"/>
              <a:t>Transactions are authorized, valid, adequately supported and accurately processed.</a:t>
            </a:r>
          </a:p>
          <a:p>
            <a:r>
              <a:rPr lang="en-US" dirty="0" smtClean="0"/>
              <a:t>Assets are protected.</a:t>
            </a:r>
          </a:p>
          <a:p>
            <a:r>
              <a:rPr lang="en-US" dirty="0" smtClean="0"/>
              <a:t>Sufficient, reliable and timely financial information provided to stakeholders.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 critical findings; however, </a:t>
            </a:r>
            <a:r>
              <a:rPr lang="en-US" dirty="0" err="1" smtClean="0"/>
              <a:t>ID’d</a:t>
            </a:r>
            <a:r>
              <a:rPr lang="en-US" dirty="0" smtClean="0"/>
              <a:t> areas for improvement;</a:t>
            </a:r>
          </a:p>
          <a:p>
            <a:r>
              <a:rPr lang="en-US" dirty="0" smtClean="0"/>
              <a:t>Committed staff; eager to learn; want to get it right;</a:t>
            </a:r>
          </a:p>
          <a:p>
            <a:r>
              <a:rPr lang="en-US" dirty="0" smtClean="0"/>
              <a:t>Come a long way in a short time period;</a:t>
            </a:r>
          </a:p>
          <a:p>
            <a:r>
              <a:rPr lang="en-US" dirty="0" smtClean="0"/>
              <a:t>Detailed policies and procedures; communicated and understood. The key now is to make sure they are complied with;</a:t>
            </a:r>
          </a:p>
          <a:p>
            <a:r>
              <a:rPr lang="en-US" dirty="0" smtClean="0"/>
              <a:t>Need for greater attention to detail and more forward planning.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PURCHASING</a:t>
            </a:r>
            <a:r>
              <a:rPr lang="en-US" dirty="0" smtClean="0"/>
              <a:t>: Lack of/late UW approval; sole source with no/poor justification; no bid analysis; missing quotes, invoices; no confirmation of </a:t>
            </a:r>
            <a:r>
              <a:rPr lang="en-US" dirty="0"/>
              <a:t>r</a:t>
            </a:r>
            <a:r>
              <a:rPr lang="en-US" dirty="0" smtClean="0"/>
              <a:t>eceipt of goods; need to develop vendor contracts</a:t>
            </a:r>
          </a:p>
          <a:p>
            <a:r>
              <a:rPr lang="en-US" b="1" dirty="0" smtClean="0"/>
              <a:t>PAYROLL:</a:t>
            </a:r>
            <a:r>
              <a:rPr lang="en-US" dirty="0" smtClean="0"/>
              <a:t> Poor separation of duties over payroll authorization; lack of documentation to support payments to payroll vendor.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</a:t>
            </a:r>
            <a:r>
              <a:rPr lang="en-US" dirty="0" smtClean="0"/>
              <a:t> </a:t>
            </a:r>
            <a:r>
              <a:rPr lang="en-US" b="1" dirty="0" smtClean="0"/>
              <a:t>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MANAGEMENT REPORTING:</a:t>
            </a:r>
            <a:r>
              <a:rPr lang="en-US" dirty="0" smtClean="0"/>
              <a:t> Need to develop local reporting.</a:t>
            </a:r>
          </a:p>
          <a:p>
            <a:r>
              <a:rPr lang="en-US" b="1" dirty="0" smtClean="0"/>
              <a:t>BANKING:</a:t>
            </a:r>
            <a:r>
              <a:rPr lang="en-US" dirty="0" smtClean="0"/>
              <a:t> Late bank reconciliations; incomplete resolution of non balancing items; transactions recorded late into QuickBooks</a:t>
            </a:r>
          </a:p>
          <a:p>
            <a:r>
              <a:rPr lang="en-US" b="1" dirty="0" smtClean="0"/>
              <a:t>ASSET REGISTERS: </a:t>
            </a:r>
            <a:r>
              <a:rPr lang="en-US" dirty="0" smtClean="0"/>
              <a:t>Incomplete local asset registers; differences to UW asset register; confusion over coding and treatment of equipment.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PETTY CASH:</a:t>
            </a:r>
            <a:r>
              <a:rPr lang="en-US" dirty="0" smtClean="0"/>
              <a:t> Mixing of personal and I-TECH cash; improvements to security of cash and associated documents</a:t>
            </a:r>
          </a:p>
          <a:p>
            <a:r>
              <a:rPr lang="en-US" b="1" dirty="0" smtClean="0"/>
              <a:t>IT SECURITY:</a:t>
            </a:r>
            <a:r>
              <a:rPr lang="en-US" dirty="0" smtClean="0"/>
              <a:t> Location and access to server</a:t>
            </a:r>
          </a:p>
          <a:p>
            <a:r>
              <a:rPr lang="en-US" b="1" dirty="0" smtClean="0"/>
              <a:t>ACCOUNTS RECEIVABLE:</a:t>
            </a:r>
            <a:r>
              <a:rPr lang="en-US" dirty="0" smtClean="0"/>
              <a:t> Not being reconciled monthly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Lessons Learned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Audit program was too ambitious. We did not achieve all we set out to do, but pushed ourselves!</a:t>
            </a:r>
          </a:p>
          <a:p>
            <a:r>
              <a:rPr lang="en-US" dirty="0" smtClean="0"/>
              <a:t>Better up front planning – choose and communicate samples earlier.</a:t>
            </a:r>
          </a:p>
          <a:p>
            <a:r>
              <a:rPr lang="en-US" dirty="0" smtClean="0"/>
              <a:t>Our visit as a big event for the local offices – allocate more time for meeting and greeting, office tours etc.</a:t>
            </a:r>
          </a:p>
          <a:p>
            <a:r>
              <a:rPr lang="en-US" dirty="0" smtClean="0"/>
              <a:t>Utilizing a UW based I-Tech employee on audit as resource was a significant help!!!</a:t>
            </a:r>
          </a:p>
          <a:p>
            <a:r>
              <a:rPr lang="en-US" dirty="0" smtClean="0"/>
              <a:t>Work back in Seattle didn’t go away.</a:t>
            </a:r>
          </a:p>
          <a:p>
            <a:r>
              <a:rPr lang="en-US" dirty="0" smtClean="0"/>
              <a:t>Don’t underestimate jet lag – or fly business class!</a:t>
            </a:r>
          </a:p>
          <a:p>
            <a:r>
              <a:rPr lang="en-US" dirty="0" smtClean="0"/>
              <a:t>DON’T work the weekend, when working overseas!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Madikwe</a:t>
            </a:r>
            <a:r>
              <a:rPr lang="en-US" dirty="0" smtClean="0"/>
              <a:t> Game Reserve</a:t>
            </a:r>
            <a:endParaRPr lang="en-US" dirty="0"/>
          </a:p>
        </p:txBody>
      </p:sp>
      <p:pic>
        <p:nvPicPr>
          <p:cNvPr id="4" name="Content Placeholder 3" descr="Zebr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Operations at UW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Operates in over 100 countries</a:t>
            </a:r>
          </a:p>
          <a:p>
            <a:r>
              <a:rPr lang="en-US" dirty="0" smtClean="0"/>
              <a:t>Research, Education, Partnerships</a:t>
            </a:r>
          </a:p>
          <a:p>
            <a:r>
              <a:rPr lang="en-US" dirty="0" smtClean="0"/>
              <a:t>3,700 international students in 2010</a:t>
            </a:r>
          </a:p>
          <a:p>
            <a:r>
              <a:rPr lang="en-US" dirty="0" smtClean="0"/>
              <a:t>Over 2,000 undergrads study abroad annually</a:t>
            </a:r>
          </a:p>
          <a:p>
            <a:r>
              <a:rPr lang="en-US" dirty="0" smtClean="0"/>
              <a:t>50 foreign languages taught</a:t>
            </a:r>
          </a:p>
          <a:p>
            <a:r>
              <a:rPr lang="en-US" dirty="0" smtClean="0"/>
              <a:t>1,700 international scholars in residence</a:t>
            </a:r>
          </a:p>
          <a:p>
            <a:r>
              <a:rPr lang="en-US" dirty="0" smtClean="0"/>
              <a:t>Over 80 University wide exchange programs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zel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838200"/>
            <a:ext cx="6788944" cy="5287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620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Eating L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7924800" cy="51355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PH R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3200"/>
            <a:ext cx="4343400" cy="3048000"/>
          </a:xfrm>
          <a:prstGeom prst="rect">
            <a:avLst/>
          </a:prstGeom>
        </p:spPr>
      </p:pic>
      <p:pic>
        <p:nvPicPr>
          <p:cNvPr id="3" name="Content Placeholder 4" descr="JM 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leph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3505200" cy="5287963"/>
          </a:xfrm>
        </p:spPr>
      </p:pic>
      <p:pic>
        <p:nvPicPr>
          <p:cNvPr id="8" name="Content Placeholder 7" descr="IMG_57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066800"/>
            <a:ext cx="4038600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hi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Wild Do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1534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Global Support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Established in 2006 with objective of providing solutions to basic challenges in operating overseas:</a:t>
            </a:r>
          </a:p>
          <a:p>
            <a:r>
              <a:rPr lang="en-US" dirty="0" smtClean="0"/>
              <a:t>Transfer money overseas, payroll, benefits</a:t>
            </a:r>
          </a:p>
          <a:p>
            <a:r>
              <a:rPr lang="en-US" dirty="0" smtClean="0"/>
              <a:t>Legal status, tax </a:t>
            </a:r>
          </a:p>
          <a:p>
            <a:r>
              <a:rPr lang="en-US" dirty="0" smtClean="0"/>
              <a:t>Acquiring space, property, employing staff</a:t>
            </a:r>
          </a:p>
          <a:p>
            <a:r>
              <a:rPr lang="en-US" dirty="0" smtClean="0"/>
              <a:t>Ensure safety, provide insurance</a:t>
            </a:r>
          </a:p>
          <a:p>
            <a:r>
              <a:rPr lang="en-US" dirty="0" smtClean="0"/>
              <a:t>Human subjects, purchasing, visas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 nonprofit corporation set up by UW to facilitate our overseas activities. UW fully controls </a:t>
            </a:r>
            <a:r>
              <a:rPr lang="en-US" dirty="0" err="1" smtClean="0"/>
              <a:t>UWorld</a:t>
            </a:r>
            <a:r>
              <a:rPr lang="en-US" dirty="0" smtClean="0"/>
              <a:t> and </a:t>
            </a:r>
            <a:r>
              <a:rPr lang="en-US" dirty="0" err="1" smtClean="0"/>
              <a:t>UWorld</a:t>
            </a:r>
            <a:r>
              <a:rPr lang="en-US" dirty="0" smtClean="0"/>
              <a:t> can only do what UW is legally permitted to do.</a:t>
            </a:r>
          </a:p>
          <a:p>
            <a:pPr marL="0" indent="0">
              <a:buNone/>
            </a:pPr>
            <a:r>
              <a:rPr lang="en-US" dirty="0" err="1" smtClean="0"/>
              <a:t>UWorld</a:t>
            </a:r>
            <a:r>
              <a:rPr lang="en-US" dirty="0" smtClean="0"/>
              <a:t> is used when there is a requirement to:</a:t>
            </a:r>
          </a:p>
          <a:p>
            <a:r>
              <a:rPr lang="en-US" dirty="0" smtClean="0"/>
              <a:t>Open a foreign bank account</a:t>
            </a:r>
          </a:p>
          <a:p>
            <a:r>
              <a:rPr lang="en-US" dirty="0" smtClean="0"/>
              <a:t>Hire local citizens</a:t>
            </a:r>
          </a:p>
          <a:p>
            <a:r>
              <a:rPr lang="en-US" dirty="0" smtClean="0"/>
              <a:t>Open a foreign office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I-TECH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Training &amp; Education center on Health</a:t>
            </a:r>
          </a:p>
          <a:p>
            <a:r>
              <a:rPr lang="en-US" dirty="0" smtClean="0"/>
              <a:t>Formed in 2002 to share lessons learned from US domestic Aids programs</a:t>
            </a:r>
          </a:p>
          <a:p>
            <a:r>
              <a:rPr lang="en-US" dirty="0" smtClean="0"/>
              <a:t>Currently gets $65m in annual federal funding</a:t>
            </a:r>
          </a:p>
          <a:p>
            <a:r>
              <a:rPr lang="en-US" dirty="0" smtClean="0"/>
              <a:t>650 employees in 12 countries; HQ in Seattle</a:t>
            </a:r>
          </a:p>
          <a:p>
            <a:r>
              <a:rPr lang="en-US" dirty="0" smtClean="0"/>
              <a:t>Mostly sub-Saharan Africa, but also Caribbean, India, SE Asia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“</a:t>
            </a:r>
            <a:r>
              <a:rPr lang="en-US" b="1" dirty="0" smtClean="0">
                <a:latin typeface="+mn-lt"/>
              </a:rPr>
              <a:t>Fraud Plagues Global Fund to Fight AIDs”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The Seattle Times 1/23/11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“as much as two thirds of some grants eaten by corruption”</a:t>
            </a:r>
          </a:p>
          <a:p>
            <a:r>
              <a:rPr lang="en-US" dirty="0" smtClean="0"/>
              <a:t>“much of the money accounted for with forged documents and improper bookkeeping”</a:t>
            </a:r>
          </a:p>
          <a:p>
            <a:r>
              <a:rPr lang="en-US" dirty="0" smtClean="0"/>
              <a:t>“in Zambia, the (Global) Fund is trying to recover $7 million in "unsupported and ineligible costs" from the ministry.”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“Fraud Plagues Global Fund to Fight AIDs”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"We would contend that we do not have any corruption problems that are significantly different in scale or nature to any other international financing institution."</a:t>
            </a:r>
          </a:p>
          <a:p>
            <a:r>
              <a:rPr lang="en-US" dirty="0" smtClean="0"/>
              <a:t>“Fund officials blame the misspending on the lack of financial controls among the grants' recipients, many of which are African health ministries whose budgets are heavily supported by the fund.”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Arial Black" pitchFamily="34" charset="0"/>
              </a:rPr>
              <a:t/>
            </a:r>
            <a:br>
              <a:rPr lang="en-US" sz="4800" b="1" dirty="0" smtClean="0">
                <a:latin typeface="Arial Black" pitchFamily="34" charset="0"/>
              </a:rPr>
            </a:br>
            <a:r>
              <a:rPr lang="en-US" sz="4800" b="1" dirty="0" smtClean="0">
                <a:latin typeface="+mn-lt"/>
              </a:rPr>
              <a:t>“</a:t>
            </a:r>
            <a:r>
              <a:rPr lang="en-US" sz="3600" b="1" dirty="0" smtClean="0">
                <a:latin typeface="+mn-lt"/>
              </a:rPr>
              <a:t>UW international AIDS nonprofit hit by financial questions in Mozambique”</a:t>
            </a:r>
            <a:r>
              <a:rPr lang="en-US" sz="3100" b="1" dirty="0" smtClean="0">
                <a:latin typeface="Arial Black" pitchFamily="34" charset="0"/>
              </a:rPr>
              <a:t/>
            </a:r>
            <a:br>
              <a:rPr lang="en-US" sz="3100" b="1" dirty="0" smtClean="0">
                <a:latin typeface="Arial Black" pitchFamily="34" charset="0"/>
              </a:rPr>
            </a:br>
            <a:r>
              <a:rPr lang="en-US" sz="1800" dirty="0" smtClean="0">
                <a:latin typeface="+mn-lt"/>
              </a:rPr>
              <a:t>The Seattle Times 2/1/2011</a:t>
            </a:r>
            <a:r>
              <a:rPr lang="en-US" sz="3100" b="1" dirty="0" smtClean="0">
                <a:latin typeface="Arial Black" pitchFamily="34" charset="0"/>
              </a:rPr>
              <a:t/>
            </a:r>
            <a:br>
              <a:rPr lang="en-US" sz="3100" b="1" dirty="0" smtClean="0">
                <a:latin typeface="Arial Black" pitchFamily="34" charset="0"/>
              </a:rPr>
            </a:br>
            <a:r>
              <a:rPr lang="en-US" sz="4800" b="1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“Lost out on $100 million in funding it expected last year”</a:t>
            </a:r>
          </a:p>
          <a:p>
            <a:r>
              <a:rPr lang="en-US" dirty="0" smtClean="0"/>
              <a:t> “Cut its Seattle staff in half and its Africa staff to one-tenth its former size”.</a:t>
            </a:r>
          </a:p>
          <a:p>
            <a:r>
              <a:rPr lang="en-US" dirty="0" smtClean="0"/>
              <a:t> “An internal audit found financial problems that its director says possibly point to fraud by subcontractors”.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I-Tech Audit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Year One: - Better understand overall I-Tech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Completed Internal Audit of the HQ Operations (based in Seattle)  - Field Advances, Recharge Centers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Campus concerns regarding local operations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Year Two – Visit Locations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Risk assess in-country operations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Determine where to audit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876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UW Internal Audit in Southern Africa February 2011</vt:lpstr>
      <vt:lpstr>Global Operations at UW</vt:lpstr>
      <vt:lpstr>Global Support Project</vt:lpstr>
      <vt:lpstr>UWorld</vt:lpstr>
      <vt:lpstr>I-TECH</vt:lpstr>
      <vt:lpstr>“Fraud Plagues Global Fund to Fight AIDs” The Seattle Times 1/23/11</vt:lpstr>
      <vt:lpstr>“Fraud Plagues Global Fund to Fight AIDs”</vt:lpstr>
      <vt:lpstr> “UW international AIDS nonprofit hit by financial questions in Mozambique” The Seattle Times 2/1/2011  </vt:lpstr>
      <vt:lpstr>I-Tech Audit Plan</vt:lpstr>
      <vt:lpstr>Where did we go?</vt:lpstr>
      <vt:lpstr>Goals</vt:lpstr>
      <vt:lpstr>Areas Tested</vt:lpstr>
      <vt:lpstr>Audit Objectives</vt:lpstr>
      <vt:lpstr>Conclusions</vt:lpstr>
      <vt:lpstr>Specific Findings</vt:lpstr>
      <vt:lpstr>Specific Findings</vt:lpstr>
      <vt:lpstr>Specific Findings</vt:lpstr>
      <vt:lpstr>Lessons Learned</vt:lpstr>
      <vt:lpstr>Madikwe Game Reserve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Internal Audit I-TECH  Southern Africa February 2011</dc:title>
  <dc:creator>ph3</dc:creator>
  <cp:lastModifiedBy>youngtam</cp:lastModifiedBy>
  <cp:revision>44</cp:revision>
  <dcterms:created xsi:type="dcterms:W3CDTF">2011-03-28T21:16:03Z</dcterms:created>
  <dcterms:modified xsi:type="dcterms:W3CDTF">2011-09-14T19:08:42Z</dcterms:modified>
</cp:coreProperties>
</file>