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20"/>
  </p:notesMasterIdLst>
  <p:handoutMasterIdLst>
    <p:handoutMasterId r:id="rId21"/>
  </p:handoutMasterIdLst>
  <p:sldIdLst>
    <p:sldId id="256" r:id="rId2"/>
    <p:sldId id="273" r:id="rId3"/>
    <p:sldId id="288" r:id="rId4"/>
    <p:sldId id="291" r:id="rId5"/>
    <p:sldId id="293" r:id="rId6"/>
    <p:sldId id="294" r:id="rId7"/>
    <p:sldId id="295" r:id="rId8"/>
    <p:sldId id="290" r:id="rId9"/>
    <p:sldId id="297" r:id="rId10"/>
    <p:sldId id="303" r:id="rId11"/>
    <p:sldId id="300" r:id="rId12"/>
    <p:sldId id="278" r:id="rId13"/>
    <p:sldId id="301" r:id="rId14"/>
    <p:sldId id="285" r:id="rId15"/>
    <p:sldId id="302" r:id="rId16"/>
    <p:sldId id="280" r:id="rId17"/>
    <p:sldId id="281" r:id="rId18"/>
    <p:sldId id="277" r:id="rId19"/>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5pPr>
    <a:lvl6pPr marL="2286000" algn="l" defTabSz="914400" rtl="0" eaLnBrk="1" latinLnBrk="0" hangingPunct="1">
      <a:defRPr kern="1200">
        <a:solidFill>
          <a:schemeClr val="tx1"/>
        </a:solidFill>
        <a:latin typeface="Arial" pitchFamily="34" charset="0"/>
        <a:ea typeface="ＭＳ Ｐゴシック"/>
        <a:cs typeface="ＭＳ Ｐゴシック"/>
      </a:defRPr>
    </a:lvl6pPr>
    <a:lvl7pPr marL="2743200" algn="l" defTabSz="914400" rtl="0" eaLnBrk="1" latinLnBrk="0" hangingPunct="1">
      <a:defRPr kern="1200">
        <a:solidFill>
          <a:schemeClr val="tx1"/>
        </a:solidFill>
        <a:latin typeface="Arial" pitchFamily="34" charset="0"/>
        <a:ea typeface="ＭＳ Ｐゴシック"/>
        <a:cs typeface="ＭＳ Ｐゴシック"/>
      </a:defRPr>
    </a:lvl7pPr>
    <a:lvl8pPr marL="3200400" algn="l" defTabSz="914400" rtl="0" eaLnBrk="1" latinLnBrk="0" hangingPunct="1">
      <a:defRPr kern="1200">
        <a:solidFill>
          <a:schemeClr val="tx1"/>
        </a:solidFill>
        <a:latin typeface="Arial" pitchFamily="34" charset="0"/>
        <a:ea typeface="ＭＳ Ｐゴシック"/>
        <a:cs typeface="ＭＳ Ｐゴシック"/>
      </a:defRPr>
    </a:lvl8pPr>
    <a:lvl9pPr marL="3657600" algn="l" defTabSz="914400" rtl="0" eaLnBrk="1" latinLnBrk="0" hangingPunct="1">
      <a:defRPr kern="1200">
        <a:solidFill>
          <a:schemeClr val="tx1"/>
        </a:solidFill>
        <a:latin typeface="Arial" pitchFamily="34"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142F5F"/>
    <a:srgbClr val="293B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00" autoAdjust="0"/>
    <p:restoredTop sz="65263" autoAdjust="0"/>
  </p:normalViewPr>
  <p:slideViewPr>
    <p:cSldViewPr snapToObjects="1">
      <p:cViewPr varScale="1">
        <p:scale>
          <a:sx n="68" d="100"/>
          <a:sy n="68" d="100"/>
        </p:scale>
        <p:origin x="-1104" y="-96"/>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56" d="100"/>
          <a:sy n="56" d="100"/>
        </p:scale>
        <p:origin x="-1812"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45" cy="465743"/>
          </a:xfrm>
          <a:prstGeom prst="rect">
            <a:avLst/>
          </a:prstGeom>
        </p:spPr>
        <p:txBody>
          <a:bodyPr vert="horz" wrap="square" lIns="91429" tIns="45714" rIns="91429" bIns="45714" numCol="1" anchor="t" anchorCtr="0" compatLnSpc="1">
            <a:prstTxWarp prst="textNoShape">
              <a:avLst/>
            </a:prstTxWarp>
          </a:bodyPr>
          <a:lstStyle>
            <a:lvl1pPr>
              <a:defRPr sz="1200">
                <a:latin typeface="Calibri" pitchFamily="34" charset="0"/>
                <a:ea typeface="ＭＳ Ｐゴシック" pitchFamily="-65" charset="-128"/>
                <a:cs typeface="+mn-cs"/>
              </a:defRPr>
            </a:lvl1pPr>
          </a:lstStyle>
          <a:p>
            <a:pPr>
              <a:defRPr/>
            </a:pPr>
            <a:endParaRPr lang="en-US" dirty="0"/>
          </a:p>
        </p:txBody>
      </p:sp>
      <p:sp>
        <p:nvSpPr>
          <p:cNvPr id="3" name="Date Placeholder 2"/>
          <p:cNvSpPr>
            <a:spLocks noGrp="1"/>
          </p:cNvSpPr>
          <p:nvPr>
            <p:ph type="dt" sz="quarter" idx="1"/>
          </p:nvPr>
        </p:nvSpPr>
        <p:spPr>
          <a:xfrm>
            <a:off x="3970734" y="1"/>
            <a:ext cx="3038145" cy="465743"/>
          </a:xfrm>
          <a:prstGeom prst="rect">
            <a:avLst/>
          </a:prstGeom>
        </p:spPr>
        <p:txBody>
          <a:bodyPr vert="horz" wrap="square" lIns="91429" tIns="45714" rIns="91429" bIns="45714" numCol="1" anchor="t" anchorCtr="0" compatLnSpc="1">
            <a:prstTxWarp prst="textNoShape">
              <a:avLst/>
            </a:prstTxWarp>
          </a:bodyPr>
          <a:lstStyle>
            <a:lvl1pPr algn="r">
              <a:defRPr sz="1200">
                <a:latin typeface="Calibri" pitchFamily="34" charset="0"/>
                <a:ea typeface="ＭＳ Ｐゴシック" pitchFamily="-65" charset="-128"/>
                <a:cs typeface="+mn-cs"/>
              </a:defRPr>
            </a:lvl1pPr>
          </a:lstStyle>
          <a:p>
            <a:pPr>
              <a:defRPr/>
            </a:pPr>
            <a:r>
              <a:rPr lang="en-US" dirty="0" smtClean="0"/>
              <a:t>January 8, 2010</a:t>
            </a:r>
            <a:endParaRPr lang="en-US" dirty="0"/>
          </a:p>
        </p:txBody>
      </p:sp>
      <p:sp>
        <p:nvSpPr>
          <p:cNvPr id="4" name="Footer Placeholder 3"/>
          <p:cNvSpPr>
            <a:spLocks noGrp="1"/>
          </p:cNvSpPr>
          <p:nvPr>
            <p:ph type="ftr" sz="quarter" idx="2"/>
          </p:nvPr>
        </p:nvSpPr>
        <p:spPr>
          <a:xfrm>
            <a:off x="0" y="8829122"/>
            <a:ext cx="3038145" cy="465743"/>
          </a:xfrm>
          <a:prstGeom prst="rect">
            <a:avLst/>
          </a:prstGeom>
        </p:spPr>
        <p:txBody>
          <a:bodyPr vert="horz" wrap="square" lIns="91429" tIns="45714" rIns="91429" bIns="45714" numCol="1" anchor="b" anchorCtr="0" compatLnSpc="1">
            <a:prstTxWarp prst="textNoShape">
              <a:avLst/>
            </a:prstTxWarp>
          </a:bodyPr>
          <a:lstStyle>
            <a:lvl1pPr>
              <a:defRPr sz="1200">
                <a:latin typeface="Calibri" pitchFamily="34" charset="0"/>
                <a:ea typeface="ＭＳ Ｐゴシック" pitchFamily="-65" charset="-128"/>
                <a:cs typeface="+mn-cs"/>
              </a:defRPr>
            </a:lvl1pPr>
          </a:lstStyle>
          <a:p>
            <a:pPr>
              <a:defRPr/>
            </a:pPr>
            <a:r>
              <a:rPr lang="en-US" dirty="0" smtClean="0"/>
              <a:t>Oregon State Board of Higher Education</a:t>
            </a:r>
            <a:endParaRPr lang="en-US" dirty="0"/>
          </a:p>
        </p:txBody>
      </p:sp>
      <p:sp>
        <p:nvSpPr>
          <p:cNvPr id="5" name="Slide Number Placeholder 4"/>
          <p:cNvSpPr>
            <a:spLocks noGrp="1"/>
          </p:cNvSpPr>
          <p:nvPr>
            <p:ph type="sldNum" sz="quarter" idx="3"/>
          </p:nvPr>
        </p:nvSpPr>
        <p:spPr>
          <a:xfrm>
            <a:off x="3970734" y="8829122"/>
            <a:ext cx="3038145" cy="465743"/>
          </a:xfrm>
          <a:prstGeom prst="rect">
            <a:avLst/>
          </a:prstGeom>
        </p:spPr>
        <p:txBody>
          <a:bodyPr vert="horz" wrap="square" lIns="91429" tIns="45714" rIns="91429" bIns="45714" numCol="1" anchor="b" anchorCtr="0" compatLnSpc="1">
            <a:prstTxWarp prst="textNoShape">
              <a:avLst/>
            </a:prstTxWarp>
          </a:bodyPr>
          <a:lstStyle>
            <a:lvl1pPr algn="r">
              <a:defRPr sz="1200">
                <a:latin typeface="Calibri" pitchFamily="34" charset="0"/>
                <a:ea typeface="ＭＳ Ｐゴシック" pitchFamily="-65" charset="-128"/>
                <a:cs typeface="+mn-cs"/>
              </a:defRPr>
            </a:lvl1pPr>
          </a:lstStyle>
          <a:p>
            <a:pPr>
              <a:defRPr/>
            </a:pPr>
            <a:fld id="{6EFA6FD0-41F3-483B-8AAB-9DD2F19AEE98}" type="slidenum">
              <a:rPr lang="en-US"/>
              <a:pPr>
                <a:defRPr/>
              </a:pPr>
              <a:t>‹#›</a:t>
            </a:fld>
            <a:endParaRPr lang="en-US" dirty="0"/>
          </a:p>
        </p:txBody>
      </p:sp>
    </p:spTree>
    <p:extLst>
      <p:ext uri="{BB962C8B-B14F-4D97-AF65-F5344CB8AC3E}">
        <p14:creationId xmlns:p14="http://schemas.microsoft.com/office/powerpoint/2010/main" val="898929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8145" cy="464205"/>
          </a:xfrm>
          <a:prstGeom prst="rect">
            <a:avLst/>
          </a:prstGeom>
        </p:spPr>
        <p:txBody>
          <a:bodyPr vert="horz" wrap="square" lIns="87316" tIns="43658" rIns="87316" bIns="43658" numCol="1" anchor="t" anchorCtr="0" compatLnSpc="1">
            <a:prstTxWarp prst="textNoShape">
              <a:avLst/>
            </a:prstTxWarp>
          </a:bodyPr>
          <a:lstStyle>
            <a:lvl1pPr>
              <a:defRPr sz="1100">
                <a:latin typeface="Calibri" pitchFamily="34" charset="0"/>
                <a:ea typeface="ＭＳ Ｐゴシック" pitchFamily="-65" charset="-128"/>
                <a:cs typeface="+mn-cs"/>
              </a:defRPr>
            </a:lvl1pPr>
          </a:lstStyle>
          <a:p>
            <a:pPr>
              <a:defRPr/>
            </a:pPr>
            <a:endParaRPr lang="en-US" dirty="0"/>
          </a:p>
        </p:txBody>
      </p:sp>
      <p:sp>
        <p:nvSpPr>
          <p:cNvPr id="3" name="Date Placeholder 2"/>
          <p:cNvSpPr>
            <a:spLocks noGrp="1"/>
          </p:cNvSpPr>
          <p:nvPr>
            <p:ph type="dt" idx="1"/>
          </p:nvPr>
        </p:nvSpPr>
        <p:spPr>
          <a:xfrm>
            <a:off x="3970734" y="2"/>
            <a:ext cx="3038145" cy="464205"/>
          </a:xfrm>
          <a:prstGeom prst="rect">
            <a:avLst/>
          </a:prstGeom>
        </p:spPr>
        <p:txBody>
          <a:bodyPr vert="horz" wrap="square" lIns="87316" tIns="43658" rIns="87316" bIns="43658" numCol="1" anchor="t" anchorCtr="0" compatLnSpc="1">
            <a:prstTxWarp prst="textNoShape">
              <a:avLst/>
            </a:prstTxWarp>
          </a:bodyPr>
          <a:lstStyle>
            <a:lvl1pPr algn="r">
              <a:defRPr sz="1100">
                <a:latin typeface="Calibri" pitchFamily="34" charset="0"/>
                <a:ea typeface="ＭＳ Ｐゴシック" pitchFamily="-65" charset="-128"/>
                <a:cs typeface="+mn-cs"/>
              </a:defRPr>
            </a:lvl1pPr>
          </a:lstStyle>
          <a:p>
            <a:pPr>
              <a:defRPr/>
            </a:pPr>
            <a:r>
              <a:rPr lang="en-US" dirty="0" smtClean="0"/>
              <a:t>January 8, 2009</a:t>
            </a:r>
            <a:endParaRPr lang="en-US" dirty="0"/>
          </a:p>
        </p:txBody>
      </p:sp>
      <p:sp>
        <p:nvSpPr>
          <p:cNvPr id="4" name="Slide Image Placeholder 3"/>
          <p:cNvSpPr>
            <a:spLocks noGrp="1" noRot="1" noChangeAspect="1"/>
          </p:cNvSpPr>
          <p:nvPr>
            <p:ph type="sldImg" idx="2"/>
          </p:nvPr>
        </p:nvSpPr>
        <p:spPr>
          <a:xfrm>
            <a:off x="1181100" y="698500"/>
            <a:ext cx="4649788" cy="3486150"/>
          </a:xfrm>
          <a:prstGeom prst="rect">
            <a:avLst/>
          </a:prstGeom>
          <a:noFill/>
          <a:ln w="12700">
            <a:solidFill>
              <a:prstClr val="black"/>
            </a:solidFill>
          </a:ln>
        </p:spPr>
        <p:txBody>
          <a:bodyPr vert="horz" wrap="square" lIns="87316" tIns="43658" rIns="87316" bIns="43658"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701345" y="4416100"/>
            <a:ext cx="5607712" cy="4182457"/>
          </a:xfrm>
          <a:prstGeom prst="rect">
            <a:avLst/>
          </a:prstGeom>
        </p:spPr>
        <p:txBody>
          <a:bodyPr vert="horz" wrap="square" lIns="87316" tIns="43658" rIns="87316" bIns="43658"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0660"/>
            <a:ext cx="3038145" cy="464205"/>
          </a:xfrm>
          <a:prstGeom prst="rect">
            <a:avLst/>
          </a:prstGeom>
        </p:spPr>
        <p:txBody>
          <a:bodyPr vert="horz" wrap="square" lIns="87316" tIns="43658" rIns="87316" bIns="43658" numCol="1" anchor="b" anchorCtr="0" compatLnSpc="1">
            <a:prstTxWarp prst="textNoShape">
              <a:avLst/>
            </a:prstTxWarp>
          </a:bodyPr>
          <a:lstStyle>
            <a:lvl1pPr>
              <a:defRPr sz="1100">
                <a:latin typeface="Calibri" pitchFamily="34" charset="0"/>
                <a:ea typeface="ＭＳ Ｐゴシック" pitchFamily="-65" charset="-128"/>
                <a:cs typeface="+mn-cs"/>
              </a:defRPr>
            </a:lvl1pPr>
          </a:lstStyle>
          <a:p>
            <a:pPr>
              <a:defRPr/>
            </a:pPr>
            <a:r>
              <a:rPr lang="en-US" dirty="0" smtClean="0"/>
              <a:t>Oregon State Board of Higher Education</a:t>
            </a:r>
            <a:endParaRPr lang="en-US" dirty="0"/>
          </a:p>
        </p:txBody>
      </p:sp>
      <p:sp>
        <p:nvSpPr>
          <p:cNvPr id="7" name="Slide Number Placeholder 6"/>
          <p:cNvSpPr>
            <a:spLocks noGrp="1"/>
          </p:cNvSpPr>
          <p:nvPr>
            <p:ph type="sldNum" sz="quarter" idx="5"/>
          </p:nvPr>
        </p:nvSpPr>
        <p:spPr>
          <a:xfrm>
            <a:off x="3970734" y="8830660"/>
            <a:ext cx="3038145" cy="464205"/>
          </a:xfrm>
          <a:prstGeom prst="rect">
            <a:avLst/>
          </a:prstGeom>
        </p:spPr>
        <p:txBody>
          <a:bodyPr vert="horz" wrap="square" lIns="87316" tIns="43658" rIns="87316" bIns="43658" numCol="1" anchor="b" anchorCtr="0" compatLnSpc="1">
            <a:prstTxWarp prst="textNoShape">
              <a:avLst/>
            </a:prstTxWarp>
          </a:bodyPr>
          <a:lstStyle>
            <a:lvl1pPr algn="r">
              <a:defRPr sz="1100">
                <a:latin typeface="Calibri" pitchFamily="34" charset="0"/>
                <a:ea typeface="ＭＳ Ｐゴシック" pitchFamily="-65" charset="-128"/>
                <a:cs typeface="+mn-cs"/>
              </a:defRPr>
            </a:lvl1pPr>
          </a:lstStyle>
          <a:p>
            <a:pPr>
              <a:defRPr/>
            </a:pPr>
            <a:fld id="{7CC13EEB-7E21-4A82-AC68-1D7A77683A92}" type="slidenum">
              <a:rPr lang="en-US"/>
              <a:pPr>
                <a:defRPr/>
              </a:pPr>
              <a:t>‹#›</a:t>
            </a:fld>
            <a:endParaRPr lang="en-US" dirty="0"/>
          </a:p>
        </p:txBody>
      </p:sp>
    </p:spTree>
    <p:extLst>
      <p:ext uri="{BB962C8B-B14F-4D97-AF65-F5344CB8AC3E}">
        <p14:creationId xmlns:p14="http://schemas.microsoft.com/office/powerpoint/2010/main" val="247216940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dirty="0" smtClean="0"/>
          </a:p>
        </p:txBody>
      </p:sp>
      <p:sp>
        <p:nvSpPr>
          <p:cNvPr id="7" name="Slide Number Placeholder 6"/>
          <p:cNvSpPr>
            <a:spLocks noGrp="1"/>
          </p:cNvSpPr>
          <p:nvPr>
            <p:ph type="sldNum" sz="quarter" idx="13"/>
          </p:nvPr>
        </p:nvSpPr>
        <p:spPr/>
        <p:txBody>
          <a:bodyPr/>
          <a:lstStyle/>
          <a:p>
            <a:pPr>
              <a:defRPr/>
            </a:pPr>
            <a:fld id="{7CC13EEB-7E21-4A82-AC68-1D7A77683A92}"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6" name="Slide Number Placeholder 5"/>
          <p:cNvSpPr>
            <a:spLocks noGrp="1"/>
          </p:cNvSpPr>
          <p:nvPr>
            <p:ph type="sldNum" sz="quarter" idx="12"/>
          </p:nvPr>
        </p:nvSpPr>
        <p:spPr/>
        <p:txBody>
          <a:bodyPr/>
          <a:lstStyle/>
          <a:p>
            <a:pPr>
              <a:defRPr/>
            </a:pPr>
            <a:fld id="{7CC13EEB-7E21-4A82-AC68-1D7A77683A92}"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dirty="0" smtClean="0"/>
          </a:p>
          <a:p>
            <a:endParaRPr lang="en-US" baseline="0" dirty="0" smtClean="0"/>
          </a:p>
        </p:txBody>
      </p:sp>
      <p:sp>
        <p:nvSpPr>
          <p:cNvPr id="7" name="Slide Number Placeholder 6"/>
          <p:cNvSpPr>
            <a:spLocks noGrp="1"/>
          </p:cNvSpPr>
          <p:nvPr>
            <p:ph type="sldNum" sz="quarter" idx="13"/>
          </p:nvPr>
        </p:nvSpPr>
        <p:spPr/>
        <p:txBody>
          <a:bodyPr/>
          <a:lstStyle/>
          <a:p>
            <a:pPr>
              <a:defRPr/>
            </a:pPr>
            <a:fld id="{7CC13EEB-7E21-4A82-AC68-1D7A77683A92}"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6" name="Slide Number Placeholder 5"/>
          <p:cNvSpPr>
            <a:spLocks noGrp="1"/>
          </p:cNvSpPr>
          <p:nvPr>
            <p:ph type="sldNum" sz="quarter" idx="12"/>
          </p:nvPr>
        </p:nvSpPr>
        <p:spPr/>
        <p:txBody>
          <a:bodyPr/>
          <a:lstStyle/>
          <a:p>
            <a:pPr>
              <a:defRPr/>
            </a:pPr>
            <a:fld id="{7CC13EEB-7E21-4A82-AC68-1D7A77683A92}" type="slidenum">
              <a:rPr lang="en-US" smtClean="0"/>
              <a:pPr>
                <a:defRPr/>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6" name="Slide Number Placeholder 5"/>
          <p:cNvSpPr>
            <a:spLocks noGrp="1"/>
          </p:cNvSpPr>
          <p:nvPr>
            <p:ph type="sldNum" sz="quarter" idx="12"/>
          </p:nvPr>
        </p:nvSpPr>
        <p:spPr/>
        <p:txBody>
          <a:bodyPr/>
          <a:lstStyle/>
          <a:p>
            <a:pPr>
              <a:defRPr/>
            </a:pPr>
            <a:fld id="{7CC13EEB-7E21-4A82-AC68-1D7A77683A92}"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6" name="Slide Number Placeholder 5"/>
          <p:cNvSpPr>
            <a:spLocks noGrp="1"/>
          </p:cNvSpPr>
          <p:nvPr>
            <p:ph type="sldNum" sz="quarter" idx="12"/>
          </p:nvPr>
        </p:nvSpPr>
        <p:spPr/>
        <p:txBody>
          <a:bodyPr/>
          <a:lstStyle/>
          <a:p>
            <a:pPr>
              <a:defRPr/>
            </a:pPr>
            <a:fld id="{7CC13EEB-7E21-4A82-AC68-1D7A77683A92}" type="slidenum">
              <a:rPr lang="en-US" smtClean="0"/>
              <a:pPr>
                <a:defRPr/>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7" name="Slide Number Placeholder 6"/>
          <p:cNvSpPr>
            <a:spLocks noGrp="1"/>
          </p:cNvSpPr>
          <p:nvPr>
            <p:ph type="sldNum" sz="quarter" idx="13"/>
          </p:nvPr>
        </p:nvSpPr>
        <p:spPr/>
        <p:txBody>
          <a:bodyPr/>
          <a:lstStyle/>
          <a:p>
            <a:pPr>
              <a:defRPr/>
            </a:pPr>
            <a:fld id="{7CC13EEB-7E21-4A82-AC68-1D7A77683A92}" type="slidenum">
              <a:rPr lang="en-US" smtClean="0"/>
              <a:pPr>
                <a:defRPr/>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7" name="Slide Number Placeholder 6"/>
          <p:cNvSpPr>
            <a:spLocks noGrp="1"/>
          </p:cNvSpPr>
          <p:nvPr>
            <p:ph type="sldNum" sz="quarter" idx="13"/>
          </p:nvPr>
        </p:nvSpPr>
        <p:spPr/>
        <p:txBody>
          <a:bodyPr/>
          <a:lstStyle/>
          <a:p>
            <a:pPr>
              <a:defRPr/>
            </a:pPr>
            <a:fld id="{7CC13EEB-7E21-4A82-AC68-1D7A77683A92}" type="slidenum">
              <a:rPr lang="en-US" smtClean="0"/>
              <a:pPr>
                <a:defRPr/>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7" name="Slide Number Placeholder 6"/>
          <p:cNvSpPr>
            <a:spLocks noGrp="1"/>
          </p:cNvSpPr>
          <p:nvPr>
            <p:ph type="sldNum" sz="quarter" idx="13"/>
          </p:nvPr>
        </p:nvSpPr>
        <p:spPr/>
        <p:txBody>
          <a:bodyPr/>
          <a:lstStyle/>
          <a:p>
            <a:pPr>
              <a:defRPr/>
            </a:pPr>
            <a:fld id="{7CC13EEB-7E21-4A82-AC68-1D7A77683A92}" type="slidenum">
              <a:rPr lang="en-US" smtClean="0"/>
              <a:pPr>
                <a:defRPr/>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BE80727E-263B-4402-9AEC-7EC69CF028C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6" name="Slide Number Placeholder 5"/>
          <p:cNvSpPr>
            <a:spLocks noGrp="1"/>
          </p:cNvSpPr>
          <p:nvPr>
            <p:ph type="sldNum" sz="quarter" idx="12"/>
          </p:nvPr>
        </p:nvSpPr>
        <p:spPr/>
        <p:txBody>
          <a:bodyPr/>
          <a:lstStyle/>
          <a:p>
            <a:pPr>
              <a:defRPr/>
            </a:pPr>
            <a:fld id="{7CC13EEB-7E21-4A82-AC68-1D7A77683A92}"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6" name="Slide Number Placeholder 5"/>
          <p:cNvSpPr>
            <a:spLocks noGrp="1"/>
          </p:cNvSpPr>
          <p:nvPr>
            <p:ph type="sldNum" sz="quarter" idx="12"/>
          </p:nvPr>
        </p:nvSpPr>
        <p:spPr/>
        <p:txBody>
          <a:bodyPr/>
          <a:lstStyle/>
          <a:p>
            <a:pPr>
              <a:defRPr/>
            </a:pPr>
            <a:fld id="{7CC13EEB-7E21-4A82-AC68-1D7A77683A92}"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6" name="Slide Number Placeholder 5"/>
          <p:cNvSpPr>
            <a:spLocks noGrp="1"/>
          </p:cNvSpPr>
          <p:nvPr>
            <p:ph type="sldNum" sz="quarter" idx="12"/>
          </p:nvPr>
        </p:nvSpPr>
        <p:spPr/>
        <p:txBody>
          <a:bodyPr/>
          <a:lstStyle/>
          <a:p>
            <a:pPr>
              <a:defRPr/>
            </a:pPr>
            <a:fld id="{7CC13EEB-7E21-4A82-AC68-1D7A77683A92}"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6" name="Slide Number Placeholder 5"/>
          <p:cNvSpPr>
            <a:spLocks noGrp="1"/>
          </p:cNvSpPr>
          <p:nvPr>
            <p:ph type="sldNum" sz="quarter" idx="12"/>
          </p:nvPr>
        </p:nvSpPr>
        <p:spPr/>
        <p:txBody>
          <a:bodyPr/>
          <a:lstStyle/>
          <a:p>
            <a:pPr>
              <a:defRPr/>
            </a:pPr>
            <a:fld id="{7CC13EEB-7E21-4A82-AC68-1D7A77683A92}"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6" name="Slide Number Placeholder 5"/>
          <p:cNvSpPr>
            <a:spLocks noGrp="1"/>
          </p:cNvSpPr>
          <p:nvPr>
            <p:ph type="sldNum" sz="quarter" idx="12"/>
          </p:nvPr>
        </p:nvSpPr>
        <p:spPr/>
        <p:txBody>
          <a:bodyPr/>
          <a:lstStyle/>
          <a:p>
            <a:pPr>
              <a:defRPr/>
            </a:pPr>
            <a:fld id="{7CC13EEB-7E21-4A82-AC68-1D7A77683A92}"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dirty="0"/>
          </a:p>
        </p:txBody>
      </p:sp>
      <p:sp>
        <p:nvSpPr>
          <p:cNvPr id="6" name="Slide Number Placeholder 5"/>
          <p:cNvSpPr>
            <a:spLocks noGrp="1"/>
          </p:cNvSpPr>
          <p:nvPr>
            <p:ph type="sldNum" sz="quarter" idx="12"/>
          </p:nvPr>
        </p:nvSpPr>
        <p:spPr/>
        <p:txBody>
          <a:bodyPr/>
          <a:lstStyle/>
          <a:p>
            <a:pPr>
              <a:defRPr/>
            </a:pPr>
            <a:fld id="{7CC13EEB-7E21-4A82-AC68-1D7A77683A92}"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6" name="Slide Number Placeholder 5"/>
          <p:cNvSpPr>
            <a:spLocks noGrp="1"/>
          </p:cNvSpPr>
          <p:nvPr>
            <p:ph type="sldNum" sz="quarter" idx="12"/>
          </p:nvPr>
        </p:nvSpPr>
        <p:spPr/>
        <p:txBody>
          <a:bodyPr/>
          <a:lstStyle/>
          <a:p>
            <a:pPr>
              <a:defRPr/>
            </a:pPr>
            <a:fld id="{7CC13EEB-7E21-4A82-AC68-1D7A77683A92}"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ubtitle 2"/>
          <p:cNvSpPr txBox="1">
            <a:spLocks/>
          </p:cNvSpPr>
          <p:nvPr userDrawn="1"/>
        </p:nvSpPr>
        <p:spPr>
          <a:xfrm>
            <a:off x="685800" y="1981200"/>
            <a:ext cx="7772400" cy="3200400"/>
          </a:xfrm>
          <a:prstGeom prst="rect">
            <a:avLst/>
          </a:prstGeom>
        </p:spPr>
        <p:txBody>
          <a:bodyPr>
            <a:normAutofit/>
          </a:bodyPr>
          <a:lstStyle/>
          <a:p>
            <a:pPr>
              <a:spcBef>
                <a:spcPct val="20000"/>
              </a:spcBef>
              <a:buFont typeface="Arial" charset="0"/>
              <a:buNone/>
              <a:defRPr/>
            </a:pPr>
            <a:endParaRPr lang="en-US" sz="3200" dirty="0">
              <a:latin typeface="Book Antiqua" pitchFamily="-65" charset="0"/>
              <a:ea typeface="ＭＳ Ｐゴシック" pitchFamily="-65" charset="-128"/>
              <a:cs typeface="+mn-cs"/>
            </a:endParaRPr>
          </a:p>
        </p:txBody>
      </p:sp>
      <p:sp>
        <p:nvSpPr>
          <p:cNvPr id="2" name="Title 1"/>
          <p:cNvSpPr>
            <a:spLocks noGrp="1"/>
          </p:cNvSpPr>
          <p:nvPr>
            <p:ph type="ctrTitle"/>
          </p:nvPr>
        </p:nvSpPr>
        <p:spPr>
          <a:xfrm>
            <a:off x="457200" y="1066800"/>
            <a:ext cx="8229600" cy="762000"/>
          </a:xfrm>
        </p:spPr>
        <p:txBody>
          <a:bodyPr>
            <a:normAutofit/>
          </a:bodyPr>
          <a:lstStyle>
            <a:lvl1pPr>
              <a:defRPr sz="3900" baseline="0">
                <a:solidFill>
                  <a:srgbClr val="293B9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5334000"/>
            <a:ext cx="7772400" cy="685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fld id="{226F5D4D-F29E-444C-B37C-92B618FDA4A6}" type="datetime1">
              <a:rPr lang="en-US" smtClean="0"/>
              <a:pPr>
                <a:defRPr/>
              </a:pPr>
              <a:t>9/14/2011</a:t>
            </a:fld>
            <a:endParaRPr lang="en-US" dirty="0"/>
          </a:p>
        </p:txBody>
      </p:sp>
      <p:sp>
        <p:nvSpPr>
          <p:cNvPr id="6" name="Slide Number Placeholder 5"/>
          <p:cNvSpPr>
            <a:spLocks noGrp="1"/>
          </p:cNvSpPr>
          <p:nvPr>
            <p:ph type="sldNum" sz="quarter" idx="11"/>
          </p:nvPr>
        </p:nvSpPr>
        <p:spPr/>
        <p:txBody>
          <a:bodyPr/>
          <a:lstStyle>
            <a:lvl1pPr>
              <a:defRPr/>
            </a:lvl1pPr>
          </a:lstStyle>
          <a:p>
            <a:pPr>
              <a:defRPr/>
            </a:pPr>
            <a:fld id="{969FC44F-951F-4360-9034-71AE59E3ACF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a:cxnSpLocks noChangeShapeType="1"/>
          </p:cNvCxnSpPr>
          <p:nvPr userDrawn="1"/>
        </p:nvCxnSpPr>
        <p:spPr bwMode="auto">
          <a:xfrm>
            <a:off x="914400" y="1066800"/>
            <a:ext cx="7772400" cy="1588"/>
          </a:xfrm>
          <a:prstGeom prst="line">
            <a:avLst/>
          </a:prstGeom>
          <a:noFill/>
          <a:ln w="25400">
            <a:solidFill>
              <a:schemeClr val="accent1"/>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a:xfrm>
            <a:off x="914400" y="228600"/>
            <a:ext cx="7772400" cy="838200"/>
          </a:xfrm>
        </p:spPr>
        <p:txBody>
          <a:bodyPr>
            <a:noAutofit/>
          </a:bodyPr>
          <a:lstStyle>
            <a:lvl1pPr>
              <a:defRPr sz="3900">
                <a:solidFill>
                  <a:srgbClr val="293B90"/>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295400"/>
            <a:ext cx="8229600" cy="4876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1820D93-5553-4651-BEB9-346EDC42D004}" type="datetime1">
              <a:rPr lang="en-US" smtClean="0"/>
              <a:pPr>
                <a:defRPr/>
              </a:pPr>
              <a:t>9/14/2011</a:t>
            </a:fld>
            <a:endParaRPr lang="en-US" dirty="0"/>
          </a:p>
        </p:txBody>
      </p:sp>
      <p:sp>
        <p:nvSpPr>
          <p:cNvPr id="6" name="Slide Number Placeholder 5"/>
          <p:cNvSpPr>
            <a:spLocks noGrp="1"/>
          </p:cNvSpPr>
          <p:nvPr>
            <p:ph type="sldNum" sz="quarter" idx="11"/>
          </p:nvPr>
        </p:nvSpPr>
        <p:spPr/>
        <p:txBody>
          <a:bodyPr/>
          <a:lstStyle>
            <a:lvl1pPr>
              <a:defRPr/>
            </a:lvl1pPr>
          </a:lstStyle>
          <a:p>
            <a:pPr>
              <a:defRPr/>
            </a:pPr>
            <a:fld id="{418A686C-1181-404B-B4A7-C6636C68F42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266" name="Picture 10"/>
          <p:cNvPicPr>
            <a:picLocks noChangeAspect="1"/>
          </p:cNvPicPr>
          <p:nvPr/>
        </p:nvPicPr>
        <p:blipFill>
          <a:blip r:embed="rId4" cstate="print"/>
          <a:srcRect/>
          <a:stretch>
            <a:fillRect/>
          </a:stretch>
        </p:blipFill>
        <p:spPr bwMode="auto">
          <a:xfrm>
            <a:off x="0" y="6356350"/>
            <a:ext cx="9144000" cy="501650"/>
          </a:xfrm>
          <a:prstGeom prst="rect">
            <a:avLst/>
          </a:prstGeom>
          <a:noFill/>
          <a:ln w="9525">
            <a:noFill/>
            <a:miter lim="800000"/>
            <a:headEnd/>
            <a:tailEnd/>
          </a:ln>
        </p:spPr>
      </p:pic>
      <p:sp>
        <p:nvSpPr>
          <p:cNvPr id="11267" name="Title Placeholder 1"/>
          <p:cNvSpPr>
            <a:spLocks noGrp="1"/>
          </p:cNvSpPr>
          <p:nvPr>
            <p:ph type="title"/>
          </p:nvPr>
        </p:nvSpPr>
        <p:spPr bwMode="auto">
          <a:xfrm>
            <a:off x="457200" y="381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8" name="Text Placeholder 2"/>
          <p:cNvSpPr>
            <a:spLocks noGrp="1"/>
          </p:cNvSpPr>
          <p:nvPr>
            <p:ph type="body" idx="1"/>
          </p:nvPr>
        </p:nvSpPr>
        <p:spPr bwMode="auto">
          <a:xfrm>
            <a:off x="381000" y="1828800"/>
            <a:ext cx="8229600" cy="4527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81000" y="6416675"/>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bg1"/>
                </a:solidFill>
                <a:latin typeface="Book Antiqua" pitchFamily="-65" charset="0"/>
                <a:ea typeface="ＭＳ Ｐゴシック" pitchFamily="-65" charset="-128"/>
                <a:cs typeface="+mn-cs"/>
              </a:defRPr>
            </a:lvl1pPr>
          </a:lstStyle>
          <a:p>
            <a:pPr>
              <a:defRPr/>
            </a:pPr>
            <a:fld id="{9978566A-7DAF-43ED-B623-C0D338D17147}" type="datetime1">
              <a:rPr lang="en-US" smtClean="0"/>
              <a:pPr>
                <a:defRPr/>
              </a:pPr>
              <a:t>9/14/2011</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Book Antiqua" pitchFamily="-65" charset="0"/>
                <a:ea typeface="ＭＳ Ｐゴシック" pitchFamily="-65" charset="-128"/>
                <a:cs typeface="+mn-cs"/>
              </a:defRPr>
            </a:lvl1pPr>
          </a:lstStyle>
          <a:p>
            <a:pPr>
              <a:defRPr/>
            </a:pPr>
            <a:fld id="{B431A89A-EA8D-4D6B-82D8-B60C87513681}" type="slidenum">
              <a:rPr lang="en-US"/>
              <a:pPr>
                <a:defRPr/>
              </a:pPr>
              <a:t>‹#›</a:t>
            </a:fld>
            <a:endParaRPr lang="en-US" dirty="0"/>
          </a:p>
        </p:txBody>
      </p:sp>
      <p:sp>
        <p:nvSpPr>
          <p:cNvPr id="10" name="TextBox 9"/>
          <p:cNvSpPr txBox="1"/>
          <p:nvPr/>
        </p:nvSpPr>
        <p:spPr>
          <a:xfrm>
            <a:off x="3217983" y="6365631"/>
            <a:ext cx="2573217" cy="338554"/>
          </a:xfrm>
          <a:prstGeom prst="rect">
            <a:avLst/>
          </a:prstGeom>
          <a:noFill/>
          <a:effectLst>
            <a:reflection stA="50000" endPos="75000" dist="215900" dir="5400000" sy="-100000" algn="bl" rotWithShape="0"/>
          </a:effectLst>
        </p:spPr>
        <p:txBody>
          <a:bodyPr>
            <a:spAutoFit/>
          </a:bodyPr>
          <a:lstStyle/>
          <a:p>
            <a:pPr fontAlgn="auto">
              <a:spcBef>
                <a:spcPts val="0"/>
              </a:spcBef>
              <a:spcAft>
                <a:spcPts val="0"/>
              </a:spcAft>
              <a:defRPr/>
            </a:pPr>
            <a:r>
              <a:rPr lang="en-US" sz="1600" dirty="0">
                <a:solidFill>
                  <a:schemeClr val="bg1"/>
                </a:solidFill>
                <a:latin typeface="Times New Roman"/>
                <a:ea typeface="+mn-ea"/>
                <a:cs typeface="Times New Roman"/>
              </a:rPr>
              <a:t>Oregon University System</a:t>
            </a: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65" charset="-128"/>
          <a:cs typeface="ＭＳ Ｐゴシック"/>
        </a:defRPr>
      </a:lvl1pPr>
      <a:lvl2pPr algn="ctr" defTabSz="457200" rtl="0" eaLnBrk="0" fontAlgn="base" hangingPunct="0">
        <a:spcBef>
          <a:spcPct val="0"/>
        </a:spcBef>
        <a:spcAft>
          <a:spcPct val="0"/>
        </a:spcAft>
        <a:defRPr sz="4400">
          <a:solidFill>
            <a:schemeClr val="tx1"/>
          </a:solidFill>
          <a:latin typeface="Lucida Sans" pitchFamily="-65" charset="0"/>
          <a:ea typeface="ＭＳ Ｐゴシック" pitchFamily="-65" charset="-128"/>
          <a:cs typeface="ＭＳ Ｐゴシック"/>
        </a:defRPr>
      </a:lvl2pPr>
      <a:lvl3pPr algn="ctr" defTabSz="457200" rtl="0" eaLnBrk="0" fontAlgn="base" hangingPunct="0">
        <a:spcBef>
          <a:spcPct val="0"/>
        </a:spcBef>
        <a:spcAft>
          <a:spcPct val="0"/>
        </a:spcAft>
        <a:defRPr sz="4400">
          <a:solidFill>
            <a:schemeClr val="tx1"/>
          </a:solidFill>
          <a:latin typeface="Lucida Sans" pitchFamily="-65" charset="0"/>
          <a:ea typeface="ＭＳ Ｐゴシック" pitchFamily="-65" charset="-128"/>
          <a:cs typeface="ＭＳ Ｐゴシック"/>
        </a:defRPr>
      </a:lvl3pPr>
      <a:lvl4pPr algn="ctr" defTabSz="457200" rtl="0" eaLnBrk="0" fontAlgn="base" hangingPunct="0">
        <a:spcBef>
          <a:spcPct val="0"/>
        </a:spcBef>
        <a:spcAft>
          <a:spcPct val="0"/>
        </a:spcAft>
        <a:defRPr sz="4400">
          <a:solidFill>
            <a:schemeClr val="tx1"/>
          </a:solidFill>
          <a:latin typeface="Lucida Sans" pitchFamily="-65" charset="0"/>
          <a:ea typeface="ＭＳ Ｐゴシック" pitchFamily="-65" charset="-128"/>
          <a:cs typeface="ＭＳ Ｐゴシック"/>
        </a:defRPr>
      </a:lvl4pPr>
      <a:lvl5pPr algn="ctr" defTabSz="457200" rtl="0" eaLnBrk="0" fontAlgn="base" hangingPunct="0">
        <a:spcBef>
          <a:spcPct val="0"/>
        </a:spcBef>
        <a:spcAft>
          <a:spcPct val="0"/>
        </a:spcAft>
        <a:defRPr sz="4400">
          <a:solidFill>
            <a:schemeClr val="tx1"/>
          </a:solidFill>
          <a:latin typeface="Lucida Sans" pitchFamily="-65" charset="0"/>
          <a:ea typeface="ＭＳ Ｐゴシック" pitchFamily="-65" charset="-128"/>
          <a:cs typeface="ＭＳ Ｐゴシック"/>
        </a:defRPr>
      </a:lvl5pPr>
      <a:lvl6pPr marL="457200" algn="ctr" defTabSz="457200" rtl="0" eaLnBrk="1" fontAlgn="base" hangingPunct="1">
        <a:spcBef>
          <a:spcPct val="0"/>
        </a:spcBef>
        <a:spcAft>
          <a:spcPct val="0"/>
        </a:spcAft>
        <a:defRPr sz="4400">
          <a:solidFill>
            <a:schemeClr val="tx1"/>
          </a:solidFill>
          <a:latin typeface="Lucida Sans" pitchFamily="-65" charset="0"/>
          <a:ea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Lucida Sans" pitchFamily="-65" charset="0"/>
          <a:ea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Lucida Sans" pitchFamily="-65" charset="0"/>
          <a:ea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Lucida Sans" pitchFamily="-65"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pitchFamily="-65" charset="-128"/>
          <a:cs typeface="ＭＳ Ｐゴシック"/>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pitchFamily="-65" charset="-128"/>
          <a:cs typeface="ＭＳ Ｐゴシック"/>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pitchFamily="-65" charset="-128"/>
          <a:cs typeface="ＭＳ Ｐゴシック"/>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pitchFamily="-65" charset="-128"/>
          <a:cs typeface="ＭＳ Ｐゴシック"/>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pitchFamily="-65"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ous.edu/state_board/meeting/docket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p:cNvPicPr>
          <p:nvPr/>
        </p:nvPicPr>
        <p:blipFill>
          <a:blip r:embed="rId3" cstate="print"/>
          <a:srcRect/>
          <a:stretch>
            <a:fillRect/>
          </a:stretch>
        </p:blipFill>
        <p:spPr bwMode="auto">
          <a:xfrm>
            <a:off x="0" y="88900"/>
            <a:ext cx="9144000" cy="914400"/>
          </a:xfrm>
          <a:prstGeom prst="rect">
            <a:avLst/>
          </a:prstGeom>
          <a:noFill/>
          <a:ln w="9525">
            <a:noFill/>
            <a:miter lim="800000"/>
            <a:headEnd/>
            <a:tailEnd/>
          </a:ln>
        </p:spPr>
      </p:pic>
      <p:pic>
        <p:nvPicPr>
          <p:cNvPr id="5" name="Picture 4" descr="ouslogo_vectory.gif"/>
          <p:cNvPicPr>
            <a:picLocks noChangeAspect="1"/>
          </p:cNvPicPr>
          <p:nvPr/>
        </p:nvPicPr>
        <p:blipFill>
          <a:blip r:embed="rId4" cstate="print">
            <a:duotone>
              <a:schemeClr val="bg1"/>
              <a:srgbClr val="FFF1C1"/>
            </a:duotone>
          </a:blip>
          <a:stretch>
            <a:fillRect/>
          </a:stretch>
        </p:blipFill>
        <p:spPr>
          <a:xfrm>
            <a:off x="152400" y="178084"/>
            <a:ext cx="685800" cy="672958"/>
          </a:xfrm>
          <a:prstGeom prst="rect">
            <a:avLst/>
          </a:prstGeom>
          <a:effectLst/>
        </p:spPr>
      </p:pic>
      <p:sp>
        <p:nvSpPr>
          <p:cNvPr id="6" name="TextBox 5"/>
          <p:cNvSpPr txBox="1"/>
          <p:nvPr/>
        </p:nvSpPr>
        <p:spPr>
          <a:xfrm>
            <a:off x="2819400" y="327822"/>
            <a:ext cx="6553200" cy="523220"/>
          </a:xfrm>
          <a:prstGeom prst="rect">
            <a:avLst/>
          </a:prstGeom>
          <a:noFill/>
          <a:effectLst>
            <a:reflection stA="50000" endPos="75000" dist="215900" dir="5400000" sy="-100000" algn="bl" rotWithShape="0"/>
          </a:effectLst>
        </p:spPr>
        <p:txBody>
          <a:bodyPr>
            <a:spAutoFit/>
          </a:bodyPr>
          <a:lstStyle/>
          <a:p>
            <a:pPr fontAlgn="auto">
              <a:spcBef>
                <a:spcPts val="0"/>
              </a:spcBef>
              <a:spcAft>
                <a:spcPts val="0"/>
              </a:spcAft>
              <a:defRPr/>
            </a:pPr>
            <a:r>
              <a:rPr lang="en-US" sz="2800" dirty="0">
                <a:solidFill>
                  <a:schemeClr val="bg1"/>
                </a:solidFill>
                <a:latin typeface="Times New Roman"/>
                <a:ea typeface="+mn-ea"/>
                <a:cs typeface="Times New Roman"/>
              </a:rPr>
              <a:t>Oregon University System</a:t>
            </a:r>
          </a:p>
        </p:txBody>
      </p:sp>
      <p:sp>
        <p:nvSpPr>
          <p:cNvPr id="14342" name="Subtitle 2"/>
          <p:cNvSpPr txBox="1">
            <a:spLocks/>
          </p:cNvSpPr>
          <p:nvPr/>
        </p:nvSpPr>
        <p:spPr bwMode="auto">
          <a:xfrm>
            <a:off x="0" y="5410200"/>
            <a:ext cx="9144000" cy="920750"/>
          </a:xfrm>
          <a:prstGeom prst="rect">
            <a:avLst/>
          </a:prstGeom>
          <a:noFill/>
          <a:ln w="9525">
            <a:noFill/>
            <a:miter lim="800000"/>
            <a:headEnd/>
            <a:tailEnd/>
          </a:ln>
        </p:spPr>
        <p:txBody>
          <a:bodyPr/>
          <a:lstStyle/>
          <a:p>
            <a:pPr algn="ctr">
              <a:spcBef>
                <a:spcPct val="20000"/>
              </a:spcBef>
              <a:buFont typeface="Arial" pitchFamily="34" charset="0"/>
              <a:buNone/>
            </a:pPr>
            <a:r>
              <a:rPr lang="en-US" sz="2000" b="1" dirty="0" smtClean="0">
                <a:solidFill>
                  <a:schemeClr val="accent1"/>
                </a:solidFill>
                <a:cs typeface="Arial" pitchFamily="34" charset="0"/>
              </a:rPr>
              <a:t>Presented by: Patricia “Patti” Snopkowski</a:t>
            </a:r>
          </a:p>
          <a:p>
            <a:pPr algn="ctr">
              <a:spcBef>
                <a:spcPct val="20000"/>
              </a:spcBef>
              <a:buFont typeface="Arial" pitchFamily="34" charset="0"/>
              <a:buNone/>
            </a:pPr>
            <a:r>
              <a:rPr lang="en-US" sz="2000" b="1" dirty="0" smtClean="0">
                <a:solidFill>
                  <a:schemeClr val="accent1"/>
                </a:solidFill>
                <a:cs typeface="Arial" pitchFamily="34" charset="0"/>
              </a:rPr>
              <a:t>Chief Auditor, OUS Internal Audit Division</a:t>
            </a:r>
          </a:p>
        </p:txBody>
      </p:sp>
      <p:sp>
        <p:nvSpPr>
          <p:cNvPr id="8" name="Title 7"/>
          <p:cNvSpPr>
            <a:spLocks noGrp="1"/>
          </p:cNvSpPr>
          <p:nvPr>
            <p:ph type="ctrTitle"/>
          </p:nvPr>
        </p:nvSpPr>
        <p:spPr>
          <a:xfrm>
            <a:off x="457200" y="1306286"/>
            <a:ext cx="8229600" cy="979714"/>
          </a:xfrm>
        </p:spPr>
        <p:txBody>
          <a:bodyPr>
            <a:normAutofit fontScale="90000"/>
          </a:bodyPr>
          <a:lstStyle/>
          <a:p>
            <a:r>
              <a:rPr lang="en-US" sz="2700" dirty="0" smtClean="0"/>
              <a:t/>
            </a:r>
            <a:br>
              <a:rPr lang="en-US" sz="2700" dirty="0" smtClean="0"/>
            </a:br>
            <a:r>
              <a:rPr lang="en-US" sz="2700" dirty="0" smtClean="0"/>
              <a:t>2011 Annual Risk Assessment</a:t>
            </a:r>
            <a:br>
              <a:rPr lang="en-US" sz="2700" dirty="0" smtClean="0"/>
            </a:br>
            <a:r>
              <a:rPr lang="en-US" sz="2700" dirty="0" smtClean="0"/>
              <a:t/>
            </a:r>
            <a:br>
              <a:rPr lang="en-US" sz="2700" dirty="0" smtClean="0"/>
            </a:br>
            <a:endParaRPr lang="en-US" dirty="0"/>
          </a:p>
        </p:txBody>
      </p:sp>
      <p:pic>
        <p:nvPicPr>
          <p:cNvPr id="9" name="Picture 8" descr="http://www.legendsofamerica.com/photos-oregon/PortlandOregon.jpg"/>
          <p:cNvPicPr/>
          <p:nvPr/>
        </p:nvPicPr>
        <p:blipFill>
          <a:blip r:embed="rId5" cstate="print"/>
          <a:srcRect t="20638" b="11820"/>
          <a:stretch>
            <a:fillRect/>
          </a:stretch>
        </p:blipFill>
        <p:spPr bwMode="auto">
          <a:xfrm>
            <a:off x="2057400" y="1981200"/>
            <a:ext cx="4648200" cy="2971800"/>
          </a:xfrm>
          <a:prstGeom prst="rect">
            <a:avLst/>
          </a:prstGeom>
          <a:noFill/>
          <a:ln w="9525">
            <a:noFill/>
            <a:miter lim="800000"/>
            <a:headEnd/>
            <a:tailEnd/>
          </a:ln>
        </p:spPr>
      </p:pic>
    </p:spTree>
  </p:cSld>
  <p:clrMapOvr>
    <a:masterClrMapping/>
  </p:clrMapOvr>
  <p:transition advTm="4834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Risk Analysis</a:t>
            </a:r>
            <a:endParaRPr lang="en-US" dirty="0"/>
          </a:p>
        </p:txBody>
      </p:sp>
      <p:sp>
        <p:nvSpPr>
          <p:cNvPr id="3" name="Content Placeholder 2"/>
          <p:cNvSpPr>
            <a:spLocks noGrp="1"/>
          </p:cNvSpPr>
          <p:nvPr>
            <p:ph idx="1"/>
          </p:nvPr>
        </p:nvSpPr>
        <p:spPr/>
        <p:txBody>
          <a:bodyPr/>
          <a:lstStyle/>
          <a:p>
            <a:pPr lvl="2">
              <a:buNone/>
            </a:pPr>
            <a:r>
              <a:rPr lang="en-US" sz="4000" dirty="0" smtClean="0"/>
              <a:t>Sources of information</a:t>
            </a:r>
          </a:p>
          <a:p>
            <a:pPr lvl="2"/>
            <a:r>
              <a:rPr lang="en-US" sz="4000" dirty="0" smtClean="0"/>
              <a:t>Fiscal analysis</a:t>
            </a:r>
          </a:p>
          <a:p>
            <a:pPr lvl="2"/>
            <a:r>
              <a:rPr lang="en-US" sz="4000" dirty="0" smtClean="0"/>
              <a:t>Org change analysis</a:t>
            </a:r>
          </a:p>
          <a:p>
            <a:pPr lvl="2"/>
            <a:r>
              <a:rPr lang="en-US" sz="4000" dirty="0" smtClean="0"/>
              <a:t>Industry trends</a:t>
            </a:r>
          </a:p>
          <a:p>
            <a:pPr lvl="2"/>
            <a:r>
              <a:rPr lang="en-US" sz="4000" dirty="0" smtClean="0"/>
              <a:t>Past experience</a:t>
            </a:r>
          </a:p>
          <a:p>
            <a:pPr lvl="2"/>
            <a:r>
              <a:rPr lang="en-US" sz="4000" dirty="0" smtClean="0"/>
              <a:t>Management input</a:t>
            </a:r>
            <a:endParaRPr lang="en-US" dirty="0" smtClean="0"/>
          </a:p>
          <a:p>
            <a:endParaRPr lang="en-US" sz="2800" dirty="0"/>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Risk Analysis </a:t>
            </a:r>
            <a:endParaRPr lang="en-US" dirty="0"/>
          </a:p>
        </p:txBody>
      </p:sp>
      <p:sp>
        <p:nvSpPr>
          <p:cNvPr id="3" name="Content Placeholder 2"/>
          <p:cNvSpPr>
            <a:spLocks noGrp="1"/>
          </p:cNvSpPr>
          <p:nvPr>
            <p:ph idx="1"/>
          </p:nvPr>
        </p:nvSpPr>
        <p:spPr>
          <a:xfrm>
            <a:off x="457200" y="1066800"/>
            <a:ext cx="8229600" cy="5105401"/>
          </a:xfrm>
        </p:spPr>
        <p:txBody>
          <a:bodyPr/>
          <a:lstStyle/>
          <a:p>
            <a:pPr lvl="1"/>
            <a:r>
              <a:rPr lang="en-US" sz="2600" dirty="0" smtClean="0"/>
              <a:t>Industry trends </a:t>
            </a:r>
          </a:p>
          <a:p>
            <a:pPr lvl="2"/>
            <a:r>
              <a:rPr lang="en-US" sz="2200" dirty="0" smtClean="0"/>
              <a:t>Chronicle of Higher  Education</a:t>
            </a:r>
          </a:p>
          <a:p>
            <a:pPr lvl="2"/>
            <a:r>
              <a:rPr lang="en-US" sz="2200" dirty="0" smtClean="0"/>
              <a:t>University Administrator Associations</a:t>
            </a:r>
          </a:p>
          <a:p>
            <a:pPr lvl="2"/>
            <a:r>
              <a:rPr lang="en-US" sz="2200" dirty="0" smtClean="0"/>
              <a:t>Association of College and University Auditors</a:t>
            </a:r>
          </a:p>
          <a:p>
            <a:pPr lvl="1"/>
            <a:r>
              <a:rPr lang="en-US" sz="2600" dirty="0" smtClean="0"/>
              <a:t>Past experiences</a:t>
            </a:r>
          </a:p>
          <a:p>
            <a:pPr lvl="2"/>
            <a:r>
              <a:rPr lang="en-US" dirty="0" smtClean="0"/>
              <a:t>GAO and Inspector General Offices</a:t>
            </a:r>
          </a:p>
          <a:p>
            <a:pPr lvl="2"/>
            <a:r>
              <a:rPr lang="en-US" dirty="0" smtClean="0"/>
              <a:t>State Auditors and Controllers Offices</a:t>
            </a:r>
          </a:p>
          <a:p>
            <a:pPr lvl="2"/>
            <a:r>
              <a:rPr lang="en-US" dirty="0" smtClean="0"/>
              <a:t>Risk management and crime reports</a:t>
            </a:r>
          </a:p>
          <a:p>
            <a:pPr lvl="2"/>
            <a:r>
              <a:rPr lang="en-US" dirty="0" smtClean="0"/>
              <a:t>Key Performance Measure Reports</a:t>
            </a:r>
          </a:p>
          <a:p>
            <a:pPr lvl="2"/>
            <a:r>
              <a:rPr lang="en-US" dirty="0" smtClean="0"/>
              <a:t>Board minutes and campus news summaries</a:t>
            </a:r>
            <a:endParaRPr lang="en-US" dirty="0"/>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11</a:t>
            </a:fld>
            <a:endParaRPr lang="en-US" dirty="0"/>
          </a:p>
        </p:txBody>
      </p:sp>
    </p:spTree>
  </p:cSld>
  <p:clrMapOvr>
    <a:masterClrMapping/>
  </p:clrMapOvr>
  <p:transition advTm="238906"/>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3-Management Input</a:t>
            </a:r>
            <a:endParaRPr lang="en-US" dirty="0"/>
          </a:p>
        </p:txBody>
      </p:sp>
      <p:sp>
        <p:nvSpPr>
          <p:cNvPr id="3" name="Content Placeholder 2"/>
          <p:cNvSpPr>
            <a:spLocks noGrp="1"/>
          </p:cNvSpPr>
          <p:nvPr>
            <p:ph idx="1"/>
          </p:nvPr>
        </p:nvSpPr>
        <p:spPr>
          <a:xfrm>
            <a:off x="381000" y="1295399"/>
            <a:ext cx="8686800" cy="4876801"/>
          </a:xfrm>
        </p:spPr>
        <p:txBody>
          <a:bodyPr/>
          <a:lstStyle/>
          <a:p>
            <a:pPr marL="571500" indent="-514350">
              <a:buNone/>
            </a:pPr>
            <a:r>
              <a:rPr lang="en-US" dirty="0" smtClean="0"/>
              <a:t>Top Challenges/Risks Noted in survey</a:t>
            </a:r>
          </a:p>
          <a:p>
            <a:pPr marL="571500" indent="-514350">
              <a:buNone/>
            </a:pPr>
            <a:endParaRPr lang="en-US" sz="800" dirty="0" smtClean="0"/>
          </a:p>
          <a:p>
            <a:pPr marL="971550" lvl="1" indent="-514350">
              <a:buFont typeface="+mj-lt"/>
              <a:buAutoNum type="arabicPeriod"/>
            </a:pPr>
            <a:r>
              <a:rPr lang="en-US" sz="2600" dirty="0" smtClean="0"/>
              <a:t>Budget constraints</a:t>
            </a:r>
          </a:p>
          <a:p>
            <a:pPr marL="971550" lvl="1" indent="-514350">
              <a:buFont typeface="+mj-lt"/>
              <a:buAutoNum type="arabicPeriod"/>
            </a:pPr>
            <a:endParaRPr lang="en-US" sz="600" dirty="0" smtClean="0"/>
          </a:p>
          <a:p>
            <a:pPr marL="971550" lvl="1" indent="-514350">
              <a:buFont typeface="+mj-lt"/>
              <a:buAutoNum type="arabicPeriod"/>
            </a:pPr>
            <a:r>
              <a:rPr lang="en-US" sz="2600" dirty="0" smtClean="0"/>
              <a:t>Growth</a:t>
            </a:r>
          </a:p>
          <a:p>
            <a:pPr marL="971550" lvl="1" indent="-514350">
              <a:buFont typeface="+mj-lt"/>
              <a:buAutoNum type="arabicPeriod"/>
            </a:pPr>
            <a:endParaRPr lang="en-US" sz="600" dirty="0" smtClean="0"/>
          </a:p>
          <a:p>
            <a:pPr marL="971550" lvl="1" indent="-514350">
              <a:buFont typeface="+mj-lt"/>
              <a:buAutoNum type="arabicPeriod"/>
            </a:pPr>
            <a:r>
              <a:rPr lang="en-US" sz="2600" dirty="0" smtClean="0"/>
              <a:t>Policy and compliance </a:t>
            </a:r>
          </a:p>
          <a:p>
            <a:pPr marL="971550" lvl="1" indent="-514350">
              <a:buFont typeface="+mj-lt"/>
              <a:buAutoNum type="arabicPeriod"/>
            </a:pPr>
            <a:endParaRPr lang="en-US" sz="600" dirty="0" smtClean="0"/>
          </a:p>
          <a:p>
            <a:pPr marL="971550" lvl="1" indent="-514350">
              <a:buFont typeface="+mj-lt"/>
              <a:buAutoNum type="arabicPeriod"/>
            </a:pPr>
            <a:r>
              <a:rPr lang="en-US" sz="2600" dirty="0" smtClean="0"/>
              <a:t>Liability increases with tort limitations</a:t>
            </a:r>
          </a:p>
          <a:p>
            <a:pPr marL="971550" lvl="1" indent="-514350">
              <a:buFont typeface="+mj-lt"/>
              <a:buAutoNum type="arabicPeriod"/>
            </a:pPr>
            <a:endParaRPr lang="en-US" sz="600" dirty="0" smtClean="0"/>
          </a:p>
          <a:p>
            <a:pPr marL="971550" lvl="1" indent="-514350">
              <a:buFont typeface="+mj-lt"/>
              <a:buAutoNum type="arabicPeriod"/>
            </a:pPr>
            <a:r>
              <a:rPr lang="en-US" sz="2600" dirty="0" smtClean="0"/>
              <a:t>IT – operational and  strategic limitations</a:t>
            </a:r>
          </a:p>
          <a:p>
            <a:pPr marL="971550" lvl="1" indent="-514350">
              <a:buFont typeface="+mj-lt"/>
              <a:buAutoNum type="arabicPeriod"/>
            </a:pPr>
            <a:endParaRPr lang="en-US" sz="600" dirty="0" smtClean="0"/>
          </a:p>
          <a:p>
            <a:pPr marL="971550" lvl="1" indent="-514350">
              <a:buFont typeface="+mj-lt"/>
              <a:buAutoNum type="arabicPeriod"/>
            </a:pPr>
            <a:r>
              <a:rPr lang="en-US" sz="2600" dirty="0" smtClean="0"/>
              <a:t>Staff development and morale</a:t>
            </a:r>
          </a:p>
          <a:p>
            <a:pPr marL="971550" lvl="1" indent="-514350">
              <a:buFont typeface="+mj-lt"/>
              <a:buAutoNum type="arabicPeriod"/>
            </a:pPr>
            <a:endParaRPr lang="en-US" sz="600" dirty="0" smtClean="0"/>
          </a:p>
          <a:p>
            <a:pPr marL="971550" lvl="1" indent="-514350">
              <a:buFont typeface="+mj-lt"/>
              <a:buAutoNum type="arabicPeriod"/>
            </a:pPr>
            <a:r>
              <a:rPr lang="en-US" sz="2600" dirty="0" smtClean="0"/>
              <a:t>Implementation of new initiatives/reorganizations</a:t>
            </a:r>
            <a:endParaRPr lang="en-US" sz="2600" dirty="0"/>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12</a:t>
            </a:fld>
            <a:endParaRPr lang="en-US" dirty="0"/>
          </a:p>
        </p:txBody>
      </p:sp>
    </p:spTree>
  </p:cSld>
  <p:clrMapOvr>
    <a:masterClrMapping/>
  </p:clrMapOvr>
  <p:transition advTm="36297"/>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4- Judgment</a:t>
            </a:r>
            <a:endParaRPr lang="en-US" sz="3600" dirty="0"/>
          </a:p>
        </p:txBody>
      </p:sp>
      <p:sp>
        <p:nvSpPr>
          <p:cNvPr id="3" name="Content Placeholder 2"/>
          <p:cNvSpPr>
            <a:spLocks noGrp="1"/>
          </p:cNvSpPr>
          <p:nvPr>
            <p:ph idx="1"/>
          </p:nvPr>
        </p:nvSpPr>
        <p:spPr>
          <a:xfrm>
            <a:off x="0" y="1295400"/>
            <a:ext cx="8686800" cy="4876801"/>
          </a:xfrm>
        </p:spPr>
        <p:txBody>
          <a:bodyPr/>
          <a:lstStyle/>
          <a:p>
            <a:pPr lvl="1">
              <a:lnSpc>
                <a:spcPct val="150000"/>
              </a:lnSpc>
              <a:buNone/>
            </a:pPr>
            <a:r>
              <a:rPr lang="en-US" dirty="0" smtClean="0"/>
              <a:t>	</a:t>
            </a:r>
            <a:r>
              <a:rPr lang="en-US" sz="4000" dirty="0" smtClean="0"/>
              <a:t>For each unit under various functional areas mark :</a:t>
            </a:r>
          </a:p>
          <a:p>
            <a:pPr lvl="3">
              <a:lnSpc>
                <a:spcPct val="150000"/>
              </a:lnSpc>
            </a:pPr>
            <a:r>
              <a:rPr lang="en-US" sz="3200" dirty="0" smtClean="0"/>
              <a:t>Impact of inherent risk (HML)</a:t>
            </a:r>
          </a:p>
          <a:p>
            <a:pPr lvl="3">
              <a:lnSpc>
                <a:spcPct val="150000"/>
              </a:lnSpc>
            </a:pPr>
            <a:r>
              <a:rPr lang="en-US" sz="3200" dirty="0" smtClean="0"/>
              <a:t>Likelihood of risk (HML)</a:t>
            </a:r>
          </a:p>
          <a:p>
            <a:endParaRPr lang="en-US" dirty="0" smtClean="0"/>
          </a:p>
          <a:p>
            <a:pPr>
              <a:buNone/>
            </a:pPr>
            <a:r>
              <a:rPr lang="en-US" dirty="0" smtClean="0"/>
              <a:t>	</a:t>
            </a:r>
            <a:endParaRPr lang="en-US" dirty="0"/>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13</a:t>
            </a:fld>
            <a:endParaRPr lang="en-US" dirty="0"/>
          </a:p>
        </p:txBody>
      </p:sp>
      <p:pic>
        <p:nvPicPr>
          <p:cNvPr id="5" name="Picture 10" descr="http://lanceblackburn.com/wp-content/uploads/2009/05/puzzle-pieces-300x238.jpg"/>
          <p:cNvPicPr>
            <a:picLocks noChangeAspect="1" noChangeArrowheads="1"/>
          </p:cNvPicPr>
          <p:nvPr/>
        </p:nvPicPr>
        <p:blipFill>
          <a:blip r:embed="rId3" cstate="print"/>
          <a:srcRect/>
          <a:stretch>
            <a:fillRect/>
          </a:stretch>
        </p:blipFill>
        <p:spPr bwMode="auto">
          <a:xfrm>
            <a:off x="6468035" y="3917950"/>
            <a:ext cx="2675965" cy="2438400"/>
          </a:xfrm>
          <a:prstGeom prst="rect">
            <a:avLst/>
          </a:prstGeom>
          <a:noFill/>
        </p:spPr>
      </p:pic>
    </p:spTree>
  </p:cSld>
  <p:clrMapOvr>
    <a:masterClrMapping/>
  </p:clrMapOvr>
  <p:transition advTm="41937"/>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5- Mechanics</a:t>
            </a:r>
            <a:endParaRPr lang="en-US" dirty="0"/>
          </a:p>
        </p:txBody>
      </p:sp>
      <p:sp>
        <p:nvSpPr>
          <p:cNvPr id="3" name="Content Placeholder 2"/>
          <p:cNvSpPr>
            <a:spLocks noGrp="1"/>
          </p:cNvSpPr>
          <p:nvPr>
            <p:ph idx="1"/>
          </p:nvPr>
        </p:nvSpPr>
        <p:spPr>
          <a:xfrm>
            <a:off x="533400" y="1066800"/>
            <a:ext cx="8077200" cy="5105401"/>
          </a:xfrm>
        </p:spPr>
        <p:txBody>
          <a:bodyPr/>
          <a:lstStyle/>
          <a:p>
            <a:r>
              <a:rPr lang="en-US" dirty="0" smtClean="0"/>
              <a:t>Determine available hours </a:t>
            </a:r>
          </a:p>
          <a:p>
            <a:pPr lvl="1"/>
            <a:r>
              <a:rPr lang="en-US" dirty="0" smtClean="0"/>
              <a:t>2080 hours per year</a:t>
            </a:r>
          </a:p>
          <a:p>
            <a:pPr lvl="1">
              <a:buNone/>
            </a:pPr>
            <a:endParaRPr lang="en-US" dirty="0" smtClean="0"/>
          </a:p>
          <a:p>
            <a:r>
              <a:rPr lang="en-US" dirty="0" smtClean="0"/>
              <a:t>Hour allocation methodology</a:t>
            </a:r>
          </a:p>
          <a:p>
            <a:pPr lvl="1"/>
            <a:r>
              <a:rPr lang="en-US" dirty="0" smtClean="0"/>
              <a:t>Direct hours to areas with available  resources.  Devoted to High/High areas.</a:t>
            </a:r>
          </a:p>
          <a:p>
            <a:pPr lvl="1"/>
            <a:r>
              <a:rPr lang="en-US" dirty="0" smtClean="0"/>
              <a:t>Indirect hours (25-30%)</a:t>
            </a:r>
          </a:p>
          <a:p>
            <a:pPr lvl="1">
              <a:buNone/>
            </a:pPr>
            <a:endParaRPr lang="en-US" dirty="0" smtClean="0"/>
          </a:p>
          <a:p>
            <a:r>
              <a:rPr lang="en-US" dirty="0" smtClean="0"/>
              <a:t>Allocate contingency hours (misc mgmt requests and frauds)</a:t>
            </a:r>
          </a:p>
          <a:p>
            <a:pPr lvl="1">
              <a:buNone/>
            </a:pP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14</a:t>
            </a:fld>
            <a:endParaRPr lang="en-US" dirty="0"/>
          </a:p>
        </p:txBody>
      </p:sp>
      <p:pic>
        <p:nvPicPr>
          <p:cNvPr id="19461" name="Picture 5" descr="C:\Documents and Settings\SCHULTZE\Local Settings\Temporary Internet Files\Content.IE5\6LKJYT8H\MP900305812[2].jpg"/>
          <p:cNvPicPr>
            <a:picLocks noChangeAspect="1" noChangeArrowheads="1"/>
          </p:cNvPicPr>
          <p:nvPr/>
        </p:nvPicPr>
        <p:blipFill>
          <a:blip r:embed="rId3" cstate="print"/>
          <a:srcRect/>
          <a:stretch>
            <a:fillRect/>
          </a:stretch>
        </p:blipFill>
        <p:spPr bwMode="auto">
          <a:xfrm>
            <a:off x="6553200" y="1295401"/>
            <a:ext cx="2057400" cy="1905000"/>
          </a:xfrm>
          <a:prstGeom prst="rect">
            <a:avLst/>
          </a:prstGeom>
          <a:noFill/>
        </p:spPr>
      </p:pic>
    </p:spTree>
  </p:cSld>
  <p:clrMapOvr>
    <a:masterClrMapping/>
  </p:clrMapOvr>
  <p:transition advTm="81657"/>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6- Review and Approval</a:t>
            </a:r>
            <a:endParaRPr lang="en-US" dirty="0"/>
          </a:p>
        </p:txBody>
      </p:sp>
      <p:sp>
        <p:nvSpPr>
          <p:cNvPr id="3" name="Content Placeholder 2"/>
          <p:cNvSpPr>
            <a:spLocks noGrp="1"/>
          </p:cNvSpPr>
          <p:nvPr>
            <p:ph idx="1"/>
          </p:nvPr>
        </p:nvSpPr>
        <p:spPr>
          <a:xfrm>
            <a:off x="457200" y="1295400"/>
            <a:ext cx="8229600" cy="4769881"/>
          </a:xfrm>
        </p:spPr>
        <p:txBody>
          <a:bodyPr/>
          <a:lstStyle/>
          <a:p>
            <a:pPr>
              <a:buNone/>
            </a:pPr>
            <a:r>
              <a:rPr lang="en-US" dirty="0" smtClean="0"/>
              <a:t>Final review and formal approval</a:t>
            </a:r>
          </a:p>
          <a:p>
            <a:pPr lvl="1"/>
            <a:r>
              <a:rPr lang="en-US" dirty="0" smtClean="0"/>
              <a:t>Provide feedback on how their input was considered.  </a:t>
            </a:r>
          </a:p>
          <a:p>
            <a:pPr lvl="1"/>
            <a:r>
              <a:rPr lang="en-US" dirty="0" smtClean="0"/>
              <a:t>Outline limitation of resources and level of audit universe coverage.  </a:t>
            </a:r>
          </a:p>
          <a:p>
            <a:pPr lvl="1"/>
            <a:r>
              <a:rPr lang="en-US" dirty="0" smtClean="0"/>
              <a:t>Seek formal approval </a:t>
            </a:r>
          </a:p>
          <a:p>
            <a:pPr lvl="1"/>
            <a:r>
              <a:rPr lang="en-US" dirty="0" smtClean="0">
                <a:hlinkClick r:id="rId3"/>
              </a:rPr>
              <a:t>http://www.ous.edu/state_board/meeting/dockets</a:t>
            </a:r>
            <a:r>
              <a:rPr lang="en-US" dirty="0" smtClean="0"/>
              <a:t>  (February 2011)</a:t>
            </a:r>
          </a:p>
          <a:p>
            <a:pPr lvl="1"/>
            <a:endParaRPr lang="en-US" dirty="0" smtClean="0"/>
          </a:p>
          <a:p>
            <a:pPr>
              <a:buNone/>
            </a:pPr>
            <a:endParaRPr lang="en-US" dirty="0"/>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15</a:t>
            </a:fld>
            <a:endParaRPr lang="en-US" dirty="0"/>
          </a:p>
        </p:txBody>
      </p:sp>
      <p:sp>
        <p:nvSpPr>
          <p:cNvPr id="10" name="TextBox 9"/>
          <p:cNvSpPr txBox="1"/>
          <p:nvPr/>
        </p:nvSpPr>
        <p:spPr>
          <a:xfrm>
            <a:off x="4419600" y="5029200"/>
            <a:ext cx="3005951" cy="369332"/>
          </a:xfrm>
          <a:prstGeom prst="rect">
            <a:avLst/>
          </a:prstGeom>
          <a:noFill/>
        </p:spPr>
        <p:txBody>
          <a:bodyPr wrap="square" rtlCol="0">
            <a:spAutoFit/>
          </a:bodyPr>
          <a:lstStyle/>
          <a:p>
            <a:r>
              <a:rPr lang="en-US" dirty="0" smtClean="0"/>
              <a:t>                                            </a:t>
            </a:r>
            <a:endParaRPr lang="en-US" dirty="0"/>
          </a:p>
        </p:txBody>
      </p:sp>
      <p:pic>
        <p:nvPicPr>
          <p:cNvPr id="1028" name="Picture 4"/>
          <p:cNvPicPr>
            <a:picLocks noChangeAspect="1" noChangeArrowheads="1"/>
          </p:cNvPicPr>
          <p:nvPr/>
        </p:nvPicPr>
        <p:blipFill>
          <a:blip r:embed="rId4" cstate="print"/>
          <a:srcRect/>
          <a:stretch>
            <a:fillRect/>
          </a:stretch>
        </p:blipFill>
        <p:spPr bwMode="auto">
          <a:xfrm>
            <a:off x="4838700" y="5398532"/>
            <a:ext cx="3429000" cy="666750"/>
          </a:xfrm>
          <a:prstGeom prst="rect">
            <a:avLst/>
          </a:prstGeom>
          <a:noFill/>
          <a:ln w="9525">
            <a:noFill/>
            <a:miter lim="800000"/>
            <a:headEnd/>
            <a:tailEnd/>
          </a:ln>
        </p:spPr>
      </p:pic>
    </p:spTree>
  </p:cSld>
  <p:clrMapOvr>
    <a:masterClrMapping/>
  </p:clrMapOvr>
  <p:transition advTm="9864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2011 Internal Audit Plan</a:t>
            </a:r>
            <a:endParaRPr lang="en-US" sz="3600" dirty="0"/>
          </a:p>
        </p:txBody>
      </p:sp>
      <p:sp>
        <p:nvSpPr>
          <p:cNvPr id="3" name="Content Placeholder 2"/>
          <p:cNvSpPr>
            <a:spLocks noGrp="1"/>
          </p:cNvSpPr>
          <p:nvPr>
            <p:ph idx="1"/>
          </p:nvPr>
        </p:nvSpPr>
        <p:spPr>
          <a:xfrm>
            <a:off x="609600" y="1295400"/>
            <a:ext cx="8229600" cy="4876801"/>
          </a:xfrm>
        </p:spPr>
        <p:txBody>
          <a:bodyPr/>
          <a:lstStyle/>
          <a:p>
            <a:pPr marL="457200" indent="-457200">
              <a:buFont typeface="+mj-lt"/>
              <a:buAutoNum type="arabicPeriod"/>
            </a:pPr>
            <a:r>
              <a:rPr lang="en-US" sz="2000" dirty="0" smtClean="0"/>
              <a:t>Governance/Leadership- Consultation on policy and control implications  </a:t>
            </a:r>
            <a:endParaRPr lang="en-US" sz="2000" b="1" dirty="0" smtClean="0"/>
          </a:p>
          <a:p>
            <a:pPr marL="457200" indent="-457200">
              <a:buFont typeface="+mj-lt"/>
              <a:buAutoNum type="arabicPeriod"/>
            </a:pPr>
            <a:r>
              <a:rPr lang="en-US" sz="2000" dirty="0" smtClean="0"/>
              <a:t>Instruction and Academic Support- International programs  and extended studies </a:t>
            </a:r>
            <a:endParaRPr lang="en-US" sz="2000" b="1" dirty="0" smtClean="0"/>
          </a:p>
          <a:p>
            <a:pPr marL="457200" indent="-457200">
              <a:buFont typeface="+mj-lt"/>
              <a:buAutoNum type="arabicPeriod"/>
            </a:pPr>
            <a:r>
              <a:rPr lang="en-US" sz="2000" dirty="0" smtClean="0"/>
              <a:t>Research and Development- Selected grant compliance </a:t>
            </a:r>
            <a:endParaRPr lang="en-US" sz="2000" b="1" dirty="0" smtClean="0"/>
          </a:p>
          <a:p>
            <a:pPr marL="457200" indent="-457200">
              <a:buFont typeface="+mj-lt"/>
              <a:buAutoNum type="arabicPeriod"/>
            </a:pPr>
            <a:r>
              <a:rPr lang="en-US" sz="2000" dirty="0" smtClean="0"/>
              <a:t>Student Services- Health center operations</a:t>
            </a:r>
            <a:endParaRPr lang="en-US" sz="2000" b="1" dirty="0" smtClean="0"/>
          </a:p>
          <a:p>
            <a:pPr marL="457200" indent="-457200">
              <a:buFont typeface="+mj-lt"/>
              <a:buAutoNum type="arabicPeriod"/>
            </a:pPr>
            <a:r>
              <a:rPr lang="en-US" sz="2000" dirty="0" smtClean="0"/>
              <a:t>Human Resources Management- Business center processing </a:t>
            </a:r>
            <a:endParaRPr lang="en-US" sz="2000" b="1" dirty="0" smtClean="0"/>
          </a:p>
          <a:p>
            <a:pPr marL="457200" indent="-457200">
              <a:buFont typeface="+mj-lt"/>
              <a:buAutoNum type="arabicPeriod"/>
            </a:pPr>
            <a:r>
              <a:rPr lang="en-US" sz="2000" dirty="0" smtClean="0"/>
              <a:t>Fiscal/Asset Management- Treasury management/internal bank  and Vendor and refund payment controls </a:t>
            </a:r>
            <a:endParaRPr lang="en-US" sz="2000" b="1" dirty="0" smtClean="0"/>
          </a:p>
          <a:p>
            <a:pPr marL="457200" indent="-457200">
              <a:buFont typeface="+mj-lt"/>
              <a:buAutoNum type="arabicPeriod"/>
            </a:pPr>
            <a:r>
              <a:rPr lang="en-US" sz="2000" dirty="0" smtClean="0"/>
              <a:t>Plant Operations- Facilities operations </a:t>
            </a:r>
            <a:endParaRPr lang="en-US" sz="2000" b="1" dirty="0" smtClean="0"/>
          </a:p>
          <a:p>
            <a:pPr marL="457200" indent="-457200">
              <a:buFont typeface="+mj-lt"/>
              <a:buAutoNum type="arabicPeriod"/>
            </a:pPr>
            <a:r>
              <a:rPr lang="en-US" sz="2000" dirty="0" smtClean="0"/>
              <a:t>Auxiliaries and Services- Museum collection inventory  and NCAA football attendance certifications </a:t>
            </a:r>
            <a:endParaRPr lang="en-US" sz="2000" b="1" dirty="0" smtClean="0"/>
          </a:p>
          <a:p>
            <a:pPr marL="457200" indent="-457200">
              <a:buFont typeface="+mj-lt"/>
              <a:buAutoNum type="arabicPeriod"/>
            </a:pPr>
            <a:r>
              <a:rPr lang="en-US" sz="2000" dirty="0" smtClean="0"/>
              <a:t>Information Technology- Selected application controls  </a:t>
            </a:r>
            <a:endParaRPr lang="en-US" sz="2000" dirty="0"/>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16</a:t>
            </a:fld>
            <a:endParaRPr lang="en-US" dirty="0"/>
          </a:p>
        </p:txBody>
      </p:sp>
    </p:spTree>
  </p:cSld>
  <p:clrMapOvr>
    <a:masterClrMapping/>
  </p:clrMapOvr>
  <p:transition advTm="27937"/>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2011 Internal Audit Plan</a:t>
            </a:r>
            <a:endParaRPr lang="en-US" sz="3600" dirty="0"/>
          </a:p>
        </p:txBody>
      </p:sp>
      <p:sp>
        <p:nvSpPr>
          <p:cNvPr id="3" name="Content Placeholder 2"/>
          <p:cNvSpPr>
            <a:spLocks noGrp="1"/>
          </p:cNvSpPr>
          <p:nvPr>
            <p:ph idx="1"/>
          </p:nvPr>
        </p:nvSpPr>
        <p:spPr>
          <a:xfrm>
            <a:off x="685800" y="1295400"/>
            <a:ext cx="8229600" cy="4876801"/>
          </a:xfrm>
        </p:spPr>
        <p:txBody>
          <a:bodyPr/>
          <a:lstStyle/>
          <a:p>
            <a:pPr lvl="1" indent="-742950">
              <a:buNone/>
            </a:pPr>
            <a:r>
              <a:rPr lang="en-US" sz="3000" dirty="0" smtClean="0"/>
              <a:t>External Audit Liaison</a:t>
            </a:r>
          </a:p>
          <a:p>
            <a:pPr lvl="1" indent="-742950">
              <a:buNone/>
            </a:pPr>
            <a:endParaRPr lang="en-US" sz="1500" dirty="0" smtClean="0"/>
          </a:p>
          <a:p>
            <a:pPr lvl="1"/>
            <a:r>
              <a:rPr lang="en-US" sz="2600" dirty="0" smtClean="0"/>
              <a:t>A-133 and Financial Statement Audits</a:t>
            </a:r>
          </a:p>
          <a:p>
            <a:pPr lvl="1"/>
            <a:endParaRPr lang="en-US" sz="1000" dirty="0" smtClean="0"/>
          </a:p>
          <a:p>
            <a:pPr lvl="1"/>
            <a:r>
              <a:rPr lang="en-US" sz="2600" dirty="0" smtClean="0"/>
              <a:t>NCAA Agreed Upon Procedures</a:t>
            </a:r>
          </a:p>
          <a:p>
            <a:pPr marL="457200" lvl="1" indent="0">
              <a:buNone/>
            </a:pPr>
            <a:endParaRPr lang="en-US" sz="1000" dirty="0" smtClean="0"/>
          </a:p>
          <a:p>
            <a:pPr lvl="1"/>
            <a:r>
              <a:rPr lang="en-US" sz="2600" dirty="0" smtClean="0"/>
              <a:t>Secretary of State Audits Division</a:t>
            </a:r>
          </a:p>
          <a:p>
            <a:pPr lvl="1"/>
            <a:endParaRPr lang="en-US" sz="1000" dirty="0" smtClean="0"/>
          </a:p>
          <a:p>
            <a:pPr lvl="1"/>
            <a:r>
              <a:rPr lang="en-US" sz="2600" dirty="0" smtClean="0"/>
              <a:t>Other assistance as needed</a:t>
            </a:r>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17</a:t>
            </a:fld>
            <a:endParaRPr lang="en-US" dirty="0"/>
          </a:p>
        </p:txBody>
      </p:sp>
    </p:spTree>
  </p:cSld>
  <p:clrMapOvr>
    <a:masterClrMapping/>
  </p:clrMapOvr>
  <p:transition advTm="2586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p:cNvPicPr>
          <p:nvPr/>
        </p:nvPicPr>
        <p:blipFill>
          <a:blip r:embed="rId3" cstate="print"/>
          <a:srcRect/>
          <a:stretch>
            <a:fillRect/>
          </a:stretch>
        </p:blipFill>
        <p:spPr bwMode="auto">
          <a:xfrm>
            <a:off x="0" y="88900"/>
            <a:ext cx="9144000" cy="914400"/>
          </a:xfrm>
          <a:prstGeom prst="rect">
            <a:avLst/>
          </a:prstGeom>
          <a:noFill/>
          <a:ln w="9525">
            <a:noFill/>
            <a:miter lim="800000"/>
            <a:headEnd/>
            <a:tailEnd/>
          </a:ln>
        </p:spPr>
      </p:pic>
      <p:pic>
        <p:nvPicPr>
          <p:cNvPr id="5" name="Picture 4" descr="ouslogo_vectory.gif"/>
          <p:cNvPicPr>
            <a:picLocks noChangeAspect="1"/>
          </p:cNvPicPr>
          <p:nvPr/>
        </p:nvPicPr>
        <p:blipFill>
          <a:blip r:embed="rId4" cstate="print">
            <a:duotone>
              <a:schemeClr val="bg1"/>
              <a:srgbClr val="FFF1C1"/>
            </a:duotone>
          </a:blip>
          <a:stretch>
            <a:fillRect/>
          </a:stretch>
        </p:blipFill>
        <p:spPr>
          <a:xfrm>
            <a:off x="152400" y="178084"/>
            <a:ext cx="685800" cy="672958"/>
          </a:xfrm>
          <a:prstGeom prst="rect">
            <a:avLst/>
          </a:prstGeom>
          <a:effectLst/>
        </p:spPr>
      </p:pic>
      <p:sp>
        <p:nvSpPr>
          <p:cNvPr id="6" name="TextBox 5"/>
          <p:cNvSpPr txBox="1"/>
          <p:nvPr/>
        </p:nvSpPr>
        <p:spPr>
          <a:xfrm>
            <a:off x="2819400" y="327822"/>
            <a:ext cx="6553200" cy="523220"/>
          </a:xfrm>
          <a:prstGeom prst="rect">
            <a:avLst/>
          </a:prstGeom>
          <a:noFill/>
          <a:effectLst>
            <a:reflection stA="50000" endPos="75000" dist="215900" dir="5400000" sy="-100000" algn="bl" rotWithShape="0"/>
          </a:effectLst>
        </p:spPr>
        <p:txBody>
          <a:bodyPr>
            <a:spAutoFit/>
          </a:bodyPr>
          <a:lstStyle/>
          <a:p>
            <a:pPr fontAlgn="auto">
              <a:spcBef>
                <a:spcPts val="0"/>
              </a:spcBef>
              <a:spcAft>
                <a:spcPts val="0"/>
              </a:spcAft>
              <a:defRPr/>
            </a:pPr>
            <a:r>
              <a:rPr lang="en-US" sz="2800" dirty="0">
                <a:solidFill>
                  <a:schemeClr val="bg1"/>
                </a:solidFill>
                <a:latin typeface="Times New Roman"/>
                <a:ea typeface="+mn-ea"/>
                <a:cs typeface="Times New Roman"/>
              </a:rPr>
              <a:t>Oregon University System</a:t>
            </a:r>
          </a:p>
        </p:txBody>
      </p:sp>
      <p:sp>
        <p:nvSpPr>
          <p:cNvPr id="8" name="Title 7"/>
          <p:cNvSpPr>
            <a:spLocks noGrp="1"/>
          </p:cNvSpPr>
          <p:nvPr>
            <p:ph type="ctrTitle"/>
          </p:nvPr>
        </p:nvSpPr>
        <p:spPr>
          <a:xfrm>
            <a:off x="457200" y="1066800"/>
            <a:ext cx="8229600" cy="14478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900" dirty="0" smtClean="0"/>
              <a:t>Questions ?</a:t>
            </a:r>
            <a:endParaRPr lang="en-US" sz="4900" dirty="0"/>
          </a:p>
        </p:txBody>
      </p:sp>
    </p:spTree>
  </p:cSld>
  <p:clrMapOvr>
    <a:masterClrMapping/>
  </p:clrMapOvr>
  <p:transition advTm="719"/>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599"/>
            <a:ext cx="7772400" cy="1066801"/>
          </a:xfrm>
        </p:spPr>
        <p:txBody>
          <a:bodyPr/>
          <a:lstStyle/>
          <a:p>
            <a:r>
              <a:rPr lang="en-US" sz="2800" dirty="0" smtClean="0"/>
              <a:t>Objective and Goal of a Risk Assessment</a:t>
            </a:r>
            <a:endParaRPr lang="en-US" sz="2800" dirty="0"/>
          </a:p>
        </p:txBody>
      </p:sp>
      <p:sp>
        <p:nvSpPr>
          <p:cNvPr id="3" name="Content Placeholder 2"/>
          <p:cNvSpPr>
            <a:spLocks noGrp="1"/>
          </p:cNvSpPr>
          <p:nvPr>
            <p:ph idx="1"/>
          </p:nvPr>
        </p:nvSpPr>
        <p:spPr>
          <a:xfrm>
            <a:off x="457200" y="1295401"/>
            <a:ext cx="8001000" cy="4495800"/>
          </a:xfrm>
        </p:spPr>
        <p:txBody>
          <a:bodyPr/>
          <a:lstStyle/>
          <a:p>
            <a:pPr lvl="1">
              <a:buNone/>
            </a:pPr>
            <a:r>
              <a:rPr lang="en-US" sz="2600" dirty="0" smtClean="0"/>
              <a:t>	Identify audits that will add value to the organization. </a:t>
            </a:r>
          </a:p>
          <a:p>
            <a:pPr lvl="2"/>
            <a:r>
              <a:rPr lang="en-US" sz="2200" dirty="0" smtClean="0"/>
              <a:t>Reduce the risk of losses related to internal control structure breakdowns</a:t>
            </a:r>
          </a:p>
          <a:p>
            <a:pPr lvl="2"/>
            <a:endParaRPr lang="en-US" sz="400" dirty="0" smtClean="0"/>
          </a:p>
          <a:p>
            <a:pPr lvl="2"/>
            <a:r>
              <a:rPr lang="en-US" sz="2200" dirty="0" smtClean="0"/>
              <a:t>Identify opportunities for increased efficiencies</a:t>
            </a:r>
          </a:p>
          <a:p>
            <a:pPr lvl="2">
              <a:buNone/>
            </a:pPr>
            <a:r>
              <a:rPr lang="en-US" sz="400" dirty="0" smtClean="0"/>
              <a:t> </a:t>
            </a:r>
          </a:p>
          <a:p>
            <a:pPr lvl="2"/>
            <a:r>
              <a:rPr lang="en-US" sz="2200" dirty="0" smtClean="0"/>
              <a:t>Reinforce existing control strengths</a:t>
            </a:r>
          </a:p>
          <a:p>
            <a:pPr lvl="1"/>
            <a:endParaRPr lang="en-US" sz="2600" dirty="0" smtClean="0"/>
          </a:p>
        </p:txBody>
      </p:sp>
      <p:pic>
        <p:nvPicPr>
          <p:cNvPr id="5" name="Picture 4" descr="http://www.uwo.ca/pvp/art/accountability.jpg"/>
          <p:cNvPicPr/>
          <p:nvPr/>
        </p:nvPicPr>
        <p:blipFill>
          <a:blip r:embed="rId3" cstate="print"/>
          <a:srcRect/>
          <a:stretch>
            <a:fillRect/>
          </a:stretch>
        </p:blipFill>
        <p:spPr bwMode="auto">
          <a:xfrm>
            <a:off x="1524000" y="4191000"/>
            <a:ext cx="5867400" cy="1828800"/>
          </a:xfrm>
          <a:prstGeom prst="rect">
            <a:avLst/>
          </a:prstGeom>
          <a:noFill/>
          <a:ln w="9525">
            <a:noFill/>
            <a:miter lim="800000"/>
            <a:headEnd/>
            <a:tailEnd/>
          </a:ln>
        </p:spPr>
      </p:pic>
      <p:sp>
        <p:nvSpPr>
          <p:cNvPr id="6" name="Slide Number Placeholder 5"/>
          <p:cNvSpPr>
            <a:spLocks noGrp="1"/>
          </p:cNvSpPr>
          <p:nvPr>
            <p:ph type="sldNum" sz="quarter" idx="11"/>
          </p:nvPr>
        </p:nvSpPr>
        <p:spPr/>
        <p:txBody>
          <a:bodyPr/>
          <a:lstStyle/>
          <a:p>
            <a:pPr>
              <a:defRPr/>
            </a:pPr>
            <a:fld id="{418A686C-1181-404B-B4A7-C6636C68F42B}" type="slidenum">
              <a:rPr lang="en-US" smtClean="0"/>
              <a:pPr>
                <a:defRPr/>
              </a:pPr>
              <a:t>2</a:t>
            </a:fld>
            <a:endParaRPr lang="en-US" dirty="0"/>
          </a:p>
        </p:txBody>
      </p:sp>
    </p:spTree>
  </p:cSld>
  <p:clrMapOvr>
    <a:masterClrMapping/>
  </p:clrMapOvr>
  <p:transition advTm="26578"/>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IIA Risk Assessment Standards</a:t>
            </a:r>
            <a:endParaRPr lang="en-US" dirty="0"/>
          </a:p>
        </p:txBody>
      </p:sp>
      <p:sp>
        <p:nvSpPr>
          <p:cNvPr id="3" name="Content Placeholder 2"/>
          <p:cNvSpPr>
            <a:spLocks noGrp="1"/>
          </p:cNvSpPr>
          <p:nvPr>
            <p:ph idx="1"/>
          </p:nvPr>
        </p:nvSpPr>
        <p:spPr/>
        <p:txBody>
          <a:bodyPr/>
          <a:lstStyle/>
          <a:p>
            <a:pPr>
              <a:buNone/>
            </a:pPr>
            <a:r>
              <a:rPr lang="en-US" b="1" dirty="0" smtClean="0"/>
              <a:t>2010 – Planning</a:t>
            </a:r>
          </a:p>
          <a:p>
            <a:pPr>
              <a:buNone/>
            </a:pPr>
            <a:endParaRPr lang="en-US" sz="1400" b="1" dirty="0" smtClean="0"/>
          </a:p>
          <a:p>
            <a:r>
              <a:rPr lang="en-US" dirty="0" smtClean="0"/>
              <a:t>The chief audit executive must establish risk-based plans to determine the priorities of the internal audit activity, consistent with the organization's goals.</a:t>
            </a:r>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3</a:t>
            </a:fld>
            <a:endParaRPr lang="en-US" dirty="0"/>
          </a:p>
        </p:txBody>
      </p:sp>
    </p:spTree>
  </p:cSld>
  <p:clrMapOvr>
    <a:masterClrMapping/>
  </p:clrMapOvr>
  <p:transition advTm="70141"/>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IIA Risk Assessment Standards</a:t>
            </a:r>
            <a:endParaRPr lang="en-US" dirty="0"/>
          </a:p>
        </p:txBody>
      </p:sp>
      <p:sp>
        <p:nvSpPr>
          <p:cNvPr id="3" name="Content Placeholder 2"/>
          <p:cNvSpPr>
            <a:spLocks noGrp="1"/>
          </p:cNvSpPr>
          <p:nvPr>
            <p:ph idx="1"/>
          </p:nvPr>
        </p:nvSpPr>
        <p:spPr/>
        <p:txBody>
          <a:bodyPr/>
          <a:lstStyle/>
          <a:p>
            <a:pPr>
              <a:buNone/>
            </a:pPr>
            <a:r>
              <a:rPr lang="en-US" b="1" dirty="0" smtClean="0"/>
              <a:t>2010.A1</a:t>
            </a:r>
          </a:p>
          <a:p>
            <a:r>
              <a:rPr lang="en-US" sz="2400" dirty="0" smtClean="0"/>
              <a:t>The internal audit activity’s plan of engagements must be based on a </a:t>
            </a:r>
            <a:r>
              <a:rPr lang="en-US" sz="2400" b="1" u="sng" dirty="0" smtClean="0"/>
              <a:t>documented</a:t>
            </a:r>
            <a:r>
              <a:rPr lang="en-US" sz="2400" dirty="0" smtClean="0"/>
              <a:t> risk assessment, undertaken at least </a:t>
            </a:r>
            <a:r>
              <a:rPr lang="en-US" sz="2400" b="1" u="sng" dirty="0" smtClean="0"/>
              <a:t>annually</a:t>
            </a:r>
            <a:r>
              <a:rPr lang="en-US" sz="2400" dirty="0" smtClean="0"/>
              <a:t>.  The input of senior management and the board must be considered in this process.</a:t>
            </a:r>
          </a:p>
          <a:p>
            <a:pPr>
              <a:buNone/>
            </a:pPr>
            <a:r>
              <a:rPr lang="en-US" b="1" dirty="0" smtClean="0"/>
              <a:t>2010.A2</a:t>
            </a:r>
          </a:p>
          <a:p>
            <a:r>
              <a:rPr lang="en-US" sz="2400" dirty="0" smtClean="0"/>
              <a:t>The chief audit executive </a:t>
            </a:r>
            <a:r>
              <a:rPr lang="en-US" sz="2400" b="1" u="sng" dirty="0" smtClean="0"/>
              <a:t>must</a:t>
            </a:r>
            <a:r>
              <a:rPr lang="en-US" sz="2400" dirty="0" smtClean="0"/>
              <a:t> identify and consider the expectations of senior management, the board, and other stakeholders for internal audit opinions and other conclusions.</a:t>
            </a:r>
            <a:endParaRPr lang="en-US" sz="2400" dirty="0"/>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4</a:t>
            </a:fld>
            <a:endParaRPr lang="en-US" dirty="0"/>
          </a:p>
        </p:txBody>
      </p:sp>
    </p:spTree>
  </p:cSld>
  <p:clrMapOvr>
    <a:masterClrMapping/>
  </p:clrMapOvr>
  <p:transition advTm="77297"/>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IIA Risk Assessment Standards</a:t>
            </a:r>
            <a:endParaRPr lang="en-US" dirty="0"/>
          </a:p>
        </p:txBody>
      </p:sp>
      <p:sp>
        <p:nvSpPr>
          <p:cNvPr id="3" name="Content Placeholder 2"/>
          <p:cNvSpPr>
            <a:spLocks noGrp="1"/>
          </p:cNvSpPr>
          <p:nvPr>
            <p:ph idx="1"/>
          </p:nvPr>
        </p:nvSpPr>
        <p:spPr/>
        <p:txBody>
          <a:bodyPr/>
          <a:lstStyle/>
          <a:p>
            <a:pPr>
              <a:buNone/>
            </a:pPr>
            <a:r>
              <a:rPr lang="en-US" b="1" dirty="0" smtClean="0"/>
              <a:t>2010.C1</a:t>
            </a:r>
          </a:p>
          <a:p>
            <a:r>
              <a:rPr lang="en-US" sz="2400" dirty="0" smtClean="0"/>
              <a:t>The chief audit executive should consider accepting consulting engagements based on the engagement’s potential to improve management of risks, add value, and improve the organization’s operations.  Accepted engagements must be included in the plan.</a:t>
            </a:r>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5</a:t>
            </a:fld>
            <a:endParaRPr lang="en-US" dirty="0"/>
          </a:p>
        </p:txBody>
      </p:sp>
    </p:spTree>
  </p:cSld>
  <p:clrMapOvr>
    <a:masterClrMapping/>
  </p:clrMapOvr>
  <p:transition advTm="74625"/>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IIA Risk Assessment Standards</a:t>
            </a:r>
            <a:endParaRPr lang="en-US" dirty="0"/>
          </a:p>
        </p:txBody>
      </p:sp>
      <p:sp>
        <p:nvSpPr>
          <p:cNvPr id="3" name="Content Placeholder 2"/>
          <p:cNvSpPr>
            <a:spLocks noGrp="1"/>
          </p:cNvSpPr>
          <p:nvPr>
            <p:ph idx="1"/>
          </p:nvPr>
        </p:nvSpPr>
        <p:spPr>
          <a:xfrm>
            <a:off x="457200" y="1295400"/>
            <a:ext cx="8229600" cy="4876801"/>
          </a:xfrm>
        </p:spPr>
        <p:txBody>
          <a:bodyPr/>
          <a:lstStyle/>
          <a:p>
            <a:pPr>
              <a:buNone/>
            </a:pPr>
            <a:r>
              <a:rPr lang="en-US" b="1" dirty="0" smtClean="0"/>
              <a:t>2020 – Communication and Approval</a:t>
            </a:r>
          </a:p>
          <a:p>
            <a:pPr>
              <a:buNone/>
            </a:pPr>
            <a:endParaRPr lang="en-US" sz="600" b="1" dirty="0" smtClean="0"/>
          </a:p>
          <a:p>
            <a:r>
              <a:rPr lang="en-US" dirty="0" smtClean="0"/>
              <a:t>The chief audit executive must communicate the internal audit activity’s plans and resource requirements, including significant interim changes, to senior management and the board for review and approval.  The chief audit executive </a:t>
            </a:r>
            <a:r>
              <a:rPr lang="en-US" u="sng" dirty="0" smtClean="0"/>
              <a:t>must also communicate the impact of resource limitations</a:t>
            </a:r>
            <a:r>
              <a:rPr lang="en-US" dirty="0" smtClean="0"/>
              <a:t>.</a:t>
            </a:r>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6</a:t>
            </a:fld>
            <a:endParaRPr lang="en-US" dirty="0"/>
          </a:p>
        </p:txBody>
      </p:sp>
    </p:spTree>
  </p:cSld>
  <p:clrMapOvr>
    <a:masterClrMapping/>
  </p:clrMapOvr>
  <p:transition advTm="26766"/>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IIA Risk Assessment Standards</a:t>
            </a:r>
            <a:endParaRPr lang="en-US" dirty="0"/>
          </a:p>
        </p:txBody>
      </p:sp>
      <p:sp>
        <p:nvSpPr>
          <p:cNvPr id="3" name="Content Placeholder 2"/>
          <p:cNvSpPr>
            <a:spLocks noGrp="1"/>
          </p:cNvSpPr>
          <p:nvPr>
            <p:ph idx="1"/>
          </p:nvPr>
        </p:nvSpPr>
        <p:spPr/>
        <p:txBody>
          <a:bodyPr/>
          <a:lstStyle/>
          <a:p>
            <a:pPr>
              <a:buNone/>
            </a:pPr>
            <a:r>
              <a:rPr lang="en-US" b="1" dirty="0" smtClean="0"/>
              <a:t>2030 – Resource Management</a:t>
            </a:r>
          </a:p>
          <a:p>
            <a:pPr>
              <a:buNone/>
            </a:pPr>
            <a:endParaRPr lang="en-US" sz="1400" b="1" dirty="0" smtClean="0"/>
          </a:p>
          <a:p>
            <a:r>
              <a:rPr lang="en-US" dirty="0" smtClean="0"/>
              <a:t>The chief audit executive must ensure that internal audit resources are appropriate, sufficient, and effectively deployed to achieve the approved plan.</a:t>
            </a:r>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7</a:t>
            </a:fld>
            <a:endParaRPr lang="en-US" dirty="0"/>
          </a:p>
        </p:txBody>
      </p:sp>
    </p:spTree>
  </p:cSld>
  <p:clrMapOvr>
    <a:masterClrMapping/>
  </p:clrMapOvr>
  <p:transition advTm="81015"/>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a Risk Assessment</a:t>
            </a:r>
            <a:endParaRPr lang="en-US" dirty="0"/>
          </a:p>
        </p:txBody>
      </p:sp>
      <p:sp>
        <p:nvSpPr>
          <p:cNvPr id="3" name="Content Placeholder 2"/>
          <p:cNvSpPr>
            <a:spLocks noGrp="1"/>
          </p:cNvSpPr>
          <p:nvPr>
            <p:ph idx="1"/>
          </p:nvPr>
        </p:nvSpPr>
        <p:spPr>
          <a:xfrm>
            <a:off x="838200" y="1447799"/>
            <a:ext cx="8229600" cy="4876801"/>
          </a:xfrm>
        </p:spPr>
        <p:txBody>
          <a:bodyPr/>
          <a:lstStyle/>
          <a:p>
            <a:pPr marL="742950" indent="-742950">
              <a:buFont typeface="+mj-lt"/>
              <a:buAutoNum type="arabicPeriod"/>
            </a:pPr>
            <a:r>
              <a:rPr lang="en-US" sz="3600" dirty="0" smtClean="0"/>
              <a:t>Audit universe</a:t>
            </a:r>
          </a:p>
          <a:p>
            <a:pPr marL="742950" indent="-742950">
              <a:buFont typeface="+mj-lt"/>
              <a:buAutoNum type="arabicPeriod"/>
            </a:pPr>
            <a:r>
              <a:rPr lang="en-US" sz="3600" dirty="0" smtClean="0"/>
              <a:t>Risk analysis</a:t>
            </a:r>
          </a:p>
          <a:p>
            <a:pPr marL="742950" indent="-742950">
              <a:buFont typeface="+mj-lt"/>
              <a:buAutoNum type="arabicPeriod"/>
            </a:pPr>
            <a:r>
              <a:rPr lang="en-US" sz="3600" dirty="0" smtClean="0"/>
              <a:t>Management input</a:t>
            </a:r>
          </a:p>
          <a:p>
            <a:pPr marL="742950" indent="-742950">
              <a:buFont typeface="+mj-lt"/>
              <a:buAutoNum type="arabicPeriod"/>
            </a:pPr>
            <a:r>
              <a:rPr lang="en-US" sz="3600" dirty="0" smtClean="0"/>
              <a:t>Judgment </a:t>
            </a:r>
          </a:p>
          <a:p>
            <a:pPr marL="742950" indent="-742950">
              <a:buFont typeface="+mj-lt"/>
              <a:buAutoNum type="arabicPeriod"/>
            </a:pPr>
            <a:r>
              <a:rPr lang="en-US" sz="3600" dirty="0" smtClean="0"/>
              <a:t>Mechanics (i.e. number crunching)</a:t>
            </a:r>
          </a:p>
          <a:p>
            <a:pPr marL="742950" indent="-742950">
              <a:buFont typeface="+mj-lt"/>
              <a:buAutoNum type="arabicPeriod"/>
            </a:pPr>
            <a:r>
              <a:rPr lang="en-US" sz="3600" dirty="0" smtClean="0"/>
              <a:t>Review and Approval</a:t>
            </a:r>
            <a:endParaRPr lang="en-US" sz="3600" dirty="0"/>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8</a:t>
            </a:fld>
            <a:endParaRPr lang="en-US" dirty="0"/>
          </a:p>
        </p:txBody>
      </p:sp>
      <p:pic>
        <p:nvPicPr>
          <p:cNvPr id="1034" name="Picture 10" descr="http://lanceblackburn.com/wp-content/uploads/2009/05/puzzle-pieces-300x238.jpg"/>
          <p:cNvPicPr>
            <a:picLocks noChangeAspect="1" noChangeArrowheads="1"/>
          </p:cNvPicPr>
          <p:nvPr/>
        </p:nvPicPr>
        <p:blipFill>
          <a:blip r:embed="rId3" cstate="print"/>
          <a:srcRect/>
          <a:stretch>
            <a:fillRect/>
          </a:stretch>
        </p:blipFill>
        <p:spPr bwMode="auto">
          <a:xfrm>
            <a:off x="5791200" y="1676400"/>
            <a:ext cx="2675965" cy="2438400"/>
          </a:xfrm>
          <a:prstGeom prst="rect">
            <a:avLst/>
          </a:prstGeom>
          <a:noFill/>
        </p:spPr>
      </p:pic>
    </p:spTree>
  </p:cSld>
  <p:clrMapOvr>
    <a:masterClrMapping/>
  </p:clrMapOvr>
  <p:transition advTm="47719"/>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OUS Audit Universe</a:t>
            </a:r>
            <a:endParaRPr lang="en-US" dirty="0"/>
          </a:p>
        </p:txBody>
      </p:sp>
      <p:sp>
        <p:nvSpPr>
          <p:cNvPr id="3" name="Content Placeholder 2"/>
          <p:cNvSpPr>
            <a:spLocks noGrp="1"/>
          </p:cNvSpPr>
          <p:nvPr>
            <p:ph idx="1"/>
          </p:nvPr>
        </p:nvSpPr>
        <p:spPr>
          <a:xfrm>
            <a:off x="457200" y="1295400"/>
            <a:ext cx="8229600" cy="4876801"/>
          </a:xfrm>
        </p:spPr>
        <p:txBody>
          <a:bodyPr/>
          <a:lstStyle/>
          <a:p>
            <a:pPr marL="514350" indent="-514350">
              <a:buFont typeface="+mj-lt"/>
              <a:buAutoNum type="arabicPeriod"/>
            </a:pPr>
            <a:r>
              <a:rPr lang="en-US" sz="2800" dirty="0" smtClean="0"/>
              <a:t>Governance and Leadership</a:t>
            </a:r>
          </a:p>
          <a:p>
            <a:pPr marL="514350" indent="-514350">
              <a:buFont typeface="+mj-lt"/>
              <a:buAutoNum type="arabicPeriod"/>
            </a:pPr>
            <a:r>
              <a:rPr lang="en-US" sz="2800" dirty="0" smtClean="0"/>
              <a:t>Academic Units</a:t>
            </a:r>
          </a:p>
          <a:p>
            <a:pPr marL="514350" indent="-514350">
              <a:buFont typeface="+mj-lt"/>
              <a:buAutoNum type="arabicPeriod"/>
            </a:pPr>
            <a:r>
              <a:rPr lang="en-US" sz="2800" dirty="0" smtClean="0"/>
              <a:t>Research and Development</a:t>
            </a:r>
          </a:p>
          <a:p>
            <a:pPr marL="514350" indent="-514350">
              <a:buFont typeface="+mj-lt"/>
              <a:buAutoNum type="arabicPeriod"/>
            </a:pPr>
            <a:r>
              <a:rPr lang="en-US" sz="2800" dirty="0" smtClean="0"/>
              <a:t>Student Services</a:t>
            </a:r>
          </a:p>
          <a:p>
            <a:pPr marL="514350" indent="-514350">
              <a:buFont typeface="+mj-lt"/>
              <a:buAutoNum type="arabicPeriod"/>
            </a:pPr>
            <a:r>
              <a:rPr lang="en-US" sz="2800" dirty="0" smtClean="0"/>
              <a:t>Auxiliary Services</a:t>
            </a:r>
          </a:p>
          <a:p>
            <a:pPr marL="514350" indent="-514350">
              <a:buFont typeface="+mj-lt"/>
              <a:buAutoNum type="arabicPeriod"/>
            </a:pPr>
            <a:r>
              <a:rPr lang="en-US" sz="2800" dirty="0" smtClean="0"/>
              <a:t>Information Technology</a:t>
            </a:r>
          </a:p>
          <a:p>
            <a:pPr marL="514350" indent="-514350">
              <a:buFont typeface="+mj-lt"/>
              <a:buAutoNum type="arabicPeriod"/>
            </a:pPr>
            <a:r>
              <a:rPr lang="en-US" sz="2800" dirty="0" smtClean="0"/>
              <a:t>Human Resources</a:t>
            </a:r>
          </a:p>
          <a:p>
            <a:pPr marL="514350" indent="-514350">
              <a:buFont typeface="+mj-lt"/>
              <a:buAutoNum type="arabicPeriod"/>
            </a:pPr>
            <a:r>
              <a:rPr lang="en-US" sz="2800" dirty="0" smtClean="0"/>
              <a:t>Financial Asset Management</a:t>
            </a:r>
          </a:p>
          <a:p>
            <a:pPr marL="514350" indent="-514350">
              <a:buFont typeface="+mj-lt"/>
              <a:buAutoNum type="arabicPeriod"/>
            </a:pPr>
            <a:r>
              <a:rPr lang="en-US" sz="2800" dirty="0" smtClean="0"/>
              <a:t>Plant/Facility Operations</a:t>
            </a:r>
          </a:p>
          <a:p>
            <a:endParaRPr lang="en-US" dirty="0"/>
          </a:p>
        </p:txBody>
      </p:sp>
      <p:sp>
        <p:nvSpPr>
          <p:cNvPr id="4" name="Slide Number Placeholder 3"/>
          <p:cNvSpPr>
            <a:spLocks noGrp="1"/>
          </p:cNvSpPr>
          <p:nvPr>
            <p:ph type="sldNum" sz="quarter" idx="11"/>
          </p:nvPr>
        </p:nvSpPr>
        <p:spPr/>
        <p:txBody>
          <a:bodyPr/>
          <a:lstStyle/>
          <a:p>
            <a:pPr>
              <a:defRPr/>
            </a:pPr>
            <a:fld id="{418A686C-1181-404B-B4A7-C6636C68F42B}" type="slidenum">
              <a:rPr lang="en-US" smtClean="0"/>
              <a:pPr>
                <a:defRPr/>
              </a:pPr>
              <a:t>9</a:t>
            </a:fld>
            <a:endParaRPr lang="en-US" dirty="0"/>
          </a:p>
        </p:txBody>
      </p:sp>
    </p:spTree>
  </p:cSld>
  <p:clrMapOvr>
    <a:masterClrMapping/>
  </p:clrMapOvr>
  <p:transition advTm="82156"/>
  <p:timing>
    <p:tnLst>
      <p:par>
        <p:cTn id="1" dur="indefinite" restart="never" nodeType="tmRoot"/>
      </p:par>
    </p:tnLst>
  </p:timing>
</p:sld>
</file>

<file path=ppt/theme/theme1.xml><?xml version="1.0" encoding="utf-8"?>
<a:theme xmlns:a="http://schemas.openxmlformats.org/drawingml/2006/main" name="OUSpp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ヒラギノ丸ゴ Pro W4"/>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ＭＳ 明朝"/>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OUSpptTemplate</Template>
  <TotalTime>2728</TotalTime>
  <Words>613</Words>
  <Application>Microsoft Office PowerPoint</Application>
  <PresentationFormat>On-screen Show (4:3)</PresentationFormat>
  <Paragraphs>159</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OUSpptTemplate</vt:lpstr>
      <vt:lpstr> 2011 Annual Risk Assessment  </vt:lpstr>
      <vt:lpstr>Objective and Goal of a Risk Assessment</vt:lpstr>
      <vt:lpstr>IIA Risk Assessment Standards</vt:lpstr>
      <vt:lpstr>IIA Risk Assessment Standards</vt:lpstr>
      <vt:lpstr>IIA Risk Assessment Standards</vt:lpstr>
      <vt:lpstr>IIA Risk Assessment Standards</vt:lpstr>
      <vt:lpstr>IIA Risk Assessment Standards</vt:lpstr>
      <vt:lpstr>Elements of a Risk Assessment</vt:lpstr>
      <vt:lpstr>Step 1- OUS Audit Universe</vt:lpstr>
      <vt:lpstr>Step 2- Risk Analysis</vt:lpstr>
      <vt:lpstr>Step 2- Risk Analysis </vt:lpstr>
      <vt:lpstr>Step 3-Management Input</vt:lpstr>
      <vt:lpstr>Step 4- Judgment</vt:lpstr>
      <vt:lpstr>Step 5- Mechanics</vt:lpstr>
      <vt:lpstr>Step 6- Review and Approval</vt:lpstr>
      <vt:lpstr>2011 Internal Audit Plan</vt:lpstr>
      <vt:lpstr>2011 Internal Audit Plan</vt:lpstr>
      <vt:lpstr>     Questions ?</vt:lpstr>
    </vt:vector>
  </TitlesOfParts>
  <Company>Oregon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Header</dc:title>
  <dc:creator>saundersd</dc:creator>
  <cp:lastModifiedBy>youngtam</cp:lastModifiedBy>
  <cp:revision>457</cp:revision>
  <dcterms:created xsi:type="dcterms:W3CDTF">2009-01-01T00:02:37Z</dcterms:created>
  <dcterms:modified xsi:type="dcterms:W3CDTF">2011-09-14T19:11:31Z</dcterms:modified>
</cp:coreProperties>
</file>