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15" r:id="rId13"/>
    <p:sldId id="316" r:id="rId14"/>
    <p:sldId id="280" r:id="rId15"/>
    <p:sldId id="281" r:id="rId16"/>
    <p:sldId id="282" r:id="rId17"/>
    <p:sldId id="314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86" r:id="rId26"/>
    <p:sldId id="287" r:id="rId27"/>
    <p:sldId id="288" r:id="rId28"/>
    <p:sldId id="289" r:id="rId29"/>
    <p:sldId id="294" r:id="rId30"/>
    <p:sldId id="290" r:id="rId31"/>
    <p:sldId id="292" r:id="rId32"/>
    <p:sldId id="291" r:id="rId33"/>
    <p:sldId id="279" r:id="rId34"/>
    <p:sldId id="277" r:id="rId35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Default Section" id="{CC94F8E3-1904-42E8-B3B4-9600D0E1B5CF}">
          <p14:sldIdLst>
            <p14:sldId id="256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15"/>
            <p14:sldId id="316"/>
            <p14:sldId id="280"/>
            <p14:sldId id="281"/>
            <p14:sldId id="282"/>
            <p14:sldId id="314"/>
            <p14:sldId id="306"/>
            <p14:sldId id="307"/>
            <p14:sldId id="308"/>
            <p14:sldId id="309"/>
            <p14:sldId id="310"/>
            <p14:sldId id="311"/>
            <p14:sldId id="312"/>
            <p14:sldId id="286"/>
            <p14:sldId id="287"/>
            <p14:sldId id="288"/>
            <p14:sldId id="289"/>
            <p14:sldId id="294"/>
            <p14:sldId id="290"/>
            <p14:sldId id="292"/>
            <p14:sldId id="291"/>
            <p14:sldId id="279"/>
            <p14:sldId id="27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gk" initials="kj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142F5F"/>
    <a:srgbClr val="293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81531" autoAdjust="0"/>
  </p:normalViewPr>
  <p:slideViewPr>
    <p:cSldViewPr snapToObjects="1">
      <p:cViewPr>
        <p:scale>
          <a:sx n="100" d="100"/>
          <a:sy n="100" d="100"/>
        </p:scale>
        <p:origin x="-34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3552" y="-10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65743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0"/>
            <a:ext cx="2972098" cy="465743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121"/>
            <a:ext cx="2972098" cy="465743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Oregon State Board of Higher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829121"/>
            <a:ext cx="2972098" cy="465743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6EFA6FD0-41F3-483B-8AAB-9DD2F19AE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80725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64205"/>
          </a:xfrm>
          <a:prstGeom prst="rect">
            <a:avLst/>
          </a:prstGeom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1"/>
            <a:ext cx="2972098" cy="464205"/>
          </a:xfrm>
          <a:prstGeom prst="rect">
            <a:avLst/>
          </a:prstGeom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January 8, 2009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87316" tIns="43658" rIns="87316" bIns="4365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8" y="4416099"/>
            <a:ext cx="5485805" cy="4182457"/>
          </a:xfrm>
          <a:prstGeom prst="rect">
            <a:avLst/>
          </a:prstGeom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2972098" cy="464205"/>
          </a:xfrm>
          <a:prstGeom prst="rect">
            <a:avLst/>
          </a:prstGeom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Oregon State Board of Higher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830659"/>
            <a:ext cx="2972098" cy="464205"/>
          </a:xfrm>
          <a:prstGeom prst="rect">
            <a:avLst/>
          </a:prstGeom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7CC13EEB-7E21-4A82-AC68-1D7A77683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4338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8,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Oregon State Board of Higher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other ways that PCI DSS is a tool for 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34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75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050" kern="1200" dirty="0">
              <a:solidFill>
                <a:schemeClr val="tx1"/>
              </a:solidFill>
              <a:effectLst/>
              <a:latin typeface="+mn-lt"/>
              <a:ea typeface="ＭＳ Ｐゴシック" pitchFamily="-65" charset="-128"/>
              <a:cs typeface="ＭＳ Ｐ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4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3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9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89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89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74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61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8, 2009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Oregon State Board of Higher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other ways that PCI DSS is a tool for 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other ways that PCI DSS is a tool for us?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Oregon State Board of Higher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13EEB-7E21-4A82-AC68-1D7A77683A9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81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685800" y="1981200"/>
            <a:ext cx="7772400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Book Antiqua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>
            <a:lvl1pPr>
              <a:defRPr sz="3900" baseline="0">
                <a:solidFill>
                  <a:srgbClr val="293B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77724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5D4D-F29E-444C-B37C-92B618FDA4A6}" type="datetime1">
              <a:rPr lang="en-US" smtClean="0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C44F-951F-4360-9034-71AE59E3A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914400" y="1066800"/>
            <a:ext cx="7772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38200"/>
          </a:xfrm>
        </p:spPr>
        <p:txBody>
          <a:bodyPr>
            <a:noAutofit/>
          </a:bodyPr>
          <a:lstStyle>
            <a:lvl1pPr>
              <a:defRPr sz="3900">
                <a:solidFill>
                  <a:srgbClr val="293B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0D93-5553-4651-BEB9-346EDC42D004}" type="datetime1">
              <a:rPr lang="en-US" smtClean="0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A686C-1181-404B-B4A7-C6636C68F4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635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828800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Book Antiqua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9978566A-7DAF-43ED-B623-C0D338D17147}" type="datetime1">
              <a:rPr lang="en-US" smtClean="0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Book Antiqua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431A89A-EA8D-4D6B-82D8-B60C87513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17983" y="6365631"/>
            <a:ext cx="2573217" cy="338554"/>
          </a:xfrm>
          <a:prstGeom prst="rect">
            <a:avLst/>
          </a:prstGeom>
          <a:noFill/>
          <a:effectLst>
            <a:reflection stA="50000" endPos="75000" dist="2159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Oregon University System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9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uslogo_vectory.gif"/>
          <p:cNvPicPr>
            <a:picLocks noChangeAspect="1"/>
          </p:cNvPicPr>
          <p:nvPr/>
        </p:nvPicPr>
        <p:blipFill>
          <a:blip r:embed="rId4" cstate="print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152400" y="178084"/>
            <a:ext cx="685800" cy="672958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2819400" y="327822"/>
            <a:ext cx="6553200" cy="523220"/>
          </a:xfrm>
          <a:prstGeom prst="rect">
            <a:avLst/>
          </a:prstGeom>
          <a:noFill/>
          <a:effectLst>
            <a:reflection stA="50000" endPos="75000" dist="2159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Oregon University System</a:t>
            </a:r>
          </a:p>
        </p:txBody>
      </p:sp>
      <p:sp>
        <p:nvSpPr>
          <p:cNvPr id="14342" name="Subtitle 2"/>
          <p:cNvSpPr txBox="1">
            <a:spLocks/>
          </p:cNvSpPr>
          <p:nvPr/>
        </p:nvSpPr>
        <p:spPr bwMode="auto">
          <a:xfrm>
            <a:off x="-31750" y="5410200"/>
            <a:ext cx="9144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000" b="1" dirty="0" smtClean="0">
              <a:solidFill>
                <a:schemeClr val="accent1"/>
              </a:solidFill>
              <a:latin typeface="Book Antiqua" pitchFamily="18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5300" y="851042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Payment Card Industry-</a:t>
            </a:r>
            <a:br>
              <a:rPr lang="en-US" dirty="0" smtClean="0"/>
            </a:br>
            <a:r>
              <a:rPr lang="en-US" dirty="0" smtClean="0"/>
              <a:t>Data Security Standards</a:t>
            </a:r>
            <a:endParaRPr lang="en-US" dirty="0"/>
          </a:p>
        </p:txBody>
      </p:sp>
      <p:pic>
        <p:nvPicPr>
          <p:cNvPr id="9" name="Picture 8" descr="http://www.legendsofamerica.com/photos-oregon/PortlandOregon.jpg"/>
          <p:cNvPicPr/>
          <p:nvPr/>
        </p:nvPicPr>
        <p:blipFill>
          <a:blip r:embed="rId5" cstate="print"/>
          <a:srcRect t="20638" b="11820"/>
          <a:stretch>
            <a:fillRect/>
          </a:stretch>
        </p:blipFill>
        <p:spPr bwMode="auto">
          <a:xfrm>
            <a:off x="3213100" y="2581275"/>
            <a:ext cx="2654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97250" y="5257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  <a:latin typeface="Garamond" pitchFamily="18" charset="0"/>
              </a:rPr>
              <a:t>Jessica Johnson</a:t>
            </a:r>
            <a:r>
              <a:rPr lang="en-US" sz="2400" i="1" dirty="0" smtClean="0">
                <a:solidFill>
                  <a:srgbClr val="003399"/>
                </a:solidFill>
                <a:latin typeface="Garamond" pitchFamily="18" charset="0"/>
              </a:rPr>
              <a:t>, CIA, CISA, Audit Supervisor</a:t>
            </a:r>
          </a:p>
          <a:p>
            <a:r>
              <a:rPr lang="en-US" sz="2400" b="1" dirty="0" smtClean="0">
                <a:solidFill>
                  <a:srgbClr val="003399"/>
                </a:solidFill>
                <a:latin typeface="Garamond" pitchFamily="18" charset="0"/>
              </a:rPr>
              <a:t>Dan Temmesfeld</a:t>
            </a:r>
            <a:r>
              <a:rPr lang="en-US" sz="2400" i="1" dirty="0" smtClean="0">
                <a:solidFill>
                  <a:srgbClr val="003399"/>
                </a:solidFill>
                <a:latin typeface="Garamond" pitchFamily="18" charset="0"/>
              </a:rPr>
              <a:t>, CPA, Audit Supervisor</a:t>
            </a:r>
            <a:endParaRPr lang="en-US" sz="2400" i="1" dirty="0">
              <a:solidFill>
                <a:srgbClr val="003399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PCI DSS Trends in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Perception of compliance is </a:t>
            </a:r>
            <a:r>
              <a:rPr lang="en-US" dirty="0"/>
              <a:t>cynical</a:t>
            </a:r>
          </a:p>
          <a:p>
            <a:pPr lvl="1"/>
            <a:r>
              <a:rPr lang="en-US" sz="2400" dirty="0" smtClean="0"/>
              <a:t>670 </a:t>
            </a:r>
            <a:r>
              <a:rPr lang="en-US" sz="2400" dirty="0"/>
              <a:t>U.S. &amp; multinational IT security </a:t>
            </a:r>
            <a:r>
              <a:rPr lang="en-US" sz="2400" dirty="0" smtClean="0"/>
              <a:t>practitioners</a:t>
            </a:r>
          </a:p>
          <a:p>
            <a:pPr lvl="2"/>
            <a:r>
              <a:rPr lang="en-US" sz="2000" dirty="0" smtClean="0"/>
              <a:t>While </a:t>
            </a:r>
            <a:r>
              <a:rPr lang="en-US" sz="2000" dirty="0"/>
              <a:t>the majority of </a:t>
            </a:r>
            <a:r>
              <a:rPr lang="en-US" sz="2000" dirty="0" smtClean="0"/>
              <a:t>compliant </a:t>
            </a:r>
            <a:r>
              <a:rPr lang="en-US" sz="2000" dirty="0"/>
              <a:t>organizations </a:t>
            </a:r>
            <a:r>
              <a:rPr lang="en-US" sz="2000" u="sng" dirty="0"/>
              <a:t>suffer fewer or no breaches</a:t>
            </a:r>
            <a:r>
              <a:rPr lang="en-US" sz="2000" dirty="0"/>
              <a:t>, most practitioners still do not perceive </a:t>
            </a:r>
            <a:r>
              <a:rPr lang="en-US" sz="2000" dirty="0" smtClean="0"/>
              <a:t>PCI-DSS compliance </a:t>
            </a:r>
            <a:r>
              <a:rPr lang="en-US" sz="2000" dirty="0"/>
              <a:t>to have a positive impact on data </a:t>
            </a:r>
            <a:r>
              <a:rPr lang="en-US" sz="2000" dirty="0" smtClean="0"/>
              <a:t>security</a:t>
            </a:r>
          </a:p>
          <a:p>
            <a:pPr lvl="1"/>
            <a:r>
              <a:rPr lang="en-US" dirty="0" smtClean="0"/>
              <a:t>88% didn’t agree that PCI regulations had an impact</a:t>
            </a:r>
          </a:p>
          <a:p>
            <a:pPr lvl="1"/>
            <a:r>
              <a:rPr lang="en-US" dirty="0" smtClean="0"/>
              <a:t>Only 39% considered improved security as one of the benefits</a:t>
            </a:r>
            <a:endParaRPr lang="en-US" dirty="0"/>
          </a:p>
          <a:p>
            <a:pPr marL="457200" lvl="1" indent="0">
              <a:buNone/>
            </a:pPr>
            <a:r>
              <a:rPr lang="en-US" sz="1800" i="1" dirty="0" smtClean="0"/>
              <a:t>     </a:t>
            </a:r>
          </a:p>
          <a:p>
            <a:pPr marL="457200" lvl="1" indent="0">
              <a:buNone/>
            </a:pPr>
            <a:endParaRPr lang="en-US" sz="1800" i="1" dirty="0"/>
          </a:p>
          <a:p>
            <a:pPr marL="457200" lvl="1" indent="0">
              <a:buNone/>
            </a:pPr>
            <a:r>
              <a:rPr lang="en-US" sz="1800" i="1" dirty="0" smtClean="0"/>
              <a:t>     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2011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Ponemon Institute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Report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PCI DSS Trends in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the cynicism of CIOs &amp; IT practitioners, compliance is increasing: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2009 Ponemon Institute Report:</a:t>
            </a:r>
          </a:p>
          <a:p>
            <a:pPr lvl="2"/>
            <a:r>
              <a:rPr lang="en-US" sz="2000" dirty="0" smtClean="0"/>
              <a:t>1/2 had </a:t>
            </a:r>
            <a:r>
              <a:rPr lang="en-US" sz="2000" i="1" dirty="0" smtClean="0"/>
              <a:t>some</a:t>
            </a:r>
            <a:r>
              <a:rPr lang="en-US" sz="2000" dirty="0" smtClean="0"/>
              <a:t> compliance </a:t>
            </a:r>
          </a:p>
          <a:p>
            <a:pPr lvl="2"/>
            <a:r>
              <a:rPr lang="en-US" sz="2000" dirty="0" smtClean="0"/>
              <a:t>1/4 hadn’t achieved </a:t>
            </a:r>
            <a:r>
              <a:rPr lang="en-US" sz="2000" i="1" dirty="0" smtClean="0"/>
              <a:t>any</a:t>
            </a:r>
            <a:r>
              <a:rPr lang="en-US" sz="2000" dirty="0" smtClean="0"/>
              <a:t> compliance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2011 Ponemon </a:t>
            </a:r>
            <a:r>
              <a:rPr lang="en-US" sz="2400" dirty="0"/>
              <a:t>Institute </a:t>
            </a:r>
            <a:r>
              <a:rPr lang="en-US" sz="2400" dirty="0" smtClean="0"/>
              <a:t>Report</a:t>
            </a:r>
            <a:r>
              <a:rPr lang="en-US" sz="2400" dirty="0"/>
              <a:t>:</a:t>
            </a:r>
          </a:p>
          <a:p>
            <a:pPr lvl="2"/>
            <a:r>
              <a:rPr lang="en-US" sz="2000" dirty="0" smtClean="0"/>
              <a:t>2/3 </a:t>
            </a:r>
            <a:r>
              <a:rPr lang="en-US" sz="2000" dirty="0"/>
              <a:t>had </a:t>
            </a:r>
            <a:r>
              <a:rPr lang="en-US" sz="2000" i="1" dirty="0"/>
              <a:t>some</a:t>
            </a:r>
            <a:r>
              <a:rPr lang="en-US" sz="2000" dirty="0"/>
              <a:t> compliance </a:t>
            </a:r>
          </a:p>
          <a:p>
            <a:pPr lvl="2"/>
            <a:r>
              <a:rPr lang="en-US" sz="2000" dirty="0" smtClean="0"/>
              <a:t>Only 16% </a:t>
            </a:r>
            <a:r>
              <a:rPr lang="en-US" sz="2000" dirty="0"/>
              <a:t>hadn’t achieved </a:t>
            </a:r>
            <a:r>
              <a:rPr lang="en-US" sz="2000" i="1" dirty="0"/>
              <a:t>any</a:t>
            </a:r>
            <a:r>
              <a:rPr lang="en-US" sz="2000" dirty="0"/>
              <a:t> compliance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Data on Data 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876801"/>
          </a:xfrm>
          <a:noFill/>
        </p:spPr>
        <p:txBody>
          <a:bodyPr/>
          <a:lstStyle/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sz="10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b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	Source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: 2011 Verizon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Data Breach Investigations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Report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46094" r="51015" b="35937"/>
          <a:stretch/>
        </p:blipFill>
        <p:spPr bwMode="auto">
          <a:xfrm>
            <a:off x="171450" y="2183604"/>
            <a:ext cx="5056848" cy="287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450" y="1150203"/>
            <a:ext cx="3867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i="1" dirty="0" smtClean="0">
                <a:solidFill>
                  <a:srgbClr val="293B90"/>
                </a:solidFill>
              </a:rPr>
              <a:t>Analysis of 7 </a:t>
            </a:r>
            <a:r>
              <a:rPr lang="en-US" sz="1600" i="1" dirty="0">
                <a:solidFill>
                  <a:srgbClr val="293B90"/>
                </a:solidFill>
              </a:rPr>
              <a:t>years, 1700+ </a:t>
            </a:r>
            <a:r>
              <a:rPr lang="en-US" sz="1600" i="1" dirty="0" smtClean="0">
                <a:solidFill>
                  <a:srgbClr val="293B90"/>
                </a:solidFill>
              </a:rPr>
              <a:t>breaches</a:t>
            </a:r>
            <a:r>
              <a:rPr lang="en-US" sz="1600" i="1" dirty="0">
                <a:solidFill>
                  <a:srgbClr val="293B90"/>
                </a:solidFill>
              </a:rPr>
              <a:t>, and over 900 million compromised records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0" t="40918" r="22187" b="32031"/>
          <a:stretch/>
        </p:blipFill>
        <p:spPr bwMode="auto">
          <a:xfrm>
            <a:off x="4819650" y="1413602"/>
            <a:ext cx="3886200" cy="441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09191" y="3331366"/>
            <a:ext cx="3653183" cy="57626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Data on Data Breaches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876801"/>
          </a:xfrm>
          <a:noFill/>
        </p:spPr>
        <p:txBody>
          <a:bodyPr/>
          <a:lstStyle/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sz="10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b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	Source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: 2011 Verizon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Data Breach Investigations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Report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2" t="39844" r="25000" b="38574"/>
          <a:stretch/>
        </p:blipFill>
        <p:spPr bwMode="auto">
          <a:xfrm>
            <a:off x="361950" y="1600200"/>
            <a:ext cx="508725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5169" r="50000" b="7325"/>
          <a:stretch/>
        </p:blipFill>
        <p:spPr bwMode="auto">
          <a:xfrm>
            <a:off x="4572000" y="1600200"/>
            <a:ext cx="4352192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3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dirty="0" smtClean="0"/>
              <a:t>Internal Audits’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PCI DSS:  A Tool for Internal Auditors</a:t>
            </a:r>
          </a:p>
          <a:p>
            <a:pPr marL="800100" lvl="3" indent="-342900"/>
            <a:r>
              <a:rPr lang="en-US" sz="2800" dirty="0" smtClean="0"/>
              <a:t>Framework to </a:t>
            </a:r>
            <a:r>
              <a:rPr lang="en-US" sz="2800" dirty="0"/>
              <a:t>measure </a:t>
            </a:r>
            <a:r>
              <a:rPr lang="en-US" sz="2800" dirty="0" smtClean="0"/>
              <a:t>effectiveness of which customer information is secured</a:t>
            </a:r>
          </a:p>
          <a:p>
            <a:pPr marL="800100" lvl="3" indent="-342900"/>
            <a:r>
              <a:rPr lang="en-US" sz="2800" dirty="0"/>
              <a:t>R</a:t>
            </a:r>
            <a:r>
              <a:rPr lang="en-US" sz="2800" dirty="0" smtClean="0"/>
              <a:t>egulatory argument </a:t>
            </a:r>
            <a:r>
              <a:rPr lang="en-US" sz="2800" dirty="0"/>
              <a:t>for mitigating </a:t>
            </a:r>
            <a:r>
              <a:rPr lang="en-US" sz="2800" dirty="0" smtClean="0"/>
              <a:t>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dirty="0" smtClean="0"/>
              <a:t>Internal Audits’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PCI DSS:  A Job for Internal Auditors</a:t>
            </a:r>
          </a:p>
          <a:p>
            <a:pPr lvl="1"/>
            <a:r>
              <a:rPr lang="en-US" dirty="0" smtClean="0"/>
              <a:t>Identify gaps </a:t>
            </a:r>
            <a:r>
              <a:rPr lang="en-US" dirty="0"/>
              <a:t>in </a:t>
            </a:r>
            <a:r>
              <a:rPr lang="en-US" dirty="0" smtClean="0"/>
              <a:t>compliance</a:t>
            </a:r>
          </a:p>
          <a:p>
            <a:pPr lvl="1"/>
            <a:r>
              <a:rPr lang="en-US" sz="2800" dirty="0" smtClean="0"/>
              <a:t>Support creation </a:t>
            </a:r>
            <a:r>
              <a:rPr lang="en-US" sz="2800" dirty="0"/>
              <a:t>and implementation of a security program to fill </a:t>
            </a:r>
            <a:r>
              <a:rPr lang="en-US" sz="2800" dirty="0" smtClean="0"/>
              <a:t>gaps</a:t>
            </a:r>
          </a:p>
          <a:p>
            <a:pPr lvl="1"/>
            <a:r>
              <a:rPr lang="en-US" dirty="0"/>
              <a:t>Help management prioritize </a:t>
            </a:r>
            <a:r>
              <a:rPr lang="en-US" dirty="0" smtClean="0"/>
              <a:t>corrective action</a:t>
            </a:r>
            <a:endParaRPr lang="en-US" sz="2800" dirty="0" smtClean="0"/>
          </a:p>
          <a:p>
            <a:pPr lvl="1"/>
            <a:r>
              <a:rPr lang="en-US" sz="2800" dirty="0" smtClean="0"/>
              <a:t>Offer </a:t>
            </a:r>
            <a:r>
              <a:rPr lang="en-US" sz="2800" dirty="0"/>
              <a:t>advice and </a:t>
            </a:r>
            <a:r>
              <a:rPr lang="en-US" sz="2800" dirty="0" smtClean="0"/>
              <a:t>support</a:t>
            </a:r>
            <a:endParaRPr lang="en-US" sz="2800" dirty="0"/>
          </a:p>
          <a:p>
            <a:pPr lvl="3"/>
            <a:r>
              <a:rPr lang="en-US" sz="2400" dirty="0" smtClean="0"/>
              <a:t>Outstanding </a:t>
            </a:r>
            <a:r>
              <a:rPr lang="en-US" sz="2400" dirty="0"/>
              <a:t>gaps</a:t>
            </a:r>
          </a:p>
          <a:p>
            <a:pPr lvl="3"/>
            <a:r>
              <a:rPr lang="en-US" sz="2400" dirty="0"/>
              <a:t>I</a:t>
            </a:r>
            <a:r>
              <a:rPr lang="en-US" sz="2400" dirty="0" smtClean="0"/>
              <a:t>ssues </a:t>
            </a:r>
            <a:r>
              <a:rPr lang="en-US" sz="2400" dirty="0"/>
              <a:t>with </a:t>
            </a:r>
            <a:r>
              <a:rPr lang="en-US" sz="2400" dirty="0" smtClean="0"/>
              <a:t>requirement interpretation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5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 dirty="0" smtClean="0"/>
              <a:t>Internal Audits’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for Internal Audit Department</a:t>
            </a:r>
          </a:p>
          <a:p>
            <a:pPr lvl="1"/>
            <a:r>
              <a:rPr lang="en-US" dirty="0" smtClean="0"/>
              <a:t>Evaluate During Annual Risk Assessment</a:t>
            </a:r>
          </a:p>
          <a:p>
            <a:pPr lvl="2"/>
            <a:r>
              <a:rPr lang="en-US" dirty="0" smtClean="0"/>
              <a:t>Relation to IT Security and Compliance</a:t>
            </a:r>
          </a:p>
          <a:p>
            <a:pPr lvl="1"/>
            <a:r>
              <a:rPr lang="en-US" dirty="0" smtClean="0"/>
              <a:t>Determine Appropriate Approach and Incorporate into Annual Audit Plan</a:t>
            </a:r>
          </a:p>
          <a:p>
            <a:pPr lvl="2"/>
            <a:r>
              <a:rPr lang="en-US" dirty="0" smtClean="0"/>
              <a:t>Formal Audit vs. Consulting Engagement</a:t>
            </a:r>
          </a:p>
          <a:p>
            <a:pPr lvl="2"/>
            <a:r>
              <a:rPr lang="en-US" dirty="0" smtClean="0"/>
              <a:t>In-house vs. External Consultant</a:t>
            </a:r>
          </a:p>
          <a:p>
            <a:pPr lvl="3"/>
            <a:r>
              <a:rPr lang="en-US" dirty="0" smtClean="0"/>
              <a:t>Competency Considerations</a:t>
            </a:r>
          </a:p>
          <a:p>
            <a:pPr lvl="2"/>
            <a:r>
              <a:rPr lang="en-US" dirty="0" smtClean="0"/>
              <a:t>Opportunities for Collaboration</a:t>
            </a:r>
          </a:p>
          <a:p>
            <a:pPr lvl="3"/>
            <a:r>
              <a:rPr lang="en-US" dirty="0" smtClean="0"/>
              <a:t>State Treasury Department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 smtClean="0"/>
              <a:t>Internal Audits’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 Analysis</a:t>
            </a:r>
          </a:p>
          <a:p>
            <a:pPr lvl="1"/>
            <a:r>
              <a:rPr lang="en-US" dirty="0" smtClean="0"/>
              <a:t>Data Flow </a:t>
            </a:r>
          </a:p>
          <a:p>
            <a:pPr lvl="2"/>
            <a:r>
              <a:rPr lang="en-US" dirty="0" smtClean="0"/>
              <a:t>Input, Processing, Output, and Storage</a:t>
            </a:r>
          </a:p>
          <a:p>
            <a:pPr lvl="1"/>
            <a:r>
              <a:rPr lang="en-US" dirty="0" smtClean="0"/>
              <a:t>Business Requirements</a:t>
            </a:r>
          </a:p>
          <a:p>
            <a:pPr lvl="2"/>
            <a:r>
              <a:rPr lang="en-US" dirty="0" smtClean="0"/>
              <a:t>Compliance Feasibility</a:t>
            </a:r>
          </a:p>
          <a:p>
            <a:pPr lvl="1"/>
            <a:r>
              <a:rPr lang="en-US" dirty="0" smtClean="0"/>
              <a:t>Gaps</a:t>
            </a:r>
          </a:p>
          <a:p>
            <a:pPr lvl="2"/>
            <a:r>
              <a:rPr lang="en-US" dirty="0" smtClean="0"/>
              <a:t>Prioritization by Impact</a:t>
            </a:r>
          </a:p>
          <a:p>
            <a:pPr lvl="1"/>
            <a:r>
              <a:rPr lang="en-US" dirty="0" smtClean="0"/>
              <a:t>Solutions</a:t>
            </a:r>
          </a:p>
          <a:p>
            <a:pPr lvl="2"/>
            <a:r>
              <a:rPr lang="en-US" dirty="0" smtClean="0"/>
              <a:t>Collaboration with Management &amp; External Partners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Common Risks &amp; 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overall risk is </a:t>
            </a:r>
            <a:r>
              <a:rPr lang="en-US" b="1" i="1" dirty="0" smtClean="0">
                <a:solidFill>
                  <a:srgbClr val="FF0000"/>
                </a:solidFill>
              </a:rPr>
              <a:t>DATA BREACH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Reputation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Legal issues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Lost revenues, increased costs, administrative headaches… </a:t>
            </a:r>
            <a:r>
              <a:rPr lang="en-US" b="1" i="1" dirty="0" smtClean="0">
                <a:solidFill>
                  <a:srgbClr val="FF0000"/>
                </a:solidFill>
              </a:rPr>
              <a:t>$$$$$$$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sz="600" b="1" i="1" dirty="0" smtClean="0">
                <a:solidFill>
                  <a:srgbClr val="FF0000"/>
                </a:solidFill>
              </a:rPr>
              <a:t/>
            </a:r>
            <a:br>
              <a:rPr lang="en-US" sz="600" b="1" i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    estimated $100 to $300/record breached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Common Risks &amp; 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risk is </a:t>
            </a:r>
            <a:r>
              <a:rPr lang="en-US" b="1" i="1" dirty="0" smtClean="0"/>
              <a:t>data breach</a:t>
            </a:r>
            <a:r>
              <a:rPr lang="en-US" dirty="0" smtClean="0"/>
              <a:t>, brought on by:</a:t>
            </a:r>
          </a:p>
          <a:p>
            <a:pPr lvl="1"/>
            <a:r>
              <a:rPr lang="en-US" dirty="0" smtClean="0"/>
              <a:t>Open-ended access (physical &amp; logical)</a:t>
            </a:r>
          </a:p>
          <a:p>
            <a:pPr lvl="1"/>
            <a:r>
              <a:rPr lang="en-US" dirty="0" smtClean="0"/>
              <a:t>Vulnerability</a:t>
            </a:r>
          </a:p>
          <a:p>
            <a:pPr lvl="2"/>
            <a:r>
              <a:rPr lang="en-US" dirty="0" smtClean="0"/>
              <a:t>decentralization</a:t>
            </a:r>
          </a:p>
          <a:p>
            <a:pPr lvl="2"/>
            <a:r>
              <a:rPr lang="en-US" dirty="0" smtClean="0"/>
              <a:t>hardware or software</a:t>
            </a:r>
          </a:p>
          <a:p>
            <a:pPr lvl="2"/>
            <a:r>
              <a:rPr lang="en-US" dirty="0" smtClean="0"/>
              <a:t>poor policies and procedures</a:t>
            </a:r>
          </a:p>
          <a:p>
            <a:pPr lvl="1"/>
            <a:r>
              <a:rPr lang="en-US" dirty="0" smtClean="0"/>
              <a:t>Insufficient monitoring &amp; training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PCI DSS Overview</a:t>
            </a:r>
            <a:endParaRPr lang="en-US" strike="sngStrike" dirty="0" smtClean="0"/>
          </a:p>
          <a:p>
            <a:r>
              <a:rPr lang="en-US" dirty="0" smtClean="0"/>
              <a:t>PCI DSS Trends in Compliance</a:t>
            </a:r>
          </a:p>
          <a:p>
            <a:r>
              <a:rPr lang="en-US" dirty="0" smtClean="0"/>
              <a:t>2011 Data on Data Breaches</a:t>
            </a:r>
          </a:p>
          <a:p>
            <a:r>
              <a:rPr lang="en-US" dirty="0" smtClean="0"/>
              <a:t>Internal Audits’ Role</a:t>
            </a:r>
          </a:p>
          <a:p>
            <a:r>
              <a:rPr lang="en-US" dirty="0"/>
              <a:t>Common Risks and Internal </a:t>
            </a:r>
            <a:r>
              <a:rPr lang="en-US" dirty="0" smtClean="0"/>
              <a:t>Controls</a:t>
            </a:r>
          </a:p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Common Risks &amp; 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strong access controls</a:t>
            </a:r>
          </a:p>
          <a:p>
            <a:pPr lvl="1"/>
            <a:r>
              <a:rPr lang="en-US" u="sng" dirty="0">
                <a:solidFill>
                  <a:srgbClr val="C00000"/>
                </a:solidFill>
              </a:rPr>
              <a:t>Risk</a:t>
            </a:r>
            <a:r>
              <a:rPr lang="en-US" dirty="0">
                <a:solidFill>
                  <a:srgbClr val="C00000"/>
                </a:solidFill>
              </a:rPr>
              <a:t>: Open-ended access / inadequate access controls </a:t>
            </a:r>
            <a:r>
              <a:rPr lang="en-US" dirty="0" smtClean="0">
                <a:solidFill>
                  <a:srgbClr val="C00000"/>
                </a:solidFill>
              </a:rPr>
              <a:t>leaves PCI data wide-open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293B90"/>
                </a:solidFill>
              </a:rPr>
              <a:t>Restrict access to those who need it as part of their </a:t>
            </a:r>
            <a:r>
              <a:rPr lang="en-US" dirty="0" smtClean="0">
                <a:solidFill>
                  <a:srgbClr val="293B90"/>
                </a:solidFill>
              </a:rPr>
              <a:t>job, specific </a:t>
            </a:r>
            <a:r>
              <a:rPr lang="en-US" dirty="0">
                <a:solidFill>
                  <a:srgbClr val="293B90"/>
                </a:solidFill>
              </a:rPr>
              <a:t>User IDs per user (not just generic </a:t>
            </a:r>
            <a:r>
              <a:rPr lang="en-US" dirty="0" smtClean="0">
                <a:solidFill>
                  <a:srgbClr val="293B90"/>
                </a:solidFill>
              </a:rPr>
              <a:t>or shared “AR </a:t>
            </a:r>
            <a:r>
              <a:rPr lang="en-US" dirty="0">
                <a:solidFill>
                  <a:srgbClr val="293B90"/>
                </a:solidFill>
              </a:rPr>
              <a:t>Clerk</a:t>
            </a:r>
            <a:r>
              <a:rPr lang="en-US" dirty="0" smtClean="0">
                <a:solidFill>
                  <a:srgbClr val="293B90"/>
                </a:solidFill>
              </a:rPr>
              <a:t>”)</a:t>
            </a:r>
          </a:p>
          <a:p>
            <a:pPr lvl="1"/>
            <a:r>
              <a:rPr lang="en-US" u="sng" dirty="0" smtClean="0">
                <a:solidFill>
                  <a:srgbClr val="293B90"/>
                </a:solidFill>
              </a:rPr>
              <a:t>Logical</a:t>
            </a:r>
            <a:r>
              <a:rPr lang="en-US" dirty="0" smtClean="0">
                <a:solidFill>
                  <a:srgbClr val="293B90"/>
                </a:solidFill>
              </a:rPr>
              <a:t>: robust, mandatory change passwords</a:t>
            </a:r>
            <a:endParaRPr lang="en-US" dirty="0">
              <a:solidFill>
                <a:srgbClr val="293B90"/>
              </a:solidFill>
            </a:endParaRPr>
          </a:p>
          <a:p>
            <a:pPr lvl="1"/>
            <a:r>
              <a:rPr lang="en-US" u="sng" dirty="0" smtClean="0">
                <a:solidFill>
                  <a:srgbClr val="293B90"/>
                </a:solidFill>
              </a:rPr>
              <a:t>Physical</a:t>
            </a:r>
            <a:r>
              <a:rPr lang="en-US" dirty="0" smtClean="0">
                <a:solidFill>
                  <a:srgbClr val="293B90"/>
                </a:solidFill>
              </a:rPr>
              <a:t>: </a:t>
            </a:r>
            <a:r>
              <a:rPr lang="en-US" dirty="0">
                <a:solidFill>
                  <a:srgbClr val="293B90"/>
                </a:solidFill>
              </a:rPr>
              <a:t>locked servers, keycard entry, </a:t>
            </a:r>
            <a:r>
              <a:rPr lang="en-US" dirty="0" smtClean="0">
                <a:solidFill>
                  <a:srgbClr val="293B90"/>
                </a:solidFill>
              </a:rPr>
              <a:t>limit </a:t>
            </a:r>
            <a:r>
              <a:rPr lang="en-US" dirty="0">
                <a:solidFill>
                  <a:srgbClr val="293B90"/>
                </a:solidFill>
              </a:rPr>
              <a:t>access to those that need to as part of </a:t>
            </a:r>
            <a:r>
              <a:rPr lang="en-US" dirty="0" smtClean="0">
                <a:solidFill>
                  <a:srgbClr val="293B90"/>
                </a:solidFill>
              </a:rPr>
              <a:t>job</a:t>
            </a:r>
            <a:r>
              <a:rPr lang="en-US" sz="240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Common Risks &amp; 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and maintain a secure network</a:t>
            </a:r>
          </a:p>
          <a:p>
            <a:pPr lvl="1"/>
            <a:r>
              <a:rPr lang="en-US" u="sng" dirty="0">
                <a:solidFill>
                  <a:srgbClr val="C00000"/>
                </a:solidFill>
              </a:rPr>
              <a:t>Risk</a:t>
            </a:r>
            <a:r>
              <a:rPr lang="en-US" dirty="0">
                <a:solidFill>
                  <a:srgbClr val="C00000"/>
                </a:solidFill>
              </a:rPr>
              <a:t>: Vulnerability with decentralized operations </a:t>
            </a:r>
            <a:r>
              <a:rPr lang="en-US" i="1" dirty="0" smtClean="0">
                <a:solidFill>
                  <a:srgbClr val="C00000"/>
                </a:solidFill>
              </a:rPr>
              <a:t>or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unknown interaction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Network logical </a:t>
            </a:r>
            <a:r>
              <a:rPr lang="en-US" dirty="0">
                <a:solidFill>
                  <a:srgbClr val="003399"/>
                </a:solidFill>
              </a:rPr>
              <a:t>access </a:t>
            </a:r>
            <a:r>
              <a:rPr lang="en-US" dirty="0" smtClean="0">
                <a:solidFill>
                  <a:srgbClr val="003399"/>
                </a:solidFill>
              </a:rPr>
              <a:t>controls</a:t>
            </a:r>
          </a:p>
          <a:p>
            <a:pPr lvl="2"/>
            <a:r>
              <a:rPr lang="en-US" dirty="0" smtClean="0">
                <a:solidFill>
                  <a:srgbClr val="003399"/>
                </a:solidFill>
              </a:rPr>
              <a:t>firewall</a:t>
            </a:r>
          </a:p>
          <a:p>
            <a:pPr lvl="2"/>
            <a:r>
              <a:rPr lang="en-US" dirty="0">
                <a:solidFill>
                  <a:srgbClr val="003399"/>
                </a:solidFill>
              </a:rPr>
              <a:t>r</a:t>
            </a:r>
            <a:r>
              <a:rPr lang="en-US" dirty="0" smtClean="0">
                <a:solidFill>
                  <a:srgbClr val="003399"/>
                </a:solidFill>
              </a:rPr>
              <a:t>obust </a:t>
            </a:r>
            <a:r>
              <a:rPr lang="en-US" dirty="0">
                <a:solidFill>
                  <a:srgbClr val="003399"/>
                </a:solidFill>
              </a:rPr>
              <a:t>passwords </a:t>
            </a:r>
          </a:p>
          <a:p>
            <a:pPr lvl="1"/>
            <a:r>
              <a:rPr lang="en-US" dirty="0">
                <a:solidFill>
                  <a:srgbClr val="003399"/>
                </a:solidFill>
              </a:rPr>
              <a:t>Network </a:t>
            </a:r>
            <a:r>
              <a:rPr lang="en-US" dirty="0" smtClean="0">
                <a:solidFill>
                  <a:srgbClr val="003399"/>
                </a:solidFill>
              </a:rPr>
              <a:t>Segregation</a:t>
            </a:r>
          </a:p>
          <a:p>
            <a:pPr lvl="2"/>
            <a:r>
              <a:rPr lang="en-US" dirty="0" smtClean="0">
                <a:solidFill>
                  <a:srgbClr val="003399"/>
                </a:solidFill>
              </a:rPr>
              <a:t>PCI </a:t>
            </a:r>
            <a:r>
              <a:rPr lang="en-US" dirty="0">
                <a:solidFill>
                  <a:srgbClr val="003399"/>
                </a:solidFill>
              </a:rPr>
              <a:t>computers </a:t>
            </a:r>
            <a:r>
              <a:rPr lang="en-US" dirty="0" smtClean="0">
                <a:solidFill>
                  <a:srgbClr val="003399"/>
                </a:solidFill>
              </a:rPr>
              <a:t>vs. non-PCI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Establish policies for non-Business Affairs PCI collections (</a:t>
            </a:r>
            <a:r>
              <a:rPr lang="en-US" i="1" dirty="0" smtClean="0">
                <a:solidFill>
                  <a:srgbClr val="003399"/>
                </a:solidFill>
              </a:rPr>
              <a:t>mandatory adherence</a:t>
            </a:r>
            <a:r>
              <a:rPr lang="en-US" dirty="0" smtClean="0">
                <a:solidFill>
                  <a:srgbClr val="003399"/>
                </a:solidFill>
              </a:rPr>
              <a:t>) 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2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Common Risks &amp; 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cardholder data</a:t>
            </a:r>
          </a:p>
          <a:p>
            <a:pPr lvl="1"/>
            <a:r>
              <a:rPr lang="en-US" u="sng" dirty="0" smtClean="0">
                <a:solidFill>
                  <a:srgbClr val="C00000"/>
                </a:solidFill>
              </a:rPr>
              <a:t>Risks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Outdated </a:t>
            </a:r>
            <a:r>
              <a:rPr lang="en-US" dirty="0">
                <a:solidFill>
                  <a:srgbClr val="C00000"/>
                </a:solidFill>
              </a:rPr>
              <a:t>or incomplete policies and </a:t>
            </a:r>
            <a:r>
              <a:rPr lang="en-US" dirty="0" smtClean="0">
                <a:solidFill>
                  <a:srgbClr val="C00000"/>
                </a:solidFill>
              </a:rPr>
              <a:t>procedures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Old</a:t>
            </a:r>
            <a:r>
              <a:rPr lang="en-US" dirty="0">
                <a:solidFill>
                  <a:srgbClr val="C00000"/>
                </a:solidFill>
              </a:rPr>
              <a:t>, vulnerable </a:t>
            </a:r>
            <a:r>
              <a:rPr lang="en-US" dirty="0" smtClean="0">
                <a:solidFill>
                  <a:srgbClr val="C00000"/>
                </a:solidFill>
              </a:rPr>
              <a:t>hardware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Manual forms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Establish &amp; carryout policy to protect &amp; </a:t>
            </a:r>
            <a:r>
              <a:rPr lang="en-US" b="1" dirty="0">
                <a:solidFill>
                  <a:srgbClr val="003399"/>
                </a:solidFill>
              </a:rPr>
              <a:t>encrypt</a:t>
            </a:r>
            <a:r>
              <a:rPr lang="en-US" dirty="0">
                <a:solidFill>
                  <a:srgbClr val="003399"/>
                </a:solidFill>
              </a:rPr>
              <a:t> when transmitting </a:t>
            </a:r>
            <a:r>
              <a:rPr lang="en-US" dirty="0" smtClean="0">
                <a:solidFill>
                  <a:srgbClr val="003399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Keep up-to-date on hardware maintenance</a:t>
            </a: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Do away with manual record storage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Common Risks &amp; 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Vulnerability management</a:t>
            </a:r>
          </a:p>
          <a:p>
            <a:pPr lvl="1"/>
            <a:r>
              <a:rPr lang="en-US" u="sng" dirty="0">
                <a:solidFill>
                  <a:srgbClr val="C00000"/>
                </a:solidFill>
              </a:rPr>
              <a:t>Risk</a:t>
            </a:r>
            <a:r>
              <a:rPr lang="en-US" dirty="0">
                <a:solidFill>
                  <a:srgbClr val="C00000"/>
                </a:solidFill>
              </a:rPr>
              <a:t>: Old, vulnerable software</a:t>
            </a:r>
          </a:p>
          <a:p>
            <a:pPr lvl="1"/>
            <a:r>
              <a:rPr lang="en-US" dirty="0">
                <a:solidFill>
                  <a:srgbClr val="293B90"/>
                </a:solidFill>
              </a:rPr>
              <a:t>Keep up-to-date on </a:t>
            </a:r>
            <a:r>
              <a:rPr lang="en-US" b="1" dirty="0">
                <a:solidFill>
                  <a:srgbClr val="293B90"/>
                </a:solidFill>
              </a:rPr>
              <a:t>virus protection</a:t>
            </a:r>
            <a:r>
              <a:rPr lang="en-US" dirty="0">
                <a:solidFill>
                  <a:srgbClr val="293B90"/>
                </a:solidFill>
              </a:rPr>
              <a:t> </a:t>
            </a:r>
            <a:r>
              <a:rPr lang="en-US" dirty="0" smtClean="0">
                <a:solidFill>
                  <a:srgbClr val="293B90"/>
                </a:solidFill>
              </a:rPr>
              <a:t>software</a:t>
            </a:r>
          </a:p>
          <a:p>
            <a:pPr lvl="1"/>
            <a:r>
              <a:rPr lang="en-US" dirty="0" smtClean="0">
                <a:solidFill>
                  <a:srgbClr val="293B90"/>
                </a:solidFill>
              </a:rPr>
              <a:t>Establish periodic software maintenance plan</a:t>
            </a:r>
            <a:endParaRPr lang="en-US" dirty="0">
              <a:solidFill>
                <a:srgbClr val="293B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Common Risks &amp; 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Monitor, monitor, monitor</a:t>
            </a:r>
          </a:p>
          <a:p>
            <a:pPr lvl="1"/>
            <a:r>
              <a:rPr lang="en-US" u="sng" dirty="0">
                <a:solidFill>
                  <a:srgbClr val="C00000"/>
                </a:solidFill>
              </a:rPr>
              <a:t>Risk</a:t>
            </a:r>
            <a:r>
              <a:rPr lang="en-US" dirty="0">
                <a:solidFill>
                  <a:srgbClr val="C00000"/>
                </a:solidFill>
              </a:rPr>
              <a:t>: Insufficient monitoring and lack of proper training</a:t>
            </a:r>
          </a:p>
          <a:p>
            <a:pPr lvl="1"/>
            <a:r>
              <a:rPr lang="en-US" dirty="0">
                <a:solidFill>
                  <a:srgbClr val="003399"/>
                </a:solidFill>
              </a:rPr>
              <a:t>Maintain an IT security policy</a:t>
            </a:r>
          </a:p>
          <a:p>
            <a:pPr lvl="1"/>
            <a:r>
              <a:rPr lang="en-US" dirty="0">
                <a:solidFill>
                  <a:srgbClr val="003399"/>
                </a:solidFill>
              </a:rPr>
              <a:t>IT function, test physical &amp; logical access, maintenance of </a:t>
            </a:r>
            <a:r>
              <a:rPr lang="en-US" dirty="0" smtClean="0">
                <a:solidFill>
                  <a:srgbClr val="003399"/>
                </a:solidFill>
              </a:rPr>
              <a:t>anti-virus &amp; patches</a:t>
            </a:r>
            <a:endParaRPr lang="en-US" dirty="0">
              <a:solidFill>
                <a:srgbClr val="003399"/>
              </a:solidFill>
            </a:endParaRPr>
          </a:p>
          <a:p>
            <a:pPr lvl="1"/>
            <a:r>
              <a:rPr lang="en-US" dirty="0" smtClean="0">
                <a:solidFill>
                  <a:srgbClr val="003399"/>
                </a:solidFill>
              </a:rPr>
              <a:t>Great </a:t>
            </a:r>
            <a:r>
              <a:rPr lang="en-US" dirty="0">
                <a:solidFill>
                  <a:srgbClr val="003399"/>
                </a:solidFill>
              </a:rPr>
              <a:t>controls don’t matter if they aren’t implemented as designed</a:t>
            </a:r>
            <a:r>
              <a:rPr lang="en-US" dirty="0" smtClean="0">
                <a:solidFill>
                  <a:srgbClr val="003399"/>
                </a:solidFill>
              </a:rPr>
              <a:t>.</a:t>
            </a:r>
          </a:p>
          <a:p>
            <a:pPr lvl="1"/>
            <a:r>
              <a:rPr lang="en-US" u="sng" dirty="0" smtClean="0">
                <a:solidFill>
                  <a:srgbClr val="003399"/>
                </a:solidFill>
              </a:rPr>
              <a:t>Monitoring </a:t>
            </a:r>
            <a:r>
              <a:rPr lang="en-US" u="sng" dirty="0">
                <a:solidFill>
                  <a:srgbClr val="003399"/>
                </a:solidFill>
              </a:rPr>
              <a:t>needs to be a key function of management</a:t>
            </a:r>
            <a:r>
              <a:rPr lang="en-US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Oregon </a:t>
            </a:r>
            <a:r>
              <a:rPr lang="en-US" dirty="0"/>
              <a:t>State Government merchant card usage (total merchant card </a:t>
            </a:r>
            <a:r>
              <a:rPr lang="en-US" dirty="0" smtClean="0"/>
              <a:t>revenue)</a:t>
            </a:r>
            <a:endParaRPr lang="en-US" sz="2400" dirty="0"/>
          </a:p>
          <a:p>
            <a:pPr lvl="1"/>
            <a:r>
              <a:rPr lang="en-US" dirty="0" smtClean="0"/>
              <a:t>2000 </a:t>
            </a:r>
            <a:r>
              <a:rPr lang="en-US" dirty="0"/>
              <a:t>- $</a:t>
            </a:r>
            <a:r>
              <a:rPr lang="en-US" dirty="0" smtClean="0"/>
              <a:t>125,000,000</a:t>
            </a:r>
            <a:endParaRPr lang="en-US" sz="1200" dirty="0"/>
          </a:p>
          <a:p>
            <a:pPr lvl="1"/>
            <a:r>
              <a:rPr lang="en-US" dirty="0" smtClean="0"/>
              <a:t>2010 </a:t>
            </a:r>
            <a:r>
              <a:rPr lang="en-US" dirty="0"/>
              <a:t>- $572,000,000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Agencies’ Responsibility for Securing Sensitive Banking Information</a:t>
            </a:r>
          </a:p>
          <a:p>
            <a:pPr lvl="1"/>
            <a:r>
              <a:rPr lang="en-US" dirty="0" smtClean="0"/>
              <a:t>PCI DSS</a:t>
            </a:r>
            <a:endParaRPr lang="en-US" sz="2000" dirty="0"/>
          </a:p>
          <a:p>
            <a:pPr lvl="1"/>
            <a:r>
              <a:rPr lang="en-US" dirty="0" smtClean="0"/>
              <a:t>National Automated Clearinghouse Association (NACHA) Rules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113"/>
            <a:ext cx="8229600" cy="4876801"/>
          </a:xfrm>
        </p:spPr>
        <p:txBody>
          <a:bodyPr/>
          <a:lstStyle/>
          <a:p>
            <a:r>
              <a:rPr lang="en-US" dirty="0" smtClean="0"/>
              <a:t>Oregon State Treasury’s (OST) Role</a:t>
            </a:r>
          </a:p>
          <a:p>
            <a:pPr lvl="1"/>
            <a:r>
              <a:rPr lang="en-US" dirty="0" smtClean="0"/>
              <a:t>Ensure state </a:t>
            </a:r>
            <a:r>
              <a:rPr lang="en-US" dirty="0"/>
              <a:t>agencies can demonstrate their diligence in protecting the merchant card information entrusted to </a:t>
            </a:r>
            <a:r>
              <a:rPr lang="en-US" dirty="0" smtClean="0"/>
              <a:t>them.</a:t>
            </a:r>
          </a:p>
          <a:p>
            <a:pPr lvl="1"/>
            <a:r>
              <a:rPr lang="en-US" dirty="0"/>
              <a:t>Three OST staff </a:t>
            </a:r>
            <a:r>
              <a:rPr lang="en-US" dirty="0" smtClean="0"/>
              <a:t>are assigned </a:t>
            </a:r>
            <a:r>
              <a:rPr lang="en-US" dirty="0"/>
              <a:t>to </a:t>
            </a:r>
            <a:r>
              <a:rPr lang="en-US" dirty="0" smtClean="0"/>
              <a:t>provide assistance </a:t>
            </a:r>
            <a:r>
              <a:rPr lang="en-US" dirty="0"/>
              <a:t>with securing </a:t>
            </a:r>
            <a:r>
              <a:rPr lang="en-US" dirty="0" smtClean="0"/>
              <a:t>sensitive </a:t>
            </a:r>
            <a:r>
              <a:rPr lang="en-US" dirty="0"/>
              <a:t>banking </a:t>
            </a:r>
            <a:r>
              <a:rPr lang="en-US" dirty="0" smtClean="0"/>
              <a:t>information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 Compliance Program:  </a:t>
            </a:r>
            <a:r>
              <a:rPr lang="en-US" b="1" dirty="0" smtClean="0"/>
              <a:t>2008-2009</a:t>
            </a:r>
            <a:endParaRPr lang="en-US" b="1" dirty="0"/>
          </a:p>
          <a:p>
            <a:pPr lvl="1"/>
            <a:r>
              <a:rPr lang="en-US" dirty="0" smtClean="0"/>
              <a:t>Discovery/Education</a:t>
            </a:r>
          </a:p>
          <a:p>
            <a:pPr lvl="1"/>
            <a:r>
              <a:rPr lang="en-US" dirty="0" smtClean="0"/>
              <a:t>PCI/ACH Surveys </a:t>
            </a:r>
            <a:r>
              <a:rPr lang="en-US" dirty="0"/>
              <a:t>(</a:t>
            </a:r>
            <a:r>
              <a:rPr lang="en-US" dirty="0" smtClean="0"/>
              <a:t>Excel)</a:t>
            </a:r>
          </a:p>
          <a:p>
            <a:pPr lvl="2"/>
            <a:r>
              <a:rPr lang="en-US" dirty="0" smtClean="0"/>
              <a:t>Based on Self Assessment Questionnaires (SAQs) published by the PCI</a:t>
            </a:r>
          </a:p>
          <a:p>
            <a:pPr lvl="2"/>
            <a:r>
              <a:rPr lang="en-US" dirty="0" smtClean="0"/>
              <a:t>Modified PCI Standards for ACH transactions.</a:t>
            </a:r>
          </a:p>
          <a:p>
            <a:pPr lvl="1"/>
            <a:r>
              <a:rPr lang="en-US" dirty="0" smtClean="0"/>
              <a:t>Results Verbally Communicated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 Compliance Program:  </a:t>
            </a:r>
            <a:r>
              <a:rPr lang="en-US" b="1" dirty="0" smtClean="0"/>
              <a:t>2010-2011</a:t>
            </a:r>
          </a:p>
          <a:p>
            <a:pPr lvl="1"/>
            <a:r>
              <a:rPr lang="en-US" dirty="0" smtClean="0"/>
              <a:t>New Technology/Education</a:t>
            </a:r>
          </a:p>
          <a:p>
            <a:pPr lvl="1"/>
            <a:r>
              <a:rPr lang="en-US" dirty="0" smtClean="0"/>
              <a:t>Rapid SAQ </a:t>
            </a:r>
          </a:p>
          <a:p>
            <a:pPr lvl="2"/>
            <a:r>
              <a:rPr lang="en-US" dirty="0" smtClean="0"/>
              <a:t>Web-based</a:t>
            </a:r>
          </a:p>
          <a:p>
            <a:pPr lvl="2"/>
            <a:r>
              <a:rPr lang="en-US" dirty="0"/>
              <a:t>Requirement </a:t>
            </a:r>
            <a:r>
              <a:rPr lang="en-US" dirty="0" smtClean="0"/>
              <a:t>Specificity</a:t>
            </a:r>
          </a:p>
          <a:p>
            <a:pPr lvl="2"/>
            <a:r>
              <a:rPr lang="en-US" dirty="0" smtClean="0"/>
              <a:t>Information Library </a:t>
            </a:r>
          </a:p>
          <a:p>
            <a:pPr lvl="2"/>
            <a:r>
              <a:rPr lang="en-US" dirty="0" smtClean="0"/>
              <a:t>Evidence Storage</a:t>
            </a:r>
          </a:p>
          <a:p>
            <a:pPr lvl="1"/>
            <a:r>
              <a:rPr lang="en-US" dirty="0" smtClean="0"/>
              <a:t>Results Summarized at a State-wide Level</a:t>
            </a:r>
          </a:p>
          <a:p>
            <a:pPr lvl="1"/>
            <a:r>
              <a:rPr lang="en-US" dirty="0" smtClean="0"/>
              <a:t>Full </a:t>
            </a:r>
            <a:r>
              <a:rPr lang="en-US" dirty="0"/>
              <a:t>Compliance </a:t>
            </a:r>
            <a:r>
              <a:rPr lang="en-US" dirty="0" smtClean="0"/>
              <a:t>Expected, Not Enforced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PCI DSS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PCI DSS</a:t>
            </a:r>
            <a:r>
              <a:rPr lang="en-US" dirty="0" smtClean="0"/>
              <a:t>: Payment </a:t>
            </a:r>
            <a:r>
              <a:rPr lang="en-US" dirty="0"/>
              <a:t>Card Industry Data Security Standard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2.0: sets out requirements to help those accepting card payments to protect cardholder information:</a:t>
            </a:r>
          </a:p>
          <a:p>
            <a:pPr lvl="2"/>
            <a:r>
              <a:rPr lang="en-US" dirty="0" smtClean="0"/>
              <a:t>Assess</a:t>
            </a:r>
          </a:p>
          <a:p>
            <a:pPr lvl="2"/>
            <a:r>
              <a:rPr lang="en-US" dirty="0" smtClean="0"/>
              <a:t>Remediate</a:t>
            </a:r>
          </a:p>
          <a:p>
            <a:pPr lvl="2"/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Compliance is mandatory if you store, process or handle credit or debit card information.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1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OST Compliance </a:t>
            </a:r>
            <a:r>
              <a:rPr lang="en-US" dirty="0" smtClean="0"/>
              <a:t>Program:  </a:t>
            </a:r>
            <a:r>
              <a:rPr lang="en-US" b="1" dirty="0" smtClean="0"/>
              <a:t>2012</a:t>
            </a:r>
          </a:p>
          <a:p>
            <a:pPr lvl="1"/>
            <a:r>
              <a:rPr lang="en-US" dirty="0" smtClean="0"/>
              <a:t>Continue educating and assisting</a:t>
            </a:r>
          </a:p>
          <a:p>
            <a:pPr lvl="1"/>
            <a:r>
              <a:rPr lang="en-US" dirty="0" smtClean="0"/>
              <a:t>Focus on compliance gaps already identified</a:t>
            </a:r>
          </a:p>
          <a:p>
            <a:pPr lvl="1"/>
            <a:r>
              <a:rPr lang="en-US" dirty="0" smtClean="0"/>
              <a:t>Increased enforcement</a:t>
            </a:r>
          </a:p>
          <a:p>
            <a:pPr lvl="2"/>
            <a:r>
              <a:rPr lang="en-US" dirty="0" smtClean="0"/>
              <a:t>In depth review of supporting documentation</a:t>
            </a:r>
          </a:p>
          <a:p>
            <a:pPr lvl="2"/>
            <a:r>
              <a:rPr lang="en-US" dirty="0" smtClean="0"/>
              <a:t>Non-compliant agencies need to show corrective action plan</a:t>
            </a:r>
          </a:p>
          <a:p>
            <a:pPr lvl="2"/>
            <a:r>
              <a:rPr lang="en-US" dirty="0" smtClean="0"/>
              <a:t>Revocation of merchant ID needed to process transactions – only for extreme non-compliance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OUS IAD Collaboration</a:t>
            </a:r>
          </a:p>
          <a:p>
            <a:pPr lvl="1"/>
            <a:r>
              <a:rPr lang="en-US" dirty="0" smtClean="0"/>
              <a:t>Consulting Role</a:t>
            </a:r>
          </a:p>
          <a:p>
            <a:pPr lvl="2"/>
            <a:r>
              <a:rPr lang="en-US" dirty="0"/>
              <a:t>Direct institutions to OST when setting up new credit card functions</a:t>
            </a:r>
          </a:p>
          <a:p>
            <a:pPr lvl="2"/>
            <a:r>
              <a:rPr lang="en-US" dirty="0" smtClean="0"/>
              <a:t>Available to help with policy development</a:t>
            </a:r>
          </a:p>
          <a:p>
            <a:pPr lvl="2"/>
            <a:r>
              <a:rPr lang="en-US" dirty="0" smtClean="0"/>
              <a:t>Resource for questions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9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Oregon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 Recommendations</a:t>
            </a:r>
            <a:endParaRPr lang="en-US" dirty="0"/>
          </a:p>
          <a:p>
            <a:pPr lvl="1"/>
            <a:r>
              <a:rPr lang="en-US" dirty="0"/>
              <a:t>Strong Tone From the Top</a:t>
            </a:r>
          </a:p>
          <a:p>
            <a:pPr lvl="1"/>
            <a:r>
              <a:rPr lang="en-US" dirty="0" smtClean="0"/>
              <a:t>Use Cross Functional Teams</a:t>
            </a:r>
          </a:p>
          <a:p>
            <a:pPr lvl="1"/>
            <a:r>
              <a:rPr lang="en-US" dirty="0" smtClean="0"/>
              <a:t>Simplify Security Requirements</a:t>
            </a:r>
          </a:p>
          <a:p>
            <a:pPr lvl="2"/>
            <a:r>
              <a:rPr lang="en-US" dirty="0" smtClean="0"/>
              <a:t>Similar Control Structure for Data with Similar Risks and Values </a:t>
            </a:r>
          </a:p>
          <a:p>
            <a:pPr lvl="1"/>
            <a:r>
              <a:rPr lang="en-US" dirty="0" smtClean="0"/>
              <a:t>Focus on Improving Key Compliance Gaps Already Identified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376362"/>
            <a:ext cx="8839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9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uslogo_vectory.gif"/>
          <p:cNvPicPr>
            <a:picLocks noChangeAspect="1"/>
          </p:cNvPicPr>
          <p:nvPr/>
        </p:nvPicPr>
        <p:blipFill>
          <a:blip r:embed="rId4" cstate="print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152400" y="178084"/>
            <a:ext cx="685800" cy="672958"/>
          </a:xfrm>
          <a:prstGeom prst="rect">
            <a:avLst/>
          </a:prstGeom>
          <a:effectLst/>
        </p:spPr>
      </p:pic>
      <p:sp>
        <p:nvSpPr>
          <p:cNvPr id="6" name="TextBox 5"/>
          <p:cNvSpPr txBox="1"/>
          <p:nvPr/>
        </p:nvSpPr>
        <p:spPr>
          <a:xfrm>
            <a:off x="2819400" y="327822"/>
            <a:ext cx="6553200" cy="523220"/>
          </a:xfrm>
          <a:prstGeom prst="rect">
            <a:avLst/>
          </a:prstGeom>
          <a:noFill/>
          <a:effectLst>
            <a:reflection stA="50000" endPos="75000" dist="2159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Oregon University System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Questions ?</a:t>
            </a:r>
            <a:endParaRPr lang="en-US" sz="4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PCI DSS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Compliance is self-monitored within the industry</a:t>
            </a:r>
          </a:p>
          <a:p>
            <a:pPr lvl="1"/>
            <a:r>
              <a:rPr lang="en-US" sz="2400" dirty="0" smtClean="0"/>
              <a:t>Must validate compliance by providing info to bank:</a:t>
            </a:r>
          </a:p>
          <a:p>
            <a:pPr lvl="2"/>
            <a:r>
              <a:rPr lang="en-US" sz="2000" dirty="0" smtClean="0"/>
              <a:t>Self-Assessment Questionnaire (SAQ), or</a:t>
            </a:r>
          </a:p>
          <a:p>
            <a:pPr lvl="2"/>
            <a:r>
              <a:rPr lang="en-US" sz="2000" dirty="0" smtClean="0"/>
              <a:t>Report on Compliance (ROC), generally for larger organizations</a:t>
            </a:r>
          </a:p>
          <a:p>
            <a:pPr lvl="1"/>
            <a:r>
              <a:rPr lang="en-US" sz="2400" dirty="0" smtClean="0"/>
              <a:t>Quarterly network scans showing no breaches</a:t>
            </a:r>
          </a:p>
          <a:p>
            <a:pPr lvl="1"/>
            <a:r>
              <a:rPr lang="en-US" sz="2400" dirty="0" smtClean="0"/>
              <a:t>Failure to comply could lead to PCI brands/banks removing your right to accept cards as methods of payment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PCI DSS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does PCI DSS affect?</a:t>
            </a:r>
          </a:p>
          <a:p>
            <a:pPr lvl="1"/>
            <a:r>
              <a:rPr lang="en-US" sz="2400" dirty="0" smtClean="0"/>
              <a:t>Business Affairs Office</a:t>
            </a:r>
          </a:p>
          <a:p>
            <a:pPr lvl="1"/>
            <a:r>
              <a:rPr lang="en-US" sz="2400" dirty="0" smtClean="0"/>
              <a:t>Bursar/Cashier</a:t>
            </a:r>
          </a:p>
          <a:p>
            <a:pPr lvl="1"/>
            <a:r>
              <a:rPr lang="en-US" sz="2400" dirty="0" smtClean="0"/>
              <a:t>Campus Bookstore (</a:t>
            </a:r>
            <a:r>
              <a:rPr lang="en-US" sz="2400" i="1" dirty="0" smtClean="0"/>
              <a:t>if owned/operated by the university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b="1" i="1" dirty="0" smtClean="0">
                <a:solidFill>
                  <a:srgbClr val="293B90"/>
                </a:solidFill>
              </a:rPr>
              <a:t>Any network segment</a:t>
            </a:r>
            <a:r>
              <a:rPr lang="en-US" sz="2400" dirty="0" smtClean="0"/>
              <a:t> that has a system that stores, processes or transmits confidential PCI data</a:t>
            </a:r>
          </a:p>
          <a:p>
            <a:pPr lvl="2"/>
            <a:r>
              <a:rPr lang="en-US" sz="2000" dirty="0" smtClean="0"/>
              <a:t>Point of Sale retailers on campus?</a:t>
            </a:r>
          </a:p>
          <a:p>
            <a:pPr lvl="2"/>
            <a:r>
              <a:rPr lang="en-US" sz="2000" dirty="0" smtClean="0"/>
              <a:t>Decentralized department that sells tickets to events?</a:t>
            </a:r>
          </a:p>
          <a:p>
            <a:pPr lvl="2"/>
            <a:r>
              <a:rPr lang="en-US" sz="2000" dirty="0" smtClean="0"/>
              <a:t>Selling of other materials outside of normal BAO/Cashier collections?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PCI DSS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Scope of PCI DSS</a:t>
            </a:r>
          </a:p>
          <a:p>
            <a:pPr lvl="1"/>
            <a:r>
              <a:rPr lang="en-US" dirty="0" smtClean="0"/>
              <a:t>Workstations</a:t>
            </a:r>
          </a:p>
          <a:p>
            <a:pPr lvl="1"/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Wireless and wired networks</a:t>
            </a:r>
          </a:p>
          <a:p>
            <a:pPr lvl="1"/>
            <a:r>
              <a:rPr lang="en-US" dirty="0" smtClean="0"/>
              <a:t>Mobile payment processing</a:t>
            </a:r>
          </a:p>
          <a:p>
            <a:pPr lvl="2"/>
            <a:r>
              <a:rPr lang="en-US" dirty="0" smtClean="0"/>
              <a:t>including remote POS devices and smartphones</a:t>
            </a:r>
          </a:p>
          <a:p>
            <a:pPr lvl="2"/>
            <a:r>
              <a:rPr lang="en-US" dirty="0" smtClean="0"/>
              <a:t>“Cloud computing”</a:t>
            </a:r>
          </a:p>
          <a:p>
            <a:pPr lvl="1"/>
            <a:r>
              <a:rPr lang="en-US" dirty="0" smtClean="0"/>
              <a:t>A big “no </a:t>
            </a:r>
            <a:r>
              <a:rPr lang="en-US" dirty="0" err="1" smtClean="0"/>
              <a:t>no</a:t>
            </a:r>
            <a:r>
              <a:rPr lang="en-US" dirty="0" smtClean="0"/>
              <a:t>”… hardcopy files or storing full credit card #s in Excel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PCI DSS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PCI DSS important?</a:t>
            </a:r>
          </a:p>
          <a:p>
            <a:pPr lvl="1"/>
            <a:r>
              <a:rPr lang="en-US" sz="2400" dirty="0" smtClean="0"/>
              <a:t>Helps set the bar for compliance and controls that could save organization from a critical data breach!</a:t>
            </a:r>
            <a:br>
              <a:rPr lang="en-US" sz="2400" dirty="0" smtClean="0"/>
            </a:br>
            <a:endParaRPr lang="en-US" sz="1000" dirty="0"/>
          </a:p>
          <a:p>
            <a:pPr marL="457200" lvl="1" indent="0" algn="ctr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A few Horror Stories!!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Heartland Payment Systems – 100 million accounts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TJ Maxx – 94 million customer records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Sony </a:t>
            </a:r>
            <a:r>
              <a:rPr lang="en-US" sz="2400" dirty="0" err="1" smtClean="0"/>
              <a:t>Playstation</a:t>
            </a:r>
            <a:r>
              <a:rPr lang="en-US" sz="2400" dirty="0" smtClean="0"/>
              <a:t> – 77 million names, addresses, C/C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Morgan Stanley – 34k investment clients on </a:t>
            </a:r>
            <a:r>
              <a:rPr lang="en-US" sz="2400" dirty="0" err="1" smtClean="0"/>
              <a:t>CDRom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IBM – employee data “fell off a truck”</a:t>
            </a:r>
          </a:p>
          <a:p>
            <a:pPr marL="457200" lvl="1" indent="0" algn="ctr">
              <a:buNone/>
            </a:pPr>
            <a:r>
              <a:rPr lang="en-US" sz="2400" dirty="0" smtClean="0"/>
              <a:t>Current cost estimates… </a:t>
            </a:r>
            <a:r>
              <a:rPr lang="en-US" sz="2400" b="1" dirty="0" smtClean="0">
                <a:solidFill>
                  <a:srgbClr val="FF0000"/>
                </a:solidFill>
              </a:rPr>
              <a:t>$100 to $300/record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various financial news sources and the 2011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Ponemon Institute Report</a:t>
            </a:r>
            <a:endParaRPr 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0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PCI DSS Trends in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Compliant vs</a:t>
            </a:r>
            <a:r>
              <a:rPr lang="en-US" dirty="0"/>
              <a:t>. non-compliant</a:t>
            </a:r>
            <a:r>
              <a:rPr lang="en-US" sz="2800" dirty="0" smtClean="0"/>
              <a:t> (2009-2010)</a:t>
            </a:r>
          </a:p>
          <a:p>
            <a:pPr lvl="1"/>
            <a:r>
              <a:rPr lang="en-US" dirty="0" err="1"/>
              <a:t>Approx</a:t>
            </a:r>
            <a:r>
              <a:rPr lang="en-US" dirty="0"/>
              <a:t> 64% of </a:t>
            </a:r>
            <a:r>
              <a:rPr lang="en-US" dirty="0" smtClean="0"/>
              <a:t>compliant </a:t>
            </a:r>
            <a:r>
              <a:rPr lang="en-US" dirty="0"/>
              <a:t>organizations reported suffering no data breaches involving credit card data over the past two </a:t>
            </a:r>
            <a:r>
              <a:rPr lang="en-US" dirty="0" smtClean="0"/>
              <a:t>years.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38% of organizations which were </a:t>
            </a:r>
            <a:r>
              <a:rPr lang="en-US" b="1" u="sng" dirty="0"/>
              <a:t>not</a:t>
            </a:r>
            <a:r>
              <a:rPr lang="en-US" dirty="0"/>
              <a:t> </a:t>
            </a:r>
            <a:r>
              <a:rPr lang="en-US" dirty="0" smtClean="0"/>
              <a:t>compliant </a:t>
            </a:r>
            <a:r>
              <a:rPr lang="en-US" dirty="0"/>
              <a:t>reported no breaches </a:t>
            </a:r>
            <a:r>
              <a:rPr lang="en-US" dirty="0" smtClean="0"/>
              <a:t>during </a:t>
            </a:r>
            <a:r>
              <a:rPr lang="en-US" dirty="0"/>
              <a:t>2009 </a:t>
            </a:r>
            <a:r>
              <a:rPr lang="en-US" dirty="0" smtClean="0"/>
              <a:t>&amp; 2010</a:t>
            </a:r>
          </a:p>
          <a:p>
            <a:pPr lvl="1"/>
            <a:r>
              <a:rPr lang="en-US" dirty="0" smtClean="0"/>
              <a:t>Cyber-criminals target </a:t>
            </a:r>
            <a:r>
              <a:rPr lang="en-US" dirty="0"/>
              <a:t>smaller </a:t>
            </a:r>
            <a:r>
              <a:rPr lang="en-US" dirty="0" smtClean="0"/>
              <a:t>organizations, less </a:t>
            </a:r>
            <a:r>
              <a:rPr lang="en-US" dirty="0"/>
              <a:t>likely to have implemented basic security measures, or to have done so </a:t>
            </a:r>
            <a:r>
              <a:rPr lang="en-US" dirty="0" smtClean="0"/>
              <a:t>incorrectly.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Source: 2011 Verizon DBI Report, 2011 Ponemon Institute Report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 smtClean="0"/>
              <a:t>PCI DSS Trends in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Compliant organizations suffer </a:t>
            </a:r>
            <a:r>
              <a:rPr lang="en-US" dirty="0" smtClean="0"/>
              <a:t>fewer data </a:t>
            </a:r>
            <a:r>
              <a:rPr lang="en-US" dirty="0"/>
              <a:t>breaches</a:t>
            </a:r>
          </a:p>
          <a:p>
            <a:pPr lvl="1"/>
            <a:r>
              <a:rPr lang="en-US" sz="2400" i="1" dirty="0" smtClean="0"/>
              <a:t>Duh!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64</a:t>
            </a:r>
            <a:r>
              <a:rPr lang="en-US" sz="2400" dirty="0"/>
              <a:t>% compliant vs. 38% non-compliant </a:t>
            </a:r>
            <a:r>
              <a:rPr lang="en-US" sz="2400" dirty="0" smtClean="0"/>
              <a:t>organizations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26</a:t>
            </a:r>
            <a:r>
              <a:rPr lang="en-US" sz="2400" dirty="0"/>
              <a:t>% of non-compliant organizations suffered more than five breaches over two </a:t>
            </a:r>
            <a:r>
              <a:rPr lang="en-US" sz="2400" dirty="0" smtClean="0"/>
              <a:t>years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r>
              <a:rPr lang="en-US" sz="2400" dirty="0" smtClean="0"/>
              <a:t>	This seems obvious, but… </a:t>
            </a:r>
            <a:br>
              <a:rPr lang="en-US" sz="2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2011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Ponemon Institute </a:t>
            </a:r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Report</a:t>
            </a:r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8A686C-1181-404B-B4A7-C6636C68F4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US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OUSpptTemplate</Template>
  <TotalTime>3228</TotalTime>
  <Words>1647</Words>
  <Application>Microsoft Office PowerPoint</Application>
  <PresentationFormat>On-screen Show (4:3)</PresentationFormat>
  <Paragraphs>386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OUSpptTemplate</vt:lpstr>
      <vt:lpstr> Payment Card Industry- Data Security Standards</vt:lpstr>
      <vt:lpstr>Agenda</vt:lpstr>
      <vt:lpstr>PCI DSS Overview</vt:lpstr>
      <vt:lpstr>PCI DSS Overview</vt:lpstr>
      <vt:lpstr>PCI DSS Overview</vt:lpstr>
      <vt:lpstr>PCI DSS Overview</vt:lpstr>
      <vt:lpstr>PCI DSS Overview</vt:lpstr>
      <vt:lpstr>PCI DSS Trends in Compliance</vt:lpstr>
      <vt:lpstr>PCI DSS Trends in Compliance</vt:lpstr>
      <vt:lpstr>PCI DSS Trends in Compliance</vt:lpstr>
      <vt:lpstr>PCI DSS Trends in Compliance</vt:lpstr>
      <vt:lpstr>2011 Data on Data Breaches</vt:lpstr>
      <vt:lpstr>2011 Data on Data Breaches</vt:lpstr>
      <vt:lpstr>Internal Audits’ Role</vt:lpstr>
      <vt:lpstr>Internal Audits’ Role</vt:lpstr>
      <vt:lpstr>Internal Audits’ Role</vt:lpstr>
      <vt:lpstr>Internal Audits’ Role</vt:lpstr>
      <vt:lpstr>Common Risks &amp; Internal Controls</vt:lpstr>
      <vt:lpstr>Common Risks &amp; Internal Controls</vt:lpstr>
      <vt:lpstr>Common Risks &amp; Internal Controls</vt:lpstr>
      <vt:lpstr>Common Risks &amp; Internal Controls</vt:lpstr>
      <vt:lpstr>Common Risks &amp; Internal Controls</vt:lpstr>
      <vt:lpstr>Common Risks &amp; Internal Controls</vt:lpstr>
      <vt:lpstr>Common Risks &amp; Internal Controls</vt:lpstr>
      <vt:lpstr>State of Oregon Approach</vt:lpstr>
      <vt:lpstr>State of Oregon Approach</vt:lpstr>
      <vt:lpstr>State of Oregon Approach</vt:lpstr>
      <vt:lpstr>State of Oregon Approach</vt:lpstr>
      <vt:lpstr>State of Oregon Approach</vt:lpstr>
      <vt:lpstr>State of Oregon Approach</vt:lpstr>
      <vt:lpstr>State of Oregon Approach</vt:lpstr>
      <vt:lpstr>State of Oregon Approach</vt:lpstr>
      <vt:lpstr>Useful Resources</vt:lpstr>
      <vt:lpstr>   Questions ?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Header</dc:title>
  <dc:creator>saundersd</dc:creator>
  <cp:lastModifiedBy>youngtam</cp:lastModifiedBy>
  <cp:revision>248</cp:revision>
  <dcterms:created xsi:type="dcterms:W3CDTF">2009-01-01T00:02:37Z</dcterms:created>
  <dcterms:modified xsi:type="dcterms:W3CDTF">2011-09-14T19:13:19Z</dcterms:modified>
</cp:coreProperties>
</file>