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handoutMasterIdLst>
    <p:handoutMasterId r:id="rId26"/>
  </p:handoutMasterIdLst>
  <p:sldIdLst>
    <p:sldId id="269" r:id="rId5"/>
    <p:sldId id="28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3" r:id="rId23"/>
    <p:sldId id="28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FF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AD729F9-6B76-4B13-881D-0EFB0137B0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AADAD1E-0C69-4473-92D5-A5C0A91090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3F658-F3D7-46FB-B4CD-590F353DC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8ECCF-5DBE-4456-A5CA-653BC9858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2AC3-D1B5-4DF4-8804-42D14EBFD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2AA8-E886-4F22-8EEB-86690E58F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6ECA-C2DA-4AE7-89BE-77A1EB42F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C7C-C28F-479F-A8A4-BE02B97E3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8634-6ABD-4B61-9B3A-FD2D46F4B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6D192-72B2-424C-B6FA-B8CEE27DE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7150-AADE-471E-AD91-0DC72F537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46FE62A-A110-4C83-B454-10E276F3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5AD5-CFF6-4241-A1EB-52E728D3E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92B4442-23A6-4C58-9C1E-34FEA1809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comply/docs/COM-03SocialMedi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MEDIA </a:t>
            </a:r>
            <a:br>
              <a:rPr lang="en-US" dirty="0" smtClean="0"/>
            </a:br>
            <a:r>
              <a:rPr lang="en-US" dirty="0" smtClean="0"/>
              <a:t>BENEFITS AND RISKS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41208" y="5334000"/>
            <a:ext cx="40700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Presented by:  Dan Landsberg</a:t>
            </a:r>
          </a:p>
          <a:p>
            <a:pPr algn="r"/>
            <a:r>
              <a:rPr lang="en-US" dirty="0" smtClean="0">
                <a:latin typeface="+mj-lt"/>
              </a:rPr>
              <a:t>August 12, 2011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Reputational and financial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Making the news for all the wrong reasons</a:t>
            </a:r>
          </a:p>
          <a:p>
            <a:pPr lvl="1"/>
            <a:r>
              <a:rPr lang="en-US" dirty="0" smtClean="0"/>
              <a:t>Security breaches</a:t>
            </a:r>
          </a:p>
          <a:p>
            <a:pPr lvl="1"/>
            <a:r>
              <a:rPr lang="en-US" dirty="0" smtClean="0"/>
              <a:t>Posting of personal private data </a:t>
            </a:r>
          </a:p>
          <a:p>
            <a:pPr lvl="1"/>
            <a:r>
              <a:rPr lang="en-US" dirty="0" smtClean="0"/>
              <a:t>Posting of embarrassing information (data, reports, photos, videos) </a:t>
            </a:r>
          </a:p>
          <a:p>
            <a:pPr lvl="1"/>
            <a:r>
              <a:rPr lang="en-US" dirty="0" smtClean="0"/>
              <a:t>Re-posting of data: e-mails, memos, reports, employee rants can be resent by recipients to a much larger and unintended audiences.</a:t>
            </a:r>
          </a:p>
          <a:p>
            <a:pPr lvl="1"/>
            <a:r>
              <a:rPr lang="en-US" dirty="0" smtClean="0"/>
              <a:t>“Name squatting” or “Brand hijacking” when a third party uses your company name or logos without your permission in social media.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Reputational and financial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</a:p>
          <a:p>
            <a:pPr lvl="1"/>
            <a:r>
              <a:rPr lang="en-US" dirty="0" smtClean="0"/>
              <a:t>Cost of corrective actions and damage control</a:t>
            </a:r>
          </a:p>
          <a:p>
            <a:pPr lvl="1"/>
            <a:r>
              <a:rPr lang="en-US" dirty="0" smtClean="0"/>
              <a:t>Loss of donations, grants</a:t>
            </a:r>
          </a:p>
          <a:p>
            <a:pPr lvl="1"/>
            <a:r>
              <a:rPr lang="en-US" dirty="0" smtClean="0"/>
              <a:t>Lawsuits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of viruses/malware to the corporate network</a:t>
            </a:r>
          </a:p>
          <a:p>
            <a:r>
              <a:rPr lang="en-US" dirty="0" smtClean="0"/>
              <a:t>Security breaches</a:t>
            </a:r>
          </a:p>
          <a:p>
            <a:r>
              <a:rPr lang="en-US" dirty="0" smtClean="0"/>
              <a:t>Loss of productivity / downtime</a:t>
            </a:r>
          </a:p>
          <a:p>
            <a:endParaRPr lang="en-US" dirty="0" smtClean="0"/>
          </a:p>
          <a:p>
            <a:r>
              <a:rPr lang="en-US" dirty="0" smtClean="0"/>
              <a:t>Consequences</a:t>
            </a:r>
          </a:p>
          <a:p>
            <a:pPr lvl="1"/>
            <a:r>
              <a:rPr lang="en-US" dirty="0" smtClean="0"/>
              <a:t>Reputational damage</a:t>
            </a:r>
          </a:p>
          <a:p>
            <a:pPr lvl="1"/>
            <a:r>
              <a:rPr lang="en-US" dirty="0" smtClean="0"/>
              <a:t>Regulatory fines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Disclosure of sensitive or protected information:</a:t>
            </a:r>
          </a:p>
          <a:p>
            <a:pPr lvl="1"/>
            <a:r>
              <a:rPr lang="en-US" dirty="0" smtClean="0"/>
              <a:t>An employee could unwittingly click on links to spam or phishing schemes or download malicious code on to the university network</a:t>
            </a:r>
          </a:p>
          <a:p>
            <a:endParaRPr lang="en-US" dirty="0" smtClean="0"/>
          </a:p>
          <a:p>
            <a:r>
              <a:rPr lang="en-US" dirty="0" smtClean="0"/>
              <a:t>Regulatory violations</a:t>
            </a:r>
          </a:p>
          <a:p>
            <a:endParaRPr lang="en-US" dirty="0" smtClean="0"/>
          </a:p>
          <a:p>
            <a:r>
              <a:rPr lang="en-US" dirty="0" smtClean="0"/>
              <a:t>Discovery and preservation issues:</a:t>
            </a:r>
          </a:p>
          <a:p>
            <a:pPr lvl="1"/>
            <a:r>
              <a:rPr lang="en-US" dirty="0" smtClean="0"/>
              <a:t>Ensure that data can be preserved, retrieved and produced if required </a:t>
            </a:r>
          </a:p>
          <a:p>
            <a:pPr lvl="1"/>
            <a:r>
              <a:rPr lang="en-US" dirty="0" smtClean="0"/>
              <a:t>Just because an attorney is </a:t>
            </a:r>
            <a:r>
              <a:rPr lang="en-US" dirty="0" err="1" smtClean="0"/>
              <a:t>cc’d</a:t>
            </a:r>
            <a:r>
              <a:rPr lang="en-US" dirty="0" smtClean="0"/>
              <a:t>, does not make it privileged</a:t>
            </a:r>
          </a:p>
          <a:p>
            <a:pPr lvl="1"/>
            <a:r>
              <a:rPr lang="en-US" dirty="0" smtClean="0"/>
              <a:t>If a privilege exists, it can be lost:</a:t>
            </a:r>
          </a:p>
          <a:p>
            <a:pPr lvl="2"/>
            <a:r>
              <a:rPr lang="en-US" dirty="0" smtClean="0"/>
              <a:t>Once communications are shared with others, any privilege of confidentiality will be lost.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Here are five primary business risks associated with the use of social media: </a:t>
            </a:r>
          </a:p>
          <a:p>
            <a:pPr lvl="1"/>
            <a:r>
              <a:rPr lang="en-US" dirty="0" smtClean="0"/>
              <a:t>Introduction of viruses/malware to the corporate network; </a:t>
            </a:r>
          </a:p>
          <a:p>
            <a:pPr lvl="1"/>
            <a:r>
              <a:rPr lang="en-US" dirty="0" smtClean="0"/>
              <a:t>Brand hijacking, such as a brand being impersonated on Twitter; </a:t>
            </a:r>
          </a:p>
          <a:p>
            <a:pPr lvl="1"/>
            <a:r>
              <a:rPr lang="en-US" dirty="0" smtClean="0"/>
              <a:t>Unclear or undefined content rights to information posted on social media sites; </a:t>
            </a:r>
          </a:p>
          <a:p>
            <a:pPr lvl="1"/>
            <a:r>
              <a:rPr lang="en-US" dirty="0" smtClean="0"/>
              <a:t>Unrealistic customer expectations of service through the ability to communicate with companies online 24/7; and </a:t>
            </a:r>
          </a:p>
          <a:p>
            <a:pPr lvl="1"/>
            <a:r>
              <a:rPr lang="en-US" dirty="0" smtClean="0"/>
              <a:t>Noncompliance with record management regulations because of mismanagement of electronic communications.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Media Risk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Policies and procedures address at least:</a:t>
            </a:r>
          </a:p>
          <a:p>
            <a:pPr lvl="1"/>
            <a:r>
              <a:rPr lang="en-US" dirty="0" smtClean="0"/>
              <a:t>What is social media</a:t>
            </a:r>
          </a:p>
          <a:p>
            <a:pPr lvl="1"/>
            <a:r>
              <a:rPr lang="en-US" dirty="0" smtClean="0"/>
              <a:t>Acceptable and authorized use of social media</a:t>
            </a:r>
          </a:p>
          <a:p>
            <a:pPr lvl="1"/>
            <a:r>
              <a:rPr lang="en-US" dirty="0" smtClean="0"/>
              <a:t>Posting rules/requirements for data, videos</a:t>
            </a:r>
          </a:p>
          <a:p>
            <a:pPr lvl="1"/>
            <a:r>
              <a:rPr lang="en-US" dirty="0" smtClean="0"/>
              <a:t>What is not allowed (rants, threatening, hateful or sexual content, bad mouthing employees, etc.)</a:t>
            </a:r>
          </a:p>
          <a:p>
            <a:pPr lvl="1"/>
            <a:r>
              <a:rPr lang="en-US" dirty="0" smtClean="0"/>
              <a:t>Rules for </a:t>
            </a:r>
            <a:r>
              <a:rPr lang="en-US" dirty="0" err="1" smtClean="0"/>
              <a:t>friending</a:t>
            </a:r>
            <a:r>
              <a:rPr lang="en-US" dirty="0" smtClean="0"/>
              <a:t> between employees, supervisors, students and faculty</a:t>
            </a:r>
          </a:p>
          <a:p>
            <a:pPr lvl="1"/>
            <a:r>
              <a:rPr lang="en-US" dirty="0" smtClean="0"/>
              <a:t>Regulatory requirements</a:t>
            </a:r>
          </a:p>
          <a:p>
            <a:pPr lvl="1"/>
            <a:r>
              <a:rPr lang="en-US" dirty="0" smtClean="0"/>
              <a:t>Copyright rules</a:t>
            </a:r>
          </a:p>
          <a:p>
            <a:pPr lvl="1"/>
            <a:r>
              <a:rPr lang="en-US" dirty="0" smtClean="0"/>
              <a:t>Intellectual property rules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Risk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Communications:</a:t>
            </a:r>
          </a:p>
          <a:p>
            <a:pPr lvl="1"/>
            <a:r>
              <a:rPr lang="en-US" dirty="0" smtClean="0"/>
              <a:t>Communicate to all personnel (and students) the social media policies and procedures</a:t>
            </a:r>
          </a:p>
          <a:p>
            <a:pPr lvl="1"/>
            <a:r>
              <a:rPr lang="en-US" dirty="0" smtClean="0"/>
              <a:t>Periodic communications regarding social media acceptable use</a:t>
            </a:r>
          </a:p>
          <a:p>
            <a:pPr lvl="2"/>
            <a:r>
              <a:rPr lang="en-US" dirty="0" smtClean="0"/>
              <a:t>i.e. if an employee uses the university’s name for a personal post are they required to include a disclaimer.</a:t>
            </a:r>
          </a:p>
          <a:p>
            <a:pPr lvl="1"/>
            <a:r>
              <a:rPr lang="en-US" dirty="0" smtClean="0"/>
              <a:t>Communicate when and how to notify management of policy violations.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Risk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Social media use training for users that will use social media as part of their job function or for research purposes </a:t>
            </a:r>
          </a:p>
          <a:p>
            <a:pPr lvl="1"/>
            <a:r>
              <a:rPr lang="en-US" dirty="0" smtClean="0"/>
              <a:t>Provide a webinar on social media use, risks, and your policies and procedures </a:t>
            </a:r>
          </a:p>
          <a:p>
            <a:pPr lvl="1"/>
            <a:r>
              <a:rPr lang="en-US" dirty="0" smtClean="0"/>
              <a:t>Social media use and regulatory requirements / restrictions (clearly defining that posting private patient or student is not allowed)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Risk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Information Technology Controls</a:t>
            </a:r>
          </a:p>
          <a:p>
            <a:pPr lvl="1"/>
            <a:r>
              <a:rPr lang="en-US" dirty="0" smtClean="0"/>
              <a:t>Antivirus/malware software</a:t>
            </a:r>
          </a:p>
          <a:p>
            <a:pPr lvl="1"/>
            <a:r>
              <a:rPr lang="en-US" dirty="0" smtClean="0"/>
              <a:t>Firewalls</a:t>
            </a:r>
          </a:p>
          <a:p>
            <a:pPr lvl="1"/>
            <a:r>
              <a:rPr lang="en-US" dirty="0" smtClean="0"/>
              <a:t>Logging and monitoring</a:t>
            </a:r>
          </a:p>
          <a:p>
            <a:pPr lvl="1"/>
            <a:r>
              <a:rPr lang="en-US" dirty="0" smtClean="0"/>
              <a:t>Security controls implemented on your social media site</a:t>
            </a:r>
          </a:p>
          <a:p>
            <a:pPr lvl="1"/>
            <a:r>
              <a:rPr lang="en-US" dirty="0" smtClean="0"/>
              <a:t>Scanning the social media sites for your data</a:t>
            </a:r>
          </a:p>
          <a:p>
            <a:pPr lvl="2"/>
            <a:r>
              <a:rPr lang="en-US" dirty="0" smtClean="0"/>
              <a:t>You can set up Google for “Social Mention” alerts when your university or president name is used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UWMC Social Media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UW MEDICINE</a:t>
            </a:r>
          </a:p>
          <a:p>
            <a:pPr algn="ctr">
              <a:buNone/>
            </a:pPr>
            <a:r>
              <a:rPr lang="en-US" b="1" dirty="0" smtClean="0"/>
              <a:t>SOCIAL NETWORKING POLICY AND GUIDELINES</a:t>
            </a:r>
          </a:p>
          <a:p>
            <a:pPr algn="ctr">
              <a:buNone/>
            </a:pPr>
            <a:r>
              <a:rPr lang="en-US" b="1" dirty="0" smtClean="0"/>
              <a:t>May 24, 2011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mtClean="0">
                <a:hlinkClick r:id="rId2"/>
              </a:rPr>
              <a:t>http://depts.washington.edu/comply/docs/COM-03SocialMedia.pdf</a:t>
            </a:r>
            <a:endParaRPr lang="en-US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Social Media?</a:t>
            </a:r>
          </a:p>
          <a:p>
            <a:r>
              <a:rPr lang="en-US" dirty="0" smtClean="0"/>
              <a:t>Social Media’s Professional Side</a:t>
            </a:r>
          </a:p>
          <a:p>
            <a:r>
              <a:rPr lang="en-US" dirty="0" smtClean="0"/>
              <a:t>Benefits of Social Media</a:t>
            </a:r>
          </a:p>
          <a:p>
            <a:r>
              <a:rPr lang="en-US" dirty="0" smtClean="0"/>
              <a:t>Regulatory Risks and Concerns</a:t>
            </a:r>
          </a:p>
          <a:p>
            <a:r>
              <a:rPr lang="en-US" dirty="0" smtClean="0"/>
              <a:t>Social Media Risks and Concerns</a:t>
            </a:r>
          </a:p>
          <a:p>
            <a:r>
              <a:rPr lang="en-US" dirty="0" smtClean="0"/>
              <a:t>Reputational and Financial Risks</a:t>
            </a:r>
          </a:p>
          <a:p>
            <a:r>
              <a:rPr lang="en-US" dirty="0" smtClean="0"/>
              <a:t>Information Security Risks</a:t>
            </a:r>
          </a:p>
          <a:p>
            <a:r>
              <a:rPr lang="en-US" dirty="0" smtClean="0"/>
              <a:t>Legal Risks</a:t>
            </a:r>
          </a:p>
          <a:p>
            <a:r>
              <a:rPr lang="en-US" dirty="0" smtClean="0"/>
              <a:t>Business Risks</a:t>
            </a:r>
          </a:p>
          <a:p>
            <a:r>
              <a:rPr lang="en-US" dirty="0" smtClean="0"/>
              <a:t>Social Media Risks Controls</a:t>
            </a:r>
          </a:p>
          <a:p>
            <a:r>
              <a:rPr lang="en-US" dirty="0" smtClean="0"/>
              <a:t>UWMC Social Media Policy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MEDIA </a:t>
            </a:r>
            <a:br>
              <a:rPr lang="en-US" dirty="0" smtClean="0"/>
            </a:br>
            <a:r>
              <a:rPr lang="en-US" dirty="0" smtClean="0"/>
              <a:t>BENEFITS AND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Questions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smtClean="0"/>
              <a:t>500 million users 2011</a:t>
            </a:r>
          </a:p>
          <a:p>
            <a:pPr lvl="1"/>
            <a:r>
              <a:rPr lang="en-US" dirty="0" smtClean="0"/>
              <a:t>1 in every 13 people on earth</a:t>
            </a:r>
          </a:p>
          <a:p>
            <a:pPr lvl="1"/>
            <a:r>
              <a:rPr lang="en-US" dirty="0" smtClean="0"/>
              <a:t>48% of 18 – 34 check </a:t>
            </a:r>
            <a:r>
              <a:rPr lang="en-US" dirty="0" err="1" smtClean="0"/>
              <a:t>Facebook</a:t>
            </a:r>
            <a:r>
              <a:rPr lang="en-US" dirty="0" smtClean="0"/>
              <a:t> daily</a:t>
            </a:r>
          </a:p>
          <a:p>
            <a:r>
              <a:rPr lang="en-US" dirty="0" smtClean="0"/>
              <a:t>Twitter</a:t>
            </a:r>
          </a:p>
          <a:p>
            <a:pPr lvl="1"/>
            <a:r>
              <a:rPr lang="en-US" dirty="0" smtClean="0"/>
              <a:t>200,000,000+ registered users </a:t>
            </a:r>
          </a:p>
          <a:p>
            <a:pPr lvl="1"/>
            <a:r>
              <a:rPr lang="en-US" dirty="0" smtClean="0"/>
              <a:t>460,000 new sign-ups daily </a:t>
            </a:r>
          </a:p>
          <a:p>
            <a:pPr lvl="1"/>
            <a:r>
              <a:rPr lang="en-US" dirty="0" smtClean="0"/>
              <a:t>155,000,000 Tweets per day </a:t>
            </a:r>
          </a:p>
          <a:p>
            <a:r>
              <a:rPr lang="en-US" dirty="0" smtClean="0"/>
              <a:t>YouTube</a:t>
            </a:r>
          </a:p>
          <a:p>
            <a:pPr lvl="1"/>
            <a:r>
              <a:rPr lang="en-US" dirty="0" smtClean="0"/>
              <a:t>100 million + users</a:t>
            </a:r>
          </a:p>
          <a:p>
            <a:pPr lvl="1"/>
            <a:r>
              <a:rPr lang="en-US" dirty="0" smtClean="0"/>
              <a:t>24 hours of video are uploaded every minute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Media’s Professional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Linkedin</a:t>
            </a:r>
            <a:endParaRPr lang="en-US" dirty="0" smtClean="0"/>
          </a:p>
          <a:p>
            <a:pPr lvl="1"/>
            <a:r>
              <a:rPr lang="en-US" dirty="0" smtClean="0"/>
              <a:t>100 million + members, March 2011</a:t>
            </a:r>
          </a:p>
          <a:p>
            <a:pPr lvl="1"/>
            <a:r>
              <a:rPr lang="en-US" dirty="0" smtClean="0"/>
              <a:t>17,800,000 members in Groups</a:t>
            </a:r>
          </a:p>
          <a:p>
            <a:pPr lvl="1"/>
            <a:r>
              <a:rPr lang="en-US" dirty="0" smtClean="0"/>
              <a:t>Groups – Education, finance, healthcare, etc.</a:t>
            </a:r>
          </a:p>
          <a:p>
            <a:r>
              <a:rPr lang="en-US" dirty="0" err="1" smtClean="0"/>
              <a:t>Plaxo</a:t>
            </a:r>
            <a:endParaRPr lang="en-US" dirty="0" smtClean="0"/>
          </a:p>
          <a:p>
            <a:pPr lvl="1"/>
            <a:r>
              <a:rPr lang="en-US" dirty="0" smtClean="0"/>
              <a:t>50 million users</a:t>
            </a:r>
          </a:p>
          <a:p>
            <a:pPr lvl="1"/>
            <a:r>
              <a:rPr lang="en-US" dirty="0" smtClean="0"/>
              <a:t>Electronic address book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Selling and promoting the university to students</a:t>
            </a:r>
          </a:p>
          <a:p>
            <a:pPr lvl="1"/>
            <a:r>
              <a:rPr lang="en-US" dirty="0" smtClean="0"/>
              <a:t>Academics, research, sports</a:t>
            </a:r>
          </a:p>
          <a:p>
            <a:r>
              <a:rPr lang="en-US" dirty="0" smtClean="0"/>
              <a:t>Brand recognition</a:t>
            </a:r>
          </a:p>
          <a:p>
            <a:pPr lvl="1"/>
            <a:r>
              <a:rPr lang="en-US" dirty="0" smtClean="0"/>
              <a:t>University accomplishments</a:t>
            </a:r>
          </a:p>
          <a:p>
            <a:pPr lvl="1"/>
            <a:r>
              <a:rPr lang="en-US" dirty="0" smtClean="0"/>
              <a:t>Selling and promoting the university to alumni, businesses and potential donors</a:t>
            </a:r>
          </a:p>
          <a:p>
            <a:r>
              <a:rPr lang="en-US" dirty="0" smtClean="0"/>
              <a:t>Human resources</a:t>
            </a:r>
          </a:p>
          <a:p>
            <a:pPr lvl="1"/>
            <a:r>
              <a:rPr lang="en-US" dirty="0" smtClean="0"/>
              <a:t>Job postings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tool</a:t>
            </a:r>
          </a:p>
          <a:p>
            <a:r>
              <a:rPr lang="en-US" dirty="0" smtClean="0"/>
              <a:t>Direct customer communication</a:t>
            </a:r>
          </a:p>
          <a:p>
            <a:r>
              <a:rPr lang="en-US" dirty="0" smtClean="0"/>
              <a:t>Speed of feedback/results</a:t>
            </a:r>
          </a:p>
          <a:p>
            <a:r>
              <a:rPr lang="en-US" dirty="0" smtClean="0"/>
              <a:t>Low cost</a:t>
            </a:r>
          </a:p>
          <a:p>
            <a:r>
              <a:rPr lang="en-US" dirty="0" smtClean="0"/>
              <a:t>Reach</a:t>
            </a:r>
          </a:p>
          <a:p>
            <a:r>
              <a:rPr lang="en-US" dirty="0" smtClean="0"/>
              <a:t>Credibility</a:t>
            </a:r>
          </a:p>
          <a:p>
            <a:r>
              <a:rPr lang="en-US" dirty="0" smtClean="0"/>
              <a:t>Customer service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Risks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FERPA, Family Educational Rights and Privacy Act </a:t>
            </a:r>
          </a:p>
          <a:p>
            <a:r>
              <a:rPr lang="en-US" dirty="0" smtClean="0"/>
              <a:t>HIPAA, Health Insurance Portability and Accountability Act 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 smtClean="0"/>
              <a:t>Require the non-disclosure of personal private student and patient data.</a:t>
            </a:r>
          </a:p>
          <a:p>
            <a:pPr lvl="1"/>
            <a:r>
              <a:rPr lang="en-US" dirty="0" smtClean="0"/>
              <a:t>Require notification if personal private data is disclosed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Risks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230 of the Communications Decency Act of 1996</a:t>
            </a:r>
          </a:p>
          <a:p>
            <a:pPr lvl="1"/>
            <a:r>
              <a:rPr lang="en-US" dirty="0" smtClean="0"/>
              <a:t>Section 230(c)(1) provides immunity from liability for providers and users of an "interactive computer service" who publish information provided by others:</a:t>
            </a:r>
          </a:p>
          <a:p>
            <a:pPr lvl="1"/>
            <a:r>
              <a:rPr lang="en-US" dirty="0" smtClean="0"/>
              <a:t>This means your ISP or the social media provider is not responsible for anything that is posted on their web site (except for what provider posts).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Media Risks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Reputational and financial risks</a:t>
            </a:r>
          </a:p>
          <a:p>
            <a:endParaRPr lang="en-US" dirty="0" smtClean="0"/>
          </a:p>
          <a:p>
            <a:r>
              <a:rPr lang="en-US" dirty="0" smtClean="0"/>
              <a:t>Information security risks</a:t>
            </a:r>
          </a:p>
          <a:p>
            <a:endParaRPr lang="en-US" dirty="0" smtClean="0"/>
          </a:p>
          <a:p>
            <a:r>
              <a:rPr lang="en-US" dirty="0" smtClean="0"/>
              <a:t>Legal risks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BAC4BA4A-F07C-42E2-A366-BC4486AF6717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37EA4C69-3A54-4C36-B426-D39BDF69C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75C357-44B5-4A8E-9042-419BBE63B19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96</TotalTime>
  <Words>855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Technic</vt:lpstr>
      <vt:lpstr>SOCIAL MEDIA  BENEFITS AND RISKS</vt:lpstr>
      <vt:lpstr>Agenda</vt:lpstr>
      <vt:lpstr>What is Social Media</vt:lpstr>
      <vt:lpstr>Social Media’s Professional Side</vt:lpstr>
      <vt:lpstr>Benefits of Social Media</vt:lpstr>
      <vt:lpstr>Benefits of Social Media</vt:lpstr>
      <vt:lpstr>Regulatory Risks and Concerns</vt:lpstr>
      <vt:lpstr>Regulatory Risks and Concerns</vt:lpstr>
      <vt:lpstr>Social Media Risks and Concerns</vt:lpstr>
      <vt:lpstr>Reputational and financial risks</vt:lpstr>
      <vt:lpstr>Reputational and financial risks</vt:lpstr>
      <vt:lpstr>Information security risks</vt:lpstr>
      <vt:lpstr>Legal risks</vt:lpstr>
      <vt:lpstr>Business Risks</vt:lpstr>
      <vt:lpstr>Social Media Risk Controls</vt:lpstr>
      <vt:lpstr>Social Media Risk Controls</vt:lpstr>
      <vt:lpstr>Social Media Risk Controls</vt:lpstr>
      <vt:lpstr>Social Media Risk Controls</vt:lpstr>
      <vt:lpstr>UWMC Social Media Policy</vt:lpstr>
      <vt:lpstr>SOCIAL MEDIA  BENEFITS AND RISKS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ccabe</dc:creator>
  <cp:keywords/>
  <dc:description/>
  <cp:lastModifiedBy>ccabe</cp:lastModifiedBy>
  <cp:revision>31</cp:revision>
  <cp:lastPrinted>1601-01-01T00:00:00Z</cp:lastPrinted>
  <dcterms:created xsi:type="dcterms:W3CDTF">2011-02-10T22:23:45Z</dcterms:created>
  <dcterms:modified xsi:type="dcterms:W3CDTF">2011-08-02T20:52:14Z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TC300009089990</vt:lpwstr>
  </property>
</Properties>
</file>