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handoutMasterIdLst>
    <p:handoutMasterId r:id="rId20"/>
  </p:handoutMasterIdLst>
  <p:sldIdLst>
    <p:sldId id="256" r:id="rId5"/>
    <p:sldId id="257" r:id="rId6"/>
    <p:sldId id="275" r:id="rId7"/>
    <p:sldId id="281" r:id="rId8"/>
    <p:sldId id="282" r:id="rId9"/>
    <p:sldId id="283" r:id="rId10"/>
    <p:sldId id="284" r:id="rId11"/>
    <p:sldId id="295" r:id="rId12"/>
    <p:sldId id="285" r:id="rId13"/>
    <p:sldId id="289" r:id="rId14"/>
    <p:sldId id="290" r:id="rId15"/>
    <p:sldId id="291" r:id="rId16"/>
    <p:sldId id="292" r:id="rId17"/>
    <p:sldId id="268"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0" autoAdjust="0"/>
  </p:normalViewPr>
  <p:slideViewPr>
    <p:cSldViewPr>
      <p:cViewPr varScale="1">
        <p:scale>
          <a:sx n="100" d="100"/>
          <a:sy n="100" d="100"/>
        </p:scale>
        <p:origin x="-28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17411"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7412" name="Rectangle 4"/>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DAD729F9-6B76-4B13-881D-0EFB0137B0CF}" type="slidenum">
              <a:rPr lang="en-US"/>
              <a:pPr/>
              <a:t>‹#›</a:t>
            </a:fld>
            <a:endParaRPr lang="en-US"/>
          </a:p>
        </p:txBody>
      </p:sp>
    </p:spTree>
    <p:extLst>
      <p:ext uri="{BB962C8B-B14F-4D97-AF65-F5344CB8AC3E}">
        <p14:creationId xmlns:p14="http://schemas.microsoft.com/office/powerpoint/2010/main" val="1798900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4"/>
          <p:cNvSpPr>
            <a:spLocks noGrp="1" noRot="1" noChangeAspect="1" noChangeArrowheads="1"/>
          </p:cNvSpPr>
          <p:nvPr>
            <p:ph type="sldImg" idx="2"/>
          </p:nvPr>
        </p:nvSpPr>
        <p:spPr bwMode="auto">
          <a:xfrm>
            <a:off x="1143000" y="685800"/>
            <a:ext cx="4572000" cy="3429000"/>
          </a:xfrm>
          <a:prstGeom prst="rect">
            <a:avLst/>
          </a:prstGeom>
          <a:noFill/>
          <a:ln w="12700" cap="sq">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6" name="Rectangle 8"/>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2057" name="Rectangle 9"/>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2058" name="Rectangle 10"/>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2059" name="Rectangle 11"/>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AAADAD1E-0C69-4473-92D5-A5C0A910901F}" type="slidenum">
              <a:rPr lang="en-US"/>
              <a:pPr/>
              <a:t>‹#›</a:t>
            </a:fld>
            <a:endParaRPr lang="en-US"/>
          </a:p>
        </p:txBody>
      </p:sp>
    </p:spTree>
    <p:extLst>
      <p:ext uri="{BB962C8B-B14F-4D97-AF65-F5344CB8AC3E}">
        <p14:creationId xmlns:p14="http://schemas.microsoft.com/office/powerpoint/2010/main" val="13702335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233F658-F3D7-46FB-B4CD-590F353DC7A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8ECCF-5DBE-4456-A5CA-653BC9858C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E2AC3-D1B5-4DF4-8804-42D14EBFD8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B2AA8-E886-4F22-8EEB-86690E58F9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896ECA-C2DA-4AE7-89BE-77A1EB42FAB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2C4C7C-C28F-479F-A8A4-BE02B97E38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98634-6ABD-4B61-9B3A-FD2D46F4B4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endParaRPr lang="en-US"/>
          </a:p>
        </p:txBody>
      </p:sp>
      <p:sp>
        <p:nvSpPr>
          <p:cNvPr id="8" name="Slide Number Placeholder 7"/>
          <p:cNvSpPr>
            <a:spLocks noGrp="1"/>
          </p:cNvSpPr>
          <p:nvPr>
            <p:ph type="sldNum" sz="quarter" idx="11"/>
          </p:nvPr>
        </p:nvSpPr>
        <p:spPr/>
        <p:txBody>
          <a:bodyPr/>
          <a:lstStyle/>
          <a:p>
            <a:fld id="{2186D192-72B2-424C-B6FA-B8CEE27DEEBE}"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7A7150-AADE-471E-AD91-0DC72F5375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046FE62A-A110-4C83-B454-10E276F3B5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75AD5-CFF6-4241-A1EB-52E728D3E8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92B4442-23A6-4C58-9C1E-34FEA180945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subTitle" idx="1"/>
          </p:nvPr>
        </p:nvSpPr>
        <p:spPr>
          <a:xfrm>
            <a:off x="228600" y="1295400"/>
            <a:ext cx="8610600" cy="1752600"/>
          </a:xfrm>
        </p:spPr>
        <p:txBody>
          <a:bodyPr>
            <a:noAutofit/>
          </a:bodyPr>
          <a:lstStyle/>
          <a:p>
            <a:pPr>
              <a:spcBef>
                <a:spcPct val="0"/>
              </a:spcBef>
            </a:pPr>
            <a:r>
              <a:rPr lang="en-US" sz="41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Billing Interface Data Review</a:t>
            </a:r>
          </a:p>
          <a:p>
            <a:pPr>
              <a:spcBef>
                <a:spcPct val="0"/>
              </a:spcBef>
            </a:pPr>
            <a:r>
              <a:rPr lang="en-US" sz="41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Using ACL</a:t>
            </a:r>
            <a:endParaRPr lang="en-US" sz="4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p:txBody>
      </p:sp>
      <p:pic>
        <p:nvPicPr>
          <p:cNvPr id="5" name="Picture 4" descr="logo_main.gif"/>
          <p:cNvPicPr>
            <a:picLocks noChangeAspect="1"/>
          </p:cNvPicPr>
          <p:nvPr/>
        </p:nvPicPr>
        <p:blipFill>
          <a:blip r:embed="rId2" cstate="print"/>
          <a:stretch>
            <a:fillRect/>
          </a:stretch>
        </p:blipFill>
        <p:spPr>
          <a:xfrm>
            <a:off x="304800" y="6172200"/>
            <a:ext cx="3257550" cy="314325"/>
          </a:xfrm>
          <a:prstGeom prst="rect">
            <a:avLst/>
          </a:prstGeom>
        </p:spPr>
      </p:pic>
      <p:sp>
        <p:nvSpPr>
          <p:cNvPr id="4" name="Rectangle 6"/>
          <p:cNvSpPr txBox="1">
            <a:spLocks noChangeArrowheads="1"/>
          </p:cNvSpPr>
          <p:nvPr/>
        </p:nvSpPr>
        <p:spPr>
          <a:xfrm>
            <a:off x="2743200" y="5105400"/>
            <a:ext cx="5943600" cy="1371600"/>
          </a:xfrm>
          <a:prstGeom prst="rect">
            <a:avLst/>
          </a:prstGeom>
        </p:spPr>
        <p:txBody>
          <a:bodyPr vert="horz">
            <a:normAutofit fontScale="55000" lnSpcReduction="20000"/>
          </a:bodyPr>
          <a:lstStyle/>
          <a:p>
            <a:pPr marL="0" marR="0" lvl="0" indent="0" algn="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lang="en-US" sz="1800" dirty="0" smtClean="0">
              <a:latin typeface="+mn-lt"/>
            </a:endParaRPr>
          </a:p>
          <a:p>
            <a:pPr marL="0" marR="0" lvl="0" indent="0" algn="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lang="en-US" sz="4000" dirty="0" smtClean="0">
                <a:latin typeface="+mn-lt"/>
              </a:rPr>
              <a:t>PNW Higher Ed Internal Audit Conference </a:t>
            </a:r>
          </a:p>
          <a:p>
            <a:pPr marL="0" marR="0" lvl="0" indent="0" algn="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lang="en-US" sz="4000" dirty="0" smtClean="0">
              <a:latin typeface="+mn-lt"/>
            </a:endParaRPr>
          </a:p>
          <a:p>
            <a:pPr marL="0" marR="0" lvl="0" indent="0" algn="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en-US" sz="4000" b="0" i="0" u="none" strike="noStrike" kern="1200" cap="none" spc="0" normalizeH="0" baseline="0" noProof="0" dirty="0" smtClean="0">
                <a:ln>
                  <a:noFill/>
                </a:ln>
                <a:solidFill>
                  <a:schemeClr val="tx1"/>
                </a:solidFill>
                <a:effectLst/>
                <a:uLnTx/>
                <a:uFillTx/>
                <a:latin typeface="+mn-lt"/>
                <a:ea typeface="+mn-ea"/>
                <a:cs typeface="+mn-cs"/>
              </a:rPr>
              <a:t>August</a:t>
            </a:r>
            <a:r>
              <a:rPr kumimoji="0" lang="en-US" sz="4000" b="0" i="0" u="none" strike="noStrike" kern="1200" cap="none" spc="0" normalizeH="0" noProof="0" dirty="0" smtClean="0">
                <a:ln>
                  <a:noFill/>
                </a:ln>
                <a:solidFill>
                  <a:schemeClr val="tx1"/>
                </a:solidFill>
                <a:effectLst/>
                <a:uLnTx/>
                <a:uFillTx/>
                <a:latin typeface="+mn-lt"/>
                <a:ea typeface="+mn-ea"/>
                <a:cs typeface="+mn-cs"/>
              </a:rPr>
              <a:t> 11</a:t>
            </a:r>
            <a:r>
              <a:rPr kumimoji="0" lang="en-US" sz="4000" b="0" i="0" u="none" strike="noStrike" kern="1200" cap="none" spc="0" normalizeH="0" baseline="0" noProof="0" dirty="0" smtClean="0">
                <a:ln>
                  <a:noFill/>
                </a:ln>
                <a:solidFill>
                  <a:schemeClr val="tx1"/>
                </a:solidFill>
                <a:effectLst/>
                <a:uLnTx/>
                <a:uFillTx/>
                <a:latin typeface="+mn-lt"/>
                <a:ea typeface="+mn-ea"/>
                <a:cs typeface="+mn-cs"/>
              </a:rPr>
              <a:t>, 2011</a:t>
            </a: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Data validation is critical at all steps in process!!</a:t>
            </a:r>
          </a:p>
          <a:p>
            <a:pPr lvl="1"/>
            <a:r>
              <a:rPr lang="en-US" dirty="0" smtClean="0"/>
              <a:t>Perform initial review of data after importing to ACL</a:t>
            </a:r>
          </a:p>
          <a:p>
            <a:pPr lvl="2"/>
            <a:r>
              <a:rPr lang="en-US" dirty="0" smtClean="0"/>
              <a:t>Correct data types - Issues with Excel conversion as noted above.</a:t>
            </a:r>
          </a:p>
          <a:p>
            <a:pPr lvl="2"/>
            <a:r>
              <a:rPr lang="en-US" dirty="0" smtClean="0"/>
              <a:t>Extraneous records at beginning, and less obvious, at end of file. Even “blank” lines in Excel can be loaded as a record in ACL if the field had been previously used.  Need to delete the line.</a:t>
            </a:r>
          </a:p>
          <a:p>
            <a:pPr lvl="2"/>
            <a:r>
              <a:rPr lang="en-US" dirty="0" smtClean="0"/>
              <a:t>Duplicates – found one file that had been sent to me twice.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 cont’d </a:t>
            </a:r>
            <a:endParaRPr lang="en-US" dirty="0"/>
          </a:p>
        </p:txBody>
      </p:sp>
      <p:sp>
        <p:nvSpPr>
          <p:cNvPr id="3" name="Content Placeholder 2"/>
          <p:cNvSpPr>
            <a:spLocks noGrp="1"/>
          </p:cNvSpPr>
          <p:nvPr>
            <p:ph idx="1"/>
          </p:nvPr>
        </p:nvSpPr>
        <p:spPr/>
        <p:txBody>
          <a:bodyPr>
            <a:normAutofit/>
          </a:bodyPr>
          <a:lstStyle/>
          <a:p>
            <a:pPr lvl="1"/>
            <a:r>
              <a:rPr lang="en-US" dirty="0" smtClean="0"/>
              <a:t>Validate </a:t>
            </a:r>
            <a:r>
              <a:rPr lang="en-US" u="sng" dirty="0" smtClean="0"/>
              <a:t>again</a:t>
            </a:r>
            <a:r>
              <a:rPr lang="en-US" dirty="0" smtClean="0"/>
              <a:t> after redefining table layouts.</a:t>
            </a:r>
          </a:p>
          <a:p>
            <a:pPr lvl="2"/>
            <a:r>
              <a:rPr lang="en-US" dirty="0" smtClean="0"/>
              <a:t>Example: if you change the start position of a quantity field and are one digit off, this creates a big problem!  Need to recheck control totals.</a:t>
            </a:r>
          </a:p>
          <a:p>
            <a:pPr lvl="1"/>
            <a:r>
              <a:rPr lang="en-US" dirty="0" smtClean="0"/>
              <a:t>If you have no control totals to check data, need to be creative – verify with numbers from another source and/or review for reasonableness.  </a:t>
            </a:r>
          </a:p>
          <a:p>
            <a:pPr lvl="2"/>
            <a:r>
              <a:rPr lang="en-US" dirty="0" smtClean="0"/>
              <a:t>Example:  Discovered a SQL error in data provided by the client when compared data to another report.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 cont’d</a:t>
            </a:r>
            <a:endParaRPr lang="en-US" dirty="0"/>
          </a:p>
        </p:txBody>
      </p:sp>
      <p:sp>
        <p:nvSpPr>
          <p:cNvPr id="3" name="Content Placeholder 2"/>
          <p:cNvSpPr>
            <a:spLocks noGrp="1"/>
          </p:cNvSpPr>
          <p:nvPr>
            <p:ph idx="1"/>
          </p:nvPr>
        </p:nvSpPr>
        <p:spPr/>
        <p:txBody>
          <a:bodyPr/>
          <a:lstStyle/>
          <a:p>
            <a:pPr lvl="2"/>
            <a:r>
              <a:rPr lang="en-US" dirty="0" smtClean="0"/>
              <a:t>Example: Ran analysis of the “calculated” charges from one module to determine reasonableness.  Analyzed for lines with no charges calculated.  Found many lines with zero charges due to the system having no rate tied to a classification issue . This analysis led to the biggest issue discovered during the course of the audit. </a:t>
            </a:r>
            <a:br>
              <a:rPr lang="en-US"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 cont’d</a:t>
            </a:r>
            <a:endParaRPr lang="en-US" dirty="0"/>
          </a:p>
        </p:txBody>
      </p:sp>
      <p:sp>
        <p:nvSpPr>
          <p:cNvPr id="3" name="Content Placeholder 2"/>
          <p:cNvSpPr>
            <a:spLocks noGrp="1"/>
          </p:cNvSpPr>
          <p:nvPr>
            <p:ph idx="1"/>
          </p:nvPr>
        </p:nvSpPr>
        <p:spPr/>
        <p:txBody>
          <a:bodyPr/>
          <a:lstStyle/>
          <a:p>
            <a:r>
              <a:rPr lang="en-US" dirty="0" smtClean="0"/>
              <a:t>Sometimes the best discoveries are not from the “planned” tests</a:t>
            </a:r>
          </a:p>
          <a:p>
            <a:r>
              <a:rPr lang="en-US" dirty="0" smtClean="0"/>
              <a:t>If something doesn’t make sense, keep asking!</a:t>
            </a:r>
          </a:p>
          <a:p>
            <a:r>
              <a:rPr lang="en-US" dirty="0" smtClean="0"/>
              <a:t>Input and assistance from project sponsors/clients is important</a:t>
            </a:r>
          </a:p>
          <a:p>
            <a:r>
              <a:rPr lang="en-US" dirty="0" smtClean="0"/>
              <a:t>Without data dictionary, specifications, etc. triple the budget!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2590800"/>
            <a:ext cx="8229600" cy="1143000"/>
          </a:xfrm>
        </p:spPr>
        <p:txBody>
          <a:bodyPr/>
          <a:lstStyle/>
          <a:p>
            <a:r>
              <a:rPr lang="en-US" dirty="0" smtClean="0"/>
              <a:t>Questions?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p:txBody>
          <a:bodyPr/>
          <a:lstStyle/>
          <a:p>
            <a:r>
              <a:rPr lang="en-US" dirty="0" smtClean="0"/>
              <a:t>Agenda</a:t>
            </a:r>
            <a:endParaRPr lang="en-US" dirty="0"/>
          </a:p>
        </p:txBody>
      </p:sp>
      <p:sp>
        <p:nvSpPr>
          <p:cNvPr id="5127" name="Rectangle 7"/>
          <p:cNvSpPr>
            <a:spLocks noGrp="1" noChangeArrowheads="1"/>
          </p:cNvSpPr>
          <p:nvPr>
            <p:ph idx="1"/>
          </p:nvPr>
        </p:nvSpPr>
        <p:spPr>
          <a:xfrm>
            <a:off x="914400" y="1600200"/>
            <a:ext cx="7772400" cy="4709160"/>
          </a:xfrm>
        </p:spPr>
        <p:txBody>
          <a:bodyPr/>
          <a:lstStyle/>
          <a:p>
            <a:r>
              <a:rPr lang="en-US" dirty="0" smtClean="0"/>
              <a:t>Background  - (deleted – specific audit info)</a:t>
            </a:r>
            <a:endParaRPr lang="en-US" dirty="0"/>
          </a:p>
          <a:p>
            <a:r>
              <a:rPr lang="en-US" dirty="0" smtClean="0"/>
              <a:t>Objectives – (deleted)</a:t>
            </a:r>
            <a:endParaRPr lang="en-US" dirty="0"/>
          </a:p>
          <a:p>
            <a:r>
              <a:rPr lang="en-US" dirty="0" smtClean="0"/>
              <a:t>Approach</a:t>
            </a:r>
          </a:p>
          <a:p>
            <a:r>
              <a:rPr lang="en-US" dirty="0" smtClean="0"/>
              <a:t>Challenges/Solutions</a:t>
            </a:r>
          </a:p>
          <a:p>
            <a:r>
              <a:rPr lang="en-US" dirty="0" smtClean="0"/>
              <a:t>Lessons Learned</a:t>
            </a:r>
          </a:p>
          <a:p>
            <a:r>
              <a:rPr lang="en-US" dirty="0" smtClean="0"/>
              <a:t>Results – (deleted)</a:t>
            </a:r>
          </a:p>
          <a:p>
            <a:r>
              <a:rPr lang="en-US" dirty="0" smtClean="0"/>
              <a:t>Questions?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p:txBody>
          <a:bodyPr/>
          <a:lstStyle/>
          <a:p>
            <a:r>
              <a:rPr lang="en-US" dirty="0" smtClean="0"/>
              <a:t>Standard ACL data analysis cycle:</a:t>
            </a:r>
          </a:p>
          <a:p>
            <a:pPr lvl="1"/>
            <a:r>
              <a:rPr lang="en-US" sz="2400" dirty="0" smtClean="0"/>
              <a:t>Planning</a:t>
            </a:r>
          </a:p>
          <a:p>
            <a:pPr lvl="1"/>
            <a:r>
              <a:rPr lang="en-US" sz="2400" dirty="0" smtClean="0"/>
              <a:t>Data access</a:t>
            </a:r>
          </a:p>
          <a:p>
            <a:pPr lvl="1"/>
            <a:r>
              <a:rPr lang="en-US" sz="2400" dirty="0" smtClean="0"/>
              <a:t>Data integrity verification **</a:t>
            </a:r>
          </a:p>
          <a:p>
            <a:pPr lvl="1"/>
            <a:r>
              <a:rPr lang="en-US" sz="2400" dirty="0" smtClean="0"/>
              <a:t>Data analysis</a:t>
            </a:r>
          </a:p>
          <a:p>
            <a:pPr lvl="1"/>
            <a:r>
              <a:rPr lang="en-US" sz="2400" dirty="0" smtClean="0"/>
              <a:t>Reporting results</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Challenges/Solutions</a:t>
            </a:r>
            <a:endParaRPr lang="en-US" dirty="0"/>
          </a:p>
        </p:txBody>
      </p:sp>
      <p:sp>
        <p:nvSpPr>
          <p:cNvPr id="3" name="Content Placeholder 2"/>
          <p:cNvSpPr>
            <a:spLocks noGrp="1"/>
          </p:cNvSpPr>
          <p:nvPr>
            <p:ph idx="1"/>
          </p:nvPr>
        </p:nvSpPr>
        <p:spPr/>
        <p:txBody>
          <a:bodyPr/>
          <a:lstStyle/>
          <a:p>
            <a:r>
              <a:rPr lang="en-US" dirty="0" smtClean="0"/>
              <a:t>Data – obscure formats, i.e. HL7</a:t>
            </a:r>
          </a:p>
          <a:p>
            <a:pPr lvl="1"/>
            <a:r>
              <a:rPr lang="en-US" dirty="0" smtClean="0"/>
              <a:t>Example: (deleted)</a:t>
            </a:r>
          </a:p>
          <a:p>
            <a:pPr lvl="1"/>
            <a:endParaRPr lang="en-US" dirty="0"/>
          </a:p>
        </p:txBody>
      </p:sp>
      <p:graphicFrame>
        <p:nvGraphicFramePr>
          <p:cNvPr id="6" name="Table 5"/>
          <p:cNvGraphicFramePr>
            <a:graphicFrameLocks noGrp="1"/>
          </p:cNvGraphicFramePr>
          <p:nvPr/>
        </p:nvGraphicFramePr>
        <p:xfrm>
          <a:off x="6626121" y="-24566420"/>
          <a:ext cx="260068" cy="22678308"/>
        </p:xfrm>
        <a:graphic>
          <a:graphicData uri="http://schemas.openxmlformats.org/drawingml/2006/table">
            <a:tbl>
              <a:tblPr/>
              <a:tblGrid>
                <a:gridCol w="44450"/>
                <a:gridCol w="54116"/>
                <a:gridCol w="54116"/>
                <a:gridCol w="107386"/>
              </a:tblGrid>
              <a:tr h="762860">
                <a:tc>
                  <a:txBody>
                    <a:bodyPr/>
                    <a:lstStyle/>
                    <a:p>
                      <a:pPr algn="l" fontAlgn="b"/>
                      <a:r>
                        <a:rPr lang="en-US" sz="1400" b="0" i="0" u="none" strike="noStrike" baseline="0" dirty="0">
                          <a:solidFill>
                            <a:srgbClr val="000000"/>
                          </a:solidFill>
                          <a:latin typeface="Arial" pitchFamily="34" charset="0"/>
                        </a:rPr>
                        <a:t>EVN</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P03</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201101272315</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 </a:t>
                      </a:r>
                    </a:p>
                  </a:txBody>
                  <a:tcPr marL="9525" marR="9525" marT="9525" marB="0" anchor="b">
                    <a:lnL>
                      <a:noFill/>
                    </a:lnL>
                    <a:lnR>
                      <a:noFill/>
                    </a:lnR>
                    <a:lnT>
                      <a:noFill/>
                    </a:lnT>
                    <a:lnB>
                      <a:noFill/>
                    </a:lnB>
                    <a:solidFill>
                      <a:srgbClr val="FDE9D9"/>
                    </a:solidFill>
                  </a:tcPr>
                </a:tc>
              </a:tr>
              <a:tr h="2648959">
                <a:tc>
                  <a:txBody>
                    <a:bodyPr/>
                    <a:lstStyle/>
                    <a:p>
                      <a:pPr algn="l" fontAlgn="b"/>
                      <a:r>
                        <a:rPr lang="en-US" sz="1400" b="0" i="0" u="none" strike="noStrike" baseline="0">
                          <a:solidFill>
                            <a:srgbClr val="000000"/>
                          </a:solidFill>
                          <a:latin typeface="Arial" pitchFamily="34" charset="0"/>
                        </a:rPr>
                        <a:t>PID</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1</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U7777777</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LNAMEX^FNAMEX^</a:t>
                      </a:r>
                    </a:p>
                  </a:txBody>
                  <a:tcPr marL="9525" marR="9525" marT="9525" marB="0" anchor="b">
                    <a:lnL>
                      <a:noFill/>
                    </a:lnL>
                    <a:lnR>
                      <a:noFill/>
                    </a:lnR>
                    <a:lnT>
                      <a:noFill/>
                    </a:lnT>
                    <a:lnB>
                      <a:noFill/>
                    </a:lnB>
                    <a:solidFill>
                      <a:srgbClr val="FDE9D9"/>
                    </a:solidFill>
                  </a:tcPr>
                </a:tc>
              </a:tr>
              <a:tr h="4723668">
                <a:tc>
                  <a:txBody>
                    <a:bodyPr/>
                    <a:lstStyle/>
                    <a:p>
                      <a:pPr algn="l" fontAlgn="b"/>
                      <a:r>
                        <a:rPr lang="en-US" sz="1400" b="0" i="0" u="none" strike="noStrike" baseline="0">
                          <a:solidFill>
                            <a:srgbClr val="000000"/>
                          </a:solidFill>
                          <a:latin typeface="Arial" pitchFamily="34" charset="0"/>
                        </a:rPr>
                        <a:t>PV1</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1</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E</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333333^Drlastr^DrFirst^Mi</a:t>
                      </a:r>
                    </a:p>
                  </a:txBody>
                  <a:tcPr marL="9525" marR="9525" marT="9525" marB="0" anchor="b">
                    <a:lnL>
                      <a:noFill/>
                    </a:lnL>
                    <a:lnR>
                      <a:noFill/>
                    </a:lnR>
                    <a:lnT>
                      <a:noFill/>
                    </a:lnT>
                    <a:lnB>
                      <a:noFill/>
                    </a:lnB>
                    <a:solidFill>
                      <a:srgbClr val="FDE9D9"/>
                    </a:solidFill>
                  </a:tcPr>
                </a:tc>
              </a:tr>
              <a:tr h="2271739">
                <a:tc>
                  <a:txBody>
                    <a:bodyPr/>
                    <a:lstStyle/>
                    <a:p>
                      <a:pPr algn="l" fontAlgn="b"/>
                      <a:r>
                        <a:rPr lang="en-US" sz="1400" b="0" i="0" u="none" strike="noStrike" baseline="0">
                          <a:solidFill>
                            <a:srgbClr val="000000"/>
                          </a:solidFill>
                          <a:latin typeface="Arial" pitchFamily="34" charset="0"/>
                        </a:rPr>
                        <a:t>FT1</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1</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VL232435</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201101272315</a:t>
                      </a:r>
                    </a:p>
                  </a:txBody>
                  <a:tcPr marL="9525" marR="9525" marT="9525" marB="0" anchor="b">
                    <a:lnL>
                      <a:noFill/>
                    </a:lnL>
                    <a:lnR>
                      <a:noFill/>
                    </a:lnR>
                    <a:lnT>
                      <a:noFill/>
                    </a:lnT>
                    <a:lnB>
                      <a:noFill/>
                    </a:lnB>
                    <a:solidFill>
                      <a:srgbClr val="FDE9D9"/>
                    </a:solidFill>
                  </a:tcPr>
                </a:tc>
              </a:tr>
              <a:tr h="4912278">
                <a:tc>
                  <a:txBody>
                    <a:bodyPr/>
                    <a:lstStyle/>
                    <a:p>
                      <a:pPr algn="l" fontAlgn="b"/>
                      <a:r>
                        <a:rPr lang="en-US" sz="1400" b="0" i="0" u="none" strike="noStrike" baseline="0">
                          <a:solidFill>
                            <a:srgbClr val="000000"/>
                          </a:solidFill>
                          <a:latin typeface="Arial" pitchFamily="34" charset="0"/>
                        </a:rPr>
                        <a:t>PR1</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1</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VL232435</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F</a:t>
                      </a:r>
                    </a:p>
                  </a:txBody>
                  <a:tcPr marL="9525" marR="9525" marT="9525" marB="0" anchor="b">
                    <a:lnL>
                      <a:noFill/>
                    </a:lnL>
                    <a:lnR>
                      <a:noFill/>
                    </a:lnR>
                    <a:lnT>
                      <a:noFill/>
                    </a:lnT>
                    <a:lnB>
                      <a:noFill/>
                    </a:lnB>
                    <a:solidFill>
                      <a:srgbClr val="FDE9D9"/>
                    </a:solidFill>
                  </a:tcPr>
                </a:tc>
              </a:tr>
              <a:tr h="2271739">
                <a:tc>
                  <a:txBody>
                    <a:bodyPr/>
                    <a:lstStyle/>
                    <a:p>
                      <a:pPr algn="l" fontAlgn="b"/>
                      <a:r>
                        <a:rPr lang="en-US" sz="1400" b="0" i="0" u="none" strike="noStrike" baseline="0">
                          <a:solidFill>
                            <a:srgbClr val="000000"/>
                          </a:solidFill>
                          <a:latin typeface="Arial" pitchFamily="34" charset="0"/>
                        </a:rPr>
                        <a:t>FT1</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2</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a:solidFill>
                            <a:srgbClr val="000000"/>
                          </a:solidFill>
                          <a:latin typeface="Arial" pitchFamily="34" charset="0"/>
                        </a:rPr>
                        <a:t>SL193119</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201101272315</a:t>
                      </a:r>
                    </a:p>
                  </a:txBody>
                  <a:tcPr marL="9525" marR="9525" marT="9525" marB="0" anchor="b">
                    <a:lnL>
                      <a:noFill/>
                    </a:lnL>
                    <a:lnR>
                      <a:noFill/>
                    </a:lnR>
                    <a:lnT>
                      <a:noFill/>
                    </a:lnT>
                    <a:lnB>
                      <a:noFill/>
                    </a:lnB>
                    <a:solidFill>
                      <a:srgbClr val="FDE9D9"/>
                    </a:solidFill>
                  </a:tcPr>
                </a:tc>
              </a:tr>
              <a:tr h="1517299">
                <a:tc>
                  <a:txBody>
                    <a:bodyPr/>
                    <a:lstStyle/>
                    <a:p>
                      <a:pPr algn="l" fontAlgn="b"/>
                      <a:r>
                        <a:rPr lang="en-US" sz="1400" b="0" i="0" u="none" strike="noStrike" baseline="0">
                          <a:solidFill>
                            <a:srgbClr val="000000"/>
                          </a:solidFill>
                          <a:latin typeface="Arial" pitchFamily="34" charset="0"/>
                        </a:rPr>
                        <a:t>PR1</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2</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SL193119</a:t>
                      </a:r>
                    </a:p>
                  </a:txBody>
                  <a:tcPr marL="9525" marR="9525" marT="9525" marB="0" anchor="b">
                    <a:lnL>
                      <a:noFill/>
                    </a:lnL>
                    <a:lnR>
                      <a:noFill/>
                    </a:lnR>
                    <a:lnT>
                      <a:noFill/>
                    </a:lnT>
                    <a:lnB>
                      <a:noFill/>
                    </a:lnB>
                    <a:solidFill>
                      <a:srgbClr val="FDE9D9"/>
                    </a:solidFill>
                  </a:tcPr>
                </a:tc>
                <a:tc>
                  <a:txBody>
                    <a:bodyPr/>
                    <a:lstStyle/>
                    <a:p>
                      <a:pPr algn="l" fontAlgn="b"/>
                      <a:r>
                        <a:rPr lang="en-US" sz="1400" b="0" i="0" u="none" strike="noStrike" baseline="0" dirty="0">
                          <a:solidFill>
                            <a:srgbClr val="000000"/>
                          </a:solidFill>
                          <a:latin typeface="Arial" pitchFamily="34" charset="0"/>
                        </a:rPr>
                        <a:t>F</a:t>
                      </a:r>
                    </a:p>
                  </a:txBody>
                  <a:tcPr marL="9525" marR="9525" marT="9525" marB="0" anchor="b">
                    <a:lnL>
                      <a:noFill/>
                    </a:lnL>
                    <a:lnR>
                      <a:noFill/>
                    </a:lnR>
                    <a:lnT>
                      <a:noFill/>
                    </a:lnT>
                    <a:lnB>
                      <a:noFill/>
                    </a:lnB>
                    <a:solidFill>
                      <a:srgbClr val="FDE9D9"/>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Challenges/Solutions, cont’d</a:t>
            </a:r>
            <a:endParaRPr lang="en-US" dirty="0"/>
          </a:p>
        </p:txBody>
      </p:sp>
      <p:sp>
        <p:nvSpPr>
          <p:cNvPr id="3" name="Content Placeholder 2"/>
          <p:cNvSpPr>
            <a:spLocks noGrp="1"/>
          </p:cNvSpPr>
          <p:nvPr>
            <p:ph idx="1"/>
          </p:nvPr>
        </p:nvSpPr>
        <p:spPr/>
        <p:txBody>
          <a:bodyPr>
            <a:normAutofit/>
          </a:bodyPr>
          <a:lstStyle/>
          <a:p>
            <a:pPr lvl="1"/>
            <a:r>
              <a:rPr lang="en-US" dirty="0" smtClean="0"/>
              <a:t>Solution: Requested client convert data files to 1 record per line.  </a:t>
            </a:r>
            <a:r>
              <a:rPr lang="en-US" i="1" dirty="0" smtClean="0"/>
              <a:t>Note: ACL </a:t>
            </a:r>
            <a:r>
              <a:rPr lang="en-US" i="1" dirty="0" err="1" smtClean="0"/>
              <a:t>AuditExchange</a:t>
            </a:r>
            <a:r>
              <a:rPr lang="en-US" i="1" dirty="0" smtClean="0"/>
              <a:t> has capability to convert HL7.</a:t>
            </a:r>
          </a:p>
          <a:p>
            <a:pPr lvl="1"/>
            <a:endParaRPr lang="en-US" i="1" dirty="0" smtClean="0"/>
          </a:p>
          <a:p>
            <a:r>
              <a:rPr lang="en-US" dirty="0" smtClean="0"/>
              <a:t>Excel formatting issues:</a:t>
            </a:r>
          </a:p>
          <a:p>
            <a:pPr lvl="1"/>
            <a:r>
              <a:rPr lang="en-US" dirty="0" smtClean="0"/>
              <a:t>Certain “text” fields populated by Import Wizard as date fields upon loading into ACL.  Unable to be modified. Example:  “20707” became "07/26/2007“.</a:t>
            </a:r>
          </a:p>
          <a:p>
            <a:pPr lvl="1">
              <a:buNone/>
            </a:pPr>
            <a:endParaRPr lang="en-US" i="1"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Challenges/Solutions, cont’d</a:t>
            </a:r>
            <a:endParaRPr lang="en-US" dirty="0"/>
          </a:p>
        </p:txBody>
      </p:sp>
      <p:sp>
        <p:nvSpPr>
          <p:cNvPr id="3" name="Content Placeholder 2"/>
          <p:cNvSpPr>
            <a:spLocks noGrp="1"/>
          </p:cNvSpPr>
          <p:nvPr>
            <p:ph idx="1"/>
          </p:nvPr>
        </p:nvSpPr>
        <p:spPr>
          <a:xfrm>
            <a:off x="457200" y="1600200"/>
            <a:ext cx="7467600" cy="4800600"/>
          </a:xfrm>
        </p:spPr>
        <p:txBody>
          <a:bodyPr>
            <a:normAutofit/>
          </a:bodyPr>
          <a:lstStyle/>
          <a:p>
            <a:pPr lvl="1"/>
            <a:r>
              <a:rPr lang="en-US" dirty="0" smtClean="0"/>
              <a:t>Solution 1:  ACL Help Desk suggested loading via ODBC.  This partially helped – although more complicated.  </a:t>
            </a:r>
          </a:p>
          <a:p>
            <a:pPr lvl="1"/>
            <a:r>
              <a:rPr lang="en-US" dirty="0" smtClean="0"/>
              <a:t>Solution 2:  Get text file from client if possible</a:t>
            </a:r>
          </a:p>
          <a:p>
            <a:pPr lvl="1"/>
            <a:r>
              <a:rPr lang="en-US" dirty="0" smtClean="0"/>
              <a:t>Solution 3:  “My” fix where Excel was the only option – create “dummy” line at beginning of Excel input file specifying correct format (i.e. </a:t>
            </a:r>
            <a:r>
              <a:rPr lang="en-US" dirty="0" err="1" smtClean="0"/>
              <a:t>xxxxx</a:t>
            </a:r>
            <a:r>
              <a:rPr lang="en-US" dirty="0" smtClean="0"/>
              <a:t>)</a:t>
            </a:r>
          </a:p>
          <a:p>
            <a:pPr lvl="1">
              <a:buNone/>
            </a:pPr>
            <a:endParaRPr lang="en-US" dirty="0" smtClean="0"/>
          </a:p>
          <a:p>
            <a:pPr lvl="6">
              <a:buNone/>
            </a:pPr>
            <a:endParaRPr lang="en-US" sz="2600"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Challenges/Solutions, 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Date/time fields</a:t>
            </a:r>
          </a:p>
          <a:p>
            <a:pPr lvl="1"/>
            <a:r>
              <a:rPr lang="en-US" dirty="0" smtClean="0"/>
              <a:t>ACL does not have date/time data type</a:t>
            </a:r>
          </a:p>
          <a:p>
            <a:pPr lvl="1"/>
            <a:r>
              <a:rPr lang="en-US" dirty="0" smtClean="0"/>
              <a:t>Solution: Import date as date, create separate fields for hours/min/seconds as numeric or text.</a:t>
            </a:r>
          </a:p>
          <a:p>
            <a:pPr lvl="1"/>
            <a:endParaRPr lang="en-US" dirty="0" smtClean="0"/>
          </a:p>
          <a:p>
            <a:r>
              <a:rPr lang="en-US" dirty="0" smtClean="0"/>
              <a:t>Differing field lengths for key fields to be joined</a:t>
            </a:r>
          </a:p>
          <a:p>
            <a:pPr lvl="1"/>
            <a:r>
              <a:rPr lang="en-US" dirty="0" smtClean="0"/>
              <a:t>Example:  Cost center sometimes abbreviated to 3 digits (405) from 5 digits (10405)</a:t>
            </a:r>
          </a:p>
          <a:p>
            <a:pPr lvl="1"/>
            <a:r>
              <a:rPr lang="en-US" dirty="0" smtClean="0"/>
              <a:t>Solution:  Used “Insert” function, i.e. INSERT (</a:t>
            </a:r>
            <a:r>
              <a:rPr lang="en-US" dirty="0" err="1" smtClean="0"/>
              <a:t>ccenter</a:t>
            </a:r>
            <a:r>
              <a:rPr lang="en-US" dirty="0" smtClean="0"/>
              <a:t> , "10" , 1 )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Challenges/Solutions, cont’d</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542925" y="1648619"/>
            <a:ext cx="7296150" cy="442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Challenges/Solutions, cont’d</a:t>
            </a:r>
            <a:endParaRPr lang="en-US" dirty="0"/>
          </a:p>
        </p:txBody>
      </p:sp>
      <p:sp>
        <p:nvSpPr>
          <p:cNvPr id="3" name="Content Placeholder 2"/>
          <p:cNvSpPr>
            <a:spLocks noGrp="1"/>
          </p:cNvSpPr>
          <p:nvPr>
            <p:ph idx="1"/>
          </p:nvPr>
        </p:nvSpPr>
        <p:spPr/>
        <p:txBody>
          <a:bodyPr/>
          <a:lstStyle/>
          <a:p>
            <a:r>
              <a:rPr lang="en-US" dirty="0" smtClean="0"/>
              <a:t>Differing table schemas/layouts</a:t>
            </a:r>
          </a:p>
          <a:p>
            <a:pPr lvl="1"/>
            <a:r>
              <a:rPr lang="en-US" dirty="0" smtClean="0"/>
              <a:t>To ensure successful joins, needed to do “side by side” comparison of layouts for key tables </a:t>
            </a:r>
          </a:p>
          <a:p>
            <a:pPr lvl="1"/>
            <a:r>
              <a:rPr lang="en-US" dirty="0" smtClean="0"/>
              <a:t>Solution: Used “Print Project Contents” feature (under File) to select which tables to print out.  Was able to do quick comparison.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EA75C357-44B5-4A8E-9042-419BBE63B19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7EA4C69-3A54-4C36-B426-D39BDF69C42F}">
  <ds:schemaRefs>
    <ds:schemaRef ds:uri="http://schemas.microsoft.com/sharepoint/v3/contenttype/forms"/>
  </ds:schemaRefs>
</ds:datastoreItem>
</file>

<file path=customXml/itemProps3.xml><?xml version="1.0" encoding="utf-8"?>
<ds:datastoreItem xmlns:ds="http://schemas.openxmlformats.org/officeDocument/2006/customXml" ds:itemID="{BAC4BA4A-F07C-42E2-A366-BC4486AF6717}">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Technic</Template>
  <TotalTime>618</TotalTime>
  <Words>645</Words>
  <Application>Microsoft Office PowerPoint</Application>
  <PresentationFormat>On-screen Show (4:3)</PresentationFormat>
  <Paragraphs>95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Technic</vt:lpstr>
      <vt:lpstr>PowerPoint Presentation</vt:lpstr>
      <vt:lpstr>Agenda</vt:lpstr>
      <vt:lpstr>Approach</vt:lpstr>
      <vt:lpstr>Challenges/Solutions</vt:lpstr>
      <vt:lpstr>Challenges/Solutions, cont’d</vt:lpstr>
      <vt:lpstr>Challenges/Solutions, cont’d</vt:lpstr>
      <vt:lpstr>Challenges/Solutions, cont’d</vt:lpstr>
      <vt:lpstr>Challenges/Solutions, cont’d</vt:lpstr>
      <vt:lpstr>Challenges/Solutions, cont’d</vt:lpstr>
      <vt:lpstr>Lessons Learned</vt:lpstr>
      <vt:lpstr>Lessons Learned, cont’d </vt:lpstr>
      <vt:lpstr>Lessons Learned, cont’d</vt:lpstr>
      <vt:lpstr>Lessons Learned, cont’d</vt:lpstr>
      <vt:lpstr>Questions?</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ccabe</dc:creator>
  <cp:keywords/>
  <dc:description/>
  <cp:lastModifiedBy>youngtam</cp:lastModifiedBy>
  <cp:revision>100</cp:revision>
  <cp:lastPrinted>1601-01-01T00:00:00Z</cp:lastPrinted>
  <dcterms:created xsi:type="dcterms:W3CDTF">2011-02-10T22:23:45Z</dcterms:created>
  <dcterms:modified xsi:type="dcterms:W3CDTF">2011-09-14T19:09:39Z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TC300009089990</vt:lpwstr>
  </property>
</Properties>
</file>