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76" r:id="rId2"/>
    <p:sldId id="283" r:id="rId3"/>
    <p:sldId id="280" r:id="rId4"/>
    <p:sldId id="281" r:id="rId5"/>
    <p:sldId id="274" r:id="rId6"/>
    <p:sldId id="279" r:id="rId7"/>
    <p:sldId id="282" r:id="rId8"/>
    <p:sldId id="277" r:id="rId9"/>
    <p:sldId id="271" r:id="rId10"/>
    <p:sldId id="273" r:id="rId11"/>
    <p:sldId id="270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19" autoAdjust="0"/>
  </p:normalViewPr>
  <p:slideViewPr>
    <p:cSldViewPr>
      <p:cViewPr varScale="1">
        <p:scale>
          <a:sx n="100" d="100"/>
          <a:sy n="100" d="100"/>
        </p:scale>
        <p:origin x="-28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7664-70AB-4B0E-811D-EE2C08E5E9A5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E143900-518B-4D8A-97DE-C90C9DB4E6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7664-70AB-4B0E-811D-EE2C08E5E9A5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3900-518B-4D8A-97DE-C90C9DB4E6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E143900-518B-4D8A-97DE-C90C9DB4E6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7664-70AB-4B0E-811D-EE2C08E5E9A5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7664-70AB-4B0E-811D-EE2C08E5E9A5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E143900-518B-4D8A-97DE-C90C9DB4E6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7664-70AB-4B0E-811D-EE2C08E5E9A5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E143900-518B-4D8A-97DE-C90C9DB4E6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1017664-70AB-4B0E-811D-EE2C08E5E9A5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3900-518B-4D8A-97DE-C90C9DB4E6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7664-70AB-4B0E-811D-EE2C08E5E9A5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E143900-518B-4D8A-97DE-C90C9DB4E6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7664-70AB-4B0E-811D-EE2C08E5E9A5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E143900-518B-4D8A-97DE-C90C9DB4E6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7664-70AB-4B0E-811D-EE2C08E5E9A5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E143900-518B-4D8A-97DE-C90C9DB4E6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E143900-518B-4D8A-97DE-C90C9DB4E6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17664-70AB-4B0E-811D-EE2C08E5E9A5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E143900-518B-4D8A-97DE-C90C9DB4E6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1017664-70AB-4B0E-811D-EE2C08E5E9A5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1017664-70AB-4B0E-811D-EE2C08E5E9A5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E143900-518B-4D8A-97DE-C90C9DB4E6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UW Risk 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3200" dirty="0" smtClean="0"/>
              <a:t>Overview of Risk Assessment</a:t>
            </a:r>
          </a:p>
          <a:p>
            <a:pPr algn="ctr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UW Risk 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/>
              <a:t>Rank Auditable Units by Risk Categories</a:t>
            </a:r>
            <a:endParaRPr lang="en-US" dirty="0" smtClean="0"/>
          </a:p>
          <a:p>
            <a:pPr lvl="1"/>
            <a:r>
              <a:rPr lang="en-US" dirty="0" smtClean="0"/>
              <a:t>Reputational Risk to the Institution, </a:t>
            </a:r>
          </a:p>
          <a:p>
            <a:pPr lvl="1"/>
            <a:r>
              <a:rPr lang="en-US" dirty="0" smtClean="0"/>
              <a:t>Strategic Impact, </a:t>
            </a:r>
          </a:p>
          <a:p>
            <a:pPr lvl="1"/>
            <a:r>
              <a:rPr lang="en-US" dirty="0" smtClean="0"/>
              <a:t>Financial Significance, </a:t>
            </a:r>
          </a:p>
          <a:p>
            <a:pPr lvl="1"/>
            <a:r>
              <a:rPr lang="en-US" dirty="0" smtClean="0"/>
              <a:t>Management’s Interest/Concerns, </a:t>
            </a:r>
          </a:p>
          <a:p>
            <a:pPr lvl="1"/>
            <a:r>
              <a:rPr lang="en-US" dirty="0" smtClean="0"/>
              <a:t>Significant Processes, </a:t>
            </a:r>
          </a:p>
          <a:p>
            <a:pPr lvl="1"/>
            <a:r>
              <a:rPr lang="en-US" dirty="0" smtClean="0"/>
              <a:t>Compliance Requirements, </a:t>
            </a:r>
          </a:p>
          <a:p>
            <a:pPr lvl="1"/>
            <a:r>
              <a:rPr lang="en-US" dirty="0" smtClean="0"/>
              <a:t>Information Systems Complexity, </a:t>
            </a:r>
          </a:p>
          <a:p>
            <a:pPr lvl="1"/>
            <a:r>
              <a:rPr lang="en-US" dirty="0" smtClean="0"/>
              <a:t>Control Environment Stability, </a:t>
            </a:r>
          </a:p>
          <a:p>
            <a:pPr lvl="1"/>
            <a:r>
              <a:rPr lang="en-US" dirty="0" smtClean="0"/>
              <a:t>Prior Audit Coverage &amp; Prior Year Issues, and </a:t>
            </a:r>
          </a:p>
          <a:p>
            <a:pPr lvl="1"/>
            <a:r>
              <a:rPr lang="en-US" dirty="0" smtClean="0"/>
              <a:t>International / Global operations.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UW Risk 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/>
              <a:t>Review of Highest Ranked Units</a:t>
            </a:r>
          </a:p>
          <a:p>
            <a:endParaRPr lang="en-US" dirty="0" smtClean="0"/>
          </a:p>
          <a:p>
            <a:r>
              <a:rPr lang="en-US" dirty="0" smtClean="0"/>
              <a:t>Revisited Interviews:</a:t>
            </a:r>
          </a:p>
          <a:p>
            <a:pPr lvl="1"/>
            <a:r>
              <a:rPr lang="en-US" dirty="0" smtClean="0"/>
              <a:t>To identify specific areas of concern</a:t>
            </a:r>
          </a:p>
          <a:p>
            <a:pPr lvl="1"/>
            <a:r>
              <a:rPr lang="en-US" dirty="0" smtClean="0"/>
              <a:t>Units which had not been audited in the past</a:t>
            </a:r>
          </a:p>
          <a:p>
            <a:pPr lvl="1"/>
            <a:r>
              <a:rPr lang="en-US" dirty="0" smtClean="0"/>
              <a:t>Specific requests by management for audit</a:t>
            </a:r>
          </a:p>
          <a:p>
            <a:pPr lvl="1"/>
            <a:r>
              <a:rPr lang="en-US" dirty="0" smtClean="0"/>
              <a:t>New and developing areas of operation</a:t>
            </a:r>
          </a:p>
          <a:p>
            <a:pPr lvl="1"/>
            <a:r>
              <a:rPr lang="en-US" dirty="0" smtClean="0"/>
              <a:t>Large projects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UW Risk 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/>
              <a:t>IA Management Selected Units</a:t>
            </a:r>
          </a:p>
          <a:p>
            <a:endParaRPr lang="en-US" dirty="0" smtClean="0"/>
          </a:p>
          <a:p>
            <a:r>
              <a:rPr lang="en-US" dirty="0" smtClean="0"/>
              <a:t>Selected Units form the “Auditable Units”</a:t>
            </a:r>
          </a:p>
          <a:p>
            <a:endParaRPr lang="en-US" dirty="0" smtClean="0"/>
          </a:p>
          <a:p>
            <a:r>
              <a:rPr lang="en-US" dirty="0" smtClean="0"/>
              <a:t>Selected projects based on input from all of the above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UW Risk 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u="sng" dirty="0" smtClean="0"/>
              <a:t>Overview of Risk Assessment Process</a:t>
            </a:r>
          </a:p>
          <a:p>
            <a:pPr>
              <a:buNone/>
            </a:pPr>
            <a:r>
              <a:rPr lang="en-US" dirty="0" smtClean="0"/>
              <a:t>Gather Information on Risk Universe</a:t>
            </a:r>
          </a:p>
          <a:p>
            <a:pPr>
              <a:buNone/>
            </a:pPr>
            <a:r>
              <a:rPr lang="en-US" dirty="0" smtClean="0"/>
              <a:t>Identify High Level Risk Categories</a:t>
            </a:r>
          </a:p>
          <a:p>
            <a:pPr>
              <a:buNone/>
            </a:pPr>
            <a:r>
              <a:rPr lang="en-US" dirty="0" smtClean="0"/>
              <a:t>Interview Key Stakeholders</a:t>
            </a:r>
          </a:p>
          <a:p>
            <a:pPr>
              <a:buNone/>
            </a:pPr>
            <a:r>
              <a:rPr lang="en-US" dirty="0" smtClean="0"/>
              <a:t>Review Peer Institution Risk Assessments</a:t>
            </a:r>
          </a:p>
          <a:p>
            <a:pPr>
              <a:buNone/>
            </a:pPr>
            <a:r>
              <a:rPr lang="en-US" dirty="0" smtClean="0"/>
              <a:t>Gather Financial Information</a:t>
            </a:r>
          </a:p>
          <a:p>
            <a:pPr>
              <a:buNone/>
            </a:pPr>
            <a:r>
              <a:rPr lang="en-US" dirty="0" smtClean="0"/>
              <a:t>Identify auditable Units</a:t>
            </a:r>
          </a:p>
          <a:p>
            <a:pPr>
              <a:buNone/>
            </a:pPr>
            <a:r>
              <a:rPr lang="en-US" dirty="0" smtClean="0"/>
              <a:t>Identify Key Processes</a:t>
            </a:r>
          </a:p>
          <a:p>
            <a:pPr>
              <a:buNone/>
            </a:pPr>
            <a:r>
              <a:rPr lang="en-US" dirty="0" smtClean="0"/>
              <a:t>Rank Auditable Units</a:t>
            </a:r>
          </a:p>
          <a:p>
            <a:pPr>
              <a:buNone/>
            </a:pPr>
            <a:r>
              <a:rPr lang="en-US" dirty="0" smtClean="0"/>
              <a:t>Select Audit Projects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UW Risk 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/>
              <a:t>Gather Info on Risk Universe</a:t>
            </a:r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Review UW ERM </a:t>
            </a:r>
            <a:r>
              <a:rPr lang="en-US" b="1" dirty="0" err="1" smtClean="0"/>
              <a:t>PRocess</a:t>
            </a:r>
            <a:endParaRPr lang="en-US" b="1" dirty="0" smtClean="0"/>
          </a:p>
          <a:p>
            <a:pPr lvl="2"/>
            <a:r>
              <a:rPr lang="en-US" dirty="0" smtClean="0"/>
              <a:t>University documents related to ERM	</a:t>
            </a:r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Prior Year Risk Assessments</a:t>
            </a:r>
          </a:p>
          <a:p>
            <a:pPr lvl="2"/>
            <a:r>
              <a:rPr lang="en-US" dirty="0" smtClean="0"/>
              <a:t>Review Risk Assessments</a:t>
            </a:r>
          </a:p>
          <a:p>
            <a:pPr lvl="2"/>
            <a:r>
              <a:rPr lang="en-US" dirty="0" smtClean="0"/>
              <a:t>Evaluate what worked, what could be improved</a:t>
            </a:r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Review Organization Structure</a:t>
            </a:r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UW Risk 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u="sng" dirty="0" smtClean="0"/>
              <a:t>Identify High Level Risk Categories</a:t>
            </a:r>
          </a:p>
          <a:p>
            <a:pPr lvl="1"/>
            <a:r>
              <a:rPr lang="en-US" b="1" dirty="0" smtClean="0"/>
              <a:t>Strategic</a:t>
            </a:r>
          </a:p>
          <a:p>
            <a:pPr lvl="2"/>
            <a:r>
              <a:rPr lang="en-US" dirty="0" smtClean="0"/>
              <a:t>Impairment to the Strategic Mission of the University	</a:t>
            </a:r>
          </a:p>
          <a:p>
            <a:pPr lvl="1"/>
            <a:r>
              <a:rPr lang="en-US" b="1" dirty="0" smtClean="0"/>
              <a:t>Operational</a:t>
            </a:r>
          </a:p>
          <a:p>
            <a:pPr lvl="2"/>
            <a:r>
              <a:rPr lang="en-US" dirty="0" smtClean="0"/>
              <a:t>Impairment of day-to-day operations of the University</a:t>
            </a:r>
          </a:p>
          <a:p>
            <a:pPr lvl="1"/>
            <a:r>
              <a:rPr lang="en-US" b="1" dirty="0" smtClean="0"/>
              <a:t>Compliance</a:t>
            </a:r>
          </a:p>
          <a:p>
            <a:pPr lvl="2"/>
            <a:r>
              <a:rPr lang="en-US" dirty="0" smtClean="0"/>
              <a:t>Failure to comply with laws, regulations and internal policies</a:t>
            </a:r>
          </a:p>
          <a:p>
            <a:pPr lvl="1"/>
            <a:r>
              <a:rPr lang="en-US" b="1" dirty="0" smtClean="0"/>
              <a:t>Financial</a:t>
            </a:r>
          </a:p>
          <a:p>
            <a:pPr lvl="2"/>
            <a:r>
              <a:rPr lang="en-US" dirty="0" smtClean="0"/>
              <a:t>Loss of financial resources or assets</a:t>
            </a:r>
          </a:p>
          <a:p>
            <a:pPr lvl="1"/>
            <a:r>
              <a:rPr lang="en-US" b="1" dirty="0" smtClean="0"/>
              <a:t>Reputational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Risk that public image or reputation is damaged by actions of a unit or individual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UW Risk 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/>
              <a:t>Interview Process</a:t>
            </a:r>
          </a:p>
          <a:p>
            <a:r>
              <a:rPr lang="en-US" dirty="0" smtClean="0"/>
              <a:t>First year – over 75 interviews</a:t>
            </a:r>
          </a:p>
          <a:p>
            <a:pPr lvl="1"/>
            <a:r>
              <a:rPr lang="en-US" dirty="0" smtClean="0"/>
              <a:t>Deans, Vice Provosts, Vice Presidents, Administrators, Medical Center CFO’s</a:t>
            </a:r>
          </a:p>
          <a:p>
            <a:r>
              <a:rPr lang="en-US" dirty="0" smtClean="0"/>
              <a:t>Second Year – 30 plus interviews</a:t>
            </a:r>
          </a:p>
          <a:p>
            <a:pPr lvl="1"/>
            <a:r>
              <a:rPr lang="en-US" dirty="0" smtClean="0"/>
              <a:t>Deans, Vice Provosts, Vice Presidents, Administrators,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UW Risk 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/>
              <a:t>Interview Key Stakeholders</a:t>
            </a:r>
          </a:p>
          <a:p>
            <a:pPr lvl="1"/>
            <a:r>
              <a:rPr lang="en-US" dirty="0" smtClean="0"/>
              <a:t>Board of Regents</a:t>
            </a:r>
          </a:p>
          <a:p>
            <a:pPr lvl="2"/>
            <a:r>
              <a:rPr lang="en-US" dirty="0" smtClean="0"/>
              <a:t>Interviewed Chair and Vice Chair of </a:t>
            </a:r>
            <a:r>
              <a:rPr lang="en-US" dirty="0" err="1" smtClean="0"/>
              <a:t>BoR</a:t>
            </a:r>
            <a:endParaRPr lang="en-US" dirty="0" smtClean="0"/>
          </a:p>
          <a:p>
            <a:pPr lvl="1"/>
            <a:r>
              <a:rPr lang="en-US" dirty="0" smtClean="0"/>
              <a:t>President / Provost / Dean SOM</a:t>
            </a:r>
          </a:p>
          <a:p>
            <a:pPr lvl="2"/>
            <a:r>
              <a:rPr lang="en-US" dirty="0" smtClean="0"/>
              <a:t>Near end of process to provide interviewee with information gathered to date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UW Risk 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/>
              <a:t>Review Peer Institution Risk Assessments</a:t>
            </a:r>
          </a:p>
          <a:p>
            <a:pPr lvl="1"/>
            <a:r>
              <a:rPr lang="en-US" dirty="0" smtClean="0"/>
              <a:t>Obtained copies from other institutions</a:t>
            </a:r>
          </a:p>
          <a:p>
            <a:pPr lvl="2"/>
            <a:r>
              <a:rPr lang="en-US" dirty="0" smtClean="0"/>
              <a:t>OUS</a:t>
            </a:r>
          </a:p>
          <a:p>
            <a:pPr lvl="2"/>
            <a:r>
              <a:rPr lang="en-US" dirty="0" smtClean="0"/>
              <a:t>Ohio State</a:t>
            </a:r>
          </a:p>
          <a:p>
            <a:pPr lvl="2"/>
            <a:r>
              <a:rPr lang="en-US" dirty="0" smtClean="0"/>
              <a:t>Minnesota</a:t>
            </a:r>
          </a:p>
          <a:p>
            <a:pPr lvl="1"/>
            <a:r>
              <a:rPr lang="en-US" dirty="0" smtClean="0"/>
              <a:t>Reviewed for Unique Higher Ed Risks</a:t>
            </a:r>
          </a:p>
          <a:p>
            <a:pPr lvl="2"/>
            <a:r>
              <a:rPr lang="en-US" dirty="0" smtClean="0"/>
              <a:t>Higher Ed</a:t>
            </a:r>
          </a:p>
          <a:p>
            <a:pPr lvl="2"/>
            <a:r>
              <a:rPr lang="en-US" dirty="0" smtClean="0"/>
              <a:t>Medical Centers</a:t>
            </a:r>
          </a:p>
          <a:p>
            <a:pPr lvl="2"/>
            <a:r>
              <a:rPr lang="en-US" dirty="0" smtClean="0"/>
              <a:t>Grant</a:t>
            </a:r>
          </a:p>
          <a:p>
            <a:pPr lvl="2"/>
            <a:r>
              <a:rPr lang="en-US" dirty="0" smtClean="0"/>
              <a:t>ICA</a:t>
            </a:r>
          </a:p>
          <a:p>
            <a:pPr lvl="2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UW Risk 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/>
              <a:t>Gather Financial Information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Obtained Financial Budget information for all Units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Obtained financial Information for both Medical Centers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Grouped budgetary information into Auditable Units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UW Risk 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u="sng" dirty="0" smtClean="0"/>
              <a:t>Identify Key Processes</a:t>
            </a:r>
          </a:p>
          <a:p>
            <a:r>
              <a:rPr lang="en-US" dirty="0" smtClean="0"/>
              <a:t>IA Management Team reviewed processes around campus and the medical centers</a:t>
            </a:r>
          </a:p>
          <a:p>
            <a:r>
              <a:rPr lang="en-US" dirty="0" smtClean="0"/>
              <a:t>Attempted to capture the larger more common processes across each operating unit</a:t>
            </a:r>
          </a:p>
          <a:p>
            <a:pPr lvl="1"/>
            <a:r>
              <a:rPr lang="en-US" dirty="0" smtClean="0"/>
              <a:t>i.e. Payroll, HR, Inventory, Budgeting</a:t>
            </a:r>
          </a:p>
          <a:p>
            <a:r>
              <a:rPr lang="en-US" dirty="0" smtClean="0"/>
              <a:t>Identified unique processes</a:t>
            </a:r>
          </a:p>
          <a:p>
            <a:pPr lvl="1"/>
            <a:r>
              <a:rPr lang="en-US" dirty="0" smtClean="0"/>
              <a:t>To identify specific areas of concern</a:t>
            </a:r>
          </a:p>
          <a:p>
            <a:pPr lvl="1"/>
            <a:r>
              <a:rPr lang="en-US" dirty="0" smtClean="0"/>
              <a:t>Units which had not been audited in the past</a:t>
            </a:r>
          </a:p>
          <a:p>
            <a:pPr lvl="1"/>
            <a:r>
              <a:rPr lang="en-US" dirty="0" smtClean="0"/>
              <a:t>Specific requests by management for audit</a:t>
            </a:r>
          </a:p>
          <a:p>
            <a:pPr lvl="1"/>
            <a:r>
              <a:rPr lang="en-US" dirty="0" smtClean="0"/>
              <a:t>New and developing areas of operation</a:t>
            </a:r>
          </a:p>
          <a:p>
            <a:pPr lvl="1"/>
            <a:r>
              <a:rPr lang="en-US" dirty="0" smtClean="0"/>
              <a:t>Large projects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192</TotalTime>
  <Words>398</Words>
  <Application>Microsoft Office PowerPoint</Application>
  <PresentationFormat>On-screen Show (4:3)</PresentationFormat>
  <Paragraphs>132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Civic</vt:lpstr>
      <vt:lpstr>UW Risk Assessment </vt:lpstr>
      <vt:lpstr>UW Risk Assessment </vt:lpstr>
      <vt:lpstr>UW Risk Assessment </vt:lpstr>
      <vt:lpstr>UW Risk Assessment </vt:lpstr>
      <vt:lpstr>UW Risk Assessment </vt:lpstr>
      <vt:lpstr>UW Risk Assessment </vt:lpstr>
      <vt:lpstr>UW Risk Assessment </vt:lpstr>
      <vt:lpstr>UW Risk Assessment </vt:lpstr>
      <vt:lpstr>UW Risk Assessment </vt:lpstr>
      <vt:lpstr>UW Risk Assessment </vt:lpstr>
      <vt:lpstr>UW Risk Assessment </vt:lpstr>
      <vt:lpstr>UW Risk Assessment 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UW Risk Assessment </dc:title>
  <dc:creator>rcordova</dc:creator>
  <cp:lastModifiedBy>youngtam</cp:lastModifiedBy>
  <cp:revision>6</cp:revision>
  <dcterms:created xsi:type="dcterms:W3CDTF">2011-08-10T13:12:50Z</dcterms:created>
  <dcterms:modified xsi:type="dcterms:W3CDTF">2011-09-14T19:08:14Z</dcterms:modified>
</cp:coreProperties>
</file>