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8" r:id="rId2"/>
    <p:sldId id="539" r:id="rId3"/>
    <p:sldId id="540" r:id="rId4"/>
    <p:sldId id="541" r:id="rId5"/>
    <p:sldId id="542" r:id="rId6"/>
    <p:sldId id="555" r:id="rId7"/>
    <p:sldId id="543" r:id="rId8"/>
    <p:sldId id="544" r:id="rId9"/>
    <p:sldId id="545" r:id="rId10"/>
    <p:sldId id="546" r:id="rId11"/>
    <p:sldId id="547" r:id="rId12"/>
    <p:sldId id="548" r:id="rId13"/>
    <p:sldId id="549" r:id="rId14"/>
    <p:sldId id="550" r:id="rId15"/>
    <p:sldId id="551" r:id="rId16"/>
    <p:sldId id="552" r:id="rId17"/>
    <p:sldId id="553" r:id="rId18"/>
    <p:sldId id="554" r:id="rId1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99CCFF"/>
    <a:srgbClr val="CCCCFF"/>
    <a:srgbClr val="CCECFF"/>
    <a:srgbClr val="99FFCC"/>
    <a:srgbClr val="96969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598" autoAdjust="0"/>
    <p:restoredTop sz="86957" autoAdjust="0"/>
  </p:normalViewPr>
  <p:slideViewPr>
    <p:cSldViewPr>
      <p:cViewPr varScale="1">
        <p:scale>
          <a:sx n="106" d="100"/>
          <a:sy n="106" d="100"/>
        </p:scale>
        <p:origin x="-5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1866" y="-11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F377235-9713-457A-AC32-4D4878993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207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6E48A5FA-E107-4FF8-B9BE-7E27F060F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4354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5383EA-3A61-4AA8-9EA0-49988B2462F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	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68EB98-8761-413F-BDC4-BFAF1373A3E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2"/>
          <p:cNvGrpSpPr>
            <a:grpSpLocks/>
          </p:cNvGrpSpPr>
          <p:nvPr userDrawn="1"/>
        </p:nvGrpSpPr>
        <p:grpSpPr bwMode="auto">
          <a:xfrm>
            <a:off x="3117850" y="-134938"/>
            <a:ext cx="6026150" cy="6978651"/>
            <a:chOff x="1964" y="-85"/>
            <a:chExt cx="3796" cy="4396"/>
          </a:xfrm>
        </p:grpSpPr>
        <p:sp>
          <p:nvSpPr>
            <p:cNvPr id="5" name="Freeform 49"/>
            <p:cNvSpPr>
              <a:spLocks/>
            </p:cNvSpPr>
            <p:nvPr userDrawn="1"/>
          </p:nvSpPr>
          <p:spPr bwMode="white">
            <a:xfrm>
              <a:off x="1964" y="890"/>
              <a:ext cx="3796" cy="3421"/>
            </a:xfrm>
            <a:custGeom>
              <a:avLst/>
              <a:gdLst/>
              <a:ahLst/>
              <a:cxnLst>
                <a:cxn ang="0">
                  <a:pos x="899" y="0"/>
                </a:cxn>
                <a:cxn ang="0">
                  <a:pos x="0" y="3421"/>
                </a:cxn>
                <a:cxn ang="0">
                  <a:pos x="3796" y="3421"/>
                </a:cxn>
                <a:cxn ang="0">
                  <a:pos x="3796" y="0"/>
                </a:cxn>
                <a:cxn ang="0">
                  <a:pos x="899" y="0"/>
                </a:cxn>
              </a:cxnLst>
              <a:rect l="0" t="0" r="r" b="b"/>
              <a:pathLst>
                <a:path w="3796" h="3421">
                  <a:moveTo>
                    <a:pt x="899" y="0"/>
                  </a:moveTo>
                  <a:lnTo>
                    <a:pt x="0" y="3421"/>
                  </a:lnTo>
                  <a:lnTo>
                    <a:pt x="3796" y="3421"/>
                  </a:lnTo>
                  <a:lnTo>
                    <a:pt x="3796" y="0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Rectangle 50"/>
            <p:cNvSpPr>
              <a:spLocks noChangeArrowheads="1"/>
            </p:cNvSpPr>
            <p:nvPr userDrawn="1"/>
          </p:nvSpPr>
          <p:spPr bwMode="white">
            <a:xfrm rot="872574">
              <a:off x="2523" y="-85"/>
              <a:ext cx="47" cy="4370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Line 51"/>
            <p:cNvSpPr>
              <a:spLocks noChangeShapeType="1"/>
            </p:cNvSpPr>
            <p:nvPr userDrawn="1"/>
          </p:nvSpPr>
          <p:spPr bwMode="black">
            <a:xfrm>
              <a:off x="2832" y="903"/>
              <a:ext cx="132" cy="0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8" name="Freeform 35"/>
          <p:cNvSpPr>
            <a:spLocks/>
          </p:cNvSpPr>
          <p:nvPr userDrawn="1"/>
        </p:nvSpPr>
        <p:spPr bwMode="ltGray">
          <a:xfrm>
            <a:off x="-26988" y="0"/>
            <a:ext cx="4902201" cy="66738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88" y="0"/>
              </a:cxn>
              <a:cxn ang="0">
                <a:pos x="2004" y="4204"/>
              </a:cxn>
              <a:cxn ang="0">
                <a:pos x="8" y="3709"/>
              </a:cxn>
              <a:cxn ang="0">
                <a:pos x="0" y="0"/>
              </a:cxn>
            </a:cxnLst>
            <a:rect l="0" t="0" r="r" b="b"/>
            <a:pathLst>
              <a:path w="3088" h="4204">
                <a:moveTo>
                  <a:pt x="0" y="0"/>
                </a:moveTo>
                <a:lnTo>
                  <a:pt x="3088" y="0"/>
                </a:lnTo>
                <a:lnTo>
                  <a:pt x="2004" y="4204"/>
                </a:lnTo>
                <a:lnTo>
                  <a:pt x="8" y="3709"/>
                </a:lnTo>
                <a:lnTo>
                  <a:pt x="0" y="0"/>
                </a:lnTo>
                <a:close/>
              </a:path>
            </a:pathLst>
          </a:custGeom>
          <a:solidFill>
            <a:srgbClr val="A5002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9" name="Freeform 36"/>
          <p:cNvSpPr>
            <a:spLocks/>
          </p:cNvSpPr>
          <p:nvPr userDrawn="1"/>
        </p:nvSpPr>
        <p:spPr bwMode="ltGray">
          <a:xfrm>
            <a:off x="-41275" y="0"/>
            <a:ext cx="4943475" cy="6362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114" y="0"/>
              </a:cxn>
              <a:cxn ang="0">
                <a:pos x="2060" y="4008"/>
              </a:cxn>
              <a:cxn ang="0">
                <a:pos x="9" y="2924"/>
              </a:cxn>
              <a:cxn ang="0">
                <a:pos x="0" y="0"/>
              </a:cxn>
            </a:cxnLst>
            <a:rect l="0" t="0" r="r" b="b"/>
            <a:pathLst>
              <a:path w="3114" h="4008">
                <a:moveTo>
                  <a:pt x="0" y="0"/>
                </a:moveTo>
                <a:cubicBezTo>
                  <a:pt x="477" y="0"/>
                  <a:pt x="2682" y="0"/>
                  <a:pt x="3114" y="0"/>
                </a:cubicBezTo>
                <a:cubicBezTo>
                  <a:pt x="2967" y="567"/>
                  <a:pt x="2293" y="3080"/>
                  <a:pt x="2060" y="4008"/>
                </a:cubicBezTo>
                <a:cubicBezTo>
                  <a:pt x="1807" y="3973"/>
                  <a:pt x="768" y="3962"/>
                  <a:pt x="9" y="2924"/>
                </a:cubicBezTo>
                <a:cubicBezTo>
                  <a:pt x="0" y="2244"/>
                  <a:pt x="0" y="506"/>
                  <a:pt x="0" y="0"/>
                </a:cubicBezTo>
                <a:close/>
              </a:path>
            </a:pathLst>
          </a:custGeom>
          <a:solidFill>
            <a:srgbClr val="CC0033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10" name="Freeform 37"/>
          <p:cNvSpPr>
            <a:spLocks/>
          </p:cNvSpPr>
          <p:nvPr userDrawn="1"/>
        </p:nvSpPr>
        <p:spPr bwMode="black">
          <a:xfrm>
            <a:off x="-42863" y="-14288"/>
            <a:ext cx="4948238" cy="1462088"/>
          </a:xfrm>
          <a:custGeom>
            <a:avLst/>
            <a:gdLst/>
            <a:ahLst/>
            <a:cxnLst>
              <a:cxn ang="0">
                <a:pos x="1" y="0"/>
              </a:cxn>
              <a:cxn ang="0">
                <a:pos x="3117" y="0"/>
              </a:cxn>
              <a:cxn ang="0">
                <a:pos x="2871" y="918"/>
              </a:cxn>
              <a:cxn ang="0">
                <a:pos x="0" y="921"/>
              </a:cxn>
              <a:cxn ang="0">
                <a:pos x="1" y="0"/>
              </a:cxn>
            </a:cxnLst>
            <a:rect l="0" t="0" r="r" b="b"/>
            <a:pathLst>
              <a:path w="3117" h="921">
                <a:moveTo>
                  <a:pt x="1" y="0"/>
                </a:moveTo>
                <a:lnTo>
                  <a:pt x="3117" y="0"/>
                </a:lnTo>
                <a:lnTo>
                  <a:pt x="2871" y="918"/>
                </a:lnTo>
                <a:lnTo>
                  <a:pt x="0" y="921"/>
                </a:lnTo>
                <a:lnTo>
                  <a:pt x="1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39"/>
          <p:cNvSpPr>
            <a:spLocks noChangeArrowheads="1"/>
          </p:cNvSpPr>
          <p:nvPr userDrawn="1"/>
        </p:nvSpPr>
        <p:spPr bwMode="white">
          <a:xfrm rot="872574">
            <a:off x="4005263" y="-134938"/>
            <a:ext cx="74612" cy="6937376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2" name="Group 40"/>
          <p:cNvGrpSpPr>
            <a:grpSpLocks/>
          </p:cNvGrpSpPr>
          <p:nvPr userDrawn="1"/>
        </p:nvGrpSpPr>
        <p:grpSpPr bwMode="auto">
          <a:xfrm>
            <a:off x="-76200" y="1128713"/>
            <a:ext cx="8977313" cy="609600"/>
            <a:chOff x="-48" y="711"/>
            <a:chExt cx="5655" cy="384"/>
          </a:xfrm>
        </p:grpSpPr>
        <p:sp>
          <p:nvSpPr>
            <p:cNvPr id="13" name="Line 41"/>
            <p:cNvSpPr>
              <a:spLocks noChangeShapeType="1"/>
            </p:cNvSpPr>
            <p:nvPr/>
          </p:nvSpPr>
          <p:spPr bwMode="auto">
            <a:xfrm>
              <a:off x="-48" y="903"/>
              <a:ext cx="5328" cy="0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14" name="Group 42"/>
            <p:cNvGrpSpPr>
              <a:grpSpLocks/>
            </p:cNvGrpSpPr>
            <p:nvPr/>
          </p:nvGrpSpPr>
          <p:grpSpPr bwMode="auto">
            <a:xfrm>
              <a:off x="4224" y="711"/>
              <a:ext cx="1383" cy="384"/>
              <a:chOff x="4255" y="384"/>
              <a:chExt cx="1383" cy="384"/>
            </a:xfrm>
          </p:grpSpPr>
          <p:sp>
            <p:nvSpPr>
              <p:cNvPr id="15" name="Oval 43"/>
              <p:cNvSpPr>
                <a:spLocks noChangeArrowheads="1"/>
              </p:cNvSpPr>
              <p:nvPr/>
            </p:nvSpPr>
            <p:spPr bwMode="auto">
              <a:xfrm>
                <a:off x="4255" y="384"/>
                <a:ext cx="384" cy="384"/>
              </a:xfrm>
              <a:prstGeom prst="ellipse">
                <a:avLst/>
              </a:prstGeom>
              <a:solidFill>
                <a:schemeClr val="accent2"/>
              </a:solidFill>
              <a:ln w="28575">
                <a:solidFill>
                  <a:srgbClr val="B2B2B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" name="Oval 44"/>
              <p:cNvSpPr>
                <a:spLocks noChangeArrowheads="1"/>
              </p:cNvSpPr>
              <p:nvPr/>
            </p:nvSpPr>
            <p:spPr bwMode="auto">
              <a:xfrm>
                <a:off x="4754" y="384"/>
                <a:ext cx="384" cy="384"/>
              </a:xfrm>
              <a:prstGeom prst="ellipse">
                <a:avLst/>
              </a:prstGeom>
              <a:solidFill>
                <a:srgbClr val="CC0033"/>
              </a:solidFill>
              <a:ln w="28575">
                <a:solidFill>
                  <a:srgbClr val="B2B2B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" name="Oval 45"/>
              <p:cNvSpPr>
                <a:spLocks noChangeArrowheads="1"/>
              </p:cNvSpPr>
              <p:nvPr/>
            </p:nvSpPr>
            <p:spPr bwMode="auto">
              <a:xfrm>
                <a:off x="5254" y="384"/>
                <a:ext cx="384" cy="384"/>
              </a:xfrm>
              <a:prstGeom prst="ellipse">
                <a:avLst/>
              </a:prstGeom>
              <a:solidFill>
                <a:schemeClr val="folHlink"/>
              </a:solidFill>
              <a:ln w="28575">
                <a:solidFill>
                  <a:srgbClr val="B2B2B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pic>
        <p:nvPicPr>
          <p:cNvPr id="18" name="Picture 54" descr="wsuTLSig4cRvs-bk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28600"/>
            <a:ext cx="2746375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343400" y="2730500"/>
            <a:ext cx="4800600" cy="1079500"/>
          </a:xfrm>
        </p:spPr>
        <p:txBody>
          <a:bodyPr anchorCtr="0">
            <a:sp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3886200"/>
            <a:ext cx="4800600" cy="962025"/>
          </a:xfrm>
        </p:spPr>
        <p:txBody>
          <a:bodyPr anchorCtr="0">
            <a:spAutoFit/>
          </a:bodyPr>
          <a:lstStyle>
            <a:lvl1pPr marL="0" indent="0">
              <a:buFontTx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6200" y="63055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055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3055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A1F1A-D902-4484-B650-229D73C8F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654D4-0DB8-4F96-826D-8F6154596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914400"/>
            <a:ext cx="22860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914400"/>
            <a:ext cx="67056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3D39C-8DA5-4A40-B581-85EFF5FD1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4A1A2-D425-43E7-B69C-DB25DCB7FF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6B23F-C722-47EB-AEDE-8BDFB9BDC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2438400"/>
            <a:ext cx="44958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44958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6349E-C31A-4C06-9539-A0BBC3A521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05FBC-458A-4EB1-B4B6-0B718E5A5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94DC9-C619-4B4B-9434-430B1E7E0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BF406-47B7-4581-86F0-FB43B5D18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D1FBC-AF89-43EB-BB08-C7158BE7F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03F07-04C9-4309-BFFB-B6952B164D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914400"/>
            <a:ext cx="914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2438400"/>
            <a:ext cx="9144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906B746-041A-4DA3-B198-500B0F3C6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13"/>
          <p:cNvGrpSpPr>
            <a:grpSpLocks/>
          </p:cNvGrpSpPr>
          <p:nvPr userDrawn="1"/>
        </p:nvGrpSpPr>
        <p:grpSpPr bwMode="auto">
          <a:xfrm>
            <a:off x="0" y="0"/>
            <a:ext cx="9170988" cy="1222375"/>
            <a:chOff x="0" y="0"/>
            <a:chExt cx="5777" cy="770"/>
          </a:xfrm>
        </p:grpSpPr>
        <p:sp>
          <p:nvSpPr>
            <p:cNvPr id="1034" name="Freeform 10"/>
            <p:cNvSpPr>
              <a:spLocks/>
            </p:cNvSpPr>
            <p:nvPr userDrawn="1"/>
          </p:nvSpPr>
          <p:spPr bwMode="ltGray">
            <a:xfrm>
              <a:off x="0" y="0"/>
              <a:ext cx="5777" cy="770"/>
            </a:xfrm>
            <a:custGeom>
              <a:avLst/>
              <a:gdLst/>
              <a:ahLst/>
              <a:cxnLst>
                <a:cxn ang="0">
                  <a:pos x="4917" y="250"/>
                </a:cxn>
                <a:cxn ang="0">
                  <a:pos x="301" y="566"/>
                </a:cxn>
                <a:cxn ang="0">
                  <a:pos x="0" y="0"/>
                </a:cxn>
                <a:cxn ang="0">
                  <a:pos x="4986" y="0"/>
                </a:cxn>
                <a:cxn ang="0">
                  <a:pos x="4917" y="250"/>
                </a:cxn>
              </a:cxnLst>
              <a:rect l="0" t="0" r="r" b="b"/>
              <a:pathLst>
                <a:path w="4986" h="566">
                  <a:moveTo>
                    <a:pt x="4917" y="250"/>
                  </a:moveTo>
                  <a:lnTo>
                    <a:pt x="301" y="566"/>
                  </a:lnTo>
                  <a:lnTo>
                    <a:pt x="0" y="0"/>
                  </a:lnTo>
                  <a:lnTo>
                    <a:pt x="4986" y="0"/>
                  </a:lnTo>
                  <a:lnTo>
                    <a:pt x="4917" y="250"/>
                  </a:lnTo>
                  <a:close/>
                </a:path>
              </a:pathLst>
            </a:custGeom>
            <a:solidFill>
              <a:srgbClr val="CC0033"/>
            </a:solidFill>
            <a:ln w="19050" cap="flat" cmpd="sng">
              <a:noFill/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1033" name="Picture 12" descr="wsuTLSigRvs-rd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40" y="88"/>
              <a:ext cx="1362" cy="4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244475" indent="-244475" algn="l" rtl="0" eaLnBrk="0" fontAlgn="base" hangingPunct="0">
        <a:lnSpc>
          <a:spcPct val="95000"/>
        </a:lnSpc>
        <a:spcBef>
          <a:spcPct val="25000"/>
        </a:spcBef>
        <a:spcAft>
          <a:spcPct val="0"/>
        </a:spcAft>
        <a:buSzPct val="125000"/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517525" indent="-271463" algn="l" rtl="0" eaLnBrk="0" fontAlgn="base" hangingPunct="0">
        <a:lnSpc>
          <a:spcPct val="95000"/>
        </a:lnSpc>
        <a:spcBef>
          <a:spcPct val="10000"/>
        </a:spcBef>
        <a:spcAft>
          <a:spcPct val="0"/>
        </a:spcAft>
        <a:buFont typeface="Wingdings" pitchFamily="2" charset="2"/>
        <a:buChar char="§"/>
        <a:defRPr sz="2800" b="1">
          <a:solidFill>
            <a:schemeClr val="tx1"/>
          </a:solidFill>
          <a:latin typeface="+mn-lt"/>
        </a:defRPr>
      </a:lvl2pPr>
      <a:lvl3pPr marL="701675" indent="-182563" algn="l" rtl="0" eaLnBrk="0" fontAlgn="base" hangingPunct="0">
        <a:lnSpc>
          <a:spcPct val="95000"/>
        </a:lnSpc>
        <a:spcBef>
          <a:spcPct val="1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930275" indent="-227013" algn="l" rtl="0" eaLnBrk="0" fontAlgn="base" hangingPunct="0">
        <a:lnSpc>
          <a:spcPct val="95000"/>
        </a:lnSpc>
        <a:spcBef>
          <a:spcPct val="10000"/>
        </a:spcBef>
        <a:spcAft>
          <a:spcPct val="0"/>
        </a:spcAft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4pPr>
      <a:lvl5pPr marL="1112838" indent="-180975" algn="l" rtl="0" eaLnBrk="0" fontAlgn="base" hangingPunct="0">
        <a:lnSpc>
          <a:spcPct val="95000"/>
        </a:lnSpc>
        <a:spcBef>
          <a:spcPct val="1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5pPr>
      <a:lvl6pPr marL="1570038" indent="-180975" algn="l" rtl="0" fontAlgn="base">
        <a:lnSpc>
          <a:spcPct val="95000"/>
        </a:lnSpc>
        <a:spcBef>
          <a:spcPct val="1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6pPr>
      <a:lvl7pPr marL="2027238" indent="-180975" algn="l" rtl="0" fontAlgn="base">
        <a:lnSpc>
          <a:spcPct val="95000"/>
        </a:lnSpc>
        <a:spcBef>
          <a:spcPct val="1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7pPr>
      <a:lvl8pPr marL="2484438" indent="-180975" algn="l" rtl="0" fontAlgn="base">
        <a:lnSpc>
          <a:spcPct val="95000"/>
        </a:lnSpc>
        <a:spcBef>
          <a:spcPct val="1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8pPr>
      <a:lvl9pPr marL="2941638" indent="-180975" algn="l" rtl="0" fontAlgn="base">
        <a:lnSpc>
          <a:spcPct val="95000"/>
        </a:lnSpc>
        <a:spcBef>
          <a:spcPct val="1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3B8EAA-4300-4B57-AA97-D3B584CB1A03}" type="slidenum">
              <a:rPr lang="en-US" smtClean="0"/>
              <a:pPr/>
              <a:t>1</a:t>
            </a:fld>
            <a:endParaRPr lang="en-US" smtClean="0"/>
          </a:p>
        </p:txBody>
      </p:sp>
      <p:pic>
        <p:nvPicPr>
          <p:cNvPr id="3075" name="Picture 16" descr="sunnyside"/>
          <p:cNvPicPr>
            <a:picLocks noChangeAspect="1" noChangeArrowheads="1"/>
          </p:cNvPicPr>
          <p:nvPr/>
        </p:nvPicPr>
        <p:blipFill>
          <a:blip r:embed="rId3" cstate="print"/>
          <a:srcRect l="14293" t="12477" r="24750" b="10986"/>
          <a:stretch>
            <a:fillRect/>
          </a:stretch>
        </p:blipFill>
        <p:spPr bwMode="auto">
          <a:xfrm>
            <a:off x="-57150" y="1447800"/>
            <a:ext cx="5114925" cy="431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76" name="Group 17"/>
          <p:cNvGrpSpPr>
            <a:grpSpLocks/>
          </p:cNvGrpSpPr>
          <p:nvPr/>
        </p:nvGrpSpPr>
        <p:grpSpPr bwMode="auto">
          <a:xfrm>
            <a:off x="-76200" y="-120650"/>
            <a:ext cx="9220200" cy="6978650"/>
            <a:chOff x="-48" y="-85"/>
            <a:chExt cx="5808" cy="4396"/>
          </a:xfrm>
        </p:grpSpPr>
        <p:sp>
          <p:nvSpPr>
            <p:cNvPr id="3079" name="Freeform 18"/>
            <p:cNvSpPr>
              <a:spLocks/>
            </p:cNvSpPr>
            <p:nvPr/>
          </p:nvSpPr>
          <p:spPr bwMode="white">
            <a:xfrm>
              <a:off x="1964" y="890"/>
              <a:ext cx="3796" cy="3421"/>
            </a:xfrm>
            <a:custGeom>
              <a:avLst/>
              <a:gdLst>
                <a:gd name="T0" fmla="*/ 899 w 3796"/>
                <a:gd name="T1" fmla="*/ 0 h 3421"/>
                <a:gd name="T2" fmla="*/ 0 w 3796"/>
                <a:gd name="T3" fmla="*/ 3421 h 3421"/>
                <a:gd name="T4" fmla="*/ 3796 w 3796"/>
                <a:gd name="T5" fmla="*/ 3421 h 3421"/>
                <a:gd name="T6" fmla="*/ 3796 w 3796"/>
                <a:gd name="T7" fmla="*/ 0 h 3421"/>
                <a:gd name="T8" fmla="*/ 899 w 3796"/>
                <a:gd name="T9" fmla="*/ 0 h 34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96"/>
                <a:gd name="T16" fmla="*/ 0 h 3421"/>
                <a:gd name="T17" fmla="*/ 3796 w 3796"/>
                <a:gd name="T18" fmla="*/ 3421 h 34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96" h="3421">
                  <a:moveTo>
                    <a:pt x="899" y="0"/>
                  </a:moveTo>
                  <a:lnTo>
                    <a:pt x="0" y="3421"/>
                  </a:lnTo>
                  <a:lnTo>
                    <a:pt x="3796" y="3421"/>
                  </a:lnTo>
                  <a:lnTo>
                    <a:pt x="3796" y="0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3080" name="Rectangle 19"/>
            <p:cNvSpPr>
              <a:spLocks noChangeArrowheads="1"/>
            </p:cNvSpPr>
            <p:nvPr/>
          </p:nvSpPr>
          <p:spPr bwMode="white">
            <a:xfrm rot="872574">
              <a:off x="2523" y="-85"/>
              <a:ext cx="47" cy="4370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081" name="Line 20"/>
            <p:cNvSpPr>
              <a:spLocks noChangeShapeType="1"/>
            </p:cNvSpPr>
            <p:nvPr/>
          </p:nvSpPr>
          <p:spPr bwMode="black">
            <a:xfrm>
              <a:off x="2847" y="903"/>
              <a:ext cx="33" cy="0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82" name="Group 21"/>
            <p:cNvGrpSpPr>
              <a:grpSpLocks/>
            </p:cNvGrpSpPr>
            <p:nvPr/>
          </p:nvGrpSpPr>
          <p:grpSpPr bwMode="auto">
            <a:xfrm>
              <a:off x="-48" y="711"/>
              <a:ext cx="5655" cy="384"/>
              <a:chOff x="-48" y="711"/>
              <a:chExt cx="5655" cy="384"/>
            </a:xfrm>
          </p:grpSpPr>
          <p:sp>
            <p:nvSpPr>
              <p:cNvPr id="3083" name="Line 22"/>
              <p:cNvSpPr>
                <a:spLocks noChangeShapeType="1"/>
              </p:cNvSpPr>
              <p:nvPr/>
            </p:nvSpPr>
            <p:spPr bwMode="auto">
              <a:xfrm>
                <a:off x="-48" y="903"/>
                <a:ext cx="5328" cy="0"/>
              </a:xfrm>
              <a:prstGeom prst="line">
                <a:avLst/>
              </a:prstGeom>
              <a:noFill/>
              <a:ln w="38100">
                <a:solidFill>
                  <a:srgbClr val="B2B2B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84" name="Group 23"/>
              <p:cNvGrpSpPr>
                <a:grpSpLocks/>
              </p:cNvGrpSpPr>
              <p:nvPr/>
            </p:nvGrpSpPr>
            <p:grpSpPr bwMode="auto">
              <a:xfrm>
                <a:off x="4224" y="711"/>
                <a:ext cx="1383" cy="384"/>
                <a:chOff x="4255" y="384"/>
                <a:chExt cx="1383" cy="384"/>
              </a:xfrm>
            </p:grpSpPr>
            <p:sp>
              <p:nvSpPr>
                <p:cNvPr id="3085" name="Oval 24"/>
                <p:cNvSpPr>
                  <a:spLocks noChangeArrowheads="1"/>
                </p:cNvSpPr>
                <p:nvPr/>
              </p:nvSpPr>
              <p:spPr bwMode="auto">
                <a:xfrm>
                  <a:off x="4255" y="384"/>
                  <a:ext cx="384" cy="384"/>
                </a:xfrm>
                <a:prstGeom prst="ellipse">
                  <a:avLst/>
                </a:prstGeom>
                <a:solidFill>
                  <a:schemeClr val="accent2"/>
                </a:solidFill>
                <a:ln w="28575">
                  <a:solidFill>
                    <a:srgbClr val="B2B2B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86" name="Oval 25"/>
                <p:cNvSpPr>
                  <a:spLocks noChangeArrowheads="1"/>
                </p:cNvSpPr>
                <p:nvPr/>
              </p:nvSpPr>
              <p:spPr bwMode="auto">
                <a:xfrm>
                  <a:off x="4754" y="384"/>
                  <a:ext cx="384" cy="384"/>
                </a:xfrm>
                <a:prstGeom prst="ellipse">
                  <a:avLst/>
                </a:prstGeom>
                <a:solidFill>
                  <a:srgbClr val="CC0033"/>
                </a:solidFill>
                <a:ln w="28575">
                  <a:solidFill>
                    <a:srgbClr val="B2B2B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87" name="Oval 26"/>
                <p:cNvSpPr>
                  <a:spLocks noChangeArrowheads="1"/>
                </p:cNvSpPr>
                <p:nvPr/>
              </p:nvSpPr>
              <p:spPr bwMode="auto">
                <a:xfrm>
                  <a:off x="5254" y="384"/>
                  <a:ext cx="384" cy="384"/>
                </a:xfrm>
                <a:prstGeom prst="ellipse">
                  <a:avLst/>
                </a:prstGeom>
                <a:solidFill>
                  <a:schemeClr val="folHlink"/>
                </a:solidFill>
                <a:ln w="28575">
                  <a:solidFill>
                    <a:srgbClr val="B2B2B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3077" name="Rectangle 37"/>
          <p:cNvSpPr>
            <a:spLocks noGrp="1" noChangeArrowheads="1"/>
          </p:cNvSpPr>
          <p:nvPr>
            <p:ph type="subTitle" idx="1"/>
          </p:nvPr>
        </p:nvSpPr>
        <p:spPr>
          <a:xfrm>
            <a:off x="3733800" y="5105400"/>
            <a:ext cx="4800600" cy="687881"/>
          </a:xfrm>
        </p:spPr>
        <p:txBody>
          <a:bodyPr/>
          <a:lstStyle/>
          <a:p>
            <a:pPr eaLnBrk="1" hangingPunct="1"/>
            <a:r>
              <a:rPr lang="en-US" sz="1800" dirty="0" smtClean="0"/>
              <a:t>Heather Lopez, Director Internal Audit</a:t>
            </a:r>
          </a:p>
          <a:p>
            <a:pPr eaLnBrk="1" hangingPunct="1"/>
            <a:r>
              <a:rPr lang="en-US" sz="1800" dirty="0" smtClean="0"/>
              <a:t>August 2011</a:t>
            </a:r>
          </a:p>
        </p:txBody>
      </p:sp>
      <p:sp>
        <p:nvSpPr>
          <p:cNvPr id="3078" name="Rectangle 38"/>
          <p:cNvSpPr>
            <a:spLocks noGrp="1" noChangeArrowheads="1"/>
          </p:cNvSpPr>
          <p:nvPr>
            <p:ph type="ctrTitle"/>
          </p:nvPr>
        </p:nvSpPr>
        <p:spPr>
          <a:xfrm>
            <a:off x="4267200" y="3020184"/>
            <a:ext cx="4724400" cy="978729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FY 2012 Audit Risk Assessment</a:t>
            </a: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Technology: Select the area or function you feel would most benefit from an internal audit, if any:</a:t>
            </a:r>
          </a:p>
          <a:p>
            <a:pPr lvl="1"/>
            <a:r>
              <a:rPr lang="en-US" sz="2400" dirty="0" smtClean="0"/>
              <a:t>Managing system access</a:t>
            </a:r>
          </a:p>
          <a:p>
            <a:pPr lvl="1"/>
            <a:r>
              <a:rPr lang="en-US" sz="2400" dirty="0" smtClean="0"/>
              <a:t>Network security</a:t>
            </a:r>
          </a:p>
          <a:p>
            <a:pPr lvl="1"/>
            <a:r>
              <a:rPr lang="en-US" sz="2400" dirty="0" smtClean="0"/>
              <a:t>Data security</a:t>
            </a:r>
          </a:p>
          <a:p>
            <a:pPr lvl="1"/>
            <a:r>
              <a:rPr lang="en-US" sz="2400" dirty="0" smtClean="0"/>
              <a:t>Network infrastructure</a:t>
            </a:r>
          </a:p>
          <a:p>
            <a:pPr lvl="1"/>
            <a:r>
              <a:rPr lang="en-US" sz="2400" dirty="0" smtClean="0"/>
              <a:t>User support</a:t>
            </a:r>
          </a:p>
          <a:p>
            <a:pPr lvl="1"/>
            <a:r>
              <a:rPr lang="en-US" sz="2400" dirty="0" smtClean="0"/>
              <a:t>Disaster recovery</a:t>
            </a:r>
          </a:p>
          <a:p>
            <a:pPr lvl="1"/>
            <a:r>
              <a:rPr lang="en-US" sz="2400" dirty="0" smtClean="0"/>
              <a:t>No known significant concerns</a:t>
            </a:r>
          </a:p>
          <a:p>
            <a:pPr lvl="1"/>
            <a:r>
              <a:rPr lang="en-US" sz="2400" dirty="0" smtClean="0"/>
              <a:t>‘other’ please specify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4A1A2-D425-43E7-B69C-DB25DCB7FFD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648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Responses to Risk Pool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Tabled and Analyzed based on identification (area) of respondent</a:t>
            </a:r>
          </a:p>
          <a:p>
            <a:r>
              <a:rPr lang="en-US" dirty="0" smtClean="0"/>
              <a:t>Categorized and % tables</a:t>
            </a:r>
          </a:p>
          <a:p>
            <a:r>
              <a:rPr lang="en-US" dirty="0" smtClean="0"/>
              <a:t>Responses with over 15% in each category (usually top 3) pulled into pool</a:t>
            </a:r>
          </a:p>
          <a:p>
            <a:r>
              <a:rPr lang="en-US" dirty="0" smtClean="0"/>
              <a:t>Interviews with </a:t>
            </a:r>
            <a:r>
              <a:rPr lang="en-US" dirty="0" err="1" smtClean="0"/>
              <a:t>mgmt</a:t>
            </a:r>
            <a:r>
              <a:rPr lang="en-US" dirty="0" smtClean="0"/>
              <a:t> (38) included in survey responses</a:t>
            </a:r>
          </a:p>
          <a:p>
            <a:r>
              <a:rPr lang="en-US" dirty="0" smtClean="0"/>
              <a:t>Auditor input included in survey response – audit history, industry concerns,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4A1A2-D425-43E7-B69C-DB25DCB7FFD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4481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Pool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Pool highlighted 53 top risk/concern areas</a:t>
            </a:r>
          </a:p>
          <a:p>
            <a:r>
              <a:rPr lang="en-US" dirty="0" smtClean="0"/>
              <a:t>Sent to sr. management and Audit Steering Committee for feedback and ranking</a:t>
            </a:r>
          </a:p>
          <a:p>
            <a:pPr lvl="1"/>
            <a:r>
              <a:rPr lang="en-US" dirty="0" smtClean="0"/>
              <a:t>Rank top 5</a:t>
            </a:r>
          </a:p>
          <a:p>
            <a:pPr lvl="1"/>
            <a:r>
              <a:rPr lang="en-US" dirty="0" smtClean="0"/>
              <a:t>Identify for top 5 impact/likelihood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4A1A2-D425-43E7-B69C-DB25DCB7FFD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42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Risk Ranking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Weighted responses by rank and occurrence (‘5’ highest)</a:t>
            </a:r>
          </a:p>
          <a:p>
            <a:r>
              <a:rPr lang="en-US" dirty="0" smtClean="0"/>
              <a:t>Weighted impact and likelihood by incremental values and tallied (1-low, 2-medium, 3-high)</a:t>
            </a:r>
          </a:p>
          <a:p>
            <a:r>
              <a:rPr lang="en-US" dirty="0" smtClean="0"/>
              <a:t>Summed all to identify top 15</a:t>
            </a:r>
          </a:p>
          <a:p>
            <a:pPr lvl="1"/>
            <a:r>
              <a:rPr lang="en-US" dirty="0" smtClean="0"/>
              <a:t>Identify resources needed</a:t>
            </a:r>
          </a:p>
          <a:p>
            <a:pPr lvl="1"/>
            <a:r>
              <a:rPr lang="en-US" dirty="0" smtClean="0"/>
              <a:t>Judgmental ID of auditable concerns**</a:t>
            </a:r>
          </a:p>
          <a:p>
            <a:r>
              <a:rPr lang="en-US" dirty="0" smtClean="0"/>
              <a:t>For remaining 15, applied heat mapping</a:t>
            </a:r>
          </a:p>
          <a:p>
            <a:pPr marL="0" indent="0">
              <a:buNone/>
            </a:pPr>
            <a:r>
              <a:rPr lang="en-US" sz="1800" dirty="0" smtClean="0"/>
              <a:t>**some issues not easily auditable, but communicated to management as risks/concerns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4A1A2-D425-43E7-B69C-DB25DCB7FFD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601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4A1A2-D425-43E7-B69C-DB25DCB7FFD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14600"/>
            <a:ext cx="5376862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514600"/>
            <a:ext cx="3095625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10529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Final Plan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39762"/>
          </a:xfrm>
        </p:spPr>
        <p:txBody>
          <a:bodyPr/>
          <a:lstStyle/>
          <a:p>
            <a:r>
              <a:rPr lang="en-US" u="sng" dirty="0" smtClean="0"/>
              <a:t>7 Assurance Audits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981200"/>
            <a:ext cx="4040188" cy="3951288"/>
          </a:xfrm>
        </p:spPr>
        <p:txBody>
          <a:bodyPr/>
          <a:lstStyle/>
          <a:p>
            <a:r>
              <a:rPr lang="en-US" dirty="0" smtClean="0"/>
              <a:t>Development Fund</a:t>
            </a:r>
          </a:p>
          <a:p>
            <a:r>
              <a:rPr lang="en-US" dirty="0" smtClean="0"/>
              <a:t>Contracts</a:t>
            </a:r>
            <a:endParaRPr lang="en-US" dirty="0"/>
          </a:p>
          <a:p>
            <a:r>
              <a:rPr lang="en-US" dirty="0" smtClean="0"/>
              <a:t>Employee Training/Development*</a:t>
            </a:r>
          </a:p>
          <a:p>
            <a:r>
              <a:rPr lang="en-US" dirty="0" smtClean="0"/>
              <a:t>IT Data: Access</a:t>
            </a:r>
          </a:p>
          <a:p>
            <a:r>
              <a:rPr lang="en-US" dirty="0" smtClean="0"/>
              <a:t>Int’l Research</a:t>
            </a:r>
          </a:p>
          <a:p>
            <a:r>
              <a:rPr lang="en-US" dirty="0" smtClean="0"/>
              <a:t>Accounts Payable</a:t>
            </a:r>
          </a:p>
          <a:p>
            <a:r>
              <a:rPr lang="en-US" dirty="0" smtClean="0"/>
              <a:t>Accounts Receivable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8200" y="1371600"/>
            <a:ext cx="4041775" cy="639762"/>
          </a:xfrm>
        </p:spPr>
        <p:txBody>
          <a:bodyPr/>
          <a:lstStyle/>
          <a:p>
            <a:r>
              <a:rPr lang="en-US" u="sng" dirty="0" smtClean="0"/>
              <a:t>Special Projects</a:t>
            </a:r>
            <a:endParaRPr lang="en-US" u="sng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8200" y="1981200"/>
            <a:ext cx="4041775" cy="3951288"/>
          </a:xfrm>
        </p:spPr>
        <p:txBody>
          <a:bodyPr/>
          <a:lstStyle/>
          <a:p>
            <a:r>
              <a:rPr lang="en-US" dirty="0" smtClean="0"/>
              <a:t>IA approach to continued audits</a:t>
            </a:r>
          </a:p>
          <a:p>
            <a:pPr lvl="1"/>
            <a:r>
              <a:rPr lang="en-US" dirty="0" err="1" smtClean="0"/>
              <a:t>Pcards</a:t>
            </a:r>
            <a:endParaRPr lang="en-US" dirty="0" smtClean="0"/>
          </a:p>
          <a:p>
            <a:pPr lvl="1"/>
            <a:r>
              <a:rPr lang="en-US" dirty="0" smtClean="0"/>
              <a:t>Time reporting</a:t>
            </a:r>
          </a:p>
          <a:p>
            <a:pPr lvl="1"/>
            <a:r>
              <a:rPr lang="en-US" dirty="0" smtClean="0"/>
              <a:t>Cash receipting</a:t>
            </a:r>
          </a:p>
          <a:p>
            <a:pPr lvl="1"/>
            <a:r>
              <a:rPr lang="en-US" dirty="0" smtClean="0"/>
              <a:t>IT Security: password, retention</a:t>
            </a:r>
          </a:p>
          <a:p>
            <a:r>
              <a:rPr lang="en-US" dirty="0" smtClean="0"/>
              <a:t>Policy/process review: research conflict of interest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4A1A2-D425-43E7-B69C-DB25DCB7FFD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609600" y="5562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800" dirty="0" smtClean="0">
                <a:solidFill>
                  <a:srgbClr val="0070C0"/>
                </a:solidFill>
              </a:rPr>
              <a:t>Plus, 25% contingency for investigation, consulting, facilitation, liaison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6028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 Change from Ranking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Insurance ranked # 3. Currently being reviewed by Business and AAG – will hold off to determine risk and approach. </a:t>
            </a:r>
          </a:p>
          <a:p>
            <a:r>
              <a:rPr lang="en-US" dirty="0" smtClean="0"/>
              <a:t>Replaced #3 with #10 Training to ensure HRS audit activity – one of three categories with highest number of specific concerns listed, and least number of respondents indicating ‘no known concern’ (other two: IT, Governance)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A05FBC-458A-4EB1-B4B6-0B718E5A5E3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908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budget within preliminary scope, objective</a:t>
            </a:r>
          </a:p>
          <a:p>
            <a:r>
              <a:rPr lang="en-US" dirty="0" smtClean="0"/>
              <a:t>Audit Plan forwarded to Audit Steering Committee for comment, review</a:t>
            </a:r>
          </a:p>
          <a:p>
            <a:r>
              <a:rPr lang="en-US" dirty="0" smtClean="0"/>
              <a:t>Audit Plan to President and Finance Audit Committee for approval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4A1A2-D425-43E7-B69C-DB25DCB7FFD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Supplemental memo submitted to Sr. Leadership as attachment to audit plan noting areas of concern expressed overall as related to culture, environment. </a:t>
            </a:r>
          </a:p>
          <a:p>
            <a:r>
              <a:rPr lang="en-US" sz="2400" dirty="0" smtClean="0"/>
              <a:t>University wide memo sent twice, plus in daily announcements regarding the audit areas to be included in continued audit approach: a ‘heads up’ and be ready</a:t>
            </a:r>
          </a:p>
          <a:p>
            <a:r>
              <a:rPr lang="en-US" sz="2400" dirty="0"/>
              <a:t>Again identify resources </a:t>
            </a:r>
          </a:p>
          <a:p>
            <a:r>
              <a:rPr lang="en-US" sz="2400" dirty="0" smtClean="0"/>
              <a:t>Schedule staff and timelines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2400" i="1" dirty="0" smtClean="0"/>
              <a:t>Get auditing!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4A1A2-D425-43E7-B69C-DB25DCB7FFD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4126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17EC60-E0DF-43A8-A555-8A678793010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WSU Stats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5000"/>
              </a:lnSpc>
            </a:pPr>
            <a:r>
              <a:rPr lang="en-US" dirty="0" smtClean="0"/>
              <a:t>Land grant, public research institution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/>
              <a:t>Flagship campus – Pullman 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/>
              <a:t>Regional campuses: Vancouver, </a:t>
            </a:r>
            <a:r>
              <a:rPr lang="en-US" dirty="0" err="1" smtClean="0"/>
              <a:t>TriCities</a:t>
            </a:r>
            <a:r>
              <a:rPr lang="en-US" dirty="0" smtClean="0"/>
              <a:t>, Spokane 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/>
              <a:t>26,300 students 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/>
              <a:t>6,000 employees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/>
              <a:t>Operating budget: </a:t>
            </a:r>
          </a:p>
          <a:p>
            <a:pPr lvl="2" eaLnBrk="1" hangingPunct="1">
              <a:lnSpc>
                <a:spcPct val="85000"/>
              </a:lnSpc>
            </a:pPr>
            <a:r>
              <a:rPr lang="en-US" dirty="0" smtClean="0"/>
              <a:t>$1.6B (biennium)</a:t>
            </a:r>
          </a:p>
          <a:p>
            <a:pPr lvl="2" eaLnBrk="1" hangingPunct="1">
              <a:lnSpc>
                <a:spcPct val="85000"/>
              </a:lnSpc>
            </a:pPr>
            <a:r>
              <a:rPr lang="en-US" dirty="0" smtClean="0"/>
              <a:t>$387M from state appropriations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/>
              <a:t>Endowment: $640M ($1B campaign – 55%)</a:t>
            </a:r>
          </a:p>
          <a:p>
            <a:pPr lvl="3" eaLnBrk="1" hangingPunct="1">
              <a:lnSpc>
                <a:spcPct val="85000"/>
              </a:lnSpc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WSU Stats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 Colleges</a:t>
            </a:r>
          </a:p>
          <a:p>
            <a:r>
              <a:rPr lang="en-US" dirty="0" smtClean="0"/>
              <a:t>Distance Education (global)</a:t>
            </a:r>
          </a:p>
          <a:p>
            <a:r>
              <a:rPr lang="en-US" dirty="0" smtClean="0"/>
              <a:t>Vet Hospital, Global Animal Health</a:t>
            </a:r>
          </a:p>
          <a:p>
            <a:r>
              <a:rPr lang="en-US" dirty="0" smtClean="0"/>
              <a:t>WSU Spokane – Health Sciences, future medical </a:t>
            </a:r>
          </a:p>
          <a:p>
            <a:r>
              <a:rPr lang="en-US" dirty="0" smtClean="0"/>
              <a:t>SBDC</a:t>
            </a:r>
          </a:p>
          <a:p>
            <a:r>
              <a:rPr lang="en-US" dirty="0" smtClean="0"/>
              <a:t>39 Extension Offices</a:t>
            </a:r>
          </a:p>
          <a:p>
            <a:r>
              <a:rPr lang="en-US" dirty="0"/>
              <a:t>7</a:t>
            </a:r>
            <a:r>
              <a:rPr lang="en-US" dirty="0" smtClean="0"/>
              <a:t> Ag Research Stations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4A1A2-D425-43E7-B69C-DB25DCB7FFD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482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26262"/>
            <a:ext cx="9144000" cy="4419600"/>
          </a:xfrm>
        </p:spPr>
        <p:txBody>
          <a:bodyPr/>
          <a:lstStyle/>
          <a:p>
            <a:r>
              <a:rPr lang="en-US" dirty="0" smtClean="0"/>
              <a:t>Budget Cuts: </a:t>
            </a:r>
          </a:p>
          <a:p>
            <a:pPr lvl="1"/>
            <a:r>
              <a:rPr lang="en-US" dirty="0" smtClean="0"/>
              <a:t>In four years – 52% state reduction, $231m</a:t>
            </a:r>
          </a:p>
          <a:p>
            <a:pPr lvl="1"/>
            <a:r>
              <a:rPr lang="en-US" dirty="0" smtClean="0"/>
              <a:t>Newest cut: $40m 2011-13</a:t>
            </a:r>
          </a:p>
          <a:p>
            <a:pPr lvl="1"/>
            <a:r>
              <a:rPr lang="en-US" dirty="0" smtClean="0"/>
              <a:t>500 employees cut since 2007</a:t>
            </a:r>
          </a:p>
          <a:p>
            <a:pPr lvl="1"/>
            <a:r>
              <a:rPr lang="en-US" dirty="0" smtClean="0"/>
              <a:t>Tuition increase each </a:t>
            </a:r>
            <a:r>
              <a:rPr lang="en-US" dirty="0" err="1" smtClean="0"/>
              <a:t>yr</a:t>
            </a:r>
            <a:r>
              <a:rPr lang="en-US" dirty="0" smtClean="0"/>
              <a:t> (14% FY 12)</a:t>
            </a:r>
          </a:p>
          <a:p>
            <a:r>
              <a:rPr lang="en-US" dirty="0" smtClean="0"/>
              <a:t>Initiatives</a:t>
            </a:r>
          </a:p>
          <a:p>
            <a:pPr lvl="1"/>
            <a:r>
              <a:rPr lang="en-US" dirty="0" smtClean="0"/>
              <a:t>Global Animal Health</a:t>
            </a:r>
          </a:p>
          <a:p>
            <a:pPr lvl="1"/>
            <a:r>
              <a:rPr lang="en-US" dirty="0" smtClean="0"/>
              <a:t>Increased international presence</a:t>
            </a:r>
          </a:p>
          <a:p>
            <a:pPr lvl="1"/>
            <a:r>
              <a:rPr lang="en-US" dirty="0" smtClean="0"/>
              <a:t>Everett regional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4A1A2-D425-43E7-B69C-DB25DCB7FFD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0532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Survey:</a:t>
            </a:r>
          </a:p>
          <a:p>
            <a:pPr lvl="1"/>
            <a:r>
              <a:rPr lang="en-US" dirty="0" smtClean="0"/>
              <a:t>Low confidence in leadership, ethics, culture</a:t>
            </a:r>
          </a:p>
          <a:p>
            <a:r>
              <a:rPr lang="en-US" dirty="0" smtClean="0"/>
              <a:t>SAO Changes:</a:t>
            </a:r>
          </a:p>
          <a:p>
            <a:pPr lvl="1"/>
            <a:r>
              <a:rPr lang="en-US" dirty="0" smtClean="0"/>
              <a:t>Budget cut – potential zero Accountability hrs (down from 960 FY 10, 1300 FY 09)</a:t>
            </a:r>
          </a:p>
          <a:p>
            <a:pPr lvl="1"/>
            <a:r>
              <a:rPr lang="en-US" dirty="0" smtClean="0"/>
              <a:t>Past plans relied on external audit for broad coverage</a:t>
            </a:r>
          </a:p>
          <a:p>
            <a:r>
              <a:rPr lang="en-US" dirty="0" smtClean="0"/>
              <a:t>Reduction in IA staff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4A1A2-D425-43E7-B69C-DB25DCB7FFD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2017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WSU Office of Internal Audit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Director </a:t>
            </a:r>
          </a:p>
          <a:p>
            <a:r>
              <a:rPr lang="en-US" dirty="0" smtClean="0"/>
              <a:t>Audit Manager </a:t>
            </a:r>
          </a:p>
          <a:p>
            <a:r>
              <a:rPr lang="en-US" dirty="0" smtClean="0"/>
              <a:t>Auditor 3</a:t>
            </a:r>
          </a:p>
          <a:p>
            <a:r>
              <a:rPr lang="en-US" dirty="0" smtClean="0"/>
              <a:t>Auditor 2</a:t>
            </a:r>
          </a:p>
          <a:p>
            <a:r>
              <a:rPr lang="en-US" dirty="0" smtClean="0"/>
              <a:t>Two interns (up to 22 hrs/week total)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No IT support/staff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Very limited budget for training, travel, other support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4A1A2-D425-43E7-B69C-DB25DCB7FFD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289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Audit Universe (areas, significant units/functions, campuses, projects)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Table areas identified – send survey to management of each area/unit, to include all:</a:t>
            </a:r>
          </a:p>
          <a:p>
            <a:pPr marL="787400" lvl="1" indent="-514350"/>
            <a:r>
              <a:rPr lang="en-US" dirty="0" smtClean="0"/>
              <a:t>President, provost</a:t>
            </a:r>
          </a:p>
          <a:p>
            <a:pPr marL="787400" lvl="1" indent="-514350"/>
            <a:r>
              <a:rPr lang="en-US" dirty="0" smtClean="0"/>
              <a:t>Chancellors</a:t>
            </a:r>
          </a:p>
          <a:p>
            <a:pPr marL="787400" lvl="1" indent="-514350"/>
            <a:r>
              <a:rPr lang="en-US" dirty="0" smtClean="0"/>
              <a:t>Deans, Vice Presidents</a:t>
            </a:r>
          </a:p>
          <a:p>
            <a:pPr marL="787400" lvl="1" indent="-514350"/>
            <a:r>
              <a:rPr lang="en-US" dirty="0" smtClean="0"/>
              <a:t>Associate/Assistant Deans, VPs, Chairs, Directors, Finance/Administrative Managers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4A1A2-D425-43E7-B69C-DB25DCB7FFD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074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Broad, high level</a:t>
            </a:r>
          </a:p>
          <a:p>
            <a:r>
              <a:rPr lang="en-US" dirty="0" smtClean="0"/>
              <a:t>12 questions</a:t>
            </a:r>
          </a:p>
          <a:p>
            <a:pPr lvl="1"/>
            <a:r>
              <a:rPr lang="en-US" dirty="0" smtClean="0"/>
              <a:t>Identify position</a:t>
            </a:r>
          </a:p>
          <a:p>
            <a:pPr lvl="1"/>
            <a:r>
              <a:rPr lang="en-US" dirty="0" smtClean="0"/>
              <a:t>10 questions to identify areas where audit would provide value</a:t>
            </a:r>
          </a:p>
          <a:p>
            <a:pPr lvl="1"/>
            <a:r>
              <a:rPr lang="en-US" dirty="0" smtClean="0"/>
              <a:t>Selections offered, but also, ‘none’, ‘other’ (open-ended) and ‘additional’ choice </a:t>
            </a:r>
          </a:p>
          <a:p>
            <a:r>
              <a:rPr lang="en-US" dirty="0" smtClean="0"/>
              <a:t>Sent Survey Monkey – 270 people</a:t>
            </a:r>
          </a:p>
          <a:p>
            <a:r>
              <a:rPr lang="en-US" dirty="0" smtClean="0"/>
              <a:t>Response rate 42%, 120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4A1A2-D425-43E7-B69C-DB25DCB7FFD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633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Functions/Categories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Governance and Leadership</a:t>
            </a:r>
          </a:p>
          <a:p>
            <a:r>
              <a:rPr lang="en-US" sz="2600" dirty="0" smtClean="0"/>
              <a:t>Instruction/Academic Support</a:t>
            </a:r>
          </a:p>
          <a:p>
            <a:r>
              <a:rPr lang="en-US" sz="2600" dirty="0" smtClean="0"/>
              <a:t>Research and Development</a:t>
            </a:r>
          </a:p>
          <a:p>
            <a:r>
              <a:rPr lang="en-US" sz="2600" dirty="0" smtClean="0"/>
              <a:t>Student Support Services</a:t>
            </a:r>
          </a:p>
          <a:p>
            <a:r>
              <a:rPr lang="en-US" sz="2600" dirty="0" smtClean="0"/>
              <a:t>Human Resource Management</a:t>
            </a:r>
          </a:p>
          <a:p>
            <a:r>
              <a:rPr lang="en-US" sz="2600" dirty="0" smtClean="0"/>
              <a:t>Fiscal/Asset Management</a:t>
            </a:r>
          </a:p>
          <a:p>
            <a:r>
              <a:rPr lang="en-US" sz="2600" dirty="0" smtClean="0"/>
              <a:t>Information Technology</a:t>
            </a:r>
          </a:p>
          <a:p>
            <a:r>
              <a:rPr lang="en-US" sz="2600" dirty="0" smtClean="0"/>
              <a:t>Plant Operations</a:t>
            </a:r>
          </a:p>
          <a:p>
            <a:r>
              <a:rPr lang="en-US" sz="2600" dirty="0" smtClean="0"/>
              <a:t>Auxiliary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4A1A2-D425-43E7-B69C-DB25DCB7FFD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751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CC0033"/>
      </a:accent1>
      <a:accent2>
        <a:srgbClr val="000099"/>
      </a:accent2>
      <a:accent3>
        <a:srgbClr val="FFFFFF"/>
      </a:accent3>
      <a:accent4>
        <a:srgbClr val="000000"/>
      </a:accent4>
      <a:accent5>
        <a:srgbClr val="E2AAAD"/>
      </a:accent5>
      <a:accent6>
        <a:srgbClr val="00008A"/>
      </a:accent6>
      <a:hlink>
        <a:srgbClr val="009999"/>
      </a:hlink>
      <a:folHlink>
        <a:srgbClr val="33CC3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003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AAA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0033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6331</TotalTime>
  <Words>788</Words>
  <Application>Microsoft Office PowerPoint</Application>
  <PresentationFormat>On-screen Show (4:3)</PresentationFormat>
  <Paragraphs>153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FY 2012 Audit Risk Assessment</vt:lpstr>
      <vt:lpstr>WSU Stats</vt:lpstr>
      <vt:lpstr>More WSU Stats</vt:lpstr>
      <vt:lpstr>Impacts</vt:lpstr>
      <vt:lpstr>More Impacts</vt:lpstr>
      <vt:lpstr>WSU Office of Internal Audit </vt:lpstr>
      <vt:lpstr>Risk Assessment</vt:lpstr>
      <vt:lpstr>Survey </vt:lpstr>
      <vt:lpstr>Audit Functions/Categories</vt:lpstr>
      <vt:lpstr>Example Question</vt:lpstr>
      <vt:lpstr>Survey Responses to Risk Pool</vt:lpstr>
      <vt:lpstr>Risk Pool</vt:lpstr>
      <vt:lpstr>Final Risk Ranking</vt:lpstr>
      <vt:lpstr>Top 11</vt:lpstr>
      <vt:lpstr>Final Plan</vt:lpstr>
      <vt:lpstr>* Change from Ranking</vt:lpstr>
      <vt:lpstr>Next Steps</vt:lpstr>
      <vt:lpstr>Last Notes</vt:lpstr>
    </vt:vector>
  </TitlesOfParts>
  <Company>Washington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Marketing</dc:creator>
  <cp:lastModifiedBy>youngtam</cp:lastModifiedBy>
  <cp:revision>312</cp:revision>
  <dcterms:created xsi:type="dcterms:W3CDTF">2001-10-04T20:08:10Z</dcterms:created>
  <dcterms:modified xsi:type="dcterms:W3CDTF">2011-09-14T19:11:03Z</dcterms:modified>
</cp:coreProperties>
</file>