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notesMasterIdLst>
    <p:notesMasterId r:id="rId5"/>
  </p:notesMasterIdLst>
  <p:handoutMasterIdLst>
    <p:handoutMasterId r:id="rId6"/>
  </p:handoutMasterIdLst>
  <p:sldIdLst>
    <p:sldId id="261" r:id="rId4"/>
  </p:sldIdLst>
  <p:sldSz cx="9144000" cy="6858000" type="screen4x3"/>
  <p:notesSz cx="7077075" cy="9051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101" d="100"/>
          <a:sy n="101" d="100"/>
        </p:scale>
        <p:origin x="-258" y="-84"/>
      </p:cViewPr>
      <p:guideLst>
        <p:guide orient="horz" pos="2160"/>
        <p:guide pos="5184"/>
        <p:guide pos="1872"/>
        <p:guide pos="432"/>
        <p:guide pos="5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032" cy="440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4043" y="0"/>
            <a:ext cx="3033032" cy="440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87096"/>
            <a:ext cx="3033032" cy="440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4043" y="8587096"/>
            <a:ext cx="3033032" cy="440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C73478-8E36-4604-9E20-F527C5B7CE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95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032" cy="44036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38250" y="660400"/>
            <a:ext cx="4600575" cy="3449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241" y="4330245"/>
            <a:ext cx="5210594" cy="40366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4044043" y="0"/>
            <a:ext cx="3033032" cy="44036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87096"/>
            <a:ext cx="3033032" cy="44036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44043" y="8587096"/>
            <a:ext cx="3033032" cy="44036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5F058A4-CF48-4AEE-8EC2-DE0D91CB38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C1497-9965-4689-9BF6-0382A81D6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DB9ED-8E7E-4745-81C2-2A9DD3E22D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99E19-A381-4CBA-915A-ADEC49EE65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B22FC-32E1-40A2-9CA7-B0A3C422FA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755A0-9D4C-471A-8BF9-4F0424FC9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431E6-204B-41D6-B09A-4082AC0867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AAB11-038D-4B94-9498-AD15EFE05A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85096-3CE6-4461-8FBD-9F1F5AE7AF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D38D8-9F14-408A-B04F-B1FFAC95A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E3D3F-7D1A-43A8-87BC-ABE65765FD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616D5-47FF-4DA7-8502-845D96BD22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7079FB6-4EF6-4C9D-894C-950390FE9E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ED15B-8F58-41D0-9E56-1ED5063B84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471AC-5074-474F-AD28-13A23F18C4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0F385-41C0-41A1-8BAA-AA7D4D8321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177FA-5F6E-4E4D-8AFB-0EEC8377C7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B90E3-751D-4D19-846A-1732B71435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BA32C-7D1B-4E24-9718-17C684E1F6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F265F-C8DF-4793-964E-EBA1921E99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3EDE6-E232-41A0-9698-02D140CFDC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28973-08C2-4D05-BFC2-25C7F22C05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DF033-CE88-4031-A239-48AFC98B2D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70" name="Rectangle 46" descr="Narrow vertical"/>
            <p:cNvSpPr>
              <a:spLocks noChangeArrowheads="1"/>
            </p:cNvSpPr>
            <p:nvPr/>
          </p:nvSpPr>
          <p:spPr bwMode="auto">
            <a:xfrm>
              <a:off x="288" y="48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71" name="Rectangle 47" descr="Narrow horizontal"/>
            <p:cNvSpPr>
              <a:spLocks noChangeArrowheads="1"/>
            </p:cNvSpPr>
            <p:nvPr/>
          </p:nvSpPr>
          <p:spPr bwMode="auto">
            <a:xfrm>
              <a:off x="48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72" name="Rectangle 48" descr="Narrow vertical"/>
            <p:cNvSpPr>
              <a:spLocks noChangeArrowheads="1"/>
            </p:cNvSpPr>
            <p:nvPr/>
          </p:nvSpPr>
          <p:spPr bwMode="auto">
            <a:xfrm>
              <a:off x="288" y="4032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73" name="Rectangle 49" descr="Narrow horizontal"/>
            <p:cNvSpPr>
              <a:spLocks noChangeArrowheads="1"/>
            </p:cNvSpPr>
            <p:nvPr/>
          </p:nvSpPr>
          <p:spPr bwMode="auto">
            <a:xfrm>
              <a:off x="5472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288" y="288"/>
              <a:ext cx="5184" cy="3744"/>
            </a:xfrm>
            <a:prstGeom prst="rect">
              <a:avLst/>
            </a:prstGeom>
            <a:noFill/>
            <a:ln w="57150" cap="sq" cmpd="tri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48" y="48"/>
              <a:ext cx="5664" cy="4224"/>
            </a:xfrm>
            <a:prstGeom prst="rect">
              <a:avLst/>
            </a:prstGeom>
            <a:noFill/>
            <a:ln w="12700" cap="sq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grpSp>
          <p:nvGrpSpPr>
            <p:cNvPr id="1076" name="Group 52"/>
            <p:cNvGrpSpPr>
              <a:grpSpLocks/>
            </p:cNvGrpSpPr>
            <p:nvPr/>
          </p:nvGrpSpPr>
          <p:grpSpPr bwMode="auto">
            <a:xfrm>
              <a:off x="0" y="0"/>
              <a:ext cx="384" cy="384"/>
              <a:chOff x="0" y="0"/>
              <a:chExt cx="384" cy="384"/>
            </a:xfrm>
          </p:grpSpPr>
          <p:sp>
            <p:nvSpPr>
              <p:cNvPr id="1077" name="Rectangle 5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" name="Oval 54"/>
              <p:cNvSpPr>
                <a:spLocks noChangeArrowheads="1"/>
              </p:cNvSpPr>
              <p:nvPr/>
            </p:nvSpPr>
            <p:spPr bwMode="auto">
              <a:xfrm>
                <a:off x="101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9" name="Group 55"/>
            <p:cNvGrpSpPr>
              <a:grpSpLocks/>
            </p:cNvGrpSpPr>
            <p:nvPr/>
          </p:nvGrpSpPr>
          <p:grpSpPr bwMode="auto">
            <a:xfrm>
              <a:off x="0" y="3935"/>
              <a:ext cx="384" cy="384"/>
              <a:chOff x="0" y="3935"/>
              <a:chExt cx="384" cy="384"/>
            </a:xfrm>
          </p:grpSpPr>
          <p:sp>
            <p:nvSpPr>
              <p:cNvPr id="1080" name="Rectangle 56"/>
              <p:cNvSpPr>
                <a:spLocks noChangeArrowheads="1"/>
              </p:cNvSpPr>
              <p:nvPr/>
            </p:nvSpPr>
            <p:spPr bwMode="auto">
              <a:xfrm>
                <a:off x="0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" name="Oval 57"/>
              <p:cNvSpPr>
                <a:spLocks noChangeArrowheads="1"/>
              </p:cNvSpPr>
              <p:nvPr/>
            </p:nvSpPr>
            <p:spPr bwMode="auto">
              <a:xfrm>
                <a:off x="101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2" name="Group 58"/>
            <p:cNvGrpSpPr>
              <a:grpSpLocks/>
            </p:cNvGrpSpPr>
            <p:nvPr/>
          </p:nvGrpSpPr>
          <p:grpSpPr bwMode="auto">
            <a:xfrm>
              <a:off x="5375" y="3935"/>
              <a:ext cx="384" cy="384"/>
              <a:chOff x="5375" y="3935"/>
              <a:chExt cx="384" cy="384"/>
            </a:xfrm>
          </p:grpSpPr>
          <p:sp>
            <p:nvSpPr>
              <p:cNvPr id="1083" name="Rectangle 59"/>
              <p:cNvSpPr>
                <a:spLocks noChangeArrowheads="1"/>
              </p:cNvSpPr>
              <p:nvPr/>
            </p:nvSpPr>
            <p:spPr bwMode="auto">
              <a:xfrm>
                <a:off x="5375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4" name="Oval 60"/>
              <p:cNvSpPr>
                <a:spLocks noChangeArrowheads="1"/>
              </p:cNvSpPr>
              <p:nvPr/>
            </p:nvSpPr>
            <p:spPr bwMode="auto">
              <a:xfrm>
                <a:off x="5476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5" name="Group 61"/>
            <p:cNvGrpSpPr>
              <a:grpSpLocks/>
            </p:cNvGrpSpPr>
            <p:nvPr/>
          </p:nvGrpSpPr>
          <p:grpSpPr bwMode="auto">
            <a:xfrm>
              <a:off x="5375" y="0"/>
              <a:ext cx="384" cy="384"/>
              <a:chOff x="5375" y="0"/>
              <a:chExt cx="384" cy="384"/>
            </a:xfrm>
          </p:grpSpPr>
          <p:sp>
            <p:nvSpPr>
              <p:cNvPr id="1086" name="Rectangle 62"/>
              <p:cNvSpPr>
                <a:spLocks noChangeArrowheads="1"/>
              </p:cNvSpPr>
              <p:nvPr/>
            </p:nvSpPr>
            <p:spPr bwMode="auto">
              <a:xfrm>
                <a:off x="5375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7" name="Oval 63"/>
              <p:cNvSpPr>
                <a:spLocks noChangeArrowheads="1"/>
              </p:cNvSpPr>
              <p:nvPr/>
            </p:nvSpPr>
            <p:spPr bwMode="auto">
              <a:xfrm>
                <a:off x="5476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C63720CD-B3AF-4360-83CA-63C213365A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BE013A9E-99CD-42CF-A80B-854A701533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33400"/>
            <a:ext cx="6400800" cy="1676400"/>
          </a:xfrm>
          <a:noFill/>
          <a:ln/>
        </p:spPr>
        <p:txBody>
          <a:bodyPr/>
          <a:lstStyle/>
          <a:p>
            <a:r>
              <a:rPr lang="en-US" sz="4000" dirty="0" smtClean="0"/>
              <a:t>          University </a:t>
            </a:r>
            <a:r>
              <a:rPr lang="en-US" sz="4000" dirty="0"/>
              <a:t>of Washington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2400" b="1" dirty="0">
                <a:latin typeface="Monotype Corsiva" pitchFamily="66" charset="0"/>
              </a:rPr>
              <a:t>Presents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 smtClean="0"/>
              <a:t>                  </a:t>
            </a:r>
            <a:r>
              <a:rPr lang="en-US" sz="3600" dirty="0" smtClean="0"/>
              <a:t>Certificate </a:t>
            </a:r>
            <a:r>
              <a:rPr lang="en-US" sz="3600" dirty="0"/>
              <a:t>of Attendance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2362200"/>
            <a:ext cx="7772400" cy="838200"/>
          </a:xfrm>
          <a:noFill/>
          <a:ln/>
        </p:spPr>
        <p:txBody>
          <a:bodyPr/>
          <a:lstStyle/>
          <a:p>
            <a:pPr marL="0" indent="0">
              <a:spcBef>
                <a:spcPct val="0"/>
              </a:spcBef>
            </a:pPr>
            <a:r>
              <a:rPr lang="en-US" sz="2400" dirty="0"/>
              <a:t>to:</a:t>
            </a:r>
          </a:p>
          <a:p>
            <a:pPr marL="0" indent="0">
              <a:spcBef>
                <a:spcPct val="0"/>
              </a:spcBef>
            </a:pPr>
            <a:r>
              <a:rPr lang="en-US" sz="2800" u="sng" dirty="0" smtClean="0"/>
              <a:t>_________________________________</a:t>
            </a:r>
            <a:endParaRPr lang="en-US" sz="3600" u="sng" dirty="0"/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685800" y="3276600"/>
            <a:ext cx="7848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460625" indent="-2301875" algn="ctr">
              <a:spcBef>
                <a:spcPct val="20000"/>
              </a:spcBef>
              <a:tabLst>
                <a:tab pos="4445000" algn="ctr"/>
              </a:tabLst>
            </a:pPr>
            <a:r>
              <a:rPr lang="en-US" b="1" dirty="0" smtClean="0">
                <a:latin typeface="Monotype Corsiva" pitchFamily="66" charset="0"/>
              </a:rPr>
              <a:t>Pacific Northwest Higher Education Internal Audit Conference</a:t>
            </a:r>
            <a:endParaRPr lang="en-US" b="1" dirty="0">
              <a:latin typeface="Monotype Corsiva" pitchFamily="66" charset="0"/>
            </a:endParaRPr>
          </a:p>
          <a:p>
            <a:pPr marL="2460625" indent="-2301875" algn="ctr">
              <a:tabLst>
                <a:tab pos="4445000" algn="ctr"/>
              </a:tabLst>
            </a:pPr>
            <a:r>
              <a:rPr lang="en-US" sz="1600" b="1" dirty="0">
                <a:latin typeface="Monotype Corsiva" pitchFamily="66" charset="0"/>
              </a:rPr>
              <a:t>Location:  Seattle, WA</a:t>
            </a:r>
          </a:p>
          <a:p>
            <a:pPr marL="2460625" indent="-2301875" algn="ctr">
              <a:tabLst>
                <a:tab pos="4445000" algn="ctr"/>
              </a:tabLst>
            </a:pPr>
            <a:r>
              <a:rPr lang="en-US" sz="1600" b="1" dirty="0">
                <a:latin typeface="Monotype Corsiva" pitchFamily="66" charset="0"/>
              </a:rPr>
              <a:t>CPE Hours: </a:t>
            </a:r>
            <a:r>
              <a:rPr lang="en-US" sz="1600" b="1" dirty="0" smtClean="0">
                <a:latin typeface="Monotype Corsiva" pitchFamily="66" charset="0"/>
              </a:rPr>
              <a:t> </a:t>
            </a:r>
            <a:endParaRPr lang="en-US" sz="1600" b="1" dirty="0">
              <a:latin typeface="Monotype Corsiva" pitchFamily="66" charset="0"/>
            </a:endParaRPr>
          </a:p>
          <a:p>
            <a:pPr marL="2460625" indent="-2301875" algn="ctr">
              <a:tabLst>
                <a:tab pos="4445000" algn="ctr"/>
              </a:tabLst>
            </a:pPr>
            <a:r>
              <a:rPr lang="en-US" sz="2800" dirty="0" smtClean="0">
                <a:latin typeface="Monotype Corsiva" pitchFamily="66" charset="0"/>
              </a:rPr>
              <a:t>August 10 – 12, 2011</a:t>
            </a:r>
            <a:endParaRPr lang="en-US" sz="2800" dirty="0">
              <a:latin typeface="Monotype Corsiva" pitchFamily="66" charset="0"/>
            </a:endParaRPr>
          </a:p>
        </p:txBody>
      </p:sp>
      <p:grpSp>
        <p:nvGrpSpPr>
          <p:cNvPr id="13343" name="Group 31"/>
          <p:cNvGrpSpPr>
            <a:grpSpLocks/>
          </p:cNvGrpSpPr>
          <p:nvPr/>
        </p:nvGrpSpPr>
        <p:grpSpPr bwMode="auto">
          <a:xfrm>
            <a:off x="914400" y="5867400"/>
            <a:ext cx="4341813" cy="442913"/>
            <a:chOff x="2160" y="3552"/>
            <a:chExt cx="2448" cy="279"/>
          </a:xfrm>
        </p:grpSpPr>
        <p:sp>
          <p:nvSpPr>
            <p:cNvPr id="13344" name="Line 32"/>
            <p:cNvSpPr>
              <a:spLocks noChangeShapeType="1"/>
            </p:cNvSpPr>
            <p:nvPr/>
          </p:nvSpPr>
          <p:spPr bwMode="auto">
            <a:xfrm>
              <a:off x="2160" y="3552"/>
              <a:ext cx="244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5" name="Rectangle 33"/>
            <p:cNvSpPr>
              <a:spLocks noChangeArrowheads="1"/>
            </p:cNvSpPr>
            <p:nvPr/>
          </p:nvSpPr>
          <p:spPr bwMode="auto">
            <a:xfrm>
              <a:off x="3021" y="3600"/>
              <a:ext cx="40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1" lang="en-US" sz="1800">
                  <a:latin typeface="Monotype Corsiva" pitchFamily="66" charset="0"/>
                </a:rPr>
                <a:t>Signed</a:t>
              </a:r>
            </a:p>
          </p:txBody>
        </p:sp>
      </p:grp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762000" y="4724400"/>
            <a:ext cx="7924800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 b="1" i="1">
                <a:latin typeface="Garamond" pitchFamily="18" charset="0"/>
              </a:rPr>
              <a:t>E</a:t>
            </a:r>
            <a:r>
              <a:rPr lang="en-US" sz="1200" b="1" i="1" smtClean="0">
                <a:latin typeface="Garamond" pitchFamily="18" charset="0"/>
              </a:rPr>
              <a:t>ach </a:t>
            </a:r>
            <a:r>
              <a:rPr lang="en-US" sz="1200" b="1" i="1" dirty="0">
                <a:latin typeface="Garamond" pitchFamily="18" charset="0"/>
              </a:rPr>
              <a:t>participant is responsible for claiming credit only for the actual hours of attendance. Certified Public Accountants wishing to maintain a record of their participation in continuing education programs should sign this certificate and maintain it in their files. It is designed to be used as a reference in certifying your completion of the CPE requirements of the Washington State Board of Accountancy. </a:t>
            </a:r>
            <a:endParaRPr lang="en-US" sz="1200" b="1" i="1" dirty="0"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914400"/>
            <a:ext cx="19240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ertificate">
  <a:themeElements>
    <a:clrScheme name="Certificat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Certificate">
      <a:majorFont>
        <a:latin typeface="Arial Narrow"/>
        <a:ea typeface=""/>
        <a:cs typeface=""/>
      </a:majorFont>
      <a:minorFont>
        <a:latin typeface="Monotype Corsi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ertificate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tific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tific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Office\Templates\1033\Certificate.pot</Template>
  <TotalTime>402</TotalTime>
  <Words>95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Certificate</vt:lpstr>
      <vt:lpstr>Custom Design</vt:lpstr>
      <vt:lpstr>1_Custom Design</vt:lpstr>
      <vt:lpstr>          University of Washington  Presents                    Certificate of Attendance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Attendance</dc:title>
  <dc:creator>sscully_audit</dc:creator>
  <cp:lastModifiedBy>youngtam</cp:lastModifiedBy>
  <cp:revision>34</cp:revision>
  <cp:lastPrinted>1601-01-01T00:00:00Z</cp:lastPrinted>
  <dcterms:created xsi:type="dcterms:W3CDTF">2001-11-20T19:15:42Z</dcterms:created>
  <dcterms:modified xsi:type="dcterms:W3CDTF">2011-09-14T19:21:53Z</dcterms:modified>
</cp:coreProperties>
</file>