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4"/>
    <p:sldMasterId id="2147483668" r:id="rId5"/>
    <p:sldMasterId id="2147483673" r:id="rId6"/>
  </p:sldMasterIdLst>
  <p:notesMasterIdLst>
    <p:notesMasterId r:id="rId23"/>
  </p:notesMasterIdLst>
  <p:handoutMasterIdLst>
    <p:handoutMasterId r:id="rId24"/>
  </p:handoutMasterIdLst>
  <p:sldIdLst>
    <p:sldId id="287" r:id="rId7"/>
    <p:sldId id="461" r:id="rId8"/>
    <p:sldId id="443" r:id="rId9"/>
    <p:sldId id="466" r:id="rId10"/>
    <p:sldId id="441" r:id="rId11"/>
    <p:sldId id="467" r:id="rId12"/>
    <p:sldId id="468" r:id="rId13"/>
    <p:sldId id="470" r:id="rId14"/>
    <p:sldId id="465" r:id="rId15"/>
    <p:sldId id="453" r:id="rId16"/>
    <p:sldId id="460" r:id="rId17"/>
    <p:sldId id="445" r:id="rId18"/>
    <p:sldId id="462" r:id="rId19"/>
    <p:sldId id="459" r:id="rId20"/>
    <p:sldId id="464" r:id="rId21"/>
    <p:sldId id="463" r:id="rId2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d Bradley" initials="JB" lastIdx="1" clrIdx="0">
    <p:extLst>
      <p:ext uri="{19B8F6BF-5375-455C-9EA6-DF929625EA0E}">
        <p15:presenceInfo xmlns:p15="http://schemas.microsoft.com/office/powerpoint/2012/main" userId="Jed Bradley" providerId="None"/>
      </p:ext>
    </p:extLst>
  </p:cmAuthor>
  <p:cmAuthor id="2" name="Sarah N. Hall" initials="SNH" lastIdx="2" clrIdx="1">
    <p:extLst>
      <p:ext uri="{19B8F6BF-5375-455C-9EA6-DF929625EA0E}">
        <p15:presenceInfo xmlns:p15="http://schemas.microsoft.com/office/powerpoint/2012/main" userId="S-1-5-21-1478355014-127360780-1969717230-727914" providerId="AD"/>
      </p:ext>
    </p:extLst>
  </p:cmAuthor>
  <p:cmAuthor id="3" name="Jason Campbell" initials="JC" lastIdx="3" clrIdx="2">
    <p:extLst>
      <p:ext uri="{19B8F6BF-5375-455C-9EA6-DF929625EA0E}">
        <p15:presenceInfo xmlns:p15="http://schemas.microsoft.com/office/powerpoint/2012/main" userId="Jason Campbell" providerId="None"/>
      </p:ext>
    </p:extLst>
  </p:cmAuthor>
  <p:cmAuthor id="4" name="Becka Johnson Poppe" initials="BJP" lastIdx="1" clrIdx="3">
    <p:extLst>
      <p:ext uri="{19B8F6BF-5375-455C-9EA6-DF929625EA0E}">
        <p15:presenceInfo xmlns:p15="http://schemas.microsoft.com/office/powerpoint/2012/main" userId="Becka Johnson Popp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300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250" autoAdjust="0"/>
    <p:restoredTop sz="91379" autoAdjust="0"/>
  </p:normalViewPr>
  <p:slideViewPr>
    <p:cSldViewPr snapToGrid="0">
      <p:cViewPr varScale="1">
        <p:scale>
          <a:sx n="105" d="100"/>
          <a:sy n="105" d="100"/>
        </p:scale>
        <p:origin x="1416" y="10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81" d="100"/>
          <a:sy n="81" d="100"/>
        </p:scale>
        <p:origin x="378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47"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7E085F-3516-46C8-95A9-7168497C6B59}" type="doc">
      <dgm:prSet loTypeId="urn:microsoft.com/office/officeart/2005/8/layout/cycle3" loCatId="cycle" qsTypeId="urn:microsoft.com/office/officeart/2005/8/quickstyle/simple2" qsCatId="simple" csTypeId="urn:microsoft.com/office/officeart/2005/8/colors/accent0_1" csCatId="mainScheme" phldr="1"/>
      <dgm:spPr/>
      <dgm:t>
        <a:bodyPr/>
        <a:lstStyle/>
        <a:p>
          <a:endParaRPr lang="en-US"/>
        </a:p>
      </dgm:t>
    </dgm:pt>
    <dgm:pt modelId="{C9D62939-A3E8-40E1-AF02-4FDDABC1C566}">
      <dgm:prSet phldrT="[Text]" custT="1"/>
      <dgm:spPr>
        <a:solidFill>
          <a:schemeClr val="accent1"/>
        </a:solidFill>
      </dgm:spPr>
      <dgm:t>
        <a:bodyPr/>
        <a:lstStyle/>
        <a:p>
          <a:r>
            <a:rPr lang="en-US" sz="1200" dirty="0" smtClean="0">
              <a:solidFill>
                <a:schemeClr val="accent3">
                  <a:lumMod val="95000"/>
                </a:schemeClr>
              </a:solidFill>
            </a:rPr>
            <a:t>Template Development</a:t>
          </a:r>
          <a:endParaRPr lang="en-US" sz="1200" dirty="0">
            <a:solidFill>
              <a:schemeClr val="accent3">
                <a:lumMod val="95000"/>
              </a:schemeClr>
            </a:solidFill>
          </a:endParaRPr>
        </a:p>
      </dgm:t>
    </dgm:pt>
    <dgm:pt modelId="{EB393BB8-418C-4869-8CFE-A81107BC8627}" type="parTrans" cxnId="{F8BE9CBE-3524-4706-9B9A-35CA4B4F9D05}">
      <dgm:prSet/>
      <dgm:spPr/>
      <dgm:t>
        <a:bodyPr/>
        <a:lstStyle/>
        <a:p>
          <a:endParaRPr lang="en-US" sz="2800"/>
        </a:p>
      </dgm:t>
    </dgm:pt>
    <dgm:pt modelId="{C5C8249B-C81F-4494-BCD1-AFF41A59E6F8}" type="sibTrans" cxnId="{F8BE9CBE-3524-4706-9B9A-35CA4B4F9D05}">
      <dgm:prSet/>
      <dgm:spPr/>
      <dgm:t>
        <a:bodyPr/>
        <a:lstStyle/>
        <a:p>
          <a:endParaRPr lang="en-US" sz="2800"/>
        </a:p>
      </dgm:t>
    </dgm:pt>
    <dgm:pt modelId="{23A57926-DDFC-4856-AE1A-4837D378FDEF}">
      <dgm:prSet phldrT="[Text]" custT="1"/>
      <dgm:spPr>
        <a:solidFill>
          <a:schemeClr val="accent1"/>
        </a:solidFill>
      </dgm:spPr>
      <dgm:t>
        <a:bodyPr/>
        <a:lstStyle/>
        <a:p>
          <a:r>
            <a:rPr lang="en-US" sz="1200" dirty="0" smtClean="0">
              <a:solidFill>
                <a:schemeClr val="accent3">
                  <a:lumMod val="95000"/>
                </a:schemeClr>
              </a:solidFill>
            </a:rPr>
            <a:t>Inform Community</a:t>
          </a:r>
          <a:endParaRPr lang="en-US" sz="1200" dirty="0">
            <a:solidFill>
              <a:schemeClr val="accent3">
                <a:lumMod val="95000"/>
              </a:schemeClr>
            </a:solidFill>
          </a:endParaRPr>
        </a:p>
      </dgm:t>
    </dgm:pt>
    <dgm:pt modelId="{0734DEA3-7220-41B0-8C69-DF9A69045279}" type="parTrans" cxnId="{9641AF2F-D1EA-46D0-B1ED-57EDBF84433A}">
      <dgm:prSet/>
      <dgm:spPr/>
      <dgm:t>
        <a:bodyPr/>
        <a:lstStyle/>
        <a:p>
          <a:endParaRPr lang="en-US" sz="2800"/>
        </a:p>
      </dgm:t>
    </dgm:pt>
    <dgm:pt modelId="{276F1C40-D8F2-4BBE-AE9B-ED22BA5475FE}" type="sibTrans" cxnId="{9641AF2F-D1EA-46D0-B1ED-57EDBF84433A}">
      <dgm:prSet/>
      <dgm:spPr/>
      <dgm:t>
        <a:bodyPr/>
        <a:lstStyle/>
        <a:p>
          <a:endParaRPr lang="en-US" sz="2800"/>
        </a:p>
      </dgm:t>
    </dgm:pt>
    <dgm:pt modelId="{ECEE2ABC-D45A-4C20-8466-F0477A991727}">
      <dgm:prSet phldrT="[Text]" custT="1"/>
      <dgm:spPr/>
      <dgm:t>
        <a:bodyPr/>
        <a:lstStyle/>
        <a:p>
          <a:r>
            <a:rPr lang="en-US" sz="1200" dirty="0" smtClean="0"/>
            <a:t>Campus Unit Template Population</a:t>
          </a:r>
          <a:endParaRPr lang="en-US" sz="1200" dirty="0"/>
        </a:p>
      </dgm:t>
    </dgm:pt>
    <dgm:pt modelId="{AFCE1765-AB26-413E-BF1B-DB1010152EF5}" type="parTrans" cxnId="{AB37FE1F-18D8-4263-82F4-4A8DF893DA49}">
      <dgm:prSet/>
      <dgm:spPr/>
      <dgm:t>
        <a:bodyPr/>
        <a:lstStyle/>
        <a:p>
          <a:endParaRPr lang="en-US" sz="2800"/>
        </a:p>
      </dgm:t>
    </dgm:pt>
    <dgm:pt modelId="{446BA1BA-D3BD-4173-BE14-488B01C0357C}" type="sibTrans" cxnId="{AB37FE1F-18D8-4263-82F4-4A8DF893DA49}">
      <dgm:prSet/>
      <dgm:spPr/>
      <dgm:t>
        <a:bodyPr/>
        <a:lstStyle/>
        <a:p>
          <a:endParaRPr lang="en-US" sz="2800"/>
        </a:p>
      </dgm:t>
    </dgm:pt>
    <dgm:pt modelId="{B0A3EA51-1BA1-4553-A297-9C8D35B7A136}">
      <dgm:prSet phldrT="[Text]" custT="1"/>
      <dgm:spPr/>
      <dgm:t>
        <a:bodyPr/>
        <a:lstStyle/>
        <a:p>
          <a:r>
            <a:rPr lang="en-US" sz="1200" dirty="0" smtClean="0"/>
            <a:t>OPB 1</a:t>
          </a:r>
          <a:r>
            <a:rPr lang="en-US" sz="1200" baseline="30000" dirty="0" smtClean="0"/>
            <a:t>st</a:t>
          </a:r>
          <a:r>
            <a:rPr lang="en-US" sz="1200" dirty="0" smtClean="0"/>
            <a:t> Pass Review</a:t>
          </a:r>
          <a:endParaRPr lang="en-US" sz="1200" dirty="0"/>
        </a:p>
      </dgm:t>
    </dgm:pt>
    <dgm:pt modelId="{DB9A7524-40DC-4141-8055-A78ACD74609F}" type="parTrans" cxnId="{B8F8EC21-DEDE-4F87-9A67-4D64C01FB291}">
      <dgm:prSet/>
      <dgm:spPr/>
      <dgm:t>
        <a:bodyPr/>
        <a:lstStyle/>
        <a:p>
          <a:endParaRPr lang="en-US" sz="2800"/>
        </a:p>
      </dgm:t>
    </dgm:pt>
    <dgm:pt modelId="{2F5B47A0-068E-4C3B-A2AB-626DD2C8FCDE}" type="sibTrans" cxnId="{B8F8EC21-DEDE-4F87-9A67-4D64C01FB291}">
      <dgm:prSet/>
      <dgm:spPr/>
      <dgm:t>
        <a:bodyPr/>
        <a:lstStyle/>
        <a:p>
          <a:endParaRPr lang="en-US" sz="2800"/>
        </a:p>
      </dgm:t>
    </dgm:pt>
    <dgm:pt modelId="{8D8DBA9D-D622-4A06-B33F-73D38C22C257}">
      <dgm:prSet phldrT="[Text]" custT="1"/>
      <dgm:spPr/>
      <dgm:t>
        <a:bodyPr/>
        <a:lstStyle/>
        <a:p>
          <a:r>
            <a:rPr lang="en-US" sz="1200" dirty="0" smtClean="0"/>
            <a:t>OPB Peer Review</a:t>
          </a:r>
          <a:endParaRPr lang="en-US" sz="1200" dirty="0"/>
        </a:p>
      </dgm:t>
    </dgm:pt>
    <dgm:pt modelId="{CBA85D82-4EED-478D-9E0E-FF594966AB7C}" type="parTrans" cxnId="{492643F5-6AED-490C-B367-561CC6A86DC5}">
      <dgm:prSet/>
      <dgm:spPr/>
      <dgm:t>
        <a:bodyPr/>
        <a:lstStyle/>
        <a:p>
          <a:endParaRPr lang="en-US" sz="2800"/>
        </a:p>
      </dgm:t>
    </dgm:pt>
    <dgm:pt modelId="{37D084B8-38FF-479B-AD52-127D2B17E692}" type="sibTrans" cxnId="{492643F5-6AED-490C-B367-561CC6A86DC5}">
      <dgm:prSet/>
      <dgm:spPr/>
      <dgm:t>
        <a:bodyPr/>
        <a:lstStyle/>
        <a:p>
          <a:endParaRPr lang="en-US" sz="2800"/>
        </a:p>
      </dgm:t>
    </dgm:pt>
    <dgm:pt modelId="{690C72F0-68CA-4E13-A915-A600C4ED4135}">
      <dgm:prSet phldrT="[Text]" custT="1"/>
      <dgm:spPr/>
      <dgm:t>
        <a:bodyPr/>
        <a:lstStyle/>
        <a:p>
          <a:r>
            <a:rPr lang="en-US" sz="1200" dirty="0" smtClean="0"/>
            <a:t>Unit Calls w/OPB</a:t>
          </a:r>
          <a:endParaRPr lang="en-US" sz="1200" dirty="0"/>
        </a:p>
      </dgm:t>
    </dgm:pt>
    <dgm:pt modelId="{06FE759E-CC2F-4F06-AC50-DDBF5B63D820}" type="parTrans" cxnId="{E5B67FE2-73D8-44C4-BE2C-7FC46314301A}">
      <dgm:prSet/>
      <dgm:spPr/>
      <dgm:t>
        <a:bodyPr/>
        <a:lstStyle/>
        <a:p>
          <a:endParaRPr lang="en-US" sz="2800"/>
        </a:p>
      </dgm:t>
    </dgm:pt>
    <dgm:pt modelId="{CD2915FB-1282-47B3-88DE-4982BEED7CFF}" type="sibTrans" cxnId="{E5B67FE2-73D8-44C4-BE2C-7FC46314301A}">
      <dgm:prSet/>
      <dgm:spPr/>
      <dgm:t>
        <a:bodyPr/>
        <a:lstStyle/>
        <a:p>
          <a:endParaRPr lang="en-US" sz="2800"/>
        </a:p>
      </dgm:t>
    </dgm:pt>
    <dgm:pt modelId="{F5C69507-2F3D-4C3A-A902-99DC918EEA85}">
      <dgm:prSet phldrT="[Text]" custT="1"/>
      <dgm:spPr/>
      <dgm:t>
        <a:bodyPr/>
        <a:lstStyle/>
        <a:p>
          <a:r>
            <a:rPr lang="en-US" sz="1200" dirty="0" smtClean="0"/>
            <a:t>OPB 2</a:t>
          </a:r>
          <a:r>
            <a:rPr lang="en-US" sz="1200" baseline="30000" dirty="0" smtClean="0"/>
            <a:t>nd</a:t>
          </a:r>
          <a:r>
            <a:rPr lang="en-US" sz="1200" dirty="0" smtClean="0"/>
            <a:t> Pass Review</a:t>
          </a:r>
          <a:endParaRPr lang="en-US" sz="1200" dirty="0"/>
        </a:p>
      </dgm:t>
    </dgm:pt>
    <dgm:pt modelId="{C86561B3-EAB4-4044-80BF-17E5EBCFFC59}" type="parTrans" cxnId="{2105C346-C9F6-46A5-B3D9-98C562BEAFBE}">
      <dgm:prSet/>
      <dgm:spPr/>
      <dgm:t>
        <a:bodyPr/>
        <a:lstStyle/>
        <a:p>
          <a:endParaRPr lang="en-US" sz="2800"/>
        </a:p>
      </dgm:t>
    </dgm:pt>
    <dgm:pt modelId="{8EF953E1-8566-4B73-B0C6-8C42B5BF8EA0}" type="sibTrans" cxnId="{2105C346-C9F6-46A5-B3D9-98C562BEAFBE}">
      <dgm:prSet/>
      <dgm:spPr/>
      <dgm:t>
        <a:bodyPr/>
        <a:lstStyle/>
        <a:p>
          <a:endParaRPr lang="en-US" sz="2800"/>
        </a:p>
      </dgm:t>
    </dgm:pt>
    <dgm:pt modelId="{87A49DC9-DE94-4B34-9892-950FE587316E}">
      <dgm:prSet phldrT="[Text]" custT="1"/>
      <dgm:spPr/>
      <dgm:t>
        <a:bodyPr/>
        <a:lstStyle/>
        <a:p>
          <a:r>
            <a:rPr lang="en-US" sz="1200" dirty="0" smtClean="0"/>
            <a:t>Unit Meetings w/Executive Office</a:t>
          </a:r>
          <a:endParaRPr lang="en-US" sz="1200" dirty="0"/>
        </a:p>
      </dgm:t>
    </dgm:pt>
    <dgm:pt modelId="{1BB10556-6791-4B06-87D5-A9DDC29391BA}" type="parTrans" cxnId="{3E2D84FC-A0C3-4EA0-A49A-ED6592FA8AAD}">
      <dgm:prSet/>
      <dgm:spPr/>
      <dgm:t>
        <a:bodyPr/>
        <a:lstStyle/>
        <a:p>
          <a:endParaRPr lang="en-US" sz="2800"/>
        </a:p>
      </dgm:t>
    </dgm:pt>
    <dgm:pt modelId="{D2DD121E-89C4-450E-B6D7-B03D8040F7FC}" type="sibTrans" cxnId="{3E2D84FC-A0C3-4EA0-A49A-ED6592FA8AAD}">
      <dgm:prSet/>
      <dgm:spPr/>
      <dgm:t>
        <a:bodyPr/>
        <a:lstStyle/>
        <a:p>
          <a:endParaRPr lang="en-US" sz="2800"/>
        </a:p>
      </dgm:t>
    </dgm:pt>
    <dgm:pt modelId="{7913771E-8B28-4E6E-8BAC-8E91DE716050}">
      <dgm:prSet phldrT="[Text]" custT="1"/>
      <dgm:spPr>
        <a:solidFill>
          <a:schemeClr val="accent3">
            <a:lumMod val="85000"/>
          </a:schemeClr>
        </a:solidFill>
      </dgm:spPr>
      <dgm:t>
        <a:bodyPr/>
        <a:lstStyle/>
        <a:p>
          <a:r>
            <a:rPr lang="en-US" sz="1200" dirty="0" smtClean="0"/>
            <a:t>Development of Operating Budget</a:t>
          </a:r>
          <a:endParaRPr lang="en-US" sz="1200" dirty="0"/>
        </a:p>
      </dgm:t>
    </dgm:pt>
    <dgm:pt modelId="{B9A9C2A5-BDCD-425A-801D-E2AC0A4EAD9A}" type="parTrans" cxnId="{9D3A30BD-0226-41D0-994D-DB2B3BE52492}">
      <dgm:prSet/>
      <dgm:spPr/>
      <dgm:t>
        <a:bodyPr/>
        <a:lstStyle/>
        <a:p>
          <a:endParaRPr lang="en-US" sz="2800"/>
        </a:p>
      </dgm:t>
    </dgm:pt>
    <dgm:pt modelId="{E6B6746E-E12F-4CBC-A1F9-5B3612A8A45E}" type="sibTrans" cxnId="{9D3A30BD-0226-41D0-994D-DB2B3BE52492}">
      <dgm:prSet/>
      <dgm:spPr/>
      <dgm:t>
        <a:bodyPr/>
        <a:lstStyle/>
        <a:p>
          <a:endParaRPr lang="en-US" sz="2800"/>
        </a:p>
      </dgm:t>
    </dgm:pt>
    <dgm:pt modelId="{35D282E9-2D0A-4D8B-B8E9-816B26C5F297}">
      <dgm:prSet phldrT="[Text]" custT="1"/>
      <dgm:spPr>
        <a:solidFill>
          <a:schemeClr val="accent3">
            <a:lumMod val="85000"/>
          </a:schemeClr>
        </a:solidFill>
      </dgm:spPr>
      <dgm:t>
        <a:bodyPr/>
        <a:lstStyle/>
        <a:p>
          <a:r>
            <a:rPr lang="en-US" sz="1200" dirty="0" smtClean="0"/>
            <a:t>Final Operating Budget Presentation to Regents</a:t>
          </a:r>
          <a:endParaRPr lang="en-US" sz="1200" dirty="0"/>
        </a:p>
      </dgm:t>
    </dgm:pt>
    <dgm:pt modelId="{83137DDF-8138-45EF-B297-4CC9849552B2}" type="parTrans" cxnId="{AD40F33F-66E8-468A-AFB0-194238945475}">
      <dgm:prSet/>
      <dgm:spPr/>
      <dgm:t>
        <a:bodyPr/>
        <a:lstStyle/>
        <a:p>
          <a:endParaRPr lang="en-US" sz="2800"/>
        </a:p>
      </dgm:t>
    </dgm:pt>
    <dgm:pt modelId="{4AB986C6-84A2-4715-8621-4BE20FABCDA1}" type="sibTrans" cxnId="{AD40F33F-66E8-468A-AFB0-194238945475}">
      <dgm:prSet/>
      <dgm:spPr/>
      <dgm:t>
        <a:bodyPr/>
        <a:lstStyle/>
        <a:p>
          <a:endParaRPr lang="en-US" sz="2800"/>
        </a:p>
      </dgm:t>
    </dgm:pt>
    <dgm:pt modelId="{38E03050-AA29-4088-B307-848A6FA8DAC3}">
      <dgm:prSet phldrT="[Text]" custT="1"/>
      <dgm:spPr>
        <a:solidFill>
          <a:schemeClr val="accent1"/>
        </a:solidFill>
      </dgm:spPr>
      <dgm:t>
        <a:bodyPr/>
        <a:lstStyle/>
        <a:p>
          <a:r>
            <a:rPr lang="en-US" sz="1200" dirty="0" smtClean="0">
              <a:solidFill>
                <a:schemeClr val="accent3">
                  <a:lumMod val="95000"/>
                </a:schemeClr>
              </a:solidFill>
            </a:rPr>
            <a:t>Process Improvement</a:t>
          </a:r>
          <a:endParaRPr lang="en-US" sz="1200" dirty="0">
            <a:solidFill>
              <a:schemeClr val="accent3">
                <a:lumMod val="95000"/>
              </a:schemeClr>
            </a:solidFill>
          </a:endParaRPr>
        </a:p>
      </dgm:t>
    </dgm:pt>
    <dgm:pt modelId="{9242ECBC-F257-444F-A19A-297B09A67200}" type="parTrans" cxnId="{8E950A5F-C6C7-4469-89FE-8FBB630F7DE6}">
      <dgm:prSet/>
      <dgm:spPr/>
      <dgm:t>
        <a:bodyPr/>
        <a:lstStyle/>
        <a:p>
          <a:endParaRPr lang="en-US" sz="2800"/>
        </a:p>
      </dgm:t>
    </dgm:pt>
    <dgm:pt modelId="{DD3EF2DD-1B01-4CDA-A928-2B59C64ABDE6}" type="sibTrans" cxnId="{8E950A5F-C6C7-4469-89FE-8FBB630F7DE6}">
      <dgm:prSet/>
      <dgm:spPr/>
      <dgm:t>
        <a:bodyPr/>
        <a:lstStyle/>
        <a:p>
          <a:endParaRPr lang="en-US" sz="2800"/>
        </a:p>
      </dgm:t>
    </dgm:pt>
    <dgm:pt modelId="{E7BE5298-BE3D-4861-863B-62F91C13A67D}" type="pres">
      <dgm:prSet presAssocID="{F57E085F-3516-46C8-95A9-7168497C6B59}" presName="Name0" presStyleCnt="0">
        <dgm:presLayoutVars>
          <dgm:dir/>
          <dgm:resizeHandles val="exact"/>
        </dgm:presLayoutVars>
      </dgm:prSet>
      <dgm:spPr/>
      <dgm:t>
        <a:bodyPr/>
        <a:lstStyle/>
        <a:p>
          <a:endParaRPr lang="en-US"/>
        </a:p>
      </dgm:t>
    </dgm:pt>
    <dgm:pt modelId="{1F6D6976-ADAD-4F79-AE4F-6950976B3FA0}" type="pres">
      <dgm:prSet presAssocID="{F57E085F-3516-46C8-95A9-7168497C6B59}" presName="cycle" presStyleCnt="0"/>
      <dgm:spPr/>
    </dgm:pt>
    <dgm:pt modelId="{F47AAEB8-7DF4-49CC-AE06-845607BC3644}" type="pres">
      <dgm:prSet presAssocID="{C9D62939-A3E8-40E1-AF02-4FDDABC1C566}" presName="nodeFirstNode" presStyleLbl="node1" presStyleIdx="0" presStyleCnt="11">
        <dgm:presLayoutVars>
          <dgm:bulletEnabled val="1"/>
        </dgm:presLayoutVars>
      </dgm:prSet>
      <dgm:spPr/>
      <dgm:t>
        <a:bodyPr/>
        <a:lstStyle/>
        <a:p>
          <a:endParaRPr lang="en-US"/>
        </a:p>
      </dgm:t>
    </dgm:pt>
    <dgm:pt modelId="{24C9CE8C-D25C-4DFE-AE18-723475295A5B}" type="pres">
      <dgm:prSet presAssocID="{C5C8249B-C81F-4494-BCD1-AFF41A59E6F8}" presName="sibTransFirstNode" presStyleLbl="bgShp" presStyleIdx="0" presStyleCnt="1"/>
      <dgm:spPr/>
      <dgm:t>
        <a:bodyPr/>
        <a:lstStyle/>
        <a:p>
          <a:endParaRPr lang="en-US"/>
        </a:p>
      </dgm:t>
    </dgm:pt>
    <dgm:pt modelId="{7F046BC2-6049-4B58-B897-28CAA178918B}" type="pres">
      <dgm:prSet presAssocID="{23A57926-DDFC-4856-AE1A-4837D378FDEF}" presName="nodeFollowingNodes" presStyleLbl="node1" presStyleIdx="1" presStyleCnt="11">
        <dgm:presLayoutVars>
          <dgm:bulletEnabled val="1"/>
        </dgm:presLayoutVars>
      </dgm:prSet>
      <dgm:spPr/>
      <dgm:t>
        <a:bodyPr/>
        <a:lstStyle/>
        <a:p>
          <a:endParaRPr lang="en-US"/>
        </a:p>
      </dgm:t>
    </dgm:pt>
    <dgm:pt modelId="{02FC2D9F-F5AD-4A7B-80B6-52698C3D0775}" type="pres">
      <dgm:prSet presAssocID="{ECEE2ABC-D45A-4C20-8466-F0477A991727}" presName="nodeFollowingNodes" presStyleLbl="node1" presStyleIdx="2" presStyleCnt="11" custScaleX="111939" custScaleY="98840" custRadScaleRad="105283" custRadScaleInc="4354">
        <dgm:presLayoutVars>
          <dgm:bulletEnabled val="1"/>
        </dgm:presLayoutVars>
      </dgm:prSet>
      <dgm:spPr/>
      <dgm:t>
        <a:bodyPr/>
        <a:lstStyle/>
        <a:p>
          <a:endParaRPr lang="en-US"/>
        </a:p>
      </dgm:t>
    </dgm:pt>
    <dgm:pt modelId="{516F0CCD-B63F-4EEF-BDA6-B13ECD184A3A}" type="pres">
      <dgm:prSet presAssocID="{B0A3EA51-1BA1-4553-A297-9C8D35B7A136}" presName="nodeFollowingNodes" presStyleLbl="node1" presStyleIdx="3" presStyleCnt="11" custRadScaleRad="103672" custRadScaleInc="-7490">
        <dgm:presLayoutVars>
          <dgm:bulletEnabled val="1"/>
        </dgm:presLayoutVars>
      </dgm:prSet>
      <dgm:spPr/>
      <dgm:t>
        <a:bodyPr/>
        <a:lstStyle/>
        <a:p>
          <a:endParaRPr lang="en-US"/>
        </a:p>
      </dgm:t>
    </dgm:pt>
    <dgm:pt modelId="{B5A2EE55-C37C-430A-A02F-5FD4DF6A69EE}" type="pres">
      <dgm:prSet presAssocID="{8D8DBA9D-D622-4A06-B33F-73D38C22C257}" presName="nodeFollowingNodes" presStyleLbl="node1" presStyleIdx="4" presStyleCnt="11" custRadScaleRad="107035" custRadScaleInc="-19049">
        <dgm:presLayoutVars>
          <dgm:bulletEnabled val="1"/>
        </dgm:presLayoutVars>
      </dgm:prSet>
      <dgm:spPr/>
      <dgm:t>
        <a:bodyPr/>
        <a:lstStyle/>
        <a:p>
          <a:endParaRPr lang="en-US"/>
        </a:p>
      </dgm:t>
    </dgm:pt>
    <dgm:pt modelId="{511589ED-A257-4138-8756-1A8B8EA3D076}" type="pres">
      <dgm:prSet presAssocID="{690C72F0-68CA-4E13-A915-A600C4ED4135}" presName="nodeFollowingNodes" presStyleLbl="node1" presStyleIdx="5" presStyleCnt="11" custRadScaleRad="99779" custRadScaleInc="-10632">
        <dgm:presLayoutVars>
          <dgm:bulletEnabled val="1"/>
        </dgm:presLayoutVars>
      </dgm:prSet>
      <dgm:spPr/>
      <dgm:t>
        <a:bodyPr/>
        <a:lstStyle/>
        <a:p>
          <a:endParaRPr lang="en-US"/>
        </a:p>
      </dgm:t>
    </dgm:pt>
    <dgm:pt modelId="{F237BED1-0367-45CC-AF19-D3D2358FB602}" type="pres">
      <dgm:prSet presAssocID="{F5C69507-2F3D-4C3A-A902-99DC918EEA85}" presName="nodeFollowingNodes" presStyleLbl="node1" presStyleIdx="6" presStyleCnt="11" custRadScaleRad="100992" custRadScaleInc="16806">
        <dgm:presLayoutVars>
          <dgm:bulletEnabled val="1"/>
        </dgm:presLayoutVars>
      </dgm:prSet>
      <dgm:spPr/>
      <dgm:t>
        <a:bodyPr/>
        <a:lstStyle/>
        <a:p>
          <a:endParaRPr lang="en-US"/>
        </a:p>
      </dgm:t>
    </dgm:pt>
    <dgm:pt modelId="{0D107A7C-58B8-4EFB-B2DF-AF39ECA8A427}" type="pres">
      <dgm:prSet presAssocID="{87A49DC9-DE94-4B34-9892-950FE587316E}" presName="nodeFollowingNodes" presStyleLbl="node1" presStyleIdx="7" presStyleCnt="11" custRadScaleRad="104801" custRadScaleInc="10112">
        <dgm:presLayoutVars>
          <dgm:bulletEnabled val="1"/>
        </dgm:presLayoutVars>
      </dgm:prSet>
      <dgm:spPr/>
      <dgm:t>
        <a:bodyPr/>
        <a:lstStyle/>
        <a:p>
          <a:endParaRPr lang="en-US"/>
        </a:p>
      </dgm:t>
    </dgm:pt>
    <dgm:pt modelId="{1B2A6ACA-6AC2-4447-9364-ECF7FF0144F5}" type="pres">
      <dgm:prSet presAssocID="{7913771E-8B28-4E6E-8BAC-8E91DE716050}" presName="nodeFollowingNodes" presStyleLbl="node1" presStyleIdx="8" presStyleCnt="11">
        <dgm:presLayoutVars>
          <dgm:bulletEnabled val="1"/>
        </dgm:presLayoutVars>
      </dgm:prSet>
      <dgm:spPr/>
      <dgm:t>
        <a:bodyPr/>
        <a:lstStyle/>
        <a:p>
          <a:endParaRPr lang="en-US"/>
        </a:p>
      </dgm:t>
    </dgm:pt>
    <dgm:pt modelId="{01D93DCC-6C51-4A82-A0AF-B96733A3C5AC}" type="pres">
      <dgm:prSet presAssocID="{35D282E9-2D0A-4D8B-B8E9-816B26C5F297}" presName="nodeFollowingNodes" presStyleLbl="node1" presStyleIdx="9" presStyleCnt="11" custScaleY="129438">
        <dgm:presLayoutVars>
          <dgm:bulletEnabled val="1"/>
        </dgm:presLayoutVars>
      </dgm:prSet>
      <dgm:spPr/>
      <dgm:t>
        <a:bodyPr/>
        <a:lstStyle/>
        <a:p>
          <a:endParaRPr lang="en-US"/>
        </a:p>
      </dgm:t>
    </dgm:pt>
    <dgm:pt modelId="{746C3622-A71A-4137-972F-9B106982FED7}" type="pres">
      <dgm:prSet presAssocID="{38E03050-AA29-4088-B307-848A6FA8DAC3}" presName="nodeFollowingNodes" presStyleLbl="node1" presStyleIdx="10" presStyleCnt="11">
        <dgm:presLayoutVars>
          <dgm:bulletEnabled val="1"/>
        </dgm:presLayoutVars>
      </dgm:prSet>
      <dgm:spPr/>
      <dgm:t>
        <a:bodyPr/>
        <a:lstStyle/>
        <a:p>
          <a:endParaRPr lang="en-US"/>
        </a:p>
      </dgm:t>
    </dgm:pt>
  </dgm:ptLst>
  <dgm:cxnLst>
    <dgm:cxn modelId="{A44732BA-1CA9-4ABE-873F-787BBCC8C583}" type="presOf" srcId="{38E03050-AA29-4088-B307-848A6FA8DAC3}" destId="{746C3622-A71A-4137-972F-9B106982FED7}" srcOrd="0" destOrd="0" presId="urn:microsoft.com/office/officeart/2005/8/layout/cycle3"/>
    <dgm:cxn modelId="{9641AF2F-D1EA-46D0-B1ED-57EDBF84433A}" srcId="{F57E085F-3516-46C8-95A9-7168497C6B59}" destId="{23A57926-DDFC-4856-AE1A-4837D378FDEF}" srcOrd="1" destOrd="0" parTransId="{0734DEA3-7220-41B0-8C69-DF9A69045279}" sibTransId="{276F1C40-D8F2-4BBE-AE9B-ED22BA5475FE}"/>
    <dgm:cxn modelId="{BEB132E4-2557-4E03-A5B0-3AC3A1FF1C72}" type="presOf" srcId="{35D282E9-2D0A-4D8B-B8E9-816B26C5F297}" destId="{01D93DCC-6C51-4A82-A0AF-B96733A3C5AC}" srcOrd="0" destOrd="0" presId="urn:microsoft.com/office/officeart/2005/8/layout/cycle3"/>
    <dgm:cxn modelId="{1B3C508E-B7C6-4081-85C1-BF0C052945DD}" type="presOf" srcId="{ECEE2ABC-D45A-4C20-8466-F0477A991727}" destId="{02FC2D9F-F5AD-4A7B-80B6-52698C3D0775}" srcOrd="0" destOrd="0" presId="urn:microsoft.com/office/officeart/2005/8/layout/cycle3"/>
    <dgm:cxn modelId="{1D2E099F-7117-46DD-9BFC-0AE147E2E9D5}" type="presOf" srcId="{C5C8249B-C81F-4494-BCD1-AFF41A59E6F8}" destId="{24C9CE8C-D25C-4DFE-AE18-723475295A5B}" srcOrd="0" destOrd="0" presId="urn:microsoft.com/office/officeart/2005/8/layout/cycle3"/>
    <dgm:cxn modelId="{8E950A5F-C6C7-4469-89FE-8FBB630F7DE6}" srcId="{F57E085F-3516-46C8-95A9-7168497C6B59}" destId="{38E03050-AA29-4088-B307-848A6FA8DAC3}" srcOrd="10" destOrd="0" parTransId="{9242ECBC-F257-444F-A19A-297B09A67200}" sibTransId="{DD3EF2DD-1B01-4CDA-A928-2B59C64ABDE6}"/>
    <dgm:cxn modelId="{AB37FE1F-18D8-4263-82F4-4A8DF893DA49}" srcId="{F57E085F-3516-46C8-95A9-7168497C6B59}" destId="{ECEE2ABC-D45A-4C20-8466-F0477A991727}" srcOrd="2" destOrd="0" parTransId="{AFCE1765-AB26-413E-BF1B-DB1010152EF5}" sibTransId="{446BA1BA-D3BD-4173-BE14-488B01C0357C}"/>
    <dgm:cxn modelId="{2D610D09-20CE-4797-866F-C77FBCA7BDB0}" type="presOf" srcId="{B0A3EA51-1BA1-4553-A297-9C8D35B7A136}" destId="{516F0CCD-B63F-4EEF-BDA6-B13ECD184A3A}" srcOrd="0" destOrd="0" presId="urn:microsoft.com/office/officeart/2005/8/layout/cycle3"/>
    <dgm:cxn modelId="{9D3A30BD-0226-41D0-994D-DB2B3BE52492}" srcId="{F57E085F-3516-46C8-95A9-7168497C6B59}" destId="{7913771E-8B28-4E6E-8BAC-8E91DE716050}" srcOrd="8" destOrd="0" parTransId="{B9A9C2A5-BDCD-425A-801D-E2AC0A4EAD9A}" sibTransId="{E6B6746E-E12F-4CBC-A1F9-5B3612A8A45E}"/>
    <dgm:cxn modelId="{3E2D84FC-A0C3-4EA0-A49A-ED6592FA8AAD}" srcId="{F57E085F-3516-46C8-95A9-7168497C6B59}" destId="{87A49DC9-DE94-4B34-9892-950FE587316E}" srcOrd="7" destOrd="0" parTransId="{1BB10556-6791-4B06-87D5-A9DDC29391BA}" sibTransId="{D2DD121E-89C4-450E-B6D7-B03D8040F7FC}"/>
    <dgm:cxn modelId="{492643F5-6AED-490C-B367-561CC6A86DC5}" srcId="{F57E085F-3516-46C8-95A9-7168497C6B59}" destId="{8D8DBA9D-D622-4A06-B33F-73D38C22C257}" srcOrd="4" destOrd="0" parTransId="{CBA85D82-4EED-478D-9E0E-FF594966AB7C}" sibTransId="{37D084B8-38FF-479B-AD52-127D2B17E692}"/>
    <dgm:cxn modelId="{41FEF5C0-D94B-4AF1-8818-9156025A5C07}" type="presOf" srcId="{F57E085F-3516-46C8-95A9-7168497C6B59}" destId="{E7BE5298-BE3D-4861-863B-62F91C13A67D}" srcOrd="0" destOrd="0" presId="urn:microsoft.com/office/officeart/2005/8/layout/cycle3"/>
    <dgm:cxn modelId="{B8F8EC21-DEDE-4F87-9A67-4D64C01FB291}" srcId="{F57E085F-3516-46C8-95A9-7168497C6B59}" destId="{B0A3EA51-1BA1-4553-A297-9C8D35B7A136}" srcOrd="3" destOrd="0" parTransId="{DB9A7524-40DC-4141-8055-A78ACD74609F}" sibTransId="{2F5B47A0-068E-4C3B-A2AB-626DD2C8FCDE}"/>
    <dgm:cxn modelId="{E5B67FE2-73D8-44C4-BE2C-7FC46314301A}" srcId="{F57E085F-3516-46C8-95A9-7168497C6B59}" destId="{690C72F0-68CA-4E13-A915-A600C4ED4135}" srcOrd="5" destOrd="0" parTransId="{06FE759E-CC2F-4F06-AC50-DDBF5B63D820}" sibTransId="{CD2915FB-1282-47B3-88DE-4982BEED7CFF}"/>
    <dgm:cxn modelId="{F8BE9CBE-3524-4706-9B9A-35CA4B4F9D05}" srcId="{F57E085F-3516-46C8-95A9-7168497C6B59}" destId="{C9D62939-A3E8-40E1-AF02-4FDDABC1C566}" srcOrd="0" destOrd="0" parTransId="{EB393BB8-418C-4869-8CFE-A81107BC8627}" sibTransId="{C5C8249B-C81F-4494-BCD1-AFF41A59E6F8}"/>
    <dgm:cxn modelId="{12BCB456-3052-4F7F-9951-3862E44F54F1}" type="presOf" srcId="{7913771E-8B28-4E6E-8BAC-8E91DE716050}" destId="{1B2A6ACA-6AC2-4447-9364-ECF7FF0144F5}" srcOrd="0" destOrd="0" presId="urn:microsoft.com/office/officeart/2005/8/layout/cycle3"/>
    <dgm:cxn modelId="{A9AFAE2E-D189-49A0-91B0-3F7A8990D8A6}" type="presOf" srcId="{F5C69507-2F3D-4C3A-A902-99DC918EEA85}" destId="{F237BED1-0367-45CC-AF19-D3D2358FB602}" srcOrd="0" destOrd="0" presId="urn:microsoft.com/office/officeart/2005/8/layout/cycle3"/>
    <dgm:cxn modelId="{BA6343E7-5BAB-4CA0-878B-59EEDE5931C7}" type="presOf" srcId="{C9D62939-A3E8-40E1-AF02-4FDDABC1C566}" destId="{F47AAEB8-7DF4-49CC-AE06-845607BC3644}" srcOrd="0" destOrd="0" presId="urn:microsoft.com/office/officeart/2005/8/layout/cycle3"/>
    <dgm:cxn modelId="{94513CF4-F498-43A2-AEAF-2E51A8E0141A}" type="presOf" srcId="{23A57926-DDFC-4856-AE1A-4837D378FDEF}" destId="{7F046BC2-6049-4B58-B897-28CAA178918B}" srcOrd="0" destOrd="0" presId="urn:microsoft.com/office/officeart/2005/8/layout/cycle3"/>
    <dgm:cxn modelId="{24DD29FF-9FBF-4219-9682-1CE08305EC0F}" type="presOf" srcId="{690C72F0-68CA-4E13-A915-A600C4ED4135}" destId="{511589ED-A257-4138-8756-1A8B8EA3D076}" srcOrd="0" destOrd="0" presId="urn:microsoft.com/office/officeart/2005/8/layout/cycle3"/>
    <dgm:cxn modelId="{2105C346-C9F6-46A5-B3D9-98C562BEAFBE}" srcId="{F57E085F-3516-46C8-95A9-7168497C6B59}" destId="{F5C69507-2F3D-4C3A-A902-99DC918EEA85}" srcOrd="6" destOrd="0" parTransId="{C86561B3-EAB4-4044-80BF-17E5EBCFFC59}" sibTransId="{8EF953E1-8566-4B73-B0C6-8C42B5BF8EA0}"/>
    <dgm:cxn modelId="{AABEE975-01DA-428B-8FEF-45C59C4BCE82}" type="presOf" srcId="{8D8DBA9D-D622-4A06-B33F-73D38C22C257}" destId="{B5A2EE55-C37C-430A-A02F-5FD4DF6A69EE}" srcOrd="0" destOrd="0" presId="urn:microsoft.com/office/officeart/2005/8/layout/cycle3"/>
    <dgm:cxn modelId="{AD40F33F-66E8-468A-AFB0-194238945475}" srcId="{F57E085F-3516-46C8-95A9-7168497C6B59}" destId="{35D282E9-2D0A-4D8B-B8E9-816B26C5F297}" srcOrd="9" destOrd="0" parTransId="{83137DDF-8138-45EF-B297-4CC9849552B2}" sibTransId="{4AB986C6-84A2-4715-8621-4BE20FABCDA1}"/>
    <dgm:cxn modelId="{5540E53F-DA5D-4756-A6AB-541E3149E643}" type="presOf" srcId="{87A49DC9-DE94-4B34-9892-950FE587316E}" destId="{0D107A7C-58B8-4EFB-B2DF-AF39ECA8A427}" srcOrd="0" destOrd="0" presId="urn:microsoft.com/office/officeart/2005/8/layout/cycle3"/>
    <dgm:cxn modelId="{46ACBB14-14C2-465F-859B-40868DF2BAF7}" type="presParOf" srcId="{E7BE5298-BE3D-4861-863B-62F91C13A67D}" destId="{1F6D6976-ADAD-4F79-AE4F-6950976B3FA0}" srcOrd="0" destOrd="0" presId="urn:microsoft.com/office/officeart/2005/8/layout/cycle3"/>
    <dgm:cxn modelId="{A503401C-1348-4CF9-BB74-6067957CD5E2}" type="presParOf" srcId="{1F6D6976-ADAD-4F79-AE4F-6950976B3FA0}" destId="{F47AAEB8-7DF4-49CC-AE06-845607BC3644}" srcOrd="0" destOrd="0" presId="urn:microsoft.com/office/officeart/2005/8/layout/cycle3"/>
    <dgm:cxn modelId="{E8B6A395-EB07-493F-A73E-EAF51F38EAAD}" type="presParOf" srcId="{1F6D6976-ADAD-4F79-AE4F-6950976B3FA0}" destId="{24C9CE8C-D25C-4DFE-AE18-723475295A5B}" srcOrd="1" destOrd="0" presId="urn:microsoft.com/office/officeart/2005/8/layout/cycle3"/>
    <dgm:cxn modelId="{CC1268AD-59F9-4A3E-905D-73C2B833C1FE}" type="presParOf" srcId="{1F6D6976-ADAD-4F79-AE4F-6950976B3FA0}" destId="{7F046BC2-6049-4B58-B897-28CAA178918B}" srcOrd="2" destOrd="0" presId="urn:microsoft.com/office/officeart/2005/8/layout/cycle3"/>
    <dgm:cxn modelId="{1FBC65CE-4F1B-409E-9720-FECFC31EBCEE}" type="presParOf" srcId="{1F6D6976-ADAD-4F79-AE4F-6950976B3FA0}" destId="{02FC2D9F-F5AD-4A7B-80B6-52698C3D0775}" srcOrd="3" destOrd="0" presId="urn:microsoft.com/office/officeart/2005/8/layout/cycle3"/>
    <dgm:cxn modelId="{F89A3226-D70F-4F6C-BB76-8ED9EB91421A}" type="presParOf" srcId="{1F6D6976-ADAD-4F79-AE4F-6950976B3FA0}" destId="{516F0CCD-B63F-4EEF-BDA6-B13ECD184A3A}" srcOrd="4" destOrd="0" presId="urn:microsoft.com/office/officeart/2005/8/layout/cycle3"/>
    <dgm:cxn modelId="{46F667C9-3118-4BA1-AC41-2E68F4E9EB5A}" type="presParOf" srcId="{1F6D6976-ADAD-4F79-AE4F-6950976B3FA0}" destId="{B5A2EE55-C37C-430A-A02F-5FD4DF6A69EE}" srcOrd="5" destOrd="0" presId="urn:microsoft.com/office/officeart/2005/8/layout/cycle3"/>
    <dgm:cxn modelId="{0B46F96A-296D-4BEE-88DC-4560E663D3B4}" type="presParOf" srcId="{1F6D6976-ADAD-4F79-AE4F-6950976B3FA0}" destId="{511589ED-A257-4138-8756-1A8B8EA3D076}" srcOrd="6" destOrd="0" presId="urn:microsoft.com/office/officeart/2005/8/layout/cycle3"/>
    <dgm:cxn modelId="{305264E5-8A0D-430B-B5B5-473A7FCA95C7}" type="presParOf" srcId="{1F6D6976-ADAD-4F79-AE4F-6950976B3FA0}" destId="{F237BED1-0367-45CC-AF19-D3D2358FB602}" srcOrd="7" destOrd="0" presId="urn:microsoft.com/office/officeart/2005/8/layout/cycle3"/>
    <dgm:cxn modelId="{239D211E-32C6-40F0-AE04-38CC6CC20175}" type="presParOf" srcId="{1F6D6976-ADAD-4F79-AE4F-6950976B3FA0}" destId="{0D107A7C-58B8-4EFB-B2DF-AF39ECA8A427}" srcOrd="8" destOrd="0" presId="urn:microsoft.com/office/officeart/2005/8/layout/cycle3"/>
    <dgm:cxn modelId="{EDF27ABC-E618-459F-A90A-F7C7BAEC76F5}" type="presParOf" srcId="{1F6D6976-ADAD-4F79-AE4F-6950976B3FA0}" destId="{1B2A6ACA-6AC2-4447-9364-ECF7FF0144F5}" srcOrd="9" destOrd="0" presId="urn:microsoft.com/office/officeart/2005/8/layout/cycle3"/>
    <dgm:cxn modelId="{AD3885B6-2C8A-4CB0-AB5F-267CE1B401E3}" type="presParOf" srcId="{1F6D6976-ADAD-4F79-AE4F-6950976B3FA0}" destId="{01D93DCC-6C51-4A82-A0AF-B96733A3C5AC}" srcOrd="10" destOrd="0" presId="urn:microsoft.com/office/officeart/2005/8/layout/cycle3"/>
    <dgm:cxn modelId="{E5AB6286-0C78-41EB-8121-9E43197DF66F}" type="presParOf" srcId="{1F6D6976-ADAD-4F79-AE4F-6950976B3FA0}" destId="{746C3622-A71A-4137-972F-9B106982FED7}" srcOrd="11"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9CE8C-D25C-4DFE-AE18-723475295A5B}">
      <dsp:nvSpPr>
        <dsp:cNvPr id="0" name=""/>
        <dsp:cNvSpPr/>
      </dsp:nvSpPr>
      <dsp:spPr>
        <a:xfrm>
          <a:off x="1688712" y="-84734"/>
          <a:ext cx="5561301" cy="5561301"/>
        </a:xfrm>
        <a:prstGeom prst="circularArrow">
          <a:avLst>
            <a:gd name="adj1" fmla="val 5544"/>
            <a:gd name="adj2" fmla="val 330680"/>
            <a:gd name="adj3" fmla="val 14933829"/>
            <a:gd name="adj4" fmla="val 16714210"/>
            <a:gd name="adj5" fmla="val 5757"/>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7AAEB8-7DF4-49CC-AE06-845607BC3644}">
      <dsp:nvSpPr>
        <dsp:cNvPr id="0" name=""/>
        <dsp:cNvSpPr/>
      </dsp:nvSpPr>
      <dsp:spPr>
        <a:xfrm>
          <a:off x="3864864" y="2473"/>
          <a:ext cx="1208997" cy="604498"/>
        </a:xfrm>
        <a:prstGeom prst="roundRect">
          <a:avLst/>
        </a:prstGeom>
        <a:solidFill>
          <a:schemeClr val="accent1"/>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3">
                  <a:lumMod val="95000"/>
                </a:schemeClr>
              </a:solidFill>
            </a:rPr>
            <a:t>Template Development</a:t>
          </a:r>
          <a:endParaRPr lang="en-US" sz="1200" kern="1200" dirty="0">
            <a:solidFill>
              <a:schemeClr val="accent3">
                <a:lumMod val="95000"/>
              </a:schemeClr>
            </a:solidFill>
          </a:endParaRPr>
        </a:p>
      </dsp:txBody>
      <dsp:txXfrm>
        <a:off x="3894373" y="31982"/>
        <a:ext cx="1149979" cy="545480"/>
      </dsp:txXfrm>
    </dsp:sp>
    <dsp:sp modelId="{7F046BC2-6049-4B58-B897-28CAA178918B}">
      <dsp:nvSpPr>
        <dsp:cNvPr id="0" name=""/>
        <dsp:cNvSpPr/>
      </dsp:nvSpPr>
      <dsp:spPr>
        <a:xfrm>
          <a:off x="5147025" y="378949"/>
          <a:ext cx="1208997" cy="604498"/>
        </a:xfrm>
        <a:prstGeom prst="roundRect">
          <a:avLst/>
        </a:prstGeom>
        <a:solidFill>
          <a:schemeClr val="accent1"/>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3">
                  <a:lumMod val="95000"/>
                </a:schemeClr>
              </a:solidFill>
            </a:rPr>
            <a:t>Inform Community</a:t>
          </a:r>
          <a:endParaRPr lang="en-US" sz="1200" kern="1200" dirty="0">
            <a:solidFill>
              <a:schemeClr val="accent3">
                <a:lumMod val="95000"/>
              </a:schemeClr>
            </a:solidFill>
          </a:endParaRPr>
        </a:p>
      </dsp:txBody>
      <dsp:txXfrm>
        <a:off x="5176534" y="408458"/>
        <a:ext cx="1149979" cy="545480"/>
      </dsp:txXfrm>
    </dsp:sp>
    <dsp:sp modelId="{02FC2D9F-F5AD-4A7B-80B6-52698C3D0775}">
      <dsp:nvSpPr>
        <dsp:cNvPr id="0" name=""/>
        <dsp:cNvSpPr/>
      </dsp:nvSpPr>
      <dsp:spPr>
        <a:xfrm>
          <a:off x="6086959" y="1392352"/>
          <a:ext cx="1353339" cy="597486"/>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Campus Unit Template Population</a:t>
          </a:r>
          <a:endParaRPr lang="en-US" sz="1200" kern="1200" dirty="0"/>
        </a:p>
      </dsp:txBody>
      <dsp:txXfrm>
        <a:off x="6116126" y="1421519"/>
        <a:ext cx="1295005" cy="539152"/>
      </dsp:txXfrm>
    </dsp:sp>
    <dsp:sp modelId="{516F0CCD-B63F-4EEF-BDA6-B13ECD184A3A}">
      <dsp:nvSpPr>
        <dsp:cNvPr id="0" name=""/>
        <dsp:cNvSpPr/>
      </dsp:nvSpPr>
      <dsp:spPr>
        <a:xfrm>
          <a:off x="6310327" y="2628247"/>
          <a:ext cx="1208997" cy="604498"/>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OPB 1</a:t>
          </a:r>
          <a:r>
            <a:rPr lang="en-US" sz="1200" kern="1200" baseline="30000" dirty="0" smtClean="0"/>
            <a:t>st</a:t>
          </a:r>
          <a:r>
            <a:rPr lang="en-US" sz="1200" kern="1200" dirty="0" smtClean="0"/>
            <a:t> Pass Review</a:t>
          </a:r>
          <a:endParaRPr lang="en-US" sz="1200" kern="1200" dirty="0"/>
        </a:p>
      </dsp:txBody>
      <dsp:txXfrm>
        <a:off x="6339836" y="2657756"/>
        <a:ext cx="1149979" cy="545480"/>
      </dsp:txXfrm>
    </dsp:sp>
    <dsp:sp modelId="{B5A2EE55-C37C-430A-A02F-5FD4DF6A69EE}">
      <dsp:nvSpPr>
        <dsp:cNvPr id="0" name=""/>
        <dsp:cNvSpPr/>
      </dsp:nvSpPr>
      <dsp:spPr>
        <a:xfrm>
          <a:off x="5939245" y="3837041"/>
          <a:ext cx="1208997" cy="604498"/>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OPB Peer Review</a:t>
          </a:r>
          <a:endParaRPr lang="en-US" sz="1200" kern="1200" dirty="0"/>
        </a:p>
      </dsp:txBody>
      <dsp:txXfrm>
        <a:off x="5968754" y="3866550"/>
        <a:ext cx="1149979" cy="545480"/>
      </dsp:txXfrm>
    </dsp:sp>
    <dsp:sp modelId="{511589ED-A257-4138-8756-1A8B8EA3D076}">
      <dsp:nvSpPr>
        <dsp:cNvPr id="0" name=""/>
        <dsp:cNvSpPr/>
      </dsp:nvSpPr>
      <dsp:spPr>
        <a:xfrm>
          <a:off x="4656829" y="4603883"/>
          <a:ext cx="1208997" cy="604498"/>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Unit Calls w/OPB</a:t>
          </a:r>
          <a:endParaRPr lang="en-US" sz="1200" kern="1200" dirty="0"/>
        </a:p>
      </dsp:txBody>
      <dsp:txXfrm>
        <a:off x="4686338" y="4633392"/>
        <a:ext cx="1149979" cy="545480"/>
      </dsp:txXfrm>
    </dsp:sp>
    <dsp:sp modelId="{F237BED1-0367-45CC-AF19-D3D2358FB602}">
      <dsp:nvSpPr>
        <dsp:cNvPr id="0" name=""/>
        <dsp:cNvSpPr/>
      </dsp:nvSpPr>
      <dsp:spPr>
        <a:xfrm>
          <a:off x="2990742" y="4603904"/>
          <a:ext cx="1208997" cy="604498"/>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OPB 2</a:t>
          </a:r>
          <a:r>
            <a:rPr lang="en-US" sz="1200" kern="1200" baseline="30000" dirty="0" smtClean="0"/>
            <a:t>nd</a:t>
          </a:r>
          <a:r>
            <a:rPr lang="en-US" sz="1200" kern="1200" dirty="0" smtClean="0"/>
            <a:t> Pass Review</a:t>
          </a:r>
          <a:endParaRPr lang="en-US" sz="1200" kern="1200" dirty="0"/>
        </a:p>
      </dsp:txBody>
      <dsp:txXfrm>
        <a:off x="3020251" y="4633413"/>
        <a:ext cx="1149979" cy="545480"/>
      </dsp:txXfrm>
    </dsp:sp>
    <dsp:sp modelId="{0D107A7C-58B8-4EFB-B2DF-AF39ECA8A427}">
      <dsp:nvSpPr>
        <dsp:cNvPr id="0" name=""/>
        <dsp:cNvSpPr/>
      </dsp:nvSpPr>
      <dsp:spPr>
        <a:xfrm>
          <a:off x="1903009" y="3899946"/>
          <a:ext cx="1208997" cy="604498"/>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Unit Meetings w/Executive Office</a:t>
          </a:r>
          <a:endParaRPr lang="en-US" sz="1200" kern="1200" dirty="0"/>
        </a:p>
      </dsp:txBody>
      <dsp:txXfrm>
        <a:off x="1932518" y="3929455"/>
        <a:ext cx="1149979" cy="545480"/>
      </dsp:txXfrm>
    </dsp:sp>
    <dsp:sp modelId="{1B2A6ACA-6AC2-4447-9364-ECF7FF0144F5}">
      <dsp:nvSpPr>
        <dsp:cNvPr id="0" name=""/>
        <dsp:cNvSpPr/>
      </dsp:nvSpPr>
      <dsp:spPr>
        <a:xfrm>
          <a:off x="1517446" y="2711538"/>
          <a:ext cx="1208997" cy="604498"/>
        </a:xfrm>
        <a:prstGeom prst="roundRect">
          <a:avLst/>
        </a:prstGeom>
        <a:solidFill>
          <a:schemeClr val="accent3">
            <a:lumMod val="8500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Development of Operating Budget</a:t>
          </a:r>
          <a:endParaRPr lang="en-US" sz="1200" kern="1200" dirty="0"/>
        </a:p>
      </dsp:txBody>
      <dsp:txXfrm>
        <a:off x="1546955" y="2741047"/>
        <a:ext cx="1149979" cy="545480"/>
      </dsp:txXfrm>
    </dsp:sp>
    <dsp:sp modelId="{01D93DCC-6C51-4A82-A0AF-B96733A3C5AC}">
      <dsp:nvSpPr>
        <dsp:cNvPr id="0" name=""/>
        <dsp:cNvSpPr/>
      </dsp:nvSpPr>
      <dsp:spPr>
        <a:xfrm>
          <a:off x="1707620" y="1299874"/>
          <a:ext cx="1208997" cy="782451"/>
        </a:xfrm>
        <a:prstGeom prst="roundRect">
          <a:avLst/>
        </a:prstGeom>
        <a:solidFill>
          <a:schemeClr val="accent3">
            <a:lumMod val="8500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Final Operating Budget Presentation to Regents</a:t>
          </a:r>
          <a:endParaRPr lang="en-US" sz="1200" kern="1200" dirty="0"/>
        </a:p>
      </dsp:txBody>
      <dsp:txXfrm>
        <a:off x="1745816" y="1338070"/>
        <a:ext cx="1132605" cy="706059"/>
      </dsp:txXfrm>
    </dsp:sp>
    <dsp:sp modelId="{746C3622-A71A-4137-972F-9B106982FED7}">
      <dsp:nvSpPr>
        <dsp:cNvPr id="0" name=""/>
        <dsp:cNvSpPr/>
      </dsp:nvSpPr>
      <dsp:spPr>
        <a:xfrm>
          <a:off x="2582703" y="378949"/>
          <a:ext cx="1208997" cy="604498"/>
        </a:xfrm>
        <a:prstGeom prst="roundRect">
          <a:avLst/>
        </a:prstGeom>
        <a:solidFill>
          <a:schemeClr val="accent1"/>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3">
                  <a:lumMod val="95000"/>
                </a:schemeClr>
              </a:solidFill>
            </a:rPr>
            <a:t>Process Improvement</a:t>
          </a:r>
          <a:endParaRPr lang="en-US" sz="1200" kern="1200" dirty="0">
            <a:solidFill>
              <a:schemeClr val="accent3">
                <a:lumMod val="95000"/>
              </a:schemeClr>
            </a:solidFill>
          </a:endParaRPr>
        </a:p>
      </dsp:txBody>
      <dsp:txXfrm>
        <a:off x="2612212" y="408458"/>
        <a:ext cx="1149979" cy="545480"/>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8475" cy="466726"/>
          </a:xfrm>
          <a:prstGeom prst="rect">
            <a:avLst/>
          </a:prstGeom>
        </p:spPr>
        <p:txBody>
          <a:bodyPr vert="horz" lIns="91427" tIns="45713" rIns="91427" bIns="45713" rtlCol="0"/>
          <a:lstStyle>
            <a:lvl1pPr algn="l">
              <a:defRPr sz="1200"/>
            </a:lvl1pPr>
          </a:lstStyle>
          <a:p>
            <a:endParaRPr lang="en-US" dirty="0"/>
          </a:p>
        </p:txBody>
      </p:sp>
      <p:sp>
        <p:nvSpPr>
          <p:cNvPr id="3" name="Date Placeholder 2"/>
          <p:cNvSpPr>
            <a:spLocks noGrp="1"/>
          </p:cNvSpPr>
          <p:nvPr>
            <p:ph type="dt" sz="quarter" idx="1"/>
          </p:nvPr>
        </p:nvSpPr>
        <p:spPr>
          <a:xfrm>
            <a:off x="3970339" y="2"/>
            <a:ext cx="3038475" cy="466726"/>
          </a:xfrm>
          <a:prstGeom prst="rect">
            <a:avLst/>
          </a:prstGeom>
        </p:spPr>
        <p:txBody>
          <a:bodyPr vert="horz" lIns="91427" tIns="45713" rIns="91427" bIns="45713" rtlCol="0"/>
          <a:lstStyle>
            <a:lvl1pPr algn="r">
              <a:defRPr sz="1200"/>
            </a:lvl1pPr>
          </a:lstStyle>
          <a:p>
            <a:fld id="{7C3F94B5-BFED-4F5B-A972-7F586C24BDF8}" type="datetimeFigureOut">
              <a:rPr lang="en-US" smtClean="0"/>
              <a:t>11/20/2019</a:t>
            </a:fld>
            <a:endParaRPr lang="en-US" dirty="0"/>
          </a:p>
        </p:txBody>
      </p:sp>
      <p:sp>
        <p:nvSpPr>
          <p:cNvPr id="4" name="Footer Placeholder 3"/>
          <p:cNvSpPr>
            <a:spLocks noGrp="1"/>
          </p:cNvSpPr>
          <p:nvPr>
            <p:ph type="ftr" sz="quarter" idx="2"/>
          </p:nvPr>
        </p:nvSpPr>
        <p:spPr>
          <a:xfrm>
            <a:off x="1" y="8829676"/>
            <a:ext cx="3038475" cy="466726"/>
          </a:xfrm>
          <a:prstGeom prst="rect">
            <a:avLst/>
          </a:prstGeom>
        </p:spPr>
        <p:txBody>
          <a:bodyPr vert="horz" lIns="91427" tIns="45713" rIns="91427" bIns="4571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676"/>
            <a:ext cx="3038475" cy="466726"/>
          </a:xfrm>
          <a:prstGeom prst="rect">
            <a:avLst/>
          </a:prstGeom>
        </p:spPr>
        <p:txBody>
          <a:bodyPr vert="horz" lIns="91427" tIns="45713" rIns="91427" bIns="45713" rtlCol="0" anchor="b"/>
          <a:lstStyle>
            <a:lvl1pPr algn="r">
              <a:defRPr sz="1200"/>
            </a:lvl1pPr>
          </a:lstStyle>
          <a:p>
            <a:fld id="{B07F8324-899A-41C5-B669-43CA195EF61D}" type="slidenum">
              <a:rPr lang="en-US" smtClean="0"/>
              <a:t>‹#›</a:t>
            </a:fld>
            <a:endParaRPr lang="en-US" dirty="0"/>
          </a:p>
        </p:txBody>
      </p:sp>
    </p:spTree>
    <p:extLst>
      <p:ext uri="{BB962C8B-B14F-4D97-AF65-F5344CB8AC3E}">
        <p14:creationId xmlns:p14="http://schemas.microsoft.com/office/powerpoint/2010/main" val="41232044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6434"/>
          </a:xfrm>
          <a:prstGeom prst="rect">
            <a:avLst/>
          </a:prstGeom>
        </p:spPr>
        <p:txBody>
          <a:bodyPr vert="horz" lIns="93150" tIns="46576" rIns="93150" bIns="46576" rtlCol="0"/>
          <a:lstStyle>
            <a:lvl1pPr algn="l">
              <a:defRPr sz="1200"/>
            </a:lvl1pPr>
          </a:lstStyle>
          <a:p>
            <a:endParaRPr lang="en-US" dirty="0"/>
          </a:p>
        </p:txBody>
      </p:sp>
      <p:sp>
        <p:nvSpPr>
          <p:cNvPr id="3" name="Date Placeholder 2"/>
          <p:cNvSpPr>
            <a:spLocks noGrp="1"/>
          </p:cNvSpPr>
          <p:nvPr>
            <p:ph type="dt" idx="1"/>
          </p:nvPr>
        </p:nvSpPr>
        <p:spPr>
          <a:xfrm>
            <a:off x="3970938" y="2"/>
            <a:ext cx="3037840" cy="466434"/>
          </a:xfrm>
          <a:prstGeom prst="rect">
            <a:avLst/>
          </a:prstGeom>
        </p:spPr>
        <p:txBody>
          <a:bodyPr vert="horz" lIns="93150" tIns="46576" rIns="93150" bIns="46576" rtlCol="0"/>
          <a:lstStyle>
            <a:lvl1pPr algn="r">
              <a:defRPr sz="1200"/>
            </a:lvl1pPr>
          </a:lstStyle>
          <a:p>
            <a:fld id="{46401669-7A3C-4F77-BA2C-87C1605A6EC6}" type="datetimeFigureOut">
              <a:rPr lang="en-US" smtClean="0"/>
              <a:t>11/20/2019</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50" tIns="46576" rIns="93150" bIns="46576" rtlCol="0" anchor="ctr"/>
          <a:lstStyle/>
          <a:p>
            <a:endParaRPr lang="en-US" dirty="0"/>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50" tIns="46576" rIns="93150" bIns="4657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70"/>
            <a:ext cx="3037840" cy="466433"/>
          </a:xfrm>
          <a:prstGeom prst="rect">
            <a:avLst/>
          </a:prstGeom>
        </p:spPr>
        <p:txBody>
          <a:bodyPr vert="horz" lIns="93150" tIns="46576" rIns="93150" bIns="4657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70"/>
            <a:ext cx="3037840" cy="466433"/>
          </a:xfrm>
          <a:prstGeom prst="rect">
            <a:avLst/>
          </a:prstGeom>
        </p:spPr>
        <p:txBody>
          <a:bodyPr vert="horz" lIns="93150" tIns="46576" rIns="93150" bIns="46576" rtlCol="0" anchor="b"/>
          <a:lstStyle>
            <a:lvl1pPr algn="r">
              <a:defRPr sz="1200"/>
            </a:lvl1pPr>
          </a:lstStyle>
          <a:p>
            <a:fld id="{AC87CDBC-4161-4CED-A9DA-1256C562887F}" type="slidenum">
              <a:rPr lang="en-US" smtClean="0"/>
              <a:t>‹#›</a:t>
            </a:fld>
            <a:endParaRPr lang="en-US" dirty="0"/>
          </a:p>
        </p:txBody>
      </p:sp>
    </p:spTree>
    <p:extLst>
      <p:ext uri="{BB962C8B-B14F-4D97-AF65-F5344CB8AC3E}">
        <p14:creationId xmlns:p14="http://schemas.microsoft.com/office/powerpoint/2010/main" val="1783515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87CDBC-4161-4CED-A9DA-1256C562887F}" type="slidenum">
              <a:rPr lang="en-US" smtClean="0"/>
              <a:t>1</a:t>
            </a:fld>
            <a:endParaRPr lang="en-US" dirty="0"/>
          </a:p>
        </p:txBody>
      </p:sp>
    </p:spTree>
    <p:extLst>
      <p:ext uri="{BB962C8B-B14F-4D97-AF65-F5344CB8AC3E}">
        <p14:creationId xmlns:p14="http://schemas.microsoft.com/office/powerpoint/2010/main" val="2632627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87CDBC-4161-4CED-A9DA-1256C562887F}" type="slidenum">
              <a:rPr lang="en-US" smtClean="0"/>
              <a:t>2</a:t>
            </a:fld>
            <a:endParaRPr lang="en-US" dirty="0"/>
          </a:p>
        </p:txBody>
      </p:sp>
    </p:spTree>
    <p:extLst>
      <p:ext uri="{BB962C8B-B14F-4D97-AF65-F5344CB8AC3E}">
        <p14:creationId xmlns:p14="http://schemas.microsoft.com/office/powerpoint/2010/main" val="3094984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5088" y="1125538"/>
            <a:ext cx="4048125" cy="3036887"/>
          </a:xfrm>
        </p:spPr>
      </p:sp>
      <p:sp>
        <p:nvSpPr>
          <p:cNvPr id="3" name="Notes Placeholder 2"/>
          <p:cNvSpPr>
            <a:spLocks noGrp="1"/>
          </p:cNvSpPr>
          <p:nvPr>
            <p:ph type="body" idx="1"/>
          </p:nvPr>
        </p:nvSpPr>
        <p:spPr>
          <a:xfrm>
            <a:off x="671831" y="4331865"/>
            <a:ext cx="5374640" cy="3544253"/>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DC4E8509-50BC-44AB-8518-AF1880EC478E}" type="slidenum">
              <a:rPr lang="en-US" smtClean="0"/>
              <a:t>3</a:t>
            </a:fld>
            <a:endParaRPr lang="en-US" dirty="0"/>
          </a:p>
        </p:txBody>
      </p:sp>
    </p:spTree>
    <p:extLst>
      <p:ext uri="{BB962C8B-B14F-4D97-AF65-F5344CB8AC3E}">
        <p14:creationId xmlns:p14="http://schemas.microsoft.com/office/powerpoint/2010/main" val="1642542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87CDBC-4161-4CED-A9DA-1256C562887F}" type="slidenum">
              <a:rPr lang="en-US" smtClean="0"/>
              <a:t>4</a:t>
            </a:fld>
            <a:endParaRPr lang="en-US" dirty="0"/>
          </a:p>
        </p:txBody>
      </p:sp>
    </p:spTree>
    <p:extLst>
      <p:ext uri="{BB962C8B-B14F-4D97-AF65-F5344CB8AC3E}">
        <p14:creationId xmlns:p14="http://schemas.microsoft.com/office/powerpoint/2010/main" val="1204376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87CDBC-4161-4CED-A9DA-1256C562887F}" type="slidenum">
              <a:rPr lang="en-US" smtClean="0"/>
              <a:t>5</a:t>
            </a:fld>
            <a:endParaRPr lang="en-US" dirty="0"/>
          </a:p>
        </p:txBody>
      </p:sp>
    </p:spTree>
    <p:extLst>
      <p:ext uri="{BB962C8B-B14F-4D97-AF65-F5344CB8AC3E}">
        <p14:creationId xmlns:p14="http://schemas.microsoft.com/office/powerpoint/2010/main" val="2777273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87CDBC-4161-4CED-A9DA-1256C562887F}" type="slidenum">
              <a:rPr lang="en-US" smtClean="0"/>
              <a:t>6</a:t>
            </a:fld>
            <a:endParaRPr lang="en-US" dirty="0"/>
          </a:p>
        </p:txBody>
      </p:sp>
    </p:spTree>
    <p:extLst>
      <p:ext uri="{BB962C8B-B14F-4D97-AF65-F5344CB8AC3E}">
        <p14:creationId xmlns:p14="http://schemas.microsoft.com/office/powerpoint/2010/main" val="3394285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87CDBC-4161-4CED-A9DA-1256C562887F}" type="slidenum">
              <a:rPr lang="en-US" smtClean="0"/>
              <a:t>7</a:t>
            </a:fld>
            <a:endParaRPr lang="en-US" dirty="0"/>
          </a:p>
        </p:txBody>
      </p:sp>
    </p:spTree>
    <p:extLst>
      <p:ext uri="{BB962C8B-B14F-4D97-AF65-F5344CB8AC3E}">
        <p14:creationId xmlns:p14="http://schemas.microsoft.com/office/powerpoint/2010/main" val="2362116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87CDBC-4161-4CED-A9DA-1256C562887F}" type="slidenum">
              <a:rPr lang="en-US" smtClean="0"/>
              <a:t>8</a:t>
            </a:fld>
            <a:endParaRPr lang="en-US" dirty="0"/>
          </a:p>
        </p:txBody>
      </p:sp>
    </p:spTree>
    <p:extLst>
      <p:ext uri="{BB962C8B-B14F-4D97-AF65-F5344CB8AC3E}">
        <p14:creationId xmlns:p14="http://schemas.microsoft.com/office/powerpoint/2010/main" val="2226881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1201738"/>
            <a:ext cx="4316413" cy="3238500"/>
          </a:xfrm>
        </p:spPr>
      </p:sp>
      <p:sp>
        <p:nvSpPr>
          <p:cNvPr id="3" name="Notes Placeholder 2"/>
          <p:cNvSpPr>
            <a:spLocks noGrp="1"/>
          </p:cNvSpPr>
          <p:nvPr>
            <p:ph type="body" idx="1"/>
          </p:nvPr>
        </p:nvSpPr>
        <p:spPr/>
        <p:txBody>
          <a:bodyPr/>
          <a:lstStyle/>
          <a:p>
            <a:pPr defTabSz="936004">
              <a:defRPr/>
            </a:pPr>
            <a:endParaRPr lang="en-US" sz="1300" b="1" dirty="0">
              <a:solidFill>
                <a:schemeClr val="accent4">
                  <a:lumMod val="10000"/>
                </a:schemeClr>
              </a:solidFill>
            </a:endParaRPr>
          </a:p>
        </p:txBody>
      </p:sp>
      <p:sp>
        <p:nvSpPr>
          <p:cNvPr id="4" name="Slide Number Placeholder 3"/>
          <p:cNvSpPr>
            <a:spLocks noGrp="1"/>
          </p:cNvSpPr>
          <p:nvPr>
            <p:ph type="sldNum" sz="quarter" idx="10"/>
          </p:nvPr>
        </p:nvSpPr>
        <p:spPr/>
        <p:txBody>
          <a:bodyPr/>
          <a:lstStyle/>
          <a:p>
            <a:fld id="{79B435BD-3223-4ADE-BBFF-70344991F080}" type="slidenum">
              <a:rPr lang="en-US" smtClean="0"/>
              <a:t>9</a:t>
            </a:fld>
            <a:endParaRPr lang="en-US" dirty="0"/>
          </a:p>
        </p:txBody>
      </p:sp>
    </p:spTree>
    <p:extLst>
      <p:ext uri="{BB962C8B-B14F-4D97-AF65-F5344CB8AC3E}">
        <p14:creationId xmlns:p14="http://schemas.microsoft.com/office/powerpoint/2010/main" val="3760570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1201738"/>
            <a:ext cx="4316413" cy="3238500"/>
          </a:xfrm>
        </p:spPr>
      </p:sp>
      <p:sp>
        <p:nvSpPr>
          <p:cNvPr id="3" name="Notes Placeholder 2"/>
          <p:cNvSpPr>
            <a:spLocks noGrp="1"/>
          </p:cNvSpPr>
          <p:nvPr>
            <p:ph type="body" idx="1"/>
          </p:nvPr>
        </p:nvSpPr>
        <p:spPr/>
        <p:txBody>
          <a:bodyPr/>
          <a:lstStyle/>
          <a:p>
            <a:pPr defTabSz="936004">
              <a:defRPr/>
            </a:pPr>
            <a:endParaRPr lang="en-US" sz="1300" b="1" dirty="0">
              <a:solidFill>
                <a:schemeClr val="accent4">
                  <a:lumMod val="10000"/>
                </a:schemeClr>
              </a:solidFill>
            </a:endParaRPr>
          </a:p>
        </p:txBody>
      </p:sp>
      <p:sp>
        <p:nvSpPr>
          <p:cNvPr id="4" name="Slide Number Placeholder 3"/>
          <p:cNvSpPr>
            <a:spLocks noGrp="1"/>
          </p:cNvSpPr>
          <p:nvPr>
            <p:ph type="sldNum" sz="quarter" idx="10"/>
          </p:nvPr>
        </p:nvSpPr>
        <p:spPr/>
        <p:txBody>
          <a:bodyPr/>
          <a:lstStyle/>
          <a:p>
            <a:fld id="{79B435BD-3223-4ADE-BBFF-70344991F080}" type="slidenum">
              <a:rPr lang="en-US" smtClean="0"/>
              <a:t>10</a:t>
            </a:fld>
            <a:endParaRPr lang="en-US" dirty="0"/>
          </a:p>
        </p:txBody>
      </p:sp>
    </p:spTree>
    <p:extLst>
      <p:ext uri="{BB962C8B-B14F-4D97-AF65-F5344CB8AC3E}">
        <p14:creationId xmlns:p14="http://schemas.microsoft.com/office/powerpoint/2010/main" val="3308570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87CDBC-4161-4CED-A9DA-1256C562887F}" type="slidenum">
              <a:rPr lang="en-US" smtClean="0"/>
              <a:t>11</a:t>
            </a:fld>
            <a:endParaRPr lang="en-US" dirty="0"/>
          </a:p>
        </p:txBody>
      </p:sp>
    </p:spTree>
    <p:extLst>
      <p:ext uri="{BB962C8B-B14F-4D97-AF65-F5344CB8AC3E}">
        <p14:creationId xmlns:p14="http://schemas.microsoft.com/office/powerpoint/2010/main" val="1202616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1201738"/>
            <a:ext cx="4316413" cy="3238500"/>
          </a:xfrm>
        </p:spPr>
      </p:sp>
      <p:sp>
        <p:nvSpPr>
          <p:cNvPr id="3" name="Notes Placeholder 2"/>
          <p:cNvSpPr>
            <a:spLocks noGrp="1"/>
          </p:cNvSpPr>
          <p:nvPr>
            <p:ph type="body" idx="1"/>
          </p:nvPr>
        </p:nvSpPr>
        <p:spPr/>
        <p:txBody>
          <a:bodyPr/>
          <a:lstStyle/>
          <a:p>
            <a:pPr defTabSz="936004">
              <a:defRPr/>
            </a:pPr>
            <a:endParaRPr lang="en-US" sz="1300" b="1" dirty="0">
              <a:solidFill>
                <a:schemeClr val="accent4">
                  <a:lumMod val="10000"/>
                </a:schemeClr>
              </a:solidFill>
            </a:endParaRPr>
          </a:p>
        </p:txBody>
      </p:sp>
      <p:sp>
        <p:nvSpPr>
          <p:cNvPr id="4" name="Slide Number Placeholder 3"/>
          <p:cNvSpPr>
            <a:spLocks noGrp="1"/>
          </p:cNvSpPr>
          <p:nvPr>
            <p:ph type="sldNum" sz="quarter" idx="10"/>
          </p:nvPr>
        </p:nvSpPr>
        <p:spPr/>
        <p:txBody>
          <a:bodyPr/>
          <a:lstStyle/>
          <a:p>
            <a:fld id="{79B435BD-3223-4ADE-BBFF-70344991F080}" type="slidenum">
              <a:rPr lang="en-US" smtClean="0"/>
              <a:t>12</a:t>
            </a:fld>
            <a:endParaRPr lang="en-US" dirty="0"/>
          </a:p>
        </p:txBody>
      </p:sp>
    </p:spTree>
    <p:extLst>
      <p:ext uri="{BB962C8B-B14F-4D97-AF65-F5344CB8AC3E}">
        <p14:creationId xmlns:p14="http://schemas.microsoft.com/office/powerpoint/2010/main" val="2124542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87CDBC-4161-4CED-A9DA-1256C562887F}" type="slidenum">
              <a:rPr lang="en-US" smtClean="0"/>
              <a:t>13</a:t>
            </a:fld>
            <a:endParaRPr lang="en-US" dirty="0"/>
          </a:p>
        </p:txBody>
      </p:sp>
    </p:spTree>
    <p:extLst>
      <p:ext uri="{BB962C8B-B14F-4D97-AF65-F5344CB8AC3E}">
        <p14:creationId xmlns:p14="http://schemas.microsoft.com/office/powerpoint/2010/main" val="1207819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87CDBC-4161-4CED-A9DA-1256C562887F}" type="slidenum">
              <a:rPr lang="en-US" smtClean="0"/>
              <a:t>14</a:t>
            </a:fld>
            <a:endParaRPr lang="en-US" dirty="0"/>
          </a:p>
        </p:txBody>
      </p:sp>
    </p:spTree>
    <p:extLst>
      <p:ext uri="{BB962C8B-B14F-4D97-AF65-F5344CB8AC3E}">
        <p14:creationId xmlns:p14="http://schemas.microsoft.com/office/powerpoint/2010/main" val="1702695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87CDBC-4161-4CED-A9DA-1256C562887F}" type="slidenum">
              <a:rPr lang="en-US" smtClean="0"/>
              <a:t>15</a:t>
            </a:fld>
            <a:endParaRPr lang="en-US" dirty="0"/>
          </a:p>
        </p:txBody>
      </p:sp>
    </p:spTree>
    <p:extLst>
      <p:ext uri="{BB962C8B-B14F-4D97-AF65-F5344CB8AC3E}">
        <p14:creationId xmlns:p14="http://schemas.microsoft.com/office/powerpoint/2010/main" val="3292469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87CDBC-4161-4CED-A9DA-1256C562887F}" type="slidenum">
              <a:rPr lang="en-US" smtClean="0"/>
              <a:t>16</a:t>
            </a:fld>
            <a:endParaRPr lang="en-US" dirty="0"/>
          </a:p>
        </p:txBody>
      </p:sp>
    </p:spTree>
    <p:extLst>
      <p:ext uri="{BB962C8B-B14F-4D97-AF65-F5344CB8AC3E}">
        <p14:creationId xmlns:p14="http://schemas.microsoft.com/office/powerpoint/2010/main" val="9371121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2" name="Picture 1" descr="W Logo_Purple_2685_HEX.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8139" y="5949410"/>
            <a:ext cx="1371600" cy="923544"/>
          </a:xfrm>
          <a:prstGeom prst="rect">
            <a:avLst/>
          </a:prstGeom>
        </p:spPr>
      </p:pic>
      <p:pic>
        <p:nvPicPr>
          <p:cNvPr id="3" name="Picture 2" descr="Wordmark_center_Purple_HEX.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40" y="6487457"/>
            <a:ext cx="2425295" cy="163374"/>
          </a:xfrm>
          <a:prstGeom prst="rect">
            <a:avLst/>
          </a:prstGeom>
        </p:spPr>
      </p:pic>
      <p:pic>
        <p:nvPicPr>
          <p:cNvPr id="4" name="Picture 3" descr="Bar_RtAngle_HEX.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039" y="3947767"/>
            <a:ext cx="2451418" cy="124509"/>
          </a:xfrm>
          <a:prstGeom prst="rect">
            <a:avLst/>
          </a:prstGeom>
        </p:spPr>
      </p:pic>
      <p:sp>
        <p:nvSpPr>
          <p:cNvPr id="5" name="Title 4"/>
          <p:cNvSpPr>
            <a:spLocks noGrp="1"/>
          </p:cNvSpPr>
          <p:nvPr>
            <p:ph type="title" hasCustomPrompt="1"/>
          </p:nvPr>
        </p:nvSpPr>
        <p:spPr>
          <a:xfrm>
            <a:off x="671757" y="939148"/>
            <a:ext cx="6972300" cy="2871103"/>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pic>
        <p:nvPicPr>
          <p:cNvPr id="6" name="Picture 5" descr="UW_W Logo_White.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445815" y="5945854"/>
            <a:ext cx="1371600" cy="923544"/>
          </a:xfrm>
          <a:prstGeom prst="rect">
            <a:avLst/>
          </a:prstGeom>
        </p:spPr>
      </p:pic>
      <p:pic>
        <p:nvPicPr>
          <p:cNvPr id="7" name="Picture 6"/>
          <p:cNvPicPr>
            <a:picLocks noChangeAspect="1"/>
          </p:cNvPicPr>
          <p:nvPr userDrawn="1"/>
        </p:nvPicPr>
        <p:blipFill>
          <a:blip r:embed="rId6"/>
          <a:stretch>
            <a:fillRect/>
          </a:stretch>
        </p:blipFill>
        <p:spPr>
          <a:xfrm>
            <a:off x="677335" y="6354234"/>
            <a:ext cx="2540000" cy="266700"/>
          </a:xfrm>
          <a:prstGeom prst="rect">
            <a:avLst/>
          </a:prstGeom>
        </p:spPr>
      </p:pic>
      <p:pic>
        <p:nvPicPr>
          <p:cNvPr id="8" name="Picture 7" descr="Bar_RtAngle_7502_RGB.pn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588" y="4006085"/>
            <a:ext cx="2284303" cy="112770"/>
          </a:xfrm>
          <a:prstGeom prst="rect">
            <a:avLst/>
          </a:prstGeom>
        </p:spPr>
      </p:pic>
    </p:spTree>
    <p:extLst>
      <p:ext uri="{BB962C8B-B14F-4D97-AF65-F5344CB8AC3E}">
        <p14:creationId xmlns:p14="http://schemas.microsoft.com/office/powerpoint/2010/main" val="2203423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Header + SubHeader + Content">
    <p:spTree>
      <p:nvGrpSpPr>
        <p:cNvPr id="1" name=""/>
        <p:cNvGrpSpPr/>
        <p:nvPr/>
      </p:nvGrpSpPr>
      <p:grpSpPr>
        <a:xfrm>
          <a:off x="0" y="0"/>
          <a:ext cx="0" cy="0"/>
          <a:chOff x="0" y="0"/>
          <a:chExt cx="0" cy="0"/>
        </a:xfrm>
      </p:grpSpPr>
      <p:sp>
        <p:nvSpPr>
          <p:cNvPr id="4" name="Text Placeholder 9"/>
          <p:cNvSpPr>
            <a:spLocks noGrp="1"/>
          </p:cNvSpPr>
          <p:nvPr>
            <p:ph type="body" sz="quarter" idx="11" hasCustomPrompt="1"/>
          </p:nvPr>
        </p:nvSpPr>
        <p:spPr>
          <a:xfrm>
            <a:off x="671757" y="2320239"/>
            <a:ext cx="8197114" cy="3810086"/>
          </a:xfrm>
          <a:prstGeom prst="rect">
            <a:avLst/>
          </a:prstGeom>
        </p:spPr>
        <p:txBody>
          <a:bodyPr/>
          <a:lstStyle>
            <a:lvl1pPr marL="342900" indent="-342900">
              <a:buFont typeface="Lucida Grande"/>
              <a:buChar char="&gt;"/>
              <a:defRPr sz="2400" b="1" i="0" baseline="0">
                <a:solidFill>
                  <a:srgbClr val="4B2E83"/>
                </a:solidFill>
                <a:latin typeface="Open Sans"/>
                <a:cs typeface="Open Sans"/>
              </a:defRPr>
            </a:lvl1pPr>
            <a:lvl2pPr>
              <a:defRPr sz="2000" b="1" i="0" baseline="0">
                <a:solidFill>
                  <a:srgbClr val="4B2E83"/>
                </a:solidFill>
                <a:latin typeface="Open Sans"/>
                <a:cs typeface="Open Sans"/>
              </a:defRPr>
            </a:lvl2pPr>
            <a:lvl3pPr marL="1143000" indent="-228600">
              <a:buSzPct val="100000"/>
              <a:buFont typeface="Lucida Grande"/>
              <a:buChar char="&gt;"/>
              <a:defRPr sz="1800" b="1" i="0" baseline="0">
                <a:solidFill>
                  <a:srgbClr val="4B2E83"/>
                </a:solidFill>
                <a:latin typeface="Open Sans"/>
                <a:cs typeface="Open Sans"/>
              </a:defRPr>
            </a:lvl3pPr>
            <a:lvl4pPr>
              <a:defRPr sz="1600" b="1" i="0" baseline="0">
                <a:solidFill>
                  <a:srgbClr val="4B2E83"/>
                </a:solidFill>
                <a:latin typeface="Open Sans"/>
                <a:cs typeface="Open Sans"/>
              </a:defRPr>
            </a:lvl4pPr>
            <a:lvl5pPr marL="2057400" indent="-228600">
              <a:buFont typeface="Lucida Grande"/>
              <a:buChar char="&gt;"/>
              <a:defRPr sz="1400" b="1" i="0" baseline="0">
                <a:solidFill>
                  <a:srgbClr val="4B2E83"/>
                </a:solidFill>
                <a:latin typeface="Open Sans"/>
                <a:cs typeface="Open Sans"/>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sp>
        <p:nvSpPr>
          <p:cNvPr id="5" name="Text Placeholder 5"/>
          <p:cNvSpPr>
            <a:spLocks noGrp="1"/>
          </p:cNvSpPr>
          <p:nvPr>
            <p:ph type="body" sz="quarter" idx="12" hasCustomPrompt="1"/>
          </p:nvPr>
        </p:nvSpPr>
        <p:spPr>
          <a:xfrm>
            <a:off x="671758" y="1730667"/>
            <a:ext cx="8184662" cy="411171"/>
          </a:xfrm>
          <a:prstGeom prst="rect">
            <a:avLst/>
          </a:prstGeom>
        </p:spPr>
        <p:txBody>
          <a:bodyPr>
            <a:noAutofit/>
          </a:bodyPr>
          <a:lstStyle>
            <a:lvl1pPr marL="0" indent="0">
              <a:lnSpc>
                <a:spcPct val="90000"/>
              </a:lnSpc>
              <a:buNone/>
              <a:defRPr sz="2400" b="0" i="0" baseline="0">
                <a:solidFill>
                  <a:srgbClr val="4B2E83"/>
                </a:solidFill>
                <a:latin typeface="Uni Sans Regular"/>
                <a:cs typeface="Uni Sans Regular"/>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REGULAR, 24 PT.)</a:t>
            </a:r>
          </a:p>
        </p:txBody>
      </p:sp>
      <p:pic>
        <p:nvPicPr>
          <p:cNvPr id="8" name="Picture 7" descr="W Logo_Purple_2685_HEX.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8139" y="5949410"/>
            <a:ext cx="1371600" cy="923544"/>
          </a:xfrm>
          <a:prstGeom prst="rect">
            <a:avLst/>
          </a:prstGeom>
        </p:spPr>
      </p:pic>
      <p:pic>
        <p:nvPicPr>
          <p:cNvPr id="12" name="Picture 11" descr="Bar_RtAngle_HEX.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1" y="1402894"/>
            <a:ext cx="1371201" cy="69644"/>
          </a:xfrm>
          <a:prstGeom prst="rect">
            <a:avLst/>
          </a:prstGeom>
        </p:spPr>
      </p:pic>
      <p:sp>
        <p:nvSpPr>
          <p:cNvPr id="2" name="Title 1"/>
          <p:cNvSpPr>
            <a:spLocks noGrp="1"/>
          </p:cNvSpPr>
          <p:nvPr>
            <p:ph type="title" hasCustomPrompt="1"/>
          </p:nvPr>
        </p:nvSpPr>
        <p:spPr>
          <a:xfrm>
            <a:off x="671758" y="365126"/>
            <a:ext cx="8184662" cy="998383"/>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178402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 Content">
    <p:spTree>
      <p:nvGrpSpPr>
        <p:cNvPr id="1" name=""/>
        <p:cNvGrpSpPr/>
        <p:nvPr/>
      </p:nvGrpSpPr>
      <p:grpSpPr>
        <a:xfrm>
          <a:off x="0" y="0"/>
          <a:ext cx="0" cy="0"/>
          <a:chOff x="0" y="0"/>
          <a:chExt cx="0" cy="0"/>
        </a:xfrm>
      </p:grpSpPr>
      <p:sp>
        <p:nvSpPr>
          <p:cNvPr id="6" name="Text Placeholder 9"/>
          <p:cNvSpPr>
            <a:spLocks noGrp="1"/>
          </p:cNvSpPr>
          <p:nvPr>
            <p:ph type="body" sz="quarter" idx="11" hasCustomPrompt="1"/>
          </p:nvPr>
        </p:nvSpPr>
        <p:spPr>
          <a:xfrm>
            <a:off x="659305" y="1736726"/>
            <a:ext cx="8076956" cy="4015497"/>
          </a:xfrm>
          <a:prstGeom prst="rect">
            <a:avLst/>
          </a:prstGeom>
        </p:spPr>
        <p:txBody>
          <a:bodyPr/>
          <a:lstStyle>
            <a:lvl1pPr marL="342900" indent="-342900">
              <a:buFont typeface="Lucida Grande"/>
              <a:buChar char="&gt;"/>
              <a:defRPr sz="2400" b="1" i="0" baseline="0">
                <a:solidFill>
                  <a:srgbClr val="4B2E83"/>
                </a:solidFill>
                <a:latin typeface="Open Sans"/>
                <a:cs typeface="Open Sans"/>
              </a:defRPr>
            </a:lvl1pPr>
            <a:lvl2pPr>
              <a:defRPr sz="2000" b="1" i="0" baseline="0">
                <a:solidFill>
                  <a:srgbClr val="4B2E83"/>
                </a:solidFill>
                <a:latin typeface="Open Sans"/>
                <a:cs typeface="Open Sans"/>
              </a:defRPr>
            </a:lvl2pPr>
            <a:lvl3pPr marL="1143000" indent="-228600">
              <a:buSzPct val="100000"/>
              <a:buFont typeface="Lucida Grande"/>
              <a:buChar char="&gt;"/>
              <a:defRPr sz="1800" b="1" i="0" baseline="0">
                <a:solidFill>
                  <a:srgbClr val="4B2E83"/>
                </a:solidFill>
                <a:latin typeface="Open Sans"/>
                <a:cs typeface="Open Sans"/>
              </a:defRPr>
            </a:lvl3pPr>
            <a:lvl4pPr>
              <a:defRPr sz="1600" b="1" i="0" baseline="0">
                <a:solidFill>
                  <a:srgbClr val="4B2E83"/>
                </a:solidFill>
                <a:latin typeface="Open Sans"/>
                <a:cs typeface="Open Sans"/>
              </a:defRPr>
            </a:lvl4pPr>
            <a:lvl5pPr marL="2057400" indent="-228600">
              <a:buFont typeface="Lucida Grande"/>
              <a:buChar char="&gt;"/>
              <a:defRPr sz="1400" b="1" i="0" baseline="0">
                <a:solidFill>
                  <a:srgbClr val="4B2E83"/>
                </a:solidFill>
                <a:latin typeface="Open Sans"/>
                <a:cs typeface="Open Sans"/>
              </a:defRPr>
            </a:lvl5pPr>
          </a:lstStyle>
          <a:p>
            <a:pPr lvl="0"/>
            <a:r>
              <a:rPr lang="en-US" dirty="0"/>
              <a:t>Bulleted 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11" name="Picture 10" descr="Wordmark_center_Purple_HEX.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2156" y="6487457"/>
            <a:ext cx="2425295" cy="163374"/>
          </a:xfrm>
          <a:prstGeom prst="rect">
            <a:avLst/>
          </a:prstGeom>
        </p:spPr>
      </p:pic>
      <p:pic>
        <p:nvPicPr>
          <p:cNvPr id="12" name="Picture 11" descr="Bar_RtAngle_HEX.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1" y="1402894"/>
            <a:ext cx="1371201" cy="69644"/>
          </a:xfrm>
          <a:prstGeom prst="rect">
            <a:avLst/>
          </a:prstGeom>
        </p:spPr>
      </p:pic>
      <p:sp>
        <p:nvSpPr>
          <p:cNvPr id="2" name="Title 1"/>
          <p:cNvSpPr>
            <a:spLocks noGrp="1"/>
          </p:cNvSpPr>
          <p:nvPr>
            <p:ph type="title" hasCustomPrompt="1"/>
          </p:nvPr>
        </p:nvSpPr>
        <p:spPr>
          <a:xfrm>
            <a:off x="671756" y="365126"/>
            <a:ext cx="8064505" cy="998383"/>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4173845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Header + Graphic">
    <p:spTree>
      <p:nvGrpSpPr>
        <p:cNvPr id="1" name=""/>
        <p:cNvGrpSpPr/>
        <p:nvPr/>
      </p:nvGrpSpPr>
      <p:grpSpPr>
        <a:xfrm>
          <a:off x="0" y="0"/>
          <a:ext cx="0" cy="0"/>
          <a:chOff x="0" y="0"/>
          <a:chExt cx="0" cy="0"/>
        </a:xfrm>
      </p:grpSpPr>
      <p:sp>
        <p:nvSpPr>
          <p:cNvPr id="12" name="Chart Placeholder 11"/>
          <p:cNvSpPr>
            <a:spLocks noGrp="1"/>
          </p:cNvSpPr>
          <p:nvPr>
            <p:ph type="chart" sz="quarter" idx="12" hasCustomPrompt="1"/>
          </p:nvPr>
        </p:nvSpPr>
        <p:spPr>
          <a:xfrm>
            <a:off x="671758" y="1736725"/>
            <a:ext cx="8184662" cy="4432300"/>
          </a:xfrm>
          <a:prstGeom prst="rect">
            <a:avLst/>
          </a:prstGeom>
        </p:spPr>
        <p:txBody>
          <a:bodyPr>
            <a:normAutofit/>
          </a:bodyPr>
          <a:lstStyle>
            <a:lvl1pPr marL="0" indent="0">
              <a:buNone/>
              <a:defRPr sz="2400" b="0" i="1" baseline="0">
                <a:solidFill>
                  <a:srgbClr val="4B2E83"/>
                </a:solidFill>
                <a:latin typeface="Open Sans Light"/>
                <a:cs typeface="Open Sans Light"/>
              </a:defRPr>
            </a:lvl1pPr>
          </a:lstStyle>
          <a:p>
            <a:r>
              <a:rPr lang="en-US" dirty="0"/>
              <a:t>Graphics can go here – </a:t>
            </a:r>
            <a:br>
              <a:rPr lang="en-US" dirty="0"/>
            </a:br>
            <a:r>
              <a:rPr lang="en-US" dirty="0"/>
              <a:t>replace this box with your image or chart</a:t>
            </a:r>
          </a:p>
        </p:txBody>
      </p:sp>
      <p:pic>
        <p:nvPicPr>
          <p:cNvPr id="8" name="Picture 7" descr="W Logo_Purple_2685_HEX.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8139" y="5949410"/>
            <a:ext cx="1371600" cy="923544"/>
          </a:xfrm>
          <a:prstGeom prst="rect">
            <a:avLst/>
          </a:prstGeom>
        </p:spPr>
      </p:pic>
      <p:pic>
        <p:nvPicPr>
          <p:cNvPr id="10" name="Picture 9" descr="Bar_RtAngle_HEX.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1" y="1402894"/>
            <a:ext cx="1371201" cy="69644"/>
          </a:xfrm>
          <a:prstGeom prst="rect">
            <a:avLst/>
          </a:prstGeom>
        </p:spPr>
      </p:pic>
      <p:sp>
        <p:nvSpPr>
          <p:cNvPr id="2" name="Title 1"/>
          <p:cNvSpPr>
            <a:spLocks noGrp="1"/>
          </p:cNvSpPr>
          <p:nvPr>
            <p:ph type="title" hasCustomPrompt="1"/>
          </p:nvPr>
        </p:nvSpPr>
        <p:spPr>
          <a:xfrm>
            <a:off x="671756" y="371510"/>
            <a:ext cx="8184663" cy="991998"/>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2557516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Header + Conten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671758" y="371510"/>
            <a:ext cx="8184662" cy="991998"/>
          </a:xfrm>
          <a:prstGeom prst="rect">
            <a:avLst/>
          </a:prstGeom>
        </p:spPr>
        <p:txBody>
          <a:bodyPr>
            <a:normAutofit/>
          </a:bodyPr>
          <a:lstStyle>
            <a:lvl1pPr marL="0" indent="0">
              <a:lnSpc>
                <a:spcPct val="90000"/>
              </a:lnSpc>
              <a:buNone/>
              <a:defRPr sz="3000" b="0" i="0" baseline="0">
                <a:solidFill>
                  <a:srgbClr val="33006F"/>
                </a:solidFill>
                <a:latin typeface="Encode Sans Normal Black"/>
                <a:cs typeface="Encode Sans Normal Black"/>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HEADER HERE </a:t>
            </a:r>
          </a:p>
          <a:p>
            <a:pPr lvl="0"/>
            <a:r>
              <a:rPr lang="en-US" dirty="0"/>
              <a:t>(ENCODE NORMAL BLACK, 30 PT.)</a:t>
            </a:r>
          </a:p>
        </p:txBody>
      </p:sp>
      <p:sp>
        <p:nvSpPr>
          <p:cNvPr id="6" name="Text Placeholder 9"/>
          <p:cNvSpPr>
            <a:spLocks noGrp="1"/>
          </p:cNvSpPr>
          <p:nvPr>
            <p:ph type="body" sz="quarter" idx="11" hasCustomPrompt="1"/>
          </p:nvPr>
        </p:nvSpPr>
        <p:spPr>
          <a:xfrm>
            <a:off x="659305" y="1736726"/>
            <a:ext cx="8196210" cy="4015497"/>
          </a:xfrm>
          <a:prstGeom prst="rect">
            <a:avLst/>
          </a:prstGeom>
        </p:spPr>
        <p:txBody>
          <a:bodyPr/>
          <a:lstStyle>
            <a:lvl1pPr marL="342900" indent="-342900">
              <a:buFont typeface="Lucida Grande"/>
              <a:buChar char="&gt;"/>
              <a:defRPr sz="2400" b="0" i="0" baseline="0">
                <a:solidFill>
                  <a:schemeClr val="accent5"/>
                </a:solidFill>
                <a:latin typeface="Open Sans Light"/>
                <a:cs typeface="Open Sans Light"/>
              </a:defRPr>
            </a:lvl1pPr>
            <a:lvl2pPr>
              <a:defRPr sz="2000" b="0" i="0" baseline="0">
                <a:solidFill>
                  <a:schemeClr val="accent5"/>
                </a:solidFill>
                <a:latin typeface="Open Sans Light"/>
                <a:cs typeface="Open Sans Light"/>
              </a:defRPr>
            </a:lvl2pPr>
            <a:lvl3pPr marL="1143000" indent="-228600">
              <a:buSzPct val="100000"/>
              <a:buFont typeface="Lucida Grande"/>
              <a:buChar char="&gt;"/>
              <a:defRPr sz="1800" b="0" i="0" baseline="0">
                <a:solidFill>
                  <a:schemeClr val="accent5"/>
                </a:solidFill>
                <a:latin typeface="Open Sans Light"/>
                <a:cs typeface="Open Sans Light"/>
              </a:defRPr>
            </a:lvl3pPr>
            <a:lvl4pPr>
              <a:defRPr sz="1600" b="0" i="0" baseline="0">
                <a:solidFill>
                  <a:schemeClr val="accent5"/>
                </a:solidFill>
                <a:latin typeface="Open Sans Light"/>
                <a:cs typeface="Open Sans Light"/>
              </a:defRPr>
            </a:lvl4pPr>
            <a:lvl5pPr marL="2057400" indent="-228600">
              <a:buFont typeface="Lucida Grande"/>
              <a:buChar char="&gt;"/>
              <a:defRPr sz="1400" b="0" i="0" baseline="0">
                <a:solidFill>
                  <a:schemeClr val="accent5"/>
                </a:solidFill>
                <a:latin typeface="Open Sans Light"/>
                <a:cs typeface="Open Sans Light"/>
              </a:defRPr>
            </a:lvl5pPr>
          </a:lstStyle>
          <a:p>
            <a:pPr lvl="0"/>
            <a:r>
              <a:rPr lang="en-US" dirty="0"/>
              <a:t>Bulleted content here (Open Sans Light, 24 pt.)</a:t>
            </a:r>
          </a:p>
          <a:p>
            <a:pPr lvl="1"/>
            <a:r>
              <a:rPr lang="en-US" dirty="0"/>
              <a:t>Second level (Open Sans Light, 20)</a:t>
            </a:r>
          </a:p>
          <a:p>
            <a:pPr lvl="2"/>
            <a:r>
              <a:rPr lang="en-US" dirty="0"/>
              <a:t>Third level (Open Sans Light, 18)</a:t>
            </a:r>
          </a:p>
          <a:p>
            <a:pPr lvl="3"/>
            <a:r>
              <a:rPr lang="en-US" dirty="0"/>
              <a:t>Fourth level (Open Sans Light, 16)</a:t>
            </a:r>
          </a:p>
          <a:p>
            <a:pPr lvl="4"/>
            <a:r>
              <a:rPr lang="en-US" dirty="0"/>
              <a:t>Fifth level (Open Sans Light, 14)</a:t>
            </a:r>
          </a:p>
        </p:txBody>
      </p:sp>
      <p:pic>
        <p:nvPicPr>
          <p:cNvPr id="7" name="Picture 6"/>
          <p:cNvPicPr>
            <a:picLocks noChangeAspect="1"/>
          </p:cNvPicPr>
          <p:nvPr userDrawn="1"/>
        </p:nvPicPr>
        <p:blipFill>
          <a:blip r:embed="rId2"/>
          <a:stretch>
            <a:fillRect/>
          </a:stretch>
        </p:blipFill>
        <p:spPr>
          <a:xfrm>
            <a:off x="766763" y="1363508"/>
            <a:ext cx="1103781" cy="96362"/>
          </a:xfrm>
          <a:prstGeom prst="rect">
            <a:avLst/>
          </a:prstGeom>
        </p:spPr>
      </p:pic>
      <p:pic>
        <p:nvPicPr>
          <p:cNvPr id="8" name="Picture 7"/>
          <p:cNvPicPr>
            <a:picLocks noChangeAspect="1"/>
          </p:cNvPicPr>
          <p:nvPr userDrawn="1"/>
        </p:nvPicPr>
        <p:blipFill>
          <a:blip r:embed="rId3"/>
          <a:stretch>
            <a:fillRect/>
          </a:stretch>
        </p:blipFill>
        <p:spPr>
          <a:xfrm>
            <a:off x="7483915" y="5945854"/>
            <a:ext cx="1371600" cy="927100"/>
          </a:xfrm>
          <a:prstGeom prst="rect">
            <a:avLst/>
          </a:prstGeom>
        </p:spPr>
      </p:pic>
    </p:spTree>
    <p:extLst>
      <p:ext uri="{BB962C8B-B14F-4D97-AF65-F5344CB8AC3E}">
        <p14:creationId xmlns:p14="http://schemas.microsoft.com/office/powerpoint/2010/main" val="3602704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pic>
        <p:nvPicPr>
          <p:cNvPr id="5" name="Picture 4" descr="UW_W Logo_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45815" y="5945854"/>
            <a:ext cx="1371600" cy="923544"/>
          </a:xfrm>
          <a:prstGeom prst="rect">
            <a:avLst/>
          </a:prstGeom>
        </p:spPr>
      </p:pic>
      <p:pic>
        <p:nvPicPr>
          <p:cNvPr id="9" name="Picture 8"/>
          <p:cNvPicPr>
            <a:picLocks noChangeAspect="1"/>
          </p:cNvPicPr>
          <p:nvPr userDrawn="1"/>
        </p:nvPicPr>
        <p:blipFill>
          <a:blip r:embed="rId3"/>
          <a:stretch>
            <a:fillRect/>
          </a:stretch>
        </p:blipFill>
        <p:spPr>
          <a:xfrm>
            <a:off x="677335" y="6354234"/>
            <a:ext cx="2540000" cy="266700"/>
          </a:xfrm>
          <a:prstGeom prst="rect">
            <a:avLst/>
          </a:prstGeom>
        </p:spPr>
      </p:pic>
      <p:pic>
        <p:nvPicPr>
          <p:cNvPr id="2" name="Picture 1" descr="Bar_RtAngle_7502_RGB.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3588" y="4006085"/>
            <a:ext cx="2284303" cy="112770"/>
          </a:xfrm>
          <a:prstGeom prst="rect">
            <a:avLst/>
          </a:prstGeom>
        </p:spPr>
      </p:pic>
      <p:sp>
        <p:nvSpPr>
          <p:cNvPr id="3" name="Title 2"/>
          <p:cNvSpPr>
            <a:spLocks noGrp="1"/>
          </p:cNvSpPr>
          <p:nvPr>
            <p:ph type="title" hasCustomPrompt="1"/>
          </p:nvPr>
        </p:nvSpPr>
        <p:spPr>
          <a:xfrm>
            <a:off x="671757" y="1179824"/>
            <a:ext cx="6972300" cy="2641756"/>
          </a:xfrm>
          <a:prstGeom prst="rect">
            <a:avLst/>
          </a:prstGeom>
        </p:spPr>
        <p:txBody>
          <a:bodyPr anchor="b"/>
          <a:lstStyle>
            <a:lvl1pPr algn="l">
              <a:defRPr sz="5000" b="1" i="0">
                <a:solidFill>
                  <a:schemeClr val="tx2"/>
                </a:solidFill>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131590451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5" name="Picture 4" descr="UW_W Logo_Whit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5815" y="5945854"/>
            <a:ext cx="1371600" cy="923544"/>
          </a:xfrm>
          <a:prstGeom prst="rect">
            <a:avLst/>
          </a:prstGeom>
        </p:spPr>
      </p:pic>
      <p:pic>
        <p:nvPicPr>
          <p:cNvPr id="9" name="Picture 8"/>
          <p:cNvPicPr>
            <a:picLocks noChangeAspect="1"/>
          </p:cNvPicPr>
          <p:nvPr/>
        </p:nvPicPr>
        <p:blipFill>
          <a:blip r:embed="rId3"/>
          <a:stretch>
            <a:fillRect/>
          </a:stretch>
        </p:blipFill>
        <p:spPr>
          <a:xfrm>
            <a:off x="677335" y="6354234"/>
            <a:ext cx="2540000" cy="266700"/>
          </a:xfrm>
          <a:prstGeom prst="rect">
            <a:avLst/>
          </a:prstGeom>
        </p:spPr>
      </p:pic>
      <p:pic>
        <p:nvPicPr>
          <p:cNvPr id="2" name="Picture 1" descr="Bar_RtAngle_7502_RGB.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3588" y="4006085"/>
            <a:ext cx="2284303" cy="112770"/>
          </a:xfrm>
          <a:prstGeom prst="rect">
            <a:avLst/>
          </a:prstGeom>
        </p:spPr>
      </p:pic>
      <p:sp>
        <p:nvSpPr>
          <p:cNvPr id="3" name="Title 2"/>
          <p:cNvSpPr>
            <a:spLocks noGrp="1"/>
          </p:cNvSpPr>
          <p:nvPr>
            <p:ph type="title" hasCustomPrompt="1"/>
          </p:nvPr>
        </p:nvSpPr>
        <p:spPr>
          <a:xfrm>
            <a:off x="671757" y="1179824"/>
            <a:ext cx="6972300" cy="2641756"/>
          </a:xfrm>
          <a:prstGeom prst="rect">
            <a:avLst/>
          </a:prstGeom>
        </p:spPr>
        <p:txBody>
          <a:bodyPr anchor="b"/>
          <a:lstStyle>
            <a:lvl1pPr algn="l">
              <a:defRPr sz="5000" b="1" i="0">
                <a:solidFill>
                  <a:schemeClr val="tx2"/>
                </a:solidFill>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1154979425"/>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Header + Subheader + Content">
    <p:spTree>
      <p:nvGrpSpPr>
        <p:cNvPr id="1" name=""/>
        <p:cNvGrpSpPr/>
        <p:nvPr/>
      </p:nvGrpSpPr>
      <p:grpSpPr>
        <a:xfrm>
          <a:off x="0" y="0"/>
          <a:ext cx="0" cy="0"/>
          <a:chOff x="0" y="0"/>
          <a:chExt cx="0" cy="0"/>
        </a:xfrm>
      </p:grpSpPr>
      <p:sp>
        <p:nvSpPr>
          <p:cNvPr id="4" name="Text Placeholder 9"/>
          <p:cNvSpPr>
            <a:spLocks noGrp="1"/>
          </p:cNvSpPr>
          <p:nvPr>
            <p:ph type="body" sz="quarter" idx="11" hasCustomPrompt="1"/>
          </p:nvPr>
        </p:nvSpPr>
        <p:spPr>
          <a:xfrm>
            <a:off x="659306" y="2320239"/>
            <a:ext cx="8197114" cy="3810086"/>
          </a:xfrm>
          <a:prstGeom prst="rect">
            <a:avLst/>
          </a:prstGeom>
        </p:spPr>
        <p:txBody>
          <a:bodyPr/>
          <a:lstStyle>
            <a:lvl1pPr marL="342900" indent="-342900">
              <a:buFont typeface="Lucida Grande"/>
              <a:buChar char="&gt;"/>
              <a:defRPr sz="2400" b="1" i="0" baseline="0">
                <a:solidFill>
                  <a:srgbClr val="FFFFFF"/>
                </a:solidFill>
                <a:latin typeface="Open Sans"/>
                <a:cs typeface="Open Sans"/>
              </a:defRPr>
            </a:lvl1pPr>
            <a:lvl2pPr>
              <a:defRPr sz="2000" b="1" i="0" baseline="0">
                <a:solidFill>
                  <a:srgbClr val="FFFFFF"/>
                </a:solidFill>
                <a:latin typeface="Open Sans"/>
                <a:cs typeface="Open Sans"/>
              </a:defRPr>
            </a:lvl2pPr>
            <a:lvl3pPr marL="1143000" indent="-228600">
              <a:buSzPct val="100000"/>
              <a:buFont typeface="Lucida Grande"/>
              <a:buChar char="&gt;"/>
              <a:defRPr sz="1800" b="1" i="0" baseline="0">
                <a:solidFill>
                  <a:srgbClr val="FFFFFF"/>
                </a:solidFill>
                <a:latin typeface="Open Sans"/>
                <a:cs typeface="Open Sans"/>
              </a:defRPr>
            </a:lvl3pPr>
            <a:lvl4pPr>
              <a:defRPr sz="1600" b="1" i="0" baseline="0">
                <a:solidFill>
                  <a:srgbClr val="FFFFFF"/>
                </a:solidFill>
                <a:latin typeface="Open Sans"/>
                <a:cs typeface="Open Sans"/>
              </a:defRPr>
            </a:lvl4pPr>
            <a:lvl5pPr marL="2057400" indent="-228600">
              <a:buFont typeface="Lucida Grande"/>
              <a:buChar char="&gt;"/>
              <a:defRPr sz="1400" b="1" i="0" baseline="0">
                <a:solidFill>
                  <a:srgbClr val="FFFFFF"/>
                </a:solidFill>
                <a:latin typeface="Open Sans"/>
                <a:cs typeface="Open Sans"/>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sp>
        <p:nvSpPr>
          <p:cNvPr id="5" name="Text Placeholder 5"/>
          <p:cNvSpPr>
            <a:spLocks noGrp="1"/>
          </p:cNvSpPr>
          <p:nvPr>
            <p:ph type="body" sz="quarter" idx="12" hasCustomPrompt="1"/>
          </p:nvPr>
        </p:nvSpPr>
        <p:spPr>
          <a:xfrm>
            <a:off x="671758" y="1730667"/>
            <a:ext cx="8184662" cy="411171"/>
          </a:xfrm>
          <a:prstGeom prst="rect">
            <a:avLst/>
          </a:prstGeom>
        </p:spPr>
        <p:txBody>
          <a:bodyPr>
            <a:noAutofit/>
          </a:bodyPr>
          <a:lstStyle>
            <a:lvl1pPr marL="0" indent="0">
              <a:lnSpc>
                <a:spcPct val="90000"/>
              </a:lnSpc>
              <a:buNone/>
              <a:defRPr sz="2400" b="0" i="0" baseline="0">
                <a:solidFill>
                  <a:srgbClr val="FFFFFF"/>
                </a:solidFill>
                <a:latin typeface="Uni Sans Regular"/>
                <a:cs typeface="Uni Sans Regular"/>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REGULAR	, 24 PT.)</a:t>
            </a:r>
          </a:p>
        </p:txBody>
      </p:sp>
      <p:pic>
        <p:nvPicPr>
          <p:cNvPr id="7" name="Picture 6"/>
          <p:cNvPicPr>
            <a:picLocks noChangeAspect="1"/>
          </p:cNvPicPr>
          <p:nvPr/>
        </p:nvPicPr>
        <p:blipFill>
          <a:blip r:embed="rId2"/>
          <a:stretch>
            <a:fillRect/>
          </a:stretch>
        </p:blipFill>
        <p:spPr>
          <a:xfrm>
            <a:off x="6248401" y="6354234"/>
            <a:ext cx="2540000" cy="266700"/>
          </a:xfrm>
          <a:prstGeom prst="rect">
            <a:avLst/>
          </a:prstGeom>
        </p:spPr>
      </p:pic>
      <p:pic>
        <p:nvPicPr>
          <p:cNvPr id="8" name="Picture 7" descr="Bar_RtAngle_7502_RGB.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225" y="1437805"/>
            <a:ext cx="1358184" cy="67050"/>
          </a:xfrm>
          <a:prstGeom prst="rect">
            <a:avLst/>
          </a:prstGeom>
        </p:spPr>
      </p:pic>
      <p:sp>
        <p:nvSpPr>
          <p:cNvPr id="2" name="Title 1"/>
          <p:cNvSpPr>
            <a:spLocks noGrp="1"/>
          </p:cNvSpPr>
          <p:nvPr>
            <p:ph type="title" hasCustomPrompt="1"/>
          </p:nvPr>
        </p:nvSpPr>
        <p:spPr>
          <a:xfrm>
            <a:off x="671758" y="365069"/>
            <a:ext cx="8184662" cy="998440"/>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115415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Header + Content">
    <p:spTree>
      <p:nvGrpSpPr>
        <p:cNvPr id="1" name=""/>
        <p:cNvGrpSpPr/>
        <p:nvPr/>
      </p:nvGrpSpPr>
      <p:grpSpPr>
        <a:xfrm>
          <a:off x="0" y="0"/>
          <a:ext cx="0" cy="0"/>
          <a:chOff x="0" y="0"/>
          <a:chExt cx="0" cy="0"/>
        </a:xfrm>
      </p:grpSpPr>
      <p:pic>
        <p:nvPicPr>
          <p:cNvPr id="5" name="Picture 4" descr="UW_W Logo_Whit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5815" y="5945854"/>
            <a:ext cx="1371600" cy="923544"/>
          </a:xfrm>
          <a:prstGeom prst="rect">
            <a:avLst/>
          </a:prstGeom>
        </p:spPr>
      </p:pic>
      <p:sp>
        <p:nvSpPr>
          <p:cNvPr id="6" name="Text Placeholder 9"/>
          <p:cNvSpPr>
            <a:spLocks noGrp="1"/>
          </p:cNvSpPr>
          <p:nvPr>
            <p:ph type="body" sz="quarter" idx="11" hasCustomPrompt="1"/>
          </p:nvPr>
        </p:nvSpPr>
        <p:spPr>
          <a:xfrm>
            <a:off x="659305" y="1736726"/>
            <a:ext cx="8076956" cy="4015497"/>
          </a:xfrm>
          <a:prstGeom prst="rect">
            <a:avLst/>
          </a:prstGeom>
        </p:spPr>
        <p:txBody>
          <a:bodyPr/>
          <a:lstStyle>
            <a:lvl1pPr marL="342900" indent="-342900">
              <a:buFont typeface="Lucida Grande"/>
              <a:buChar char="&gt;"/>
              <a:defRPr sz="2400" b="1" i="0" baseline="0">
                <a:solidFill>
                  <a:srgbClr val="FFFFFF"/>
                </a:solidFill>
                <a:latin typeface="Open Sans"/>
                <a:cs typeface="Open Sans"/>
              </a:defRPr>
            </a:lvl1pPr>
            <a:lvl2pPr>
              <a:defRPr sz="2000" b="1" i="0" baseline="0">
                <a:solidFill>
                  <a:srgbClr val="FFFFFF"/>
                </a:solidFill>
                <a:latin typeface="Open Sans"/>
                <a:cs typeface="Open Sans"/>
              </a:defRPr>
            </a:lvl2pPr>
            <a:lvl3pPr marL="1143000" indent="-228600">
              <a:buSzPct val="100000"/>
              <a:buFont typeface="Lucida Grande"/>
              <a:buChar char="&gt;"/>
              <a:defRPr sz="1800" b="1" i="0" baseline="0">
                <a:solidFill>
                  <a:srgbClr val="FFFFFF"/>
                </a:solidFill>
                <a:latin typeface="Open Sans"/>
                <a:cs typeface="Open Sans"/>
              </a:defRPr>
            </a:lvl3pPr>
            <a:lvl4pPr>
              <a:defRPr sz="1600" b="1" i="0" baseline="0">
                <a:solidFill>
                  <a:srgbClr val="FFFFFF"/>
                </a:solidFill>
                <a:latin typeface="Open Sans"/>
                <a:cs typeface="Open Sans"/>
              </a:defRPr>
            </a:lvl4pPr>
            <a:lvl5pPr marL="2057400" indent="-228600">
              <a:buFont typeface="Lucida Grande"/>
              <a:buChar char="&gt;"/>
              <a:defRPr sz="1400" b="1" i="0" baseline="0">
                <a:solidFill>
                  <a:srgbClr val="FFFFFF"/>
                </a:solidFill>
                <a:latin typeface="Open Sans"/>
                <a:cs typeface="Open Sans"/>
              </a:defRPr>
            </a:lvl5pPr>
          </a:lstStyle>
          <a:p>
            <a:pPr lvl="0"/>
            <a:r>
              <a:rPr lang="en-US" dirty="0"/>
              <a:t>Bulleted content here (Open Sans Light, 24 pt.)</a:t>
            </a:r>
          </a:p>
          <a:p>
            <a:pPr lvl="1"/>
            <a:r>
              <a:rPr lang="en-US" dirty="0"/>
              <a:t>Second level (Open Sans Light, 20)</a:t>
            </a:r>
          </a:p>
          <a:p>
            <a:pPr lvl="2"/>
            <a:r>
              <a:rPr lang="en-US" dirty="0"/>
              <a:t>Third level (Open Sans Light, 18)</a:t>
            </a:r>
          </a:p>
          <a:p>
            <a:pPr lvl="3"/>
            <a:r>
              <a:rPr lang="en-US" dirty="0"/>
              <a:t>Fourth level (Open Sans Light, 16)</a:t>
            </a:r>
          </a:p>
          <a:p>
            <a:pPr lvl="4"/>
            <a:r>
              <a:rPr lang="en-US" dirty="0"/>
              <a:t>Fifth level (Open Sans Light, 14)</a:t>
            </a:r>
          </a:p>
        </p:txBody>
      </p:sp>
      <p:pic>
        <p:nvPicPr>
          <p:cNvPr id="8" name="Picture 7" descr="Bar_RtAngle_7502_RGB.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225" y="1437805"/>
            <a:ext cx="1358184" cy="67050"/>
          </a:xfrm>
          <a:prstGeom prst="rect">
            <a:avLst/>
          </a:prstGeom>
        </p:spPr>
      </p:pic>
      <p:sp>
        <p:nvSpPr>
          <p:cNvPr id="2" name="Title 1"/>
          <p:cNvSpPr>
            <a:spLocks noGrp="1"/>
          </p:cNvSpPr>
          <p:nvPr>
            <p:ph type="title" hasCustomPrompt="1"/>
          </p:nvPr>
        </p:nvSpPr>
        <p:spPr>
          <a:xfrm>
            <a:off x="671757" y="371511"/>
            <a:ext cx="8064505" cy="991998"/>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1405353752"/>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Header + Graphic">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248401" y="6354234"/>
            <a:ext cx="2540000" cy="266700"/>
          </a:xfrm>
          <a:prstGeom prst="rect">
            <a:avLst/>
          </a:prstGeom>
        </p:spPr>
      </p:pic>
      <p:sp>
        <p:nvSpPr>
          <p:cNvPr id="12" name="Chart Placeholder 11"/>
          <p:cNvSpPr>
            <a:spLocks noGrp="1"/>
          </p:cNvSpPr>
          <p:nvPr>
            <p:ph type="chart" sz="quarter" idx="12" hasCustomPrompt="1"/>
          </p:nvPr>
        </p:nvSpPr>
        <p:spPr>
          <a:xfrm>
            <a:off x="766763" y="1736725"/>
            <a:ext cx="8021637" cy="4432300"/>
          </a:xfrm>
          <a:prstGeom prst="rect">
            <a:avLst/>
          </a:prstGeom>
        </p:spPr>
        <p:txBody>
          <a:bodyPr>
            <a:normAutofit/>
          </a:bodyPr>
          <a:lstStyle>
            <a:lvl1pPr marL="0" indent="0">
              <a:buNone/>
              <a:defRPr sz="2400" b="0" i="1" baseline="0">
                <a:solidFill>
                  <a:srgbClr val="FFFFFF"/>
                </a:solidFill>
                <a:latin typeface="Open Sans Light"/>
                <a:cs typeface="Open Sans Light"/>
              </a:defRPr>
            </a:lvl1pPr>
          </a:lstStyle>
          <a:p>
            <a:r>
              <a:rPr lang="en-US" dirty="0"/>
              <a:t>Graphics can go here – </a:t>
            </a:r>
            <a:br>
              <a:rPr lang="en-US" dirty="0"/>
            </a:br>
            <a:r>
              <a:rPr lang="en-US" dirty="0"/>
              <a:t>replace this box with your image or chart</a:t>
            </a:r>
          </a:p>
        </p:txBody>
      </p:sp>
      <p:pic>
        <p:nvPicPr>
          <p:cNvPr id="8" name="Picture 7" descr="Bar_RtAngle_7502_RGB.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225" y="1437805"/>
            <a:ext cx="1358184" cy="67050"/>
          </a:xfrm>
          <a:prstGeom prst="rect">
            <a:avLst/>
          </a:prstGeom>
        </p:spPr>
      </p:pic>
      <p:sp>
        <p:nvSpPr>
          <p:cNvPr id="2" name="Title 1"/>
          <p:cNvSpPr>
            <a:spLocks noGrp="1"/>
          </p:cNvSpPr>
          <p:nvPr>
            <p:ph type="title" hasCustomPrompt="1"/>
          </p:nvPr>
        </p:nvSpPr>
        <p:spPr>
          <a:xfrm>
            <a:off x="671756" y="371511"/>
            <a:ext cx="8116644" cy="991998"/>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482878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8" name="Picture 7" descr="W Logo_Purple_2685_HEX.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8139" y="5949410"/>
            <a:ext cx="1371600" cy="923544"/>
          </a:xfrm>
          <a:prstGeom prst="rect">
            <a:avLst/>
          </a:prstGeom>
        </p:spPr>
      </p:pic>
      <p:pic>
        <p:nvPicPr>
          <p:cNvPr id="9" name="Picture 8" descr="Wordmark_center_Purple_HEX.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40" y="6487457"/>
            <a:ext cx="2425295" cy="163374"/>
          </a:xfrm>
          <a:prstGeom prst="rect">
            <a:avLst/>
          </a:prstGeom>
        </p:spPr>
      </p:pic>
      <p:pic>
        <p:nvPicPr>
          <p:cNvPr id="6" name="Picture 5" descr="Bar_RtAngle_7502_RGB.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3588" y="4006085"/>
            <a:ext cx="2284303" cy="112770"/>
          </a:xfrm>
          <a:prstGeom prst="rect">
            <a:avLst/>
          </a:prstGeom>
        </p:spPr>
      </p:pic>
      <p:sp>
        <p:nvSpPr>
          <p:cNvPr id="3" name="Title 2"/>
          <p:cNvSpPr>
            <a:spLocks noGrp="1"/>
          </p:cNvSpPr>
          <p:nvPr>
            <p:ph type="title" hasCustomPrompt="1"/>
          </p:nvPr>
        </p:nvSpPr>
        <p:spPr>
          <a:xfrm>
            <a:off x="671757" y="1167124"/>
            <a:ext cx="6972300" cy="2641756"/>
          </a:xfrm>
          <a:prstGeom prst="rect">
            <a:avLst/>
          </a:prstGeom>
        </p:spPr>
        <p:txBody>
          <a:bodyPr anchor="b"/>
          <a:lstStyle>
            <a:lvl1pPr algn="l">
              <a:defRPr sz="5000" b="1" i="0">
                <a:solidFill>
                  <a:srgbClr val="4B2E83"/>
                </a:solidFill>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1510052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Header + Subheader + Content">
    <p:spTree>
      <p:nvGrpSpPr>
        <p:cNvPr id="1" name=""/>
        <p:cNvGrpSpPr/>
        <p:nvPr/>
      </p:nvGrpSpPr>
      <p:grpSpPr>
        <a:xfrm>
          <a:off x="0" y="0"/>
          <a:ext cx="0" cy="0"/>
          <a:chOff x="0" y="0"/>
          <a:chExt cx="0" cy="0"/>
        </a:xfrm>
      </p:grpSpPr>
      <p:sp>
        <p:nvSpPr>
          <p:cNvPr id="4" name="Text Placeholder 9"/>
          <p:cNvSpPr>
            <a:spLocks noGrp="1"/>
          </p:cNvSpPr>
          <p:nvPr>
            <p:ph type="body" sz="quarter" idx="11" hasCustomPrompt="1"/>
          </p:nvPr>
        </p:nvSpPr>
        <p:spPr>
          <a:xfrm>
            <a:off x="659306" y="2320239"/>
            <a:ext cx="8197114" cy="3810086"/>
          </a:xfrm>
          <a:prstGeom prst="rect">
            <a:avLst/>
          </a:prstGeom>
        </p:spPr>
        <p:txBody>
          <a:bodyPr/>
          <a:lstStyle>
            <a:lvl1pPr marL="342900" indent="-342900">
              <a:buFont typeface="Lucida Grande"/>
              <a:buChar char="&gt;"/>
              <a:defRPr sz="2400" b="1" i="0" baseline="0">
                <a:solidFill>
                  <a:srgbClr val="4B2E83"/>
                </a:solidFill>
                <a:latin typeface="Open Sans"/>
                <a:cs typeface="Open Sans"/>
              </a:defRPr>
            </a:lvl1pPr>
            <a:lvl2pPr>
              <a:defRPr sz="2000" b="1" i="0" baseline="0">
                <a:solidFill>
                  <a:srgbClr val="4B2E83"/>
                </a:solidFill>
                <a:latin typeface="Open Sans"/>
                <a:cs typeface="Open Sans"/>
              </a:defRPr>
            </a:lvl2pPr>
            <a:lvl3pPr marL="1143000" indent="-228600">
              <a:buSzPct val="100000"/>
              <a:buFont typeface="Lucida Grande"/>
              <a:buChar char="&gt;"/>
              <a:defRPr sz="1800" b="1" i="0" baseline="0">
                <a:solidFill>
                  <a:srgbClr val="4B2E83"/>
                </a:solidFill>
                <a:latin typeface="Open Sans"/>
                <a:cs typeface="Open Sans"/>
              </a:defRPr>
            </a:lvl3pPr>
            <a:lvl4pPr>
              <a:defRPr sz="1600" b="1" i="0" baseline="0">
                <a:solidFill>
                  <a:srgbClr val="4B2E83"/>
                </a:solidFill>
                <a:latin typeface="Open Sans"/>
                <a:cs typeface="Open Sans"/>
              </a:defRPr>
            </a:lvl4pPr>
            <a:lvl5pPr marL="2057400" indent="-228600">
              <a:buFont typeface="Lucida Grande"/>
              <a:buChar char="&gt;"/>
              <a:defRPr sz="1400" b="1" i="0" baseline="0">
                <a:solidFill>
                  <a:srgbClr val="4B2E83"/>
                </a:solidFill>
                <a:latin typeface="Open Sans"/>
                <a:cs typeface="Open Sans"/>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sp>
        <p:nvSpPr>
          <p:cNvPr id="6" name="Text Placeholder 5"/>
          <p:cNvSpPr>
            <a:spLocks noGrp="1"/>
          </p:cNvSpPr>
          <p:nvPr>
            <p:ph type="body" sz="quarter" idx="12" hasCustomPrompt="1"/>
          </p:nvPr>
        </p:nvSpPr>
        <p:spPr>
          <a:xfrm>
            <a:off x="671758" y="1730667"/>
            <a:ext cx="8184662" cy="411171"/>
          </a:xfrm>
          <a:prstGeom prst="rect">
            <a:avLst/>
          </a:prstGeom>
        </p:spPr>
        <p:txBody>
          <a:bodyPr>
            <a:noAutofit/>
          </a:bodyPr>
          <a:lstStyle>
            <a:lvl1pPr marL="0" indent="0">
              <a:lnSpc>
                <a:spcPct val="90000"/>
              </a:lnSpc>
              <a:buNone/>
              <a:defRPr sz="2400" b="0" i="0" baseline="0">
                <a:solidFill>
                  <a:srgbClr val="4B2E83"/>
                </a:solidFill>
                <a:latin typeface="Uni Sans Regular"/>
                <a:cs typeface="Uni Sans Regular"/>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LIGHT, 24 PT.)</a:t>
            </a:r>
          </a:p>
        </p:txBody>
      </p:sp>
      <p:pic>
        <p:nvPicPr>
          <p:cNvPr id="9" name="Picture 8" descr="Wordmark_center_Purple_HEX.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2156" y="6487457"/>
            <a:ext cx="2425295" cy="163374"/>
          </a:xfrm>
          <a:prstGeom prst="rect">
            <a:avLst/>
          </a:prstGeom>
        </p:spPr>
      </p:pic>
      <p:pic>
        <p:nvPicPr>
          <p:cNvPr id="8" name="Picture 7" descr="Bar_RtAngle_7502_RGB.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225" y="1437805"/>
            <a:ext cx="1358184" cy="67050"/>
          </a:xfrm>
          <a:prstGeom prst="rect">
            <a:avLst/>
          </a:prstGeom>
        </p:spPr>
      </p:pic>
      <p:sp>
        <p:nvSpPr>
          <p:cNvPr id="2" name="Title 1"/>
          <p:cNvSpPr>
            <a:spLocks noGrp="1"/>
          </p:cNvSpPr>
          <p:nvPr>
            <p:ph type="title" hasCustomPrompt="1"/>
          </p:nvPr>
        </p:nvSpPr>
        <p:spPr>
          <a:xfrm>
            <a:off x="671756" y="371511"/>
            <a:ext cx="8184663" cy="991998"/>
          </a:xfrm>
          <a:prstGeom prst="rect">
            <a:avLst/>
          </a:prstGeom>
        </p:spPr>
        <p:txBody>
          <a:bodyPr anchor="b"/>
          <a:lstStyle>
            <a:lvl1pPr algn="l">
              <a:defRPr sz="3000" b="1" i="0">
                <a:solidFill>
                  <a:srgbClr val="4B2E83"/>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1196791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Header + Content">
    <p:spTree>
      <p:nvGrpSpPr>
        <p:cNvPr id="1" name=""/>
        <p:cNvGrpSpPr/>
        <p:nvPr/>
      </p:nvGrpSpPr>
      <p:grpSpPr>
        <a:xfrm>
          <a:off x="0" y="0"/>
          <a:ext cx="0" cy="0"/>
          <a:chOff x="0" y="0"/>
          <a:chExt cx="0" cy="0"/>
        </a:xfrm>
      </p:grpSpPr>
      <p:sp>
        <p:nvSpPr>
          <p:cNvPr id="6" name="Text Placeholder 9"/>
          <p:cNvSpPr>
            <a:spLocks noGrp="1"/>
          </p:cNvSpPr>
          <p:nvPr>
            <p:ph type="body" sz="quarter" idx="11" hasCustomPrompt="1"/>
          </p:nvPr>
        </p:nvSpPr>
        <p:spPr>
          <a:xfrm>
            <a:off x="659305" y="1736726"/>
            <a:ext cx="8196210" cy="4015497"/>
          </a:xfrm>
          <a:prstGeom prst="rect">
            <a:avLst/>
          </a:prstGeom>
        </p:spPr>
        <p:txBody>
          <a:bodyPr/>
          <a:lstStyle>
            <a:lvl1pPr marL="342900" indent="-342900">
              <a:buFont typeface="Lucida Grande"/>
              <a:buChar char="&gt;"/>
              <a:defRPr sz="2400" b="1" i="0" baseline="0">
                <a:solidFill>
                  <a:srgbClr val="4B2E83"/>
                </a:solidFill>
                <a:latin typeface="Open Sans"/>
                <a:cs typeface="Open Sans"/>
              </a:defRPr>
            </a:lvl1pPr>
            <a:lvl2pPr>
              <a:defRPr sz="2000" b="1" i="0" baseline="0">
                <a:solidFill>
                  <a:srgbClr val="4B2E83"/>
                </a:solidFill>
                <a:latin typeface="Open Sans"/>
                <a:cs typeface="Open Sans"/>
              </a:defRPr>
            </a:lvl2pPr>
            <a:lvl3pPr marL="1143000" indent="-228600">
              <a:buSzPct val="100000"/>
              <a:buFont typeface="Lucida Grande"/>
              <a:buChar char="&gt;"/>
              <a:defRPr sz="1800" b="1" i="0" baseline="0">
                <a:solidFill>
                  <a:srgbClr val="4B2E83"/>
                </a:solidFill>
                <a:latin typeface="Open Sans"/>
                <a:cs typeface="Open Sans"/>
              </a:defRPr>
            </a:lvl3pPr>
            <a:lvl4pPr>
              <a:defRPr sz="1600" b="1" i="0" baseline="0">
                <a:solidFill>
                  <a:srgbClr val="4B2E83"/>
                </a:solidFill>
                <a:latin typeface="Open Sans"/>
                <a:cs typeface="Open Sans"/>
              </a:defRPr>
            </a:lvl4pPr>
            <a:lvl5pPr marL="2057400" indent="-228600">
              <a:buFont typeface="Lucida Grande"/>
              <a:buChar char="&gt;"/>
              <a:defRPr sz="1400" b="1" i="0" baseline="0">
                <a:solidFill>
                  <a:srgbClr val="4B2E83"/>
                </a:solidFill>
                <a:latin typeface="Open Sans"/>
                <a:cs typeface="Open Sans"/>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7" name="Picture 6" descr="Bar_RtAngle_7502_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225" y="1437805"/>
            <a:ext cx="1358184" cy="67050"/>
          </a:xfrm>
          <a:prstGeom prst="rect">
            <a:avLst/>
          </a:prstGeom>
        </p:spPr>
      </p:pic>
      <p:sp>
        <p:nvSpPr>
          <p:cNvPr id="2" name="Title 1"/>
          <p:cNvSpPr>
            <a:spLocks noGrp="1"/>
          </p:cNvSpPr>
          <p:nvPr>
            <p:ph type="title" hasCustomPrompt="1"/>
          </p:nvPr>
        </p:nvSpPr>
        <p:spPr>
          <a:xfrm>
            <a:off x="671757" y="371511"/>
            <a:ext cx="8183759" cy="991998"/>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11701" r="10639" b="9754"/>
          <a:stretch/>
        </p:blipFill>
        <p:spPr>
          <a:xfrm>
            <a:off x="7776518" y="5814114"/>
            <a:ext cx="1202725" cy="1048239"/>
          </a:xfrm>
          <a:prstGeom prst="rect">
            <a:avLst/>
          </a:prstGeom>
        </p:spPr>
      </p:pic>
    </p:spTree>
    <p:extLst>
      <p:ext uri="{BB962C8B-B14F-4D97-AF65-F5344CB8AC3E}">
        <p14:creationId xmlns:p14="http://schemas.microsoft.com/office/powerpoint/2010/main" val="4088064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Header + Graphic">
    <p:spTree>
      <p:nvGrpSpPr>
        <p:cNvPr id="1" name=""/>
        <p:cNvGrpSpPr/>
        <p:nvPr/>
      </p:nvGrpSpPr>
      <p:grpSpPr>
        <a:xfrm>
          <a:off x="0" y="0"/>
          <a:ext cx="0" cy="0"/>
          <a:chOff x="0" y="0"/>
          <a:chExt cx="0" cy="0"/>
        </a:xfrm>
      </p:grpSpPr>
      <p:sp>
        <p:nvSpPr>
          <p:cNvPr id="12" name="Chart Placeholder 11"/>
          <p:cNvSpPr>
            <a:spLocks noGrp="1"/>
          </p:cNvSpPr>
          <p:nvPr>
            <p:ph type="chart" sz="quarter" idx="12" hasCustomPrompt="1"/>
          </p:nvPr>
        </p:nvSpPr>
        <p:spPr>
          <a:xfrm>
            <a:off x="766763" y="1736725"/>
            <a:ext cx="8021637" cy="4432300"/>
          </a:xfrm>
          <a:prstGeom prst="rect">
            <a:avLst/>
          </a:prstGeom>
        </p:spPr>
        <p:txBody>
          <a:bodyPr>
            <a:normAutofit/>
          </a:bodyPr>
          <a:lstStyle>
            <a:lvl1pPr marL="0" indent="0">
              <a:buNone/>
              <a:defRPr sz="2400" b="0" i="1" baseline="0">
                <a:solidFill>
                  <a:srgbClr val="999999"/>
                </a:solidFill>
                <a:latin typeface="Open Sans Light"/>
                <a:cs typeface="Open Sans Light"/>
              </a:defRPr>
            </a:lvl1pPr>
          </a:lstStyle>
          <a:p>
            <a:r>
              <a:rPr lang="en-US" dirty="0"/>
              <a:t>Graphics can go here – </a:t>
            </a:r>
            <a:br>
              <a:rPr lang="en-US" dirty="0"/>
            </a:br>
            <a:r>
              <a:rPr lang="en-US" dirty="0"/>
              <a:t>replace this box with your image or chart</a:t>
            </a:r>
          </a:p>
        </p:txBody>
      </p:sp>
      <p:pic>
        <p:nvPicPr>
          <p:cNvPr id="7" name="Picture 6" descr="Wordmark_center_Purple_HEX.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3106" y="6487457"/>
            <a:ext cx="2425295" cy="163374"/>
          </a:xfrm>
          <a:prstGeom prst="rect">
            <a:avLst/>
          </a:prstGeom>
        </p:spPr>
      </p:pic>
      <p:pic>
        <p:nvPicPr>
          <p:cNvPr id="6" name="Picture 5" descr="Bar_RtAngle_7502_RGB.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225" y="1437805"/>
            <a:ext cx="1358184" cy="67050"/>
          </a:xfrm>
          <a:prstGeom prst="rect">
            <a:avLst/>
          </a:prstGeom>
        </p:spPr>
      </p:pic>
      <p:sp>
        <p:nvSpPr>
          <p:cNvPr id="2" name="Title 1"/>
          <p:cNvSpPr>
            <a:spLocks noGrp="1"/>
          </p:cNvSpPr>
          <p:nvPr>
            <p:ph type="title" hasCustomPrompt="1"/>
          </p:nvPr>
        </p:nvSpPr>
        <p:spPr>
          <a:xfrm>
            <a:off x="671756" y="371511"/>
            <a:ext cx="8116644" cy="991998"/>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458323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5" name="Picture 4" descr="UW_W Logo_Whit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5815" y="5945854"/>
            <a:ext cx="1371600" cy="923544"/>
          </a:xfrm>
          <a:prstGeom prst="rect">
            <a:avLst/>
          </a:prstGeom>
        </p:spPr>
      </p:pic>
      <p:pic>
        <p:nvPicPr>
          <p:cNvPr id="9" name="Picture 8"/>
          <p:cNvPicPr>
            <a:picLocks noChangeAspect="1"/>
          </p:cNvPicPr>
          <p:nvPr/>
        </p:nvPicPr>
        <p:blipFill>
          <a:blip r:embed="rId3"/>
          <a:stretch>
            <a:fillRect/>
          </a:stretch>
        </p:blipFill>
        <p:spPr>
          <a:xfrm>
            <a:off x="677335" y="6354234"/>
            <a:ext cx="2540000" cy="266700"/>
          </a:xfrm>
          <a:prstGeom prst="rect">
            <a:avLst/>
          </a:prstGeom>
        </p:spPr>
      </p:pic>
      <p:pic>
        <p:nvPicPr>
          <p:cNvPr id="2" name="Picture 1" descr="Bar_RtAngle_7502_RGB.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3588" y="4006085"/>
            <a:ext cx="2284303" cy="112770"/>
          </a:xfrm>
          <a:prstGeom prst="rect">
            <a:avLst/>
          </a:prstGeom>
        </p:spPr>
      </p:pic>
      <p:sp>
        <p:nvSpPr>
          <p:cNvPr id="3" name="Title 2"/>
          <p:cNvSpPr>
            <a:spLocks noGrp="1"/>
          </p:cNvSpPr>
          <p:nvPr>
            <p:ph type="title" hasCustomPrompt="1"/>
          </p:nvPr>
        </p:nvSpPr>
        <p:spPr>
          <a:xfrm>
            <a:off x="671757" y="1179824"/>
            <a:ext cx="6972300" cy="2641756"/>
          </a:xfrm>
          <a:prstGeom prst="rect">
            <a:avLst/>
          </a:prstGeom>
        </p:spPr>
        <p:txBody>
          <a:bodyPr anchor="b"/>
          <a:lstStyle>
            <a:lvl1pPr algn="l">
              <a:defRPr sz="5000" b="1" i="0">
                <a:solidFill>
                  <a:schemeClr val="tx2"/>
                </a:solidFill>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1495833022"/>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Header + Conten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671758" y="371510"/>
            <a:ext cx="8184662" cy="991998"/>
          </a:xfrm>
          <a:prstGeom prst="rect">
            <a:avLst/>
          </a:prstGeom>
        </p:spPr>
        <p:txBody>
          <a:bodyPr>
            <a:normAutofit/>
          </a:bodyPr>
          <a:lstStyle>
            <a:lvl1pPr marL="0" indent="0">
              <a:lnSpc>
                <a:spcPct val="90000"/>
              </a:lnSpc>
              <a:buNone/>
              <a:defRPr sz="3000" b="0" i="0" baseline="0">
                <a:solidFill>
                  <a:srgbClr val="33006F"/>
                </a:solidFill>
                <a:latin typeface="Encode Sans Normal Black"/>
                <a:cs typeface="Encode Sans Normal Black"/>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smtClean="0"/>
              <a:t>HEADER HERE </a:t>
            </a:r>
          </a:p>
          <a:p>
            <a:pPr lvl="0"/>
            <a:r>
              <a:rPr lang="en-US" dirty="0" smtClean="0"/>
              <a:t>(ENCODE NORMAL BLACK, 30 PT.)</a:t>
            </a:r>
            <a:endParaRPr lang="en-US" dirty="0"/>
          </a:p>
        </p:txBody>
      </p:sp>
      <p:sp>
        <p:nvSpPr>
          <p:cNvPr id="6" name="Text Placeholder 9"/>
          <p:cNvSpPr>
            <a:spLocks noGrp="1"/>
          </p:cNvSpPr>
          <p:nvPr>
            <p:ph type="body" sz="quarter" idx="11" hasCustomPrompt="1"/>
          </p:nvPr>
        </p:nvSpPr>
        <p:spPr>
          <a:xfrm>
            <a:off x="659305" y="1736726"/>
            <a:ext cx="8196210" cy="4015497"/>
          </a:xfrm>
          <a:prstGeom prst="rect">
            <a:avLst/>
          </a:prstGeom>
        </p:spPr>
        <p:txBody>
          <a:bodyPr/>
          <a:lstStyle>
            <a:lvl1pPr marL="342900" indent="-342900">
              <a:buFont typeface="Lucida Grande"/>
              <a:buChar char="&gt;"/>
              <a:defRPr sz="2400" b="0" i="0" baseline="0">
                <a:solidFill>
                  <a:schemeClr val="accent5"/>
                </a:solidFill>
                <a:latin typeface="Open Sans Light"/>
                <a:cs typeface="Open Sans Light"/>
              </a:defRPr>
            </a:lvl1pPr>
            <a:lvl2pPr>
              <a:defRPr sz="2000" b="0" i="0" baseline="0">
                <a:solidFill>
                  <a:schemeClr val="accent5"/>
                </a:solidFill>
                <a:latin typeface="Open Sans Light"/>
                <a:cs typeface="Open Sans Light"/>
              </a:defRPr>
            </a:lvl2pPr>
            <a:lvl3pPr marL="1143000" indent="-228600">
              <a:buSzPct val="100000"/>
              <a:buFont typeface="Lucida Grande"/>
              <a:buChar char="&gt;"/>
              <a:defRPr sz="1800" b="0" i="0" baseline="0">
                <a:solidFill>
                  <a:schemeClr val="accent5"/>
                </a:solidFill>
                <a:latin typeface="Open Sans Light"/>
                <a:cs typeface="Open Sans Light"/>
              </a:defRPr>
            </a:lvl3pPr>
            <a:lvl4pPr>
              <a:defRPr sz="1600" b="0" i="0" baseline="0">
                <a:solidFill>
                  <a:schemeClr val="accent5"/>
                </a:solidFill>
                <a:latin typeface="Open Sans Light"/>
                <a:cs typeface="Open Sans Light"/>
              </a:defRPr>
            </a:lvl4pPr>
            <a:lvl5pPr marL="2057400" indent="-228600">
              <a:buFont typeface="Lucida Grande"/>
              <a:buChar char="&gt;"/>
              <a:defRPr sz="1400" b="0" i="0" baseline="0">
                <a:solidFill>
                  <a:schemeClr val="accent5"/>
                </a:solidFill>
                <a:latin typeface="Open Sans Light"/>
                <a:cs typeface="Open Sans Light"/>
              </a:defRPr>
            </a:lvl5pPr>
          </a:lstStyle>
          <a:p>
            <a:pPr lvl="0"/>
            <a:r>
              <a:rPr lang="en-US" dirty="0" smtClean="0"/>
              <a:t>Bulleted content here (Open Sans Light, 24 pt.)</a:t>
            </a:r>
          </a:p>
          <a:p>
            <a:pPr lvl="1"/>
            <a:r>
              <a:rPr lang="en-US" dirty="0" smtClean="0"/>
              <a:t>Second level (Open Sans Light, 20)</a:t>
            </a:r>
          </a:p>
          <a:p>
            <a:pPr lvl="2"/>
            <a:r>
              <a:rPr lang="en-US" dirty="0" smtClean="0"/>
              <a:t>Third level (Open Sans Light, 18)</a:t>
            </a:r>
          </a:p>
          <a:p>
            <a:pPr lvl="3"/>
            <a:r>
              <a:rPr lang="en-US" dirty="0" smtClean="0"/>
              <a:t>Fourth level (Open Sans Light, 16)</a:t>
            </a:r>
          </a:p>
          <a:p>
            <a:pPr lvl="4"/>
            <a:r>
              <a:rPr lang="en-US" dirty="0" smtClean="0"/>
              <a:t>Fifth level (Open Sans Light, 14)</a:t>
            </a:r>
            <a:endParaRPr lang="en-US" dirty="0"/>
          </a:p>
        </p:txBody>
      </p:sp>
      <p:pic>
        <p:nvPicPr>
          <p:cNvPr id="7" name="Picture 6"/>
          <p:cNvPicPr>
            <a:picLocks noChangeAspect="1"/>
          </p:cNvPicPr>
          <p:nvPr userDrawn="1"/>
        </p:nvPicPr>
        <p:blipFill>
          <a:blip r:embed="rId2"/>
          <a:stretch>
            <a:fillRect/>
          </a:stretch>
        </p:blipFill>
        <p:spPr>
          <a:xfrm>
            <a:off x="766763" y="1363508"/>
            <a:ext cx="1103781" cy="96362"/>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l="11701" r="10639" b="9754"/>
          <a:stretch/>
        </p:blipFill>
        <p:spPr>
          <a:xfrm>
            <a:off x="7776518" y="5814114"/>
            <a:ext cx="1202725" cy="1048239"/>
          </a:xfrm>
          <a:prstGeom prst="rect">
            <a:avLst/>
          </a:prstGeom>
        </p:spPr>
      </p:pic>
    </p:spTree>
    <p:extLst>
      <p:ext uri="{BB962C8B-B14F-4D97-AF65-F5344CB8AC3E}">
        <p14:creationId xmlns:p14="http://schemas.microsoft.com/office/powerpoint/2010/main" val="42690856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Header + Conten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671758" y="371510"/>
            <a:ext cx="8184662" cy="991998"/>
          </a:xfrm>
          <a:prstGeom prst="rect">
            <a:avLst/>
          </a:prstGeom>
        </p:spPr>
        <p:txBody>
          <a:bodyPr>
            <a:normAutofit/>
          </a:bodyPr>
          <a:lstStyle>
            <a:lvl1pPr marL="0" indent="0">
              <a:lnSpc>
                <a:spcPct val="90000"/>
              </a:lnSpc>
              <a:buNone/>
              <a:defRPr sz="2250" b="0" i="0" baseline="0">
                <a:solidFill>
                  <a:srgbClr val="33006F"/>
                </a:solidFill>
                <a:latin typeface="Encode Sans Normal Black"/>
                <a:cs typeface="Encode Sans Normal Black"/>
              </a:defRPr>
            </a:lvl1pPr>
            <a:lvl2pPr marL="342900" indent="0">
              <a:buNone/>
              <a:defRPr b="0" i="0">
                <a:solidFill>
                  <a:srgbClr val="E8D3A2"/>
                </a:solidFill>
                <a:latin typeface="Encode Sans Normal Black"/>
                <a:cs typeface="Encode Sans Normal Black"/>
              </a:defRPr>
            </a:lvl2pPr>
            <a:lvl3pPr marL="685800" indent="0">
              <a:buNone/>
              <a:defRPr b="0" i="0">
                <a:solidFill>
                  <a:srgbClr val="E8D3A2"/>
                </a:solidFill>
                <a:latin typeface="Encode Sans Normal Black"/>
                <a:cs typeface="Encode Sans Normal Black"/>
              </a:defRPr>
            </a:lvl3pPr>
            <a:lvl4pPr marL="1028700" indent="0">
              <a:buNone/>
              <a:defRPr b="0" i="0">
                <a:solidFill>
                  <a:srgbClr val="E8D3A2"/>
                </a:solidFill>
                <a:latin typeface="Encode Sans Normal Black"/>
                <a:cs typeface="Encode Sans Normal Black"/>
              </a:defRPr>
            </a:lvl4pPr>
            <a:lvl5pPr marL="1371600" indent="0">
              <a:buNone/>
              <a:defRPr b="0" i="0">
                <a:solidFill>
                  <a:srgbClr val="E8D3A2"/>
                </a:solidFill>
                <a:latin typeface="Encode Sans Normal Black"/>
                <a:cs typeface="Encode Sans Normal Black"/>
              </a:defRPr>
            </a:lvl5pPr>
          </a:lstStyle>
          <a:p>
            <a:pPr lvl="0"/>
            <a:r>
              <a:rPr lang="en-US" dirty="0" smtClean="0"/>
              <a:t>HEADER HERE </a:t>
            </a:r>
          </a:p>
          <a:p>
            <a:pPr lvl="0"/>
            <a:r>
              <a:rPr lang="en-US" dirty="0" smtClean="0"/>
              <a:t>(ENCODE NORMAL BLACK, 30 PT.)</a:t>
            </a:r>
            <a:endParaRPr lang="en-US" dirty="0"/>
          </a:p>
        </p:txBody>
      </p:sp>
      <p:sp>
        <p:nvSpPr>
          <p:cNvPr id="6" name="Text Placeholder 9"/>
          <p:cNvSpPr>
            <a:spLocks noGrp="1"/>
          </p:cNvSpPr>
          <p:nvPr>
            <p:ph type="body" sz="quarter" idx="11" hasCustomPrompt="1"/>
          </p:nvPr>
        </p:nvSpPr>
        <p:spPr>
          <a:xfrm>
            <a:off x="659305" y="1736726"/>
            <a:ext cx="8196210" cy="4015497"/>
          </a:xfrm>
          <a:prstGeom prst="rect">
            <a:avLst/>
          </a:prstGeom>
        </p:spPr>
        <p:txBody>
          <a:bodyPr/>
          <a:lstStyle>
            <a:lvl1pPr marL="257175" indent="-257175">
              <a:buFont typeface="Lucida Grande"/>
              <a:buChar char="&gt;"/>
              <a:defRPr sz="1800" b="0" i="0" baseline="0">
                <a:solidFill>
                  <a:schemeClr val="accent5"/>
                </a:solidFill>
                <a:latin typeface="Open Sans Light"/>
                <a:cs typeface="Open Sans Light"/>
              </a:defRPr>
            </a:lvl1pPr>
            <a:lvl2pPr>
              <a:defRPr sz="1500" b="0" i="0" baseline="0">
                <a:solidFill>
                  <a:schemeClr val="accent5"/>
                </a:solidFill>
                <a:latin typeface="Open Sans Light"/>
                <a:cs typeface="Open Sans Light"/>
              </a:defRPr>
            </a:lvl2pPr>
            <a:lvl3pPr marL="857250" indent="-171450">
              <a:buSzPct val="100000"/>
              <a:buFont typeface="Lucida Grande"/>
              <a:buChar char="&gt;"/>
              <a:defRPr sz="1350" b="0" i="0" baseline="0">
                <a:solidFill>
                  <a:schemeClr val="accent5"/>
                </a:solidFill>
                <a:latin typeface="Open Sans Light"/>
                <a:cs typeface="Open Sans Light"/>
              </a:defRPr>
            </a:lvl3pPr>
            <a:lvl4pPr>
              <a:defRPr sz="1200" b="0" i="0" baseline="0">
                <a:solidFill>
                  <a:schemeClr val="accent5"/>
                </a:solidFill>
                <a:latin typeface="Open Sans Light"/>
                <a:cs typeface="Open Sans Light"/>
              </a:defRPr>
            </a:lvl4pPr>
            <a:lvl5pPr marL="1543050" indent="-171450">
              <a:buFont typeface="Lucida Grande"/>
              <a:buChar char="&gt;"/>
              <a:defRPr sz="1050" b="0" i="0" baseline="0">
                <a:solidFill>
                  <a:schemeClr val="accent5"/>
                </a:solidFill>
                <a:latin typeface="Open Sans Light"/>
                <a:cs typeface="Open Sans Light"/>
              </a:defRPr>
            </a:lvl5pPr>
          </a:lstStyle>
          <a:p>
            <a:pPr lvl="0"/>
            <a:r>
              <a:rPr lang="en-US" dirty="0" smtClean="0"/>
              <a:t>Bulleted content here (Open Sans Light, 24 pt.)</a:t>
            </a:r>
          </a:p>
          <a:p>
            <a:pPr lvl="1"/>
            <a:r>
              <a:rPr lang="en-US" dirty="0" smtClean="0"/>
              <a:t>Second level (Open Sans Light, 20)</a:t>
            </a:r>
          </a:p>
          <a:p>
            <a:pPr lvl="2"/>
            <a:r>
              <a:rPr lang="en-US" dirty="0" smtClean="0"/>
              <a:t>Third level (Open Sans Light, 18)</a:t>
            </a:r>
          </a:p>
          <a:p>
            <a:pPr lvl="3"/>
            <a:r>
              <a:rPr lang="en-US" dirty="0" smtClean="0"/>
              <a:t>Fourth level (Open Sans Light, 16)</a:t>
            </a:r>
          </a:p>
          <a:p>
            <a:pPr lvl="4"/>
            <a:r>
              <a:rPr lang="en-US" dirty="0" smtClean="0"/>
              <a:t>Fifth level (Open Sans Light, 14)</a:t>
            </a:r>
            <a:endParaRPr lang="en-US" dirty="0"/>
          </a:p>
        </p:txBody>
      </p:sp>
      <p:pic>
        <p:nvPicPr>
          <p:cNvPr id="7" name="Picture 6"/>
          <p:cNvPicPr>
            <a:picLocks noChangeAspect="1"/>
          </p:cNvPicPr>
          <p:nvPr userDrawn="1"/>
        </p:nvPicPr>
        <p:blipFill>
          <a:blip r:embed="rId2"/>
          <a:stretch>
            <a:fillRect/>
          </a:stretch>
        </p:blipFill>
        <p:spPr>
          <a:xfrm>
            <a:off x="766763" y="1363508"/>
            <a:ext cx="1103781" cy="96362"/>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l="11701" r="10639" b="9754"/>
          <a:stretch/>
        </p:blipFill>
        <p:spPr>
          <a:xfrm>
            <a:off x="7776518" y="5814114"/>
            <a:ext cx="1202725" cy="1048239"/>
          </a:xfrm>
          <a:prstGeom prst="rect">
            <a:avLst/>
          </a:prstGeom>
        </p:spPr>
      </p:pic>
    </p:spTree>
    <p:extLst>
      <p:ext uri="{BB962C8B-B14F-4D97-AF65-F5344CB8AC3E}">
        <p14:creationId xmlns:p14="http://schemas.microsoft.com/office/powerpoint/2010/main" val="33085663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theme" Target="../theme/theme2.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8D3A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76527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1"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4B2E8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52174"/>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011492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hyperlink" Target="https://www.washington.edu/opb/uw-budget/annual-budgets/fy21-annual-review-materials/" TargetMode="External"/><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732618" y="934598"/>
            <a:ext cx="7683573" cy="3485002"/>
          </a:xfrm>
        </p:spPr>
        <p:txBody>
          <a:bodyPr/>
          <a:lstStyle/>
          <a:p>
            <a:r>
              <a:rPr lang="en-US" sz="4400" dirty="0" smtClean="0"/>
              <a:t>FY2021 Annual Review </a:t>
            </a:r>
            <a:r>
              <a:rPr lang="en-US" dirty="0" smtClean="0"/>
              <a:t/>
            </a:r>
            <a:br>
              <a:rPr lang="en-US" dirty="0" smtClean="0"/>
            </a:br>
            <a:r>
              <a:rPr lang="en-US" sz="4000" dirty="0" smtClean="0">
                <a:latin typeface="+mj-lt"/>
              </a:rPr>
              <a:t>Process Overview and Updates</a:t>
            </a:r>
            <a:r>
              <a:rPr lang="en-US" sz="4400" dirty="0" smtClean="0">
                <a:latin typeface="+mj-lt"/>
              </a:rPr>
              <a:t/>
            </a:r>
            <a:br>
              <a:rPr lang="en-US" sz="4400" dirty="0" smtClean="0">
                <a:latin typeface="+mj-lt"/>
              </a:rPr>
            </a:br>
            <a:endParaRPr lang="en-US" sz="4400" dirty="0">
              <a:latin typeface="+mj-lt"/>
            </a:endParaRPr>
          </a:p>
        </p:txBody>
      </p:sp>
      <p:sp>
        <p:nvSpPr>
          <p:cNvPr id="4" name="Title 2"/>
          <p:cNvSpPr txBox="1">
            <a:spLocks/>
          </p:cNvSpPr>
          <p:nvPr/>
        </p:nvSpPr>
        <p:spPr>
          <a:xfrm>
            <a:off x="732617" y="4419600"/>
            <a:ext cx="7683573" cy="1869822"/>
          </a:xfrm>
          <a:prstGeom prst="rect">
            <a:avLst/>
          </a:prstGeom>
        </p:spPr>
        <p:txBody>
          <a:bodyPr anchor="b"/>
          <a:lstStyle>
            <a:lvl1pPr algn="l" defTabSz="457200" rtl="0" eaLnBrk="1" latinLnBrk="0" hangingPunct="1">
              <a:spcBef>
                <a:spcPct val="0"/>
              </a:spcBef>
              <a:buNone/>
              <a:defRPr sz="5000" b="1" i="0" kern="1200">
                <a:solidFill>
                  <a:schemeClr val="tx2"/>
                </a:solidFill>
                <a:latin typeface="Encode Sans Normal Black" charset="0"/>
                <a:ea typeface="Encode Sans Normal Black" charset="0"/>
                <a:cs typeface="Encode Sans Normal Black" charset="0"/>
              </a:defRPr>
            </a:lvl1pPr>
          </a:lstStyle>
          <a:p>
            <a:endParaRPr lang="en-US" sz="2000" dirty="0" smtClean="0"/>
          </a:p>
          <a:p>
            <a:r>
              <a:rPr lang="en-US" sz="2000" smtClean="0"/>
              <a:t>Fall </a:t>
            </a:r>
            <a:r>
              <a:rPr lang="en-US" sz="2000" dirty="0" smtClean="0"/>
              <a:t>2019</a:t>
            </a:r>
            <a:endParaRPr lang="en-US" sz="2000" dirty="0"/>
          </a:p>
          <a:p>
            <a:endParaRPr lang="en-US" sz="1600" dirty="0" smtClean="0"/>
          </a:p>
          <a:p>
            <a:endParaRPr lang="en-US" sz="2400" dirty="0"/>
          </a:p>
        </p:txBody>
      </p:sp>
    </p:spTree>
    <p:extLst>
      <p:ext uri="{BB962C8B-B14F-4D97-AF65-F5344CB8AC3E}">
        <p14:creationId xmlns:p14="http://schemas.microsoft.com/office/powerpoint/2010/main" val="22015136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Agenda</a:t>
            </a:r>
            <a:endParaRPr lang="en-US" dirty="0"/>
          </a:p>
        </p:txBody>
      </p:sp>
      <p:sp>
        <p:nvSpPr>
          <p:cNvPr id="3" name="Text Placeholder 2"/>
          <p:cNvSpPr>
            <a:spLocks noGrp="1"/>
          </p:cNvSpPr>
          <p:nvPr>
            <p:ph type="body" sz="quarter" idx="11"/>
          </p:nvPr>
        </p:nvSpPr>
        <p:spPr/>
        <p:txBody>
          <a:bodyPr/>
          <a:lstStyle/>
          <a:p>
            <a:pPr marL="342900" indent="-342900">
              <a:buFont typeface="+mj-lt"/>
              <a:buAutoNum type="arabicPeriod"/>
            </a:pPr>
            <a:r>
              <a:rPr lang="en-US" sz="2400" dirty="0" smtClean="0">
                <a:solidFill>
                  <a:srgbClr val="000000"/>
                </a:solidFill>
                <a:latin typeface="+mn-lt"/>
              </a:rPr>
              <a:t>Purpose</a:t>
            </a:r>
            <a:br>
              <a:rPr lang="en-US" sz="2400" dirty="0" smtClean="0">
                <a:solidFill>
                  <a:srgbClr val="000000"/>
                </a:solidFill>
                <a:latin typeface="+mn-lt"/>
              </a:rPr>
            </a:br>
            <a:endParaRPr lang="en-US" sz="2400" dirty="0" smtClean="0">
              <a:solidFill>
                <a:srgbClr val="000000"/>
              </a:solidFill>
              <a:latin typeface="+mn-lt"/>
            </a:endParaRPr>
          </a:p>
          <a:p>
            <a:pPr marL="342900" indent="-342900">
              <a:buFont typeface="+mj-lt"/>
              <a:buAutoNum type="arabicPeriod"/>
            </a:pPr>
            <a:r>
              <a:rPr lang="en-US" sz="2400" dirty="0" smtClean="0">
                <a:solidFill>
                  <a:srgbClr val="000000"/>
                </a:solidFill>
                <a:latin typeface="+mn-lt"/>
              </a:rPr>
              <a:t>Goals and Requirements for FY2021 Annual Review Process</a:t>
            </a:r>
            <a:br>
              <a:rPr lang="en-US" sz="2400" dirty="0" smtClean="0">
                <a:solidFill>
                  <a:srgbClr val="000000"/>
                </a:solidFill>
                <a:latin typeface="+mn-lt"/>
              </a:rPr>
            </a:br>
            <a:endParaRPr lang="en-US" sz="2400" dirty="0" smtClean="0">
              <a:solidFill>
                <a:srgbClr val="000000"/>
              </a:solidFill>
              <a:latin typeface="+mn-lt"/>
            </a:endParaRPr>
          </a:p>
          <a:p>
            <a:pPr marL="342900" indent="-342900">
              <a:buFont typeface="+mj-lt"/>
              <a:buAutoNum type="arabicPeriod"/>
            </a:pPr>
            <a:r>
              <a:rPr lang="en-US" sz="2400" dirty="0" smtClean="0">
                <a:solidFill>
                  <a:srgbClr val="000000"/>
                </a:solidFill>
                <a:latin typeface="+mn-lt"/>
              </a:rPr>
              <a:t>Incremental Improvements – Fiscal Vitality (i.e. financial projection) Worksheets</a:t>
            </a:r>
            <a:br>
              <a:rPr lang="en-US" sz="2400" dirty="0" smtClean="0">
                <a:solidFill>
                  <a:srgbClr val="000000"/>
                </a:solidFill>
                <a:latin typeface="+mn-lt"/>
              </a:rPr>
            </a:br>
            <a:endParaRPr lang="en-US" sz="2400" dirty="0" smtClean="0">
              <a:solidFill>
                <a:srgbClr val="000000"/>
              </a:solidFill>
              <a:latin typeface="+mn-lt"/>
            </a:endParaRPr>
          </a:p>
          <a:p>
            <a:pPr marL="342900" indent="-342900">
              <a:buFont typeface="+mj-lt"/>
              <a:buAutoNum type="arabicPeriod"/>
            </a:pPr>
            <a:r>
              <a:rPr lang="en-US" sz="2400" dirty="0" smtClean="0">
                <a:solidFill>
                  <a:srgbClr val="000000"/>
                </a:solidFill>
                <a:latin typeface="+mn-lt"/>
              </a:rPr>
              <a:t>Incremental Improvements – Narrative Response Collection</a:t>
            </a:r>
            <a:br>
              <a:rPr lang="en-US" sz="2400" dirty="0" smtClean="0">
                <a:solidFill>
                  <a:srgbClr val="000000"/>
                </a:solidFill>
                <a:latin typeface="+mn-lt"/>
              </a:rPr>
            </a:br>
            <a:endParaRPr lang="en-US" sz="2400" dirty="0" smtClean="0">
              <a:solidFill>
                <a:srgbClr val="000000"/>
              </a:solidFill>
              <a:latin typeface="+mn-lt"/>
            </a:endParaRPr>
          </a:p>
          <a:p>
            <a:pPr marL="342900" indent="-342900">
              <a:buFont typeface="+mj-lt"/>
              <a:buAutoNum type="arabicPeriod"/>
            </a:pPr>
            <a:r>
              <a:rPr lang="en-US" sz="2400" dirty="0" smtClean="0">
                <a:solidFill>
                  <a:srgbClr val="000000"/>
                </a:solidFill>
                <a:latin typeface="+mn-lt"/>
              </a:rPr>
              <a:t>How to Upload &amp; </a:t>
            </a:r>
            <a:r>
              <a:rPr lang="en-US" sz="2400" dirty="0" smtClean="0">
                <a:solidFill>
                  <a:srgbClr val="000000"/>
                </a:solidFill>
                <a:latin typeface="+mn-lt"/>
              </a:rPr>
              <a:t>Submit</a:t>
            </a:r>
          </a:p>
          <a:p>
            <a:pPr marL="0" indent="0">
              <a:buNone/>
            </a:pPr>
            <a:endParaRPr lang="en-US" sz="2400" dirty="0">
              <a:solidFill>
                <a:srgbClr val="000000"/>
              </a:solidFill>
              <a:latin typeface="+mn-lt"/>
            </a:endParaRPr>
          </a:p>
          <a:p>
            <a:pPr marL="0" indent="0">
              <a:buNone/>
            </a:pPr>
            <a:r>
              <a:rPr lang="en-US" sz="1200" b="1" dirty="0" smtClean="0">
                <a:solidFill>
                  <a:srgbClr val="000000"/>
                </a:solidFill>
              </a:rPr>
              <a:t>FY21 Annual Review Materials website: </a:t>
            </a:r>
            <a:r>
              <a:rPr lang="en-US" sz="1200" dirty="0" smtClean="0">
                <a:hlinkClick r:id="rId3"/>
              </a:rPr>
              <a:t>https</a:t>
            </a:r>
            <a:r>
              <a:rPr lang="en-US" sz="1200" dirty="0">
                <a:hlinkClick r:id="rId3"/>
              </a:rPr>
              <a:t>://www.washington.edu/opb/uw-budget/annual-budgets</a:t>
            </a:r>
            <a:r>
              <a:rPr lang="en-US" sz="1200" dirty="0" smtClean="0">
                <a:hlinkClick r:id="rId3"/>
              </a:rPr>
              <a:t>/</a:t>
            </a:r>
            <a:br>
              <a:rPr lang="en-US" sz="1200" dirty="0" smtClean="0">
                <a:hlinkClick r:id="rId3"/>
              </a:rPr>
            </a:br>
            <a:r>
              <a:rPr lang="en-US" sz="1200" dirty="0" smtClean="0">
                <a:hlinkClick r:id="rId3"/>
              </a:rPr>
              <a:t>fy21-annual-review-materials</a:t>
            </a:r>
            <a:r>
              <a:rPr lang="en-US" sz="1200" dirty="0">
                <a:hlinkClick r:id="rId3"/>
              </a:rPr>
              <a:t>/</a:t>
            </a:r>
            <a:endParaRPr lang="en-US" sz="1200" dirty="0" smtClean="0">
              <a:solidFill>
                <a:srgbClr val="000000"/>
              </a:solidFill>
              <a:latin typeface="+mn-lt"/>
            </a:endParaRPr>
          </a:p>
          <a:p>
            <a:endParaRPr lang="en-US" dirty="0" smtClean="0"/>
          </a:p>
          <a:p>
            <a:endParaRPr lang="en-US" dirty="0"/>
          </a:p>
        </p:txBody>
      </p:sp>
    </p:spTree>
    <p:extLst>
      <p:ext uri="{BB962C8B-B14F-4D97-AF65-F5344CB8AC3E}">
        <p14:creationId xmlns:p14="http://schemas.microsoft.com/office/powerpoint/2010/main" val="4294183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893982531"/>
              </p:ext>
            </p:extLst>
          </p:nvPr>
        </p:nvGraphicFramePr>
        <p:xfrm>
          <a:off x="69070" y="1265125"/>
          <a:ext cx="8938727" cy="5256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 Placeholder 1"/>
          <p:cNvSpPr>
            <a:spLocks noGrp="1"/>
          </p:cNvSpPr>
          <p:nvPr>
            <p:ph type="body" sz="quarter" idx="10"/>
          </p:nvPr>
        </p:nvSpPr>
        <p:spPr/>
        <p:txBody>
          <a:bodyPr>
            <a:noAutofit/>
          </a:bodyPr>
          <a:lstStyle/>
          <a:p>
            <a:r>
              <a:rPr lang="en-US" sz="2475" dirty="0" smtClean="0">
                <a:latin typeface="Open Sans Extrabold" panose="020B0906030804020204" pitchFamily="34" charset="0"/>
                <a:ea typeface="Open Sans Extrabold" panose="020B0906030804020204" pitchFamily="34" charset="0"/>
                <a:cs typeface="Open Sans Extrabold" panose="020B0906030804020204" pitchFamily="34" charset="0"/>
              </a:rPr>
              <a:t>Annual Review Cycle Overview</a:t>
            </a:r>
            <a:endParaRPr lang="en-US" sz="2400"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7" name="Block Arc 16"/>
          <p:cNvSpPr/>
          <p:nvPr/>
        </p:nvSpPr>
        <p:spPr>
          <a:xfrm>
            <a:off x="2900939" y="2325366"/>
            <a:ext cx="3274987" cy="3147891"/>
          </a:xfrm>
          <a:prstGeom prst="blockArc">
            <a:avLst>
              <a:gd name="adj1" fmla="val 19103046"/>
              <a:gd name="adj2" fmla="val 19097398"/>
              <a:gd name="adj3" fmla="val 14836"/>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3" name="Block Arc 12"/>
          <p:cNvSpPr/>
          <p:nvPr/>
        </p:nvSpPr>
        <p:spPr>
          <a:xfrm>
            <a:off x="2894758" y="2319426"/>
            <a:ext cx="3274987" cy="3147891"/>
          </a:xfrm>
          <a:prstGeom prst="blockArc">
            <a:avLst>
              <a:gd name="adj1" fmla="val 9045279"/>
              <a:gd name="adj2" fmla="val 19078461"/>
              <a:gd name="adj3" fmla="val 14922"/>
            </a:avLst>
          </a:prstGeom>
          <a:solidFill>
            <a:schemeClr val="accent3">
              <a:lumMod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1" name="Block Arc 10"/>
          <p:cNvSpPr/>
          <p:nvPr/>
        </p:nvSpPr>
        <p:spPr>
          <a:xfrm>
            <a:off x="2900939" y="2319427"/>
            <a:ext cx="3274987" cy="3147891"/>
          </a:xfrm>
          <a:prstGeom prst="blockArc">
            <a:avLst>
              <a:gd name="adj1" fmla="val 13552278"/>
              <a:gd name="adj2" fmla="val 19077472"/>
              <a:gd name="adj3" fmla="val 14921"/>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8" name="Rectangle 27"/>
          <p:cNvSpPr/>
          <p:nvPr/>
        </p:nvSpPr>
        <p:spPr>
          <a:xfrm rot="167056">
            <a:off x="4020308" y="2591355"/>
            <a:ext cx="1105486" cy="837205"/>
          </a:xfrm>
          <a:prstGeom prst="rect">
            <a:avLst/>
          </a:prstGeom>
          <a:noFill/>
        </p:spPr>
        <p:txBody>
          <a:bodyPr wrap="none" lIns="91440" tIns="45720" rIns="91440" bIns="45720">
            <a:prstTxWarp prst="textArchUp">
              <a:avLst>
                <a:gd name="adj" fmla="val 9626211"/>
              </a:avLst>
            </a:prstTxWarp>
            <a:spAutoFit/>
          </a:bodyPr>
          <a:lstStyle/>
          <a:p>
            <a:pPr algn="ctr"/>
            <a:r>
              <a:rPr lang="en-US" sz="2400" dirty="0" smtClean="0">
                <a:ln w="0">
                  <a:noFill/>
                </a:ln>
                <a:solidFill>
                  <a:schemeClr val="bg2"/>
                </a:solidFill>
              </a:rPr>
              <a:t>Plan</a:t>
            </a:r>
            <a:endParaRPr lang="en-US" sz="2800" b="0" cap="none" spc="0" dirty="0">
              <a:ln w="0">
                <a:noFill/>
              </a:ln>
              <a:solidFill>
                <a:schemeClr val="bg2"/>
              </a:solidFill>
            </a:endParaRPr>
          </a:p>
        </p:txBody>
      </p:sp>
      <p:sp>
        <p:nvSpPr>
          <p:cNvPr id="29" name="Rectangle 28"/>
          <p:cNvSpPr/>
          <p:nvPr/>
        </p:nvSpPr>
        <p:spPr>
          <a:xfrm rot="19381615">
            <a:off x="4400814" y="4268535"/>
            <a:ext cx="1481929" cy="837205"/>
          </a:xfrm>
          <a:prstGeom prst="rect">
            <a:avLst/>
          </a:prstGeom>
          <a:noFill/>
        </p:spPr>
        <p:txBody>
          <a:bodyPr wrap="none" lIns="91440" tIns="45720" rIns="91440" bIns="45720">
            <a:prstTxWarp prst="textArchDown">
              <a:avLst/>
            </a:prstTxWarp>
            <a:spAutoFit/>
          </a:bodyPr>
          <a:lstStyle/>
          <a:p>
            <a:pPr algn="ctr"/>
            <a:r>
              <a:rPr lang="en-US" sz="2400" dirty="0" smtClean="0">
                <a:ln w="0">
                  <a:noFill/>
                </a:ln>
                <a:solidFill>
                  <a:schemeClr val="tx2"/>
                </a:solidFill>
              </a:rPr>
              <a:t>Analyze</a:t>
            </a:r>
            <a:endParaRPr lang="en-US" sz="2800" b="0" cap="none" spc="0" dirty="0">
              <a:ln w="0">
                <a:noFill/>
              </a:ln>
              <a:solidFill>
                <a:schemeClr val="tx2"/>
              </a:solidFill>
            </a:endParaRPr>
          </a:p>
        </p:txBody>
      </p:sp>
      <p:sp>
        <p:nvSpPr>
          <p:cNvPr id="30" name="Rectangle 29"/>
          <p:cNvSpPr/>
          <p:nvPr/>
        </p:nvSpPr>
        <p:spPr>
          <a:xfrm rot="16593606">
            <a:off x="2915263" y="3339326"/>
            <a:ext cx="1498103" cy="837205"/>
          </a:xfrm>
          <a:prstGeom prst="rect">
            <a:avLst/>
          </a:prstGeom>
          <a:noFill/>
        </p:spPr>
        <p:txBody>
          <a:bodyPr wrap="none" lIns="91440" tIns="45720" rIns="91440" bIns="45720">
            <a:prstTxWarp prst="textArchUp">
              <a:avLst>
                <a:gd name="adj" fmla="val 11101529"/>
              </a:avLst>
            </a:prstTxWarp>
            <a:spAutoFit/>
          </a:bodyPr>
          <a:lstStyle/>
          <a:p>
            <a:pPr algn="ctr"/>
            <a:r>
              <a:rPr lang="en-US" sz="2400" dirty="0" smtClean="0">
                <a:ln w="0">
                  <a:noFill/>
                </a:ln>
                <a:solidFill>
                  <a:schemeClr val="tx2"/>
                </a:solidFill>
              </a:rPr>
              <a:t>Develop</a:t>
            </a:r>
            <a:endParaRPr lang="en-US" sz="2800" b="0" cap="none" spc="0" dirty="0">
              <a:ln w="0">
                <a:noFill/>
              </a:ln>
              <a:solidFill>
                <a:schemeClr val="tx2"/>
              </a:solidFill>
            </a:endParaRPr>
          </a:p>
        </p:txBody>
      </p:sp>
      <p:sp>
        <p:nvSpPr>
          <p:cNvPr id="31" name="Rectangle 30"/>
          <p:cNvSpPr/>
          <p:nvPr/>
        </p:nvSpPr>
        <p:spPr>
          <a:xfrm rot="16672675">
            <a:off x="112112" y="3121279"/>
            <a:ext cx="3192028" cy="667273"/>
          </a:xfrm>
          <a:prstGeom prst="rect">
            <a:avLst/>
          </a:prstGeom>
          <a:noFill/>
        </p:spPr>
        <p:txBody>
          <a:bodyPr wrap="none" lIns="91440" tIns="45720" rIns="91440" bIns="45720">
            <a:prstTxWarp prst="textArchUp">
              <a:avLst>
                <a:gd name="adj" fmla="val 10554152"/>
              </a:avLst>
            </a:prstTxWarp>
            <a:spAutoFit/>
          </a:bodyPr>
          <a:lstStyle/>
          <a:p>
            <a:pPr algn="ctr"/>
            <a:r>
              <a:rPr lang="en-US" sz="3600" dirty="0" smtClean="0">
                <a:ln w="0">
                  <a:noFill/>
                </a:ln>
                <a:solidFill>
                  <a:schemeClr val="tx2"/>
                </a:solidFill>
              </a:rPr>
              <a:t>April - June</a:t>
            </a:r>
            <a:endParaRPr lang="en-US" sz="3600" b="0" cap="none" spc="0" dirty="0">
              <a:ln w="0">
                <a:noFill/>
              </a:ln>
              <a:solidFill>
                <a:schemeClr val="tx2"/>
              </a:solidFill>
            </a:endParaRPr>
          </a:p>
        </p:txBody>
      </p:sp>
      <p:sp>
        <p:nvSpPr>
          <p:cNvPr id="32" name="Rectangle 31"/>
          <p:cNvSpPr/>
          <p:nvPr/>
        </p:nvSpPr>
        <p:spPr>
          <a:xfrm>
            <a:off x="2977717" y="1107472"/>
            <a:ext cx="3192028" cy="667273"/>
          </a:xfrm>
          <a:prstGeom prst="rect">
            <a:avLst/>
          </a:prstGeom>
          <a:noFill/>
        </p:spPr>
        <p:txBody>
          <a:bodyPr wrap="none" lIns="91440" tIns="45720" rIns="91440" bIns="45720">
            <a:prstTxWarp prst="textArchUp">
              <a:avLst>
                <a:gd name="adj" fmla="val 10554152"/>
              </a:avLst>
            </a:prstTxWarp>
            <a:spAutoFit/>
          </a:bodyPr>
          <a:lstStyle/>
          <a:p>
            <a:pPr algn="ctr"/>
            <a:r>
              <a:rPr lang="en-US" sz="3600" dirty="0" smtClean="0">
                <a:ln w="0">
                  <a:noFill/>
                </a:ln>
                <a:solidFill>
                  <a:schemeClr val="tx2"/>
                </a:solidFill>
              </a:rPr>
              <a:t>July - October</a:t>
            </a:r>
            <a:endParaRPr lang="en-US" sz="3600" b="0" cap="none" spc="0" dirty="0">
              <a:ln w="0">
                <a:noFill/>
              </a:ln>
              <a:solidFill>
                <a:schemeClr val="tx2"/>
              </a:solidFill>
            </a:endParaRPr>
          </a:p>
        </p:txBody>
      </p:sp>
      <p:sp>
        <p:nvSpPr>
          <p:cNvPr id="35" name="Down Arrow 34"/>
          <p:cNvSpPr/>
          <p:nvPr/>
        </p:nvSpPr>
        <p:spPr>
          <a:xfrm rot="3178719">
            <a:off x="6886340" y="690943"/>
            <a:ext cx="492941" cy="1500329"/>
          </a:xfrm>
          <a:prstGeom prst="downArrow">
            <a:avLst>
              <a:gd name="adj1" fmla="val 50000"/>
              <a:gd name="adj2" fmla="val 8192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Rectangle 35"/>
          <p:cNvSpPr/>
          <p:nvPr/>
        </p:nvSpPr>
        <p:spPr>
          <a:xfrm rot="6107771">
            <a:off x="5579105" y="4211475"/>
            <a:ext cx="3753832" cy="606816"/>
          </a:xfrm>
          <a:prstGeom prst="rect">
            <a:avLst/>
          </a:prstGeom>
          <a:noFill/>
        </p:spPr>
        <p:txBody>
          <a:bodyPr wrap="none" lIns="91440" tIns="45720" rIns="91440" bIns="45720">
            <a:prstTxWarp prst="textArchUp">
              <a:avLst>
                <a:gd name="adj" fmla="val 10716293"/>
              </a:avLst>
            </a:prstTxWarp>
            <a:spAutoFit/>
          </a:bodyPr>
          <a:lstStyle/>
          <a:p>
            <a:pPr algn="ctr"/>
            <a:r>
              <a:rPr lang="en-US" sz="3600" dirty="0" smtClean="0">
                <a:ln w="0">
                  <a:noFill/>
                </a:ln>
                <a:solidFill>
                  <a:schemeClr val="tx2"/>
                </a:solidFill>
              </a:rPr>
              <a:t>November    -    March</a:t>
            </a:r>
            <a:endParaRPr lang="en-US" sz="3600" b="0" cap="none" spc="0" dirty="0">
              <a:ln w="0">
                <a:noFill/>
              </a:ln>
              <a:solidFill>
                <a:schemeClr val="tx2"/>
              </a:solidFill>
            </a:endParaRPr>
          </a:p>
        </p:txBody>
      </p:sp>
    </p:spTree>
    <p:extLst>
      <p:ext uri="{BB962C8B-B14F-4D97-AF65-F5344CB8AC3E}">
        <p14:creationId xmlns:p14="http://schemas.microsoft.com/office/powerpoint/2010/main" val="6137676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Autofit/>
          </a:bodyPr>
          <a:lstStyle/>
          <a:p>
            <a:r>
              <a:rPr lang="en-US" sz="3000" dirty="0" smtClean="0"/>
              <a:t>Purpose</a:t>
            </a:r>
            <a:endParaRPr lang="en-US" sz="3000" dirty="0"/>
          </a:p>
        </p:txBody>
      </p:sp>
      <p:sp>
        <p:nvSpPr>
          <p:cNvPr id="3" name="Text Placeholder 2"/>
          <p:cNvSpPr>
            <a:spLocks noGrp="1"/>
          </p:cNvSpPr>
          <p:nvPr>
            <p:ph type="body" sz="quarter" idx="11"/>
          </p:nvPr>
        </p:nvSpPr>
        <p:spPr>
          <a:xfrm>
            <a:off x="659305" y="1736726"/>
            <a:ext cx="8196210" cy="4545202"/>
          </a:xfrm>
        </p:spPr>
        <p:txBody>
          <a:bodyPr>
            <a:normAutofit lnSpcReduction="10000"/>
          </a:bodyPr>
          <a:lstStyle/>
          <a:p>
            <a:pPr marL="0" indent="0">
              <a:buNone/>
            </a:pPr>
            <a:r>
              <a:rPr lang="en-US" dirty="0" smtClean="0">
                <a:solidFill>
                  <a:srgbClr val="000000"/>
                </a:solidFill>
                <a:latin typeface="+mn-lt"/>
              </a:rPr>
              <a:t>Collect the following from academic units, administrative units and campuses to inform budget discussions with the Executive Office:</a:t>
            </a:r>
            <a:br>
              <a:rPr lang="en-US" dirty="0" smtClean="0">
                <a:solidFill>
                  <a:srgbClr val="000000"/>
                </a:solidFill>
                <a:latin typeface="+mn-lt"/>
              </a:rPr>
            </a:br>
            <a:endParaRPr lang="en-US" dirty="0" smtClean="0">
              <a:solidFill>
                <a:srgbClr val="000000"/>
              </a:solidFill>
              <a:latin typeface="+mn-lt"/>
            </a:endParaRPr>
          </a:p>
          <a:p>
            <a:r>
              <a:rPr lang="en-US" dirty="0" smtClean="0">
                <a:solidFill>
                  <a:srgbClr val="000000"/>
                </a:solidFill>
                <a:latin typeface="+mn-lt"/>
              </a:rPr>
              <a:t>Consolidated unit-level financial forecasts (3-digit org) for FY20-23, by fund type grouping</a:t>
            </a:r>
            <a:br>
              <a:rPr lang="en-US" dirty="0" smtClean="0">
                <a:solidFill>
                  <a:srgbClr val="000000"/>
                </a:solidFill>
                <a:latin typeface="+mn-lt"/>
              </a:rPr>
            </a:br>
            <a:endParaRPr lang="en-US" dirty="0" smtClean="0">
              <a:solidFill>
                <a:srgbClr val="000000"/>
              </a:solidFill>
              <a:latin typeface="+mn-lt"/>
            </a:endParaRPr>
          </a:p>
          <a:p>
            <a:r>
              <a:rPr lang="en-US" dirty="0" smtClean="0">
                <a:solidFill>
                  <a:srgbClr val="000000"/>
                </a:solidFill>
                <a:latin typeface="+mn-lt"/>
              </a:rPr>
              <a:t>Commitments and intended uses of </a:t>
            </a:r>
            <a:r>
              <a:rPr lang="en-US" dirty="0" smtClean="0">
                <a:solidFill>
                  <a:srgbClr val="000000"/>
                </a:solidFill>
                <a:latin typeface="+mn-lt"/>
              </a:rPr>
              <a:t>carryover </a:t>
            </a:r>
            <a:r>
              <a:rPr lang="en-US" dirty="0" smtClean="0">
                <a:solidFill>
                  <a:srgbClr val="000000"/>
                </a:solidFill>
                <a:latin typeface="+mn-lt"/>
              </a:rPr>
              <a:t/>
            </a:r>
            <a:br>
              <a:rPr lang="en-US" dirty="0" smtClean="0">
                <a:solidFill>
                  <a:srgbClr val="000000"/>
                </a:solidFill>
                <a:latin typeface="+mn-lt"/>
              </a:rPr>
            </a:br>
            <a:endParaRPr lang="en-US" dirty="0" smtClean="0">
              <a:solidFill>
                <a:srgbClr val="000000"/>
              </a:solidFill>
              <a:latin typeface="+mn-lt"/>
            </a:endParaRPr>
          </a:p>
          <a:p>
            <a:r>
              <a:rPr lang="en-US" dirty="0" smtClean="0">
                <a:solidFill>
                  <a:srgbClr val="000000"/>
                </a:solidFill>
                <a:latin typeface="+mn-lt"/>
              </a:rPr>
              <a:t>Academic/programmatic “vitality” </a:t>
            </a:r>
            <a:br>
              <a:rPr lang="en-US" dirty="0" smtClean="0">
                <a:solidFill>
                  <a:srgbClr val="000000"/>
                </a:solidFill>
                <a:latin typeface="+mn-lt"/>
              </a:rPr>
            </a:br>
            <a:endParaRPr lang="en-US" dirty="0" smtClean="0">
              <a:solidFill>
                <a:srgbClr val="000000"/>
              </a:solidFill>
              <a:latin typeface="+mn-lt"/>
            </a:endParaRPr>
          </a:p>
          <a:p>
            <a:r>
              <a:rPr lang="en-US" dirty="0" smtClean="0">
                <a:solidFill>
                  <a:srgbClr val="000000"/>
                </a:solidFill>
                <a:latin typeface="+mn-lt"/>
              </a:rPr>
              <a:t>Fiscal “vitality”</a:t>
            </a:r>
            <a:br>
              <a:rPr lang="en-US" dirty="0" smtClean="0">
                <a:solidFill>
                  <a:srgbClr val="000000"/>
                </a:solidFill>
                <a:latin typeface="+mn-lt"/>
              </a:rPr>
            </a:br>
            <a:endParaRPr lang="en-US" dirty="0" smtClean="0">
              <a:solidFill>
                <a:srgbClr val="000000"/>
              </a:solidFill>
              <a:latin typeface="+mn-lt"/>
            </a:endParaRPr>
          </a:p>
          <a:p>
            <a:r>
              <a:rPr lang="en-US" dirty="0" smtClean="0">
                <a:solidFill>
                  <a:srgbClr val="000000"/>
                </a:solidFill>
                <a:latin typeface="+mn-lt"/>
              </a:rPr>
              <a:t>Staff, Faculty/Librarian and Student </a:t>
            </a:r>
            <a:r>
              <a:rPr lang="en-US" dirty="0" smtClean="0">
                <a:solidFill>
                  <a:srgbClr val="000000"/>
                </a:solidFill>
                <a:latin typeface="+mn-lt"/>
              </a:rPr>
              <a:t>anticipated </a:t>
            </a:r>
            <a:r>
              <a:rPr lang="en-US" dirty="0" smtClean="0">
                <a:solidFill>
                  <a:srgbClr val="000000"/>
                </a:solidFill>
                <a:latin typeface="+mn-lt"/>
              </a:rPr>
              <a:t>growth/contraction/retention information</a:t>
            </a:r>
            <a:br>
              <a:rPr lang="en-US" dirty="0" smtClean="0">
                <a:solidFill>
                  <a:srgbClr val="000000"/>
                </a:solidFill>
                <a:latin typeface="+mn-lt"/>
              </a:rPr>
            </a:br>
            <a:endParaRPr lang="en-US" dirty="0" smtClean="0">
              <a:solidFill>
                <a:srgbClr val="000000"/>
              </a:solidFill>
              <a:latin typeface="+mn-lt"/>
            </a:endParaRPr>
          </a:p>
          <a:p>
            <a:r>
              <a:rPr lang="en-US" dirty="0" smtClean="0">
                <a:solidFill>
                  <a:srgbClr val="000000"/>
                </a:solidFill>
                <a:latin typeface="+mn-lt"/>
              </a:rPr>
              <a:t>Tuition rate proposals (graduate/professional) programs</a:t>
            </a:r>
          </a:p>
          <a:p>
            <a:pPr lvl="1"/>
            <a:endParaRPr lang="en-US" dirty="0" smtClean="0">
              <a:solidFill>
                <a:srgbClr val="000000"/>
              </a:solidFill>
              <a:latin typeface="+mn-lt"/>
            </a:endParaRPr>
          </a:p>
          <a:p>
            <a:pPr lvl="1"/>
            <a:endParaRPr lang="en-US" dirty="0" smtClean="0">
              <a:solidFill>
                <a:srgbClr val="000000"/>
              </a:solidFill>
              <a:latin typeface="+mn-lt"/>
            </a:endParaRPr>
          </a:p>
          <a:p>
            <a:pPr lvl="1"/>
            <a:endParaRPr lang="en-US" dirty="0">
              <a:solidFill>
                <a:srgbClr val="000000"/>
              </a:solidFill>
              <a:latin typeface="+mn-lt"/>
            </a:endParaRPr>
          </a:p>
          <a:p>
            <a:endParaRPr lang="en-US" dirty="0">
              <a:solidFill>
                <a:srgbClr val="000000"/>
              </a:solidFill>
              <a:latin typeface="+mn-lt"/>
            </a:endParaRPr>
          </a:p>
        </p:txBody>
      </p:sp>
    </p:spTree>
    <p:extLst>
      <p:ext uri="{BB962C8B-B14F-4D97-AF65-F5344CB8AC3E}">
        <p14:creationId xmlns:p14="http://schemas.microsoft.com/office/powerpoint/2010/main" val="24793938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normAutofit/>
          </a:bodyPr>
          <a:lstStyle/>
          <a:p>
            <a:r>
              <a:rPr lang="en-US" dirty="0" smtClean="0"/>
              <a:t>FY21 Annual Review Process Goals</a:t>
            </a:r>
            <a:br>
              <a:rPr lang="en-US" dirty="0" smtClean="0"/>
            </a:br>
            <a:endParaRPr lang="en-US" i="1" dirty="0"/>
          </a:p>
        </p:txBody>
      </p:sp>
      <p:sp>
        <p:nvSpPr>
          <p:cNvPr id="2" name="Text Placeholder 1"/>
          <p:cNvSpPr>
            <a:spLocks noGrp="1"/>
          </p:cNvSpPr>
          <p:nvPr>
            <p:ph type="body" sz="quarter" idx="11"/>
          </p:nvPr>
        </p:nvSpPr>
        <p:spPr>
          <a:xfrm>
            <a:off x="445162" y="1569720"/>
            <a:ext cx="8411258" cy="5133799"/>
          </a:xfrm>
        </p:spPr>
        <p:txBody>
          <a:bodyPr>
            <a:normAutofit/>
          </a:bodyPr>
          <a:lstStyle/>
          <a:p>
            <a:r>
              <a:rPr lang="en-US" sz="1800" dirty="0" smtClean="0">
                <a:solidFill>
                  <a:srgbClr val="000000"/>
                </a:solidFill>
                <a:latin typeface="+mn-lt"/>
              </a:rPr>
              <a:t>Once </a:t>
            </a:r>
            <a:r>
              <a:rPr lang="en-US" sz="1800" dirty="0" smtClean="0">
                <a:solidFill>
                  <a:srgbClr val="000000"/>
                </a:solidFill>
                <a:latin typeface="+mn-lt"/>
              </a:rPr>
              <a:t>again, focus on incremental improvements, </a:t>
            </a:r>
            <a:r>
              <a:rPr lang="en-US" sz="1800" dirty="0">
                <a:solidFill>
                  <a:srgbClr val="000000"/>
                </a:solidFill>
                <a:latin typeface="+mn-lt"/>
              </a:rPr>
              <a:t>such as the addition of formulas, new reference tools, locking cells for data consistency, etc</a:t>
            </a:r>
            <a:r>
              <a:rPr lang="en-US" sz="1800" dirty="0" smtClean="0">
                <a:solidFill>
                  <a:srgbClr val="000000"/>
                </a:solidFill>
                <a:latin typeface="+mn-lt"/>
              </a:rPr>
              <a:t>. </a:t>
            </a:r>
            <a:br>
              <a:rPr lang="en-US" sz="1800" dirty="0" smtClean="0">
                <a:solidFill>
                  <a:srgbClr val="000000"/>
                </a:solidFill>
                <a:latin typeface="+mn-lt"/>
              </a:rPr>
            </a:br>
            <a:endParaRPr lang="en-US" sz="1800" dirty="0">
              <a:solidFill>
                <a:srgbClr val="000000"/>
              </a:solidFill>
              <a:latin typeface="+mn-lt"/>
            </a:endParaRPr>
          </a:p>
          <a:p>
            <a:r>
              <a:rPr lang="en-US" sz="1800" dirty="0" smtClean="0">
                <a:solidFill>
                  <a:srgbClr val="000000"/>
                </a:solidFill>
                <a:latin typeface="+mn-lt"/>
              </a:rPr>
              <a:t>Capture unit level forecasts, by fund, from FY20-FY23</a:t>
            </a:r>
            <a:r>
              <a:rPr lang="en-US" sz="1800" i="1" dirty="0" smtClean="0">
                <a:solidFill>
                  <a:srgbClr val="000000"/>
                </a:solidFill>
                <a:latin typeface="+mn-lt"/>
              </a:rPr>
              <a:t/>
            </a:r>
            <a:br>
              <a:rPr lang="en-US" sz="1800" i="1" dirty="0" smtClean="0">
                <a:solidFill>
                  <a:srgbClr val="000000"/>
                </a:solidFill>
                <a:latin typeface="+mn-lt"/>
              </a:rPr>
            </a:br>
            <a:endParaRPr lang="en-US" sz="1800" dirty="0">
              <a:solidFill>
                <a:srgbClr val="000000"/>
              </a:solidFill>
              <a:latin typeface="+mn-lt"/>
            </a:endParaRPr>
          </a:p>
          <a:p>
            <a:r>
              <a:rPr lang="en-US" sz="1800" dirty="0" smtClean="0">
                <a:solidFill>
                  <a:srgbClr val="000000"/>
                </a:solidFill>
                <a:latin typeface="+mn-lt"/>
              </a:rPr>
              <a:t>Employ a timeline that is similar to last </a:t>
            </a:r>
            <a:r>
              <a:rPr lang="en-US" sz="1800" dirty="0" smtClean="0">
                <a:solidFill>
                  <a:srgbClr val="000000"/>
                </a:solidFill>
                <a:latin typeface="+mn-lt"/>
              </a:rPr>
              <a:t>year</a:t>
            </a:r>
            <a:br>
              <a:rPr lang="en-US" sz="1800" dirty="0" smtClean="0">
                <a:solidFill>
                  <a:srgbClr val="000000"/>
                </a:solidFill>
                <a:latin typeface="+mn-lt"/>
              </a:rPr>
            </a:br>
            <a:endParaRPr lang="en-US" sz="1800" dirty="0" smtClean="0">
              <a:solidFill>
                <a:srgbClr val="000000"/>
              </a:solidFill>
              <a:latin typeface="+mn-lt"/>
            </a:endParaRPr>
          </a:p>
          <a:p>
            <a:r>
              <a:rPr lang="en-US" sz="1800" dirty="0">
                <a:solidFill>
                  <a:srgbClr val="000000"/>
                </a:solidFill>
                <a:latin typeface="+mn-lt"/>
              </a:rPr>
              <a:t>Collect supplementary detail regarding unit level commitments of carryover (GOF/DOF</a:t>
            </a:r>
            <a:r>
              <a:rPr lang="en-US" sz="1800" dirty="0" smtClean="0">
                <a:solidFill>
                  <a:srgbClr val="000000"/>
                </a:solidFill>
                <a:latin typeface="+mn-lt"/>
              </a:rPr>
              <a:t>)</a:t>
            </a:r>
            <a:br>
              <a:rPr lang="en-US" sz="1800" dirty="0" smtClean="0">
                <a:solidFill>
                  <a:srgbClr val="000000"/>
                </a:solidFill>
                <a:latin typeface="+mn-lt"/>
              </a:rPr>
            </a:br>
            <a:endParaRPr lang="en-US" sz="1800" dirty="0" smtClean="0">
              <a:solidFill>
                <a:srgbClr val="000000"/>
              </a:solidFill>
              <a:latin typeface="+mn-lt"/>
            </a:endParaRPr>
          </a:p>
          <a:p>
            <a:r>
              <a:rPr lang="en-US" sz="1800" dirty="0" smtClean="0">
                <a:solidFill>
                  <a:srgbClr val="000000"/>
                </a:solidFill>
                <a:latin typeface="+mn-lt"/>
              </a:rPr>
              <a:t>Collect additional information in the following areas:</a:t>
            </a:r>
          </a:p>
          <a:p>
            <a:pPr lvl="1" indent="-342900"/>
            <a:r>
              <a:rPr lang="en-US" sz="1600" dirty="0">
                <a:solidFill>
                  <a:srgbClr val="000000"/>
                </a:solidFill>
                <a:latin typeface="+mn-lt"/>
              </a:rPr>
              <a:t>Undergraduate </a:t>
            </a:r>
            <a:r>
              <a:rPr lang="en-US" sz="1600" dirty="0" smtClean="0">
                <a:solidFill>
                  <a:srgbClr val="000000"/>
                </a:solidFill>
                <a:latin typeface="+mn-lt"/>
              </a:rPr>
              <a:t>enrollment capacity planning</a:t>
            </a:r>
            <a:endParaRPr lang="en-US" sz="1600" dirty="0">
              <a:solidFill>
                <a:srgbClr val="000000"/>
              </a:solidFill>
              <a:latin typeface="+mn-lt"/>
            </a:endParaRPr>
          </a:p>
          <a:p>
            <a:pPr lvl="1" indent="-342900"/>
            <a:r>
              <a:rPr lang="en-US" sz="1600" dirty="0" smtClean="0">
                <a:solidFill>
                  <a:srgbClr val="000000"/>
                </a:solidFill>
                <a:latin typeface="+mn-lt"/>
              </a:rPr>
              <a:t>Fiscal exigency planning</a:t>
            </a:r>
            <a:endParaRPr lang="en-US" sz="1600" dirty="0">
              <a:latin typeface="+mn-lt"/>
            </a:endParaRPr>
          </a:p>
          <a:p>
            <a:pPr lvl="1" indent="-342900"/>
            <a:r>
              <a:rPr lang="en-US" sz="1600" dirty="0" smtClean="0">
                <a:solidFill>
                  <a:srgbClr val="000000"/>
                </a:solidFill>
                <a:latin typeface="+mn-lt"/>
              </a:rPr>
              <a:t>Status of business, academic and research continuity plans (BARC)</a:t>
            </a:r>
            <a:endParaRPr lang="en-US" sz="1600" dirty="0" smtClean="0">
              <a:solidFill>
                <a:srgbClr val="000000"/>
              </a:solidFill>
              <a:latin typeface="+mn-lt"/>
            </a:endParaRPr>
          </a:p>
        </p:txBody>
      </p:sp>
    </p:spTree>
    <p:extLst>
      <p:ext uri="{BB962C8B-B14F-4D97-AF65-F5344CB8AC3E}">
        <p14:creationId xmlns:p14="http://schemas.microsoft.com/office/powerpoint/2010/main" val="42334195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normAutofit fontScale="92500" lnSpcReduction="20000"/>
          </a:bodyPr>
          <a:lstStyle/>
          <a:p>
            <a:r>
              <a:rPr lang="en-US" dirty="0" smtClean="0"/>
              <a:t>Undergraduate Enrollment Capacity Planning Questions</a:t>
            </a:r>
            <a:r>
              <a:rPr lang="en-US" dirty="0" smtClean="0"/>
              <a:t/>
            </a:r>
            <a:br>
              <a:rPr lang="en-US" dirty="0" smtClean="0"/>
            </a:br>
            <a:endParaRPr lang="en-US" i="1" dirty="0"/>
          </a:p>
        </p:txBody>
      </p:sp>
      <p:sp>
        <p:nvSpPr>
          <p:cNvPr id="2" name="Text Placeholder 1"/>
          <p:cNvSpPr>
            <a:spLocks noGrp="1"/>
          </p:cNvSpPr>
          <p:nvPr>
            <p:ph type="body" sz="quarter" idx="11"/>
          </p:nvPr>
        </p:nvSpPr>
        <p:spPr>
          <a:xfrm>
            <a:off x="445162" y="1569720"/>
            <a:ext cx="8411258" cy="5133799"/>
          </a:xfrm>
        </p:spPr>
        <p:txBody>
          <a:bodyPr>
            <a:normAutofit/>
          </a:bodyPr>
          <a:lstStyle/>
          <a:p>
            <a:pPr marL="400050" lvl="1" indent="0">
              <a:buNone/>
            </a:pPr>
            <a:r>
              <a:rPr lang="en-US" sz="1600" b="1" u="sng" dirty="0" smtClean="0">
                <a:solidFill>
                  <a:srgbClr val="000000"/>
                </a:solidFill>
                <a:latin typeface="+mn-lt"/>
              </a:rPr>
              <a:t>Purpose</a:t>
            </a:r>
            <a:r>
              <a:rPr lang="en-US" sz="1600" b="1" dirty="0" smtClean="0">
                <a:solidFill>
                  <a:srgbClr val="000000"/>
                </a:solidFill>
                <a:latin typeface="+mn-lt"/>
              </a:rPr>
              <a:t>: </a:t>
            </a:r>
            <a:r>
              <a:rPr lang="en-US" sz="1600" dirty="0" smtClean="0">
                <a:solidFill>
                  <a:srgbClr val="000000"/>
                </a:solidFill>
                <a:latin typeface="+mn-lt"/>
              </a:rPr>
              <a:t>Gather general information from academic units to inform institutional undergraduate enrollment capacity planning efforts. Three questions – program capacity, teaching load policy and strategic enrollment plans.</a:t>
            </a:r>
          </a:p>
          <a:p>
            <a:pPr marL="400050" lvl="1" indent="0">
              <a:buNone/>
            </a:pPr>
            <a:r>
              <a:rPr lang="en-US" sz="1600" dirty="0">
                <a:solidFill>
                  <a:srgbClr val="000000"/>
                </a:solidFill>
                <a:latin typeface="+mn-lt"/>
              </a:rPr>
              <a:t/>
            </a:r>
            <a:br>
              <a:rPr lang="en-US" sz="1600" dirty="0">
                <a:solidFill>
                  <a:srgbClr val="000000"/>
                </a:solidFill>
                <a:latin typeface="+mn-lt"/>
              </a:rPr>
            </a:br>
            <a:r>
              <a:rPr lang="en-US" sz="1600" dirty="0" smtClean="0">
                <a:solidFill>
                  <a:srgbClr val="000000"/>
                </a:solidFill>
                <a:latin typeface="+mn-lt"/>
              </a:rPr>
              <a:t>Program Capacity (i.e. as measured by major enrollments and/or degree production) </a:t>
            </a:r>
            <a:br>
              <a:rPr lang="en-US" sz="1600" dirty="0" smtClean="0">
                <a:solidFill>
                  <a:srgbClr val="000000"/>
                </a:solidFill>
                <a:latin typeface="+mn-lt"/>
              </a:rPr>
            </a:br>
            <a:r>
              <a:rPr lang="en-US" sz="1200" i="1" dirty="0" smtClean="0">
                <a:solidFill>
                  <a:srgbClr val="FF0000"/>
                </a:solidFill>
                <a:latin typeface="+mn-lt"/>
              </a:rPr>
              <a:t>Word Limit: 250</a:t>
            </a:r>
            <a:r>
              <a:rPr lang="en-US" sz="1400" dirty="0" smtClean="0">
                <a:solidFill>
                  <a:srgbClr val="FF0000"/>
                </a:solidFill>
                <a:latin typeface="+mn-lt"/>
              </a:rPr>
              <a:t> </a:t>
            </a:r>
            <a:endParaRPr lang="en-US" sz="1400" dirty="0" smtClean="0">
              <a:solidFill>
                <a:srgbClr val="000000"/>
              </a:solidFill>
              <a:latin typeface="+mn-lt"/>
            </a:endParaRPr>
          </a:p>
          <a:p>
            <a:pPr lvl="2" indent="-342900"/>
            <a:r>
              <a:rPr lang="en-US" sz="1400" dirty="0" smtClean="0">
                <a:solidFill>
                  <a:srgbClr val="000000"/>
                </a:solidFill>
                <a:latin typeface="+mn-lt"/>
              </a:rPr>
              <a:t>What </a:t>
            </a:r>
            <a:r>
              <a:rPr lang="en-US" sz="1400" dirty="0">
                <a:solidFill>
                  <a:srgbClr val="000000"/>
                </a:solidFill>
                <a:latin typeface="+mn-lt"/>
              </a:rPr>
              <a:t>programs are at or close to capacity without additional space or supplemental resources? </a:t>
            </a:r>
            <a:r>
              <a:rPr lang="en-US" sz="1400" dirty="0" smtClean="0">
                <a:solidFill>
                  <a:srgbClr val="000000"/>
                </a:solidFill>
                <a:latin typeface="+mn-lt"/>
              </a:rPr>
              <a:t/>
            </a:r>
            <a:br>
              <a:rPr lang="en-US" sz="1400" dirty="0" smtClean="0">
                <a:solidFill>
                  <a:srgbClr val="000000"/>
                </a:solidFill>
                <a:latin typeface="+mn-lt"/>
              </a:rPr>
            </a:br>
            <a:endParaRPr lang="en-US" sz="1400" dirty="0" smtClean="0">
              <a:solidFill>
                <a:srgbClr val="000000"/>
              </a:solidFill>
              <a:latin typeface="+mn-lt"/>
            </a:endParaRPr>
          </a:p>
          <a:p>
            <a:pPr lvl="2" indent="-342900"/>
            <a:r>
              <a:rPr lang="en-US" sz="1400" dirty="0" smtClean="0">
                <a:solidFill>
                  <a:srgbClr val="000000"/>
                </a:solidFill>
                <a:latin typeface="+mn-lt"/>
              </a:rPr>
              <a:t>What </a:t>
            </a:r>
            <a:r>
              <a:rPr lang="en-US" sz="1400" dirty="0">
                <a:solidFill>
                  <a:srgbClr val="000000"/>
                </a:solidFill>
                <a:latin typeface="+mn-lt"/>
              </a:rPr>
              <a:t>programs are at or close to capacity based on demand and program quality (i.e., we don’t see enough demand to increase or an increase in the size would negatively impact quality)?  </a:t>
            </a:r>
            <a:r>
              <a:rPr lang="en-US" sz="1400" dirty="0" smtClean="0">
                <a:solidFill>
                  <a:srgbClr val="000000"/>
                </a:solidFill>
                <a:latin typeface="+mn-lt"/>
              </a:rPr>
              <a:t/>
            </a:r>
            <a:br>
              <a:rPr lang="en-US" sz="1400" dirty="0" smtClean="0">
                <a:solidFill>
                  <a:srgbClr val="000000"/>
                </a:solidFill>
                <a:latin typeface="+mn-lt"/>
              </a:rPr>
            </a:br>
            <a:endParaRPr lang="en-US" sz="1400" dirty="0" smtClean="0">
              <a:solidFill>
                <a:srgbClr val="000000"/>
              </a:solidFill>
              <a:latin typeface="+mn-lt"/>
            </a:endParaRPr>
          </a:p>
          <a:p>
            <a:pPr lvl="2" indent="-342900"/>
            <a:r>
              <a:rPr lang="en-US" sz="1400" dirty="0" smtClean="0">
                <a:solidFill>
                  <a:srgbClr val="000000"/>
                </a:solidFill>
                <a:latin typeface="+mn-lt"/>
              </a:rPr>
              <a:t>Do </a:t>
            </a:r>
            <a:r>
              <a:rPr lang="en-US" sz="1400" dirty="0">
                <a:solidFill>
                  <a:srgbClr val="000000"/>
                </a:solidFill>
                <a:latin typeface="+mn-lt"/>
              </a:rPr>
              <a:t>you have programs with declining enrollments or declining demand that you feel will continue in the next 3-5 years (2021-2025)? </a:t>
            </a:r>
            <a:r>
              <a:rPr lang="en-US" sz="1400" dirty="0" smtClean="0">
                <a:solidFill>
                  <a:srgbClr val="000000"/>
                </a:solidFill>
                <a:latin typeface="+mn-lt"/>
              </a:rPr>
              <a:t/>
            </a:r>
            <a:br>
              <a:rPr lang="en-US" sz="1400" dirty="0" smtClean="0">
                <a:solidFill>
                  <a:srgbClr val="000000"/>
                </a:solidFill>
                <a:latin typeface="+mn-lt"/>
              </a:rPr>
            </a:br>
            <a:endParaRPr lang="en-US" sz="1400" dirty="0" smtClean="0">
              <a:solidFill>
                <a:srgbClr val="000000"/>
              </a:solidFill>
              <a:latin typeface="+mn-lt"/>
            </a:endParaRPr>
          </a:p>
          <a:p>
            <a:pPr lvl="2" indent="-342900"/>
            <a:r>
              <a:rPr lang="en-US" sz="1400" dirty="0" smtClean="0">
                <a:solidFill>
                  <a:srgbClr val="000000"/>
                </a:solidFill>
                <a:latin typeface="+mn-lt"/>
              </a:rPr>
              <a:t>If </a:t>
            </a:r>
            <a:r>
              <a:rPr lang="en-US" sz="1400" dirty="0">
                <a:solidFill>
                  <a:srgbClr val="000000"/>
                </a:solidFill>
                <a:latin typeface="+mn-lt"/>
              </a:rPr>
              <a:t>yes, which ones and at what rate (i.e. “our Mechanical Engineering program has seen a 10% decline in enrollments (or activity) over the past three years”)?  </a:t>
            </a:r>
            <a:endParaRPr lang="en-US" sz="1400" dirty="0">
              <a:solidFill>
                <a:srgbClr val="FF0000"/>
              </a:solidFill>
              <a:latin typeface="+mn-lt"/>
            </a:endParaRPr>
          </a:p>
        </p:txBody>
      </p:sp>
    </p:spTree>
    <p:extLst>
      <p:ext uri="{BB962C8B-B14F-4D97-AF65-F5344CB8AC3E}">
        <p14:creationId xmlns:p14="http://schemas.microsoft.com/office/powerpoint/2010/main" val="32637739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normAutofit fontScale="92500" lnSpcReduction="20000"/>
          </a:bodyPr>
          <a:lstStyle/>
          <a:p>
            <a:r>
              <a:rPr lang="en-US" dirty="0" smtClean="0"/>
              <a:t>Undergraduate Enrollment Capacity Planning Questions</a:t>
            </a:r>
            <a:r>
              <a:rPr lang="en-US" dirty="0" smtClean="0"/>
              <a:t/>
            </a:r>
            <a:br>
              <a:rPr lang="en-US" dirty="0" smtClean="0"/>
            </a:br>
            <a:endParaRPr lang="en-US" i="1" dirty="0"/>
          </a:p>
        </p:txBody>
      </p:sp>
      <p:sp>
        <p:nvSpPr>
          <p:cNvPr id="2" name="Text Placeholder 1"/>
          <p:cNvSpPr>
            <a:spLocks noGrp="1"/>
          </p:cNvSpPr>
          <p:nvPr>
            <p:ph type="body" sz="quarter" idx="11"/>
          </p:nvPr>
        </p:nvSpPr>
        <p:spPr>
          <a:xfrm>
            <a:off x="445162" y="1569720"/>
            <a:ext cx="8411258" cy="5133799"/>
          </a:xfrm>
        </p:spPr>
        <p:txBody>
          <a:bodyPr>
            <a:normAutofit/>
          </a:bodyPr>
          <a:lstStyle/>
          <a:p>
            <a:pPr marL="400050" lvl="1" indent="0">
              <a:buNone/>
            </a:pPr>
            <a:r>
              <a:rPr lang="en-US" sz="1600" dirty="0" smtClean="0">
                <a:solidFill>
                  <a:srgbClr val="000000"/>
                </a:solidFill>
                <a:latin typeface="+mn-lt"/>
              </a:rPr>
              <a:t>Faculty </a:t>
            </a:r>
            <a:r>
              <a:rPr lang="en-US" sz="1600" dirty="0">
                <a:solidFill>
                  <a:srgbClr val="000000"/>
                </a:solidFill>
                <a:latin typeface="+mn-lt"/>
              </a:rPr>
              <a:t>Teaching Load: </a:t>
            </a:r>
            <a:br>
              <a:rPr lang="en-US" sz="1600" dirty="0">
                <a:solidFill>
                  <a:srgbClr val="000000"/>
                </a:solidFill>
                <a:latin typeface="+mn-lt"/>
              </a:rPr>
            </a:br>
            <a:r>
              <a:rPr lang="en-US" sz="1200" i="1" dirty="0" smtClean="0">
                <a:solidFill>
                  <a:srgbClr val="FF0000"/>
                </a:solidFill>
                <a:latin typeface="+mn-lt"/>
              </a:rPr>
              <a:t>Word </a:t>
            </a:r>
            <a:r>
              <a:rPr lang="en-US" sz="1200" i="1" dirty="0">
                <a:solidFill>
                  <a:srgbClr val="FF0000"/>
                </a:solidFill>
                <a:latin typeface="+mn-lt"/>
              </a:rPr>
              <a:t>Limit: 250</a:t>
            </a:r>
            <a:r>
              <a:rPr lang="en-US" sz="1400" dirty="0">
                <a:solidFill>
                  <a:srgbClr val="FF0000"/>
                </a:solidFill>
                <a:latin typeface="+mn-lt"/>
              </a:rPr>
              <a:t> </a:t>
            </a:r>
            <a:r>
              <a:rPr lang="en-US" sz="1600" dirty="0" smtClean="0">
                <a:solidFill>
                  <a:srgbClr val="000000"/>
                </a:solidFill>
                <a:latin typeface="+mn-lt"/>
              </a:rPr>
              <a:t/>
            </a:r>
            <a:br>
              <a:rPr lang="en-US" sz="1600" dirty="0" smtClean="0">
                <a:solidFill>
                  <a:srgbClr val="000000"/>
                </a:solidFill>
                <a:latin typeface="+mn-lt"/>
              </a:rPr>
            </a:br>
            <a:endParaRPr lang="en-US" sz="1600" dirty="0">
              <a:solidFill>
                <a:srgbClr val="000000"/>
              </a:solidFill>
              <a:latin typeface="+mn-lt"/>
            </a:endParaRPr>
          </a:p>
          <a:p>
            <a:pPr marL="1085850" lvl="2"/>
            <a:r>
              <a:rPr lang="en-US" sz="1400" dirty="0">
                <a:solidFill>
                  <a:srgbClr val="000000"/>
                </a:solidFill>
                <a:latin typeface="+mn-lt"/>
              </a:rPr>
              <a:t>Does your unit have a faculty workload policy or practice for its tenured/tenure track faculty and multi-year appointment lecturers that includes expectations for course load? </a:t>
            </a:r>
          </a:p>
          <a:p>
            <a:pPr marL="1085850" lvl="2"/>
            <a:r>
              <a:rPr lang="en-US" sz="1400" dirty="0">
                <a:solidFill>
                  <a:srgbClr val="000000"/>
                </a:solidFill>
                <a:latin typeface="+mn-lt"/>
              </a:rPr>
              <a:t>If so, please provide details (e.g., the number of course sections taught). </a:t>
            </a:r>
            <a:endParaRPr lang="en-US" sz="1400" dirty="0" smtClean="0">
              <a:solidFill>
                <a:srgbClr val="000000"/>
              </a:solidFill>
              <a:latin typeface="+mn-lt"/>
            </a:endParaRPr>
          </a:p>
          <a:p>
            <a:pPr marL="1085850" lvl="2"/>
            <a:endParaRPr lang="en-US" sz="1400" dirty="0">
              <a:solidFill>
                <a:srgbClr val="000000"/>
              </a:solidFill>
              <a:latin typeface="+mn-lt"/>
            </a:endParaRPr>
          </a:p>
          <a:p>
            <a:pPr marL="400050" lvl="1" indent="0">
              <a:buNone/>
            </a:pPr>
            <a:r>
              <a:rPr lang="en-US" sz="1600" dirty="0">
                <a:solidFill>
                  <a:srgbClr val="000000"/>
                </a:solidFill>
                <a:latin typeface="+mn-lt"/>
              </a:rPr>
              <a:t>Strategic Enrollment Plans: Please share your optimal 3-5 year strategic enrollment plan for your undergraduate programs. Specifically address the following:</a:t>
            </a:r>
            <a:br>
              <a:rPr lang="en-US" sz="1600" dirty="0">
                <a:solidFill>
                  <a:srgbClr val="000000"/>
                </a:solidFill>
                <a:latin typeface="+mn-lt"/>
              </a:rPr>
            </a:br>
            <a:r>
              <a:rPr lang="en-US" sz="1200" dirty="0">
                <a:solidFill>
                  <a:srgbClr val="FF0000"/>
                </a:solidFill>
                <a:latin typeface="+mn-lt"/>
              </a:rPr>
              <a:t>Word Limit: 500 </a:t>
            </a:r>
            <a:r>
              <a:rPr lang="en-US" sz="1200" dirty="0" smtClean="0">
                <a:solidFill>
                  <a:srgbClr val="FF0000"/>
                </a:solidFill>
                <a:latin typeface="+mn-lt"/>
              </a:rPr>
              <a:t/>
            </a:r>
            <a:br>
              <a:rPr lang="en-US" sz="1200" dirty="0" smtClean="0">
                <a:solidFill>
                  <a:srgbClr val="FF0000"/>
                </a:solidFill>
                <a:latin typeface="+mn-lt"/>
              </a:rPr>
            </a:br>
            <a:endParaRPr lang="en-US" sz="1600" dirty="0" smtClean="0">
              <a:solidFill>
                <a:srgbClr val="000000"/>
              </a:solidFill>
              <a:latin typeface="+mn-lt"/>
            </a:endParaRPr>
          </a:p>
          <a:p>
            <a:pPr marL="1085850" lvl="2"/>
            <a:r>
              <a:rPr lang="en-US" sz="1400" dirty="0" smtClean="0">
                <a:solidFill>
                  <a:srgbClr val="000000"/>
                </a:solidFill>
                <a:latin typeface="+mn-lt"/>
              </a:rPr>
              <a:t>Areas for growth</a:t>
            </a:r>
          </a:p>
          <a:p>
            <a:pPr marL="1085850" lvl="2"/>
            <a:r>
              <a:rPr lang="en-US" sz="1400" dirty="0" smtClean="0">
                <a:solidFill>
                  <a:srgbClr val="000000"/>
                </a:solidFill>
                <a:latin typeface="+mn-lt"/>
              </a:rPr>
              <a:t>Areas </a:t>
            </a:r>
            <a:r>
              <a:rPr lang="en-US" sz="1400" dirty="0">
                <a:solidFill>
                  <a:srgbClr val="000000"/>
                </a:solidFill>
                <a:latin typeface="+mn-lt"/>
              </a:rPr>
              <a:t>for contraction </a:t>
            </a:r>
          </a:p>
          <a:p>
            <a:pPr marL="1085850" lvl="2"/>
            <a:r>
              <a:rPr lang="en-US" sz="1400" dirty="0">
                <a:solidFill>
                  <a:srgbClr val="000000"/>
                </a:solidFill>
                <a:latin typeface="+mn-lt"/>
              </a:rPr>
              <a:t>Opportunities for Interdisciplinary programs or collaboration within or across schools/colleges </a:t>
            </a:r>
          </a:p>
          <a:p>
            <a:pPr marL="1085850" lvl="2"/>
            <a:r>
              <a:rPr lang="en-US" sz="1400" dirty="0">
                <a:solidFill>
                  <a:srgbClr val="000000"/>
                </a:solidFill>
                <a:latin typeface="+mn-lt"/>
              </a:rPr>
              <a:t>Space and Resource Considerations  </a:t>
            </a:r>
            <a:endParaRPr lang="en-US" sz="1400" dirty="0">
              <a:solidFill>
                <a:srgbClr val="FF0000"/>
              </a:solidFill>
              <a:latin typeface="+mn-lt"/>
            </a:endParaRPr>
          </a:p>
          <a:p>
            <a:pPr marL="1085850" lvl="2"/>
            <a:endParaRPr lang="en-US" sz="1400" dirty="0">
              <a:solidFill>
                <a:srgbClr val="000000"/>
              </a:solidFill>
              <a:latin typeface="+mn-lt"/>
            </a:endParaRPr>
          </a:p>
          <a:p>
            <a:pPr marL="800100" lvl="2" indent="0">
              <a:buNone/>
            </a:pPr>
            <a:r>
              <a:rPr lang="en-US" sz="1600" dirty="0">
                <a:solidFill>
                  <a:srgbClr val="000000"/>
                </a:solidFill>
                <a:latin typeface="+mn-lt"/>
              </a:rPr>
              <a:t> </a:t>
            </a:r>
            <a:endParaRPr lang="en-US" sz="1600" dirty="0">
              <a:solidFill>
                <a:srgbClr val="FF0000"/>
              </a:solidFill>
              <a:latin typeface="+mn-lt"/>
            </a:endParaRPr>
          </a:p>
        </p:txBody>
      </p:sp>
    </p:spTree>
    <p:extLst>
      <p:ext uri="{BB962C8B-B14F-4D97-AF65-F5344CB8AC3E}">
        <p14:creationId xmlns:p14="http://schemas.microsoft.com/office/powerpoint/2010/main" val="21084071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normAutofit fontScale="92500" lnSpcReduction="20000"/>
          </a:bodyPr>
          <a:lstStyle/>
          <a:p>
            <a:r>
              <a:rPr lang="en-US" dirty="0" smtClean="0"/>
              <a:t>Business Continuity and Fiscal Exigency Planning Questions</a:t>
            </a:r>
            <a:r>
              <a:rPr lang="en-US" dirty="0" smtClean="0"/>
              <a:t/>
            </a:r>
            <a:br>
              <a:rPr lang="en-US" dirty="0" smtClean="0"/>
            </a:br>
            <a:endParaRPr lang="en-US" i="1" dirty="0"/>
          </a:p>
        </p:txBody>
      </p:sp>
      <p:sp>
        <p:nvSpPr>
          <p:cNvPr id="2" name="Text Placeholder 1"/>
          <p:cNvSpPr>
            <a:spLocks noGrp="1"/>
          </p:cNvSpPr>
          <p:nvPr>
            <p:ph type="body" sz="quarter" idx="11"/>
          </p:nvPr>
        </p:nvSpPr>
        <p:spPr>
          <a:xfrm>
            <a:off x="445162" y="1569720"/>
            <a:ext cx="8411258" cy="5133799"/>
          </a:xfrm>
        </p:spPr>
        <p:txBody>
          <a:bodyPr>
            <a:normAutofit/>
          </a:bodyPr>
          <a:lstStyle/>
          <a:p>
            <a:pPr marL="400050" lvl="1" indent="0">
              <a:buNone/>
            </a:pPr>
            <a:r>
              <a:rPr lang="en-US" sz="1600" b="1" u="sng" dirty="0" smtClean="0">
                <a:solidFill>
                  <a:srgbClr val="000000"/>
                </a:solidFill>
                <a:latin typeface="+mn-lt"/>
              </a:rPr>
              <a:t>Purpose</a:t>
            </a:r>
            <a:r>
              <a:rPr lang="en-US" sz="1600" b="1" dirty="0" smtClean="0">
                <a:solidFill>
                  <a:srgbClr val="000000"/>
                </a:solidFill>
                <a:latin typeface="+mn-lt"/>
              </a:rPr>
              <a:t>: </a:t>
            </a:r>
            <a:r>
              <a:rPr lang="en-US" sz="1600" dirty="0" smtClean="0">
                <a:solidFill>
                  <a:srgbClr val="000000"/>
                </a:solidFill>
                <a:latin typeface="+mn-lt"/>
              </a:rPr>
              <a:t>Gather a high level overview of unit level business/academic planning for a disruption in the UW’s ability to conduct “business as usual” or experience a sudden, material, decline in its revenue base. </a:t>
            </a:r>
          </a:p>
          <a:p>
            <a:pPr marL="400050" lvl="1" indent="0">
              <a:buNone/>
            </a:pPr>
            <a:endParaRPr lang="en-US" sz="1600" dirty="0">
              <a:solidFill>
                <a:srgbClr val="000000"/>
              </a:solidFill>
              <a:latin typeface="+mn-lt"/>
            </a:endParaRPr>
          </a:p>
          <a:p>
            <a:pPr marL="685800" lvl="1"/>
            <a:r>
              <a:rPr lang="en-US" sz="1600" dirty="0" smtClean="0">
                <a:solidFill>
                  <a:srgbClr val="000000"/>
                </a:solidFill>
                <a:latin typeface="+mn-lt"/>
              </a:rPr>
              <a:t>How </a:t>
            </a:r>
            <a:r>
              <a:rPr lang="en-US" sz="1600" dirty="0">
                <a:solidFill>
                  <a:srgbClr val="000000"/>
                </a:solidFill>
                <a:latin typeface="+mn-lt"/>
              </a:rPr>
              <a:t>would your unit respond to a 5% decrease in overall budget authority (GOF/DOF) and revenue (all other funds)? </a:t>
            </a:r>
            <a:r>
              <a:rPr lang="en-US" sz="1400" dirty="0" smtClean="0">
                <a:solidFill>
                  <a:srgbClr val="000000"/>
                </a:solidFill>
                <a:latin typeface="+mn-lt"/>
              </a:rPr>
              <a:t/>
            </a:r>
            <a:br>
              <a:rPr lang="en-US" sz="1400" dirty="0" smtClean="0">
                <a:solidFill>
                  <a:srgbClr val="000000"/>
                </a:solidFill>
                <a:latin typeface="+mn-lt"/>
              </a:rPr>
            </a:br>
            <a:r>
              <a:rPr lang="en-US" sz="1200" dirty="0" smtClean="0">
                <a:solidFill>
                  <a:srgbClr val="FF0000"/>
                </a:solidFill>
                <a:latin typeface="+mn-lt"/>
              </a:rPr>
              <a:t>Word </a:t>
            </a:r>
            <a:r>
              <a:rPr lang="en-US" sz="1200" dirty="0">
                <a:solidFill>
                  <a:srgbClr val="FF0000"/>
                </a:solidFill>
                <a:latin typeface="+mn-lt"/>
              </a:rPr>
              <a:t>Limit: </a:t>
            </a:r>
            <a:r>
              <a:rPr lang="en-US" sz="1200" dirty="0" smtClean="0">
                <a:solidFill>
                  <a:srgbClr val="FF0000"/>
                </a:solidFill>
                <a:latin typeface="+mn-lt"/>
              </a:rPr>
              <a:t>500</a:t>
            </a:r>
          </a:p>
          <a:p>
            <a:pPr marL="685800" lvl="1"/>
            <a:endParaRPr lang="en-US" sz="1400" dirty="0" smtClean="0">
              <a:solidFill>
                <a:srgbClr val="000000"/>
              </a:solidFill>
              <a:latin typeface="+mn-lt"/>
            </a:endParaRPr>
          </a:p>
          <a:p>
            <a:pPr marL="685800" lvl="1"/>
            <a:endParaRPr lang="en-US" sz="1400" dirty="0">
              <a:solidFill>
                <a:srgbClr val="000000"/>
              </a:solidFill>
              <a:latin typeface="+mn-lt"/>
            </a:endParaRPr>
          </a:p>
          <a:p>
            <a:pPr marL="685800" lvl="1"/>
            <a:r>
              <a:rPr lang="en-US" sz="1600" dirty="0">
                <a:solidFill>
                  <a:srgbClr val="000000"/>
                </a:solidFill>
                <a:latin typeface="+mn-lt"/>
              </a:rPr>
              <a:t>Please describe the status of your unit/campus’s business, academic, and research continuity (BARC) plan, as loaded into the Husky Ready system. </a:t>
            </a:r>
            <a:r>
              <a:rPr lang="en-US" sz="1400" dirty="0" smtClean="0">
                <a:solidFill>
                  <a:srgbClr val="000000"/>
                </a:solidFill>
                <a:latin typeface="+mn-lt"/>
              </a:rPr>
              <a:t/>
            </a:r>
            <a:br>
              <a:rPr lang="en-US" sz="1400" dirty="0" smtClean="0">
                <a:solidFill>
                  <a:srgbClr val="000000"/>
                </a:solidFill>
                <a:latin typeface="+mn-lt"/>
              </a:rPr>
            </a:br>
            <a:r>
              <a:rPr lang="en-US" sz="1200" dirty="0" smtClean="0">
                <a:solidFill>
                  <a:srgbClr val="FF0000"/>
                </a:solidFill>
                <a:latin typeface="+mn-lt"/>
              </a:rPr>
              <a:t>Word </a:t>
            </a:r>
            <a:r>
              <a:rPr lang="en-US" sz="1200" dirty="0">
                <a:solidFill>
                  <a:srgbClr val="FF0000"/>
                </a:solidFill>
                <a:latin typeface="+mn-lt"/>
              </a:rPr>
              <a:t>Limit: 250 </a:t>
            </a:r>
            <a:endParaRPr lang="en-US" sz="1200" dirty="0">
              <a:solidFill>
                <a:srgbClr val="FF0000"/>
              </a:solidFill>
              <a:latin typeface="+mn-lt"/>
            </a:endParaRPr>
          </a:p>
        </p:txBody>
      </p:sp>
    </p:spTree>
    <p:extLst>
      <p:ext uri="{BB962C8B-B14F-4D97-AF65-F5344CB8AC3E}">
        <p14:creationId xmlns:p14="http://schemas.microsoft.com/office/powerpoint/2010/main" val="803318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US" dirty="0" smtClean="0"/>
              <a:t>Fiscal Vitality Template Revisions</a:t>
            </a:r>
            <a:endParaRPr lang="en-US" dirty="0"/>
          </a:p>
        </p:txBody>
      </p:sp>
      <p:sp>
        <p:nvSpPr>
          <p:cNvPr id="3" name="Text Placeholder 2"/>
          <p:cNvSpPr>
            <a:spLocks noGrp="1"/>
          </p:cNvSpPr>
          <p:nvPr>
            <p:ph type="body" sz="quarter" idx="11"/>
          </p:nvPr>
        </p:nvSpPr>
        <p:spPr>
          <a:xfrm>
            <a:off x="660210" y="1521004"/>
            <a:ext cx="8196210" cy="4781238"/>
          </a:xfrm>
        </p:spPr>
        <p:txBody>
          <a:bodyPr>
            <a:normAutofit fontScale="92500" lnSpcReduction="20000"/>
          </a:bodyPr>
          <a:lstStyle/>
          <a:p>
            <a:pPr marL="0" indent="0" fontAlgn="base">
              <a:spcAft>
                <a:spcPct val="0"/>
              </a:spcAft>
              <a:buNone/>
            </a:pPr>
            <a:r>
              <a:rPr lang="en-US" altLang="en-US" sz="2000" b="1" i="1" dirty="0" smtClean="0">
                <a:solidFill>
                  <a:srgbClr val="000000"/>
                </a:solidFill>
                <a:latin typeface="+mn-lt"/>
              </a:rPr>
              <a:t>Incremental Changes</a:t>
            </a:r>
            <a:endParaRPr lang="en-US" altLang="en-US" sz="2000" b="1" i="1" dirty="0">
              <a:solidFill>
                <a:srgbClr val="000000"/>
              </a:solidFill>
              <a:latin typeface="+mn-lt"/>
            </a:endParaRPr>
          </a:p>
          <a:p>
            <a:pPr marL="806450" fontAlgn="base">
              <a:spcAft>
                <a:spcPct val="0"/>
              </a:spcAft>
            </a:pPr>
            <a:r>
              <a:rPr lang="en-US" altLang="en-US" sz="2000" dirty="0" smtClean="0">
                <a:solidFill>
                  <a:srgbClr val="000000"/>
                </a:solidFill>
                <a:latin typeface="+mn-lt"/>
              </a:rPr>
              <a:t>GOF and Special State Appropriations Tabs</a:t>
            </a:r>
          </a:p>
          <a:p>
            <a:pPr marL="1206500" lvl="1" fontAlgn="base">
              <a:spcAft>
                <a:spcPct val="0"/>
              </a:spcAft>
            </a:pPr>
            <a:r>
              <a:rPr lang="en-US" altLang="en-US" sz="1600" dirty="0" smtClean="0">
                <a:solidFill>
                  <a:srgbClr val="000000"/>
                </a:solidFill>
                <a:latin typeface="+mn-lt"/>
              </a:rPr>
              <a:t>Added a calculated “Foregone Proviso Funds” line to reflect the impact of unused proviso funds remaining at the end of BI17-19</a:t>
            </a:r>
          </a:p>
          <a:p>
            <a:pPr marL="806450" fontAlgn="base">
              <a:spcAft>
                <a:spcPct val="0"/>
              </a:spcAft>
            </a:pPr>
            <a:endParaRPr lang="en-US" altLang="en-US" sz="2000" dirty="0" smtClean="0">
              <a:solidFill>
                <a:srgbClr val="000000"/>
              </a:solidFill>
              <a:latin typeface="+mn-lt"/>
            </a:endParaRPr>
          </a:p>
          <a:p>
            <a:pPr marL="806450" fontAlgn="base">
              <a:spcAft>
                <a:spcPct val="0"/>
              </a:spcAft>
            </a:pPr>
            <a:r>
              <a:rPr lang="en-US" altLang="en-US" sz="2000" dirty="0">
                <a:solidFill>
                  <a:srgbClr val="000000"/>
                </a:solidFill>
                <a:latin typeface="+mn-lt"/>
              </a:rPr>
              <a:t>Grants &amp; Contracts – Other Tab</a:t>
            </a:r>
          </a:p>
          <a:p>
            <a:pPr marL="1206500" lvl="1" fontAlgn="base">
              <a:spcAft>
                <a:spcPct val="0"/>
              </a:spcAft>
            </a:pPr>
            <a:r>
              <a:rPr lang="en-US" altLang="en-US" sz="1600" dirty="0">
                <a:solidFill>
                  <a:srgbClr val="000000"/>
                </a:solidFill>
                <a:latin typeface="+mn-lt"/>
              </a:rPr>
              <a:t>Allows for entry of revenues falling short of, or exceeding, expenditures for the population of grants and contracts covered within this section that are not cost </a:t>
            </a:r>
            <a:r>
              <a:rPr lang="en-US" altLang="en-US" sz="1600" dirty="0" smtClean="0">
                <a:solidFill>
                  <a:srgbClr val="000000"/>
                </a:solidFill>
                <a:latin typeface="+mn-lt"/>
              </a:rPr>
              <a:t>reimbursable</a:t>
            </a:r>
            <a:br>
              <a:rPr lang="en-US" altLang="en-US" sz="1600" dirty="0" smtClean="0">
                <a:solidFill>
                  <a:srgbClr val="000000"/>
                </a:solidFill>
                <a:latin typeface="+mn-lt"/>
              </a:rPr>
            </a:br>
            <a:endParaRPr lang="en-US" altLang="en-US" sz="1600" dirty="0">
              <a:solidFill>
                <a:srgbClr val="000000"/>
              </a:solidFill>
              <a:latin typeface="+mn-lt"/>
            </a:endParaRPr>
          </a:p>
          <a:p>
            <a:pPr marL="806450" fontAlgn="base">
              <a:spcAft>
                <a:spcPct val="0"/>
              </a:spcAft>
            </a:pPr>
            <a:r>
              <a:rPr lang="en-US" altLang="en-US" sz="2000" dirty="0" smtClean="0">
                <a:solidFill>
                  <a:srgbClr val="000000"/>
                </a:solidFill>
                <a:latin typeface="+mn-lt"/>
              </a:rPr>
              <a:t>Carryover Uses and Commitments Tab</a:t>
            </a:r>
          </a:p>
          <a:p>
            <a:pPr marL="1206500" lvl="1" fontAlgn="base">
              <a:spcAft>
                <a:spcPct val="0"/>
              </a:spcAft>
            </a:pPr>
            <a:r>
              <a:rPr lang="en-US" altLang="en-US" sz="1600" dirty="0" smtClean="0">
                <a:solidFill>
                  <a:srgbClr val="000000"/>
                </a:solidFill>
                <a:latin typeface="+mn-lt"/>
              </a:rPr>
              <a:t>Reconfigured display to allow for the detailing of carryover commitments, by type and fiscal year</a:t>
            </a:r>
          </a:p>
          <a:p>
            <a:pPr marL="1206500" lvl="1" fontAlgn="base">
              <a:spcAft>
                <a:spcPct val="0"/>
              </a:spcAft>
            </a:pPr>
            <a:endParaRPr lang="en-US" altLang="en-US" sz="1600" dirty="0" smtClean="0">
              <a:solidFill>
                <a:srgbClr val="000000"/>
              </a:solidFill>
              <a:latin typeface="+mn-lt"/>
            </a:endParaRPr>
          </a:p>
          <a:p>
            <a:pPr marL="1206500" lvl="1" fontAlgn="base">
              <a:spcAft>
                <a:spcPct val="0"/>
              </a:spcAft>
            </a:pPr>
            <a:r>
              <a:rPr lang="en-US" altLang="en-US" sz="1600" dirty="0" smtClean="0">
                <a:solidFill>
                  <a:srgbClr val="000000"/>
                </a:solidFill>
                <a:latin typeface="+mn-lt"/>
              </a:rPr>
              <a:t>Formulas pull in beginning GOF/DOF balances, by fiscal year, driven off of unit data inputs to the GOF &amp; DOF tabs</a:t>
            </a:r>
          </a:p>
          <a:p>
            <a:pPr marL="1206500" lvl="1" fontAlgn="base">
              <a:spcAft>
                <a:spcPct val="0"/>
              </a:spcAft>
            </a:pPr>
            <a:endParaRPr lang="en-US" altLang="en-US" sz="1600" dirty="0" smtClean="0">
              <a:solidFill>
                <a:srgbClr val="000000"/>
              </a:solidFill>
              <a:latin typeface="+mn-lt"/>
            </a:endParaRPr>
          </a:p>
          <a:p>
            <a:pPr marL="1206500" lvl="1" fontAlgn="base">
              <a:spcAft>
                <a:spcPct val="0"/>
              </a:spcAft>
            </a:pPr>
            <a:r>
              <a:rPr lang="en-US" altLang="en-US" sz="1600" dirty="0" smtClean="0">
                <a:solidFill>
                  <a:srgbClr val="000000"/>
                </a:solidFill>
                <a:latin typeface="+mn-lt"/>
              </a:rPr>
              <a:t>Responsive to the Provost’s desire to better understand how carryover </a:t>
            </a:r>
            <a:br>
              <a:rPr lang="en-US" altLang="en-US" sz="1600" dirty="0" smtClean="0">
                <a:solidFill>
                  <a:srgbClr val="000000"/>
                </a:solidFill>
                <a:latin typeface="+mn-lt"/>
              </a:rPr>
            </a:br>
            <a:r>
              <a:rPr lang="en-US" altLang="en-US" sz="1600" dirty="0" smtClean="0">
                <a:solidFill>
                  <a:srgbClr val="000000"/>
                </a:solidFill>
                <a:latin typeface="+mn-lt"/>
              </a:rPr>
              <a:t>is committed</a:t>
            </a:r>
          </a:p>
        </p:txBody>
      </p:sp>
    </p:spTree>
    <p:extLst>
      <p:ext uri="{BB962C8B-B14F-4D97-AF65-F5344CB8AC3E}">
        <p14:creationId xmlns:p14="http://schemas.microsoft.com/office/powerpoint/2010/main" val="3948346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US" dirty="0" smtClean="0"/>
              <a:t>Fiscal Vitality Template Revisions</a:t>
            </a:r>
            <a:br>
              <a:rPr lang="en-US" dirty="0" smtClean="0"/>
            </a:br>
            <a:r>
              <a:rPr lang="en-US" sz="2400" dirty="0" smtClean="0"/>
              <a:t>General Operating Fund</a:t>
            </a:r>
            <a:endParaRPr lang="en-US" sz="2400" dirty="0"/>
          </a:p>
        </p:txBody>
      </p:sp>
      <p:sp>
        <p:nvSpPr>
          <p:cNvPr id="7" name="Rectangle 6"/>
          <p:cNvSpPr/>
          <p:nvPr/>
        </p:nvSpPr>
        <p:spPr>
          <a:xfrm>
            <a:off x="41222" y="5812972"/>
            <a:ext cx="9102778" cy="1045028"/>
          </a:xfrm>
          <a:prstGeom prst="rect">
            <a:avLst/>
          </a:prstGeom>
          <a:solidFill>
            <a:schemeClr val="accent3"/>
          </a:solidFill>
          <a:ln w="7620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Box 3"/>
          <p:cNvSpPr txBox="1"/>
          <p:nvPr/>
        </p:nvSpPr>
        <p:spPr>
          <a:xfrm>
            <a:off x="172330" y="6403438"/>
            <a:ext cx="272832" cy="300082"/>
          </a:xfrm>
          <a:prstGeom prst="rect">
            <a:avLst/>
          </a:prstGeom>
          <a:noFill/>
        </p:spPr>
        <p:txBody>
          <a:bodyPr wrap="none" rtlCol="0">
            <a:spAutoFit/>
          </a:bodyPr>
          <a:lstStyle/>
          <a:p>
            <a:pPr defTabSz="342900"/>
            <a:fld id="{05A56F8D-5889-450F-B080-ADE9E1209078}" type="slidenum">
              <a:rPr lang="en-US" sz="1350" smtClean="0">
                <a:solidFill>
                  <a:srgbClr val="33006F"/>
                </a:solidFill>
                <a:latin typeface="Calibri"/>
              </a:rPr>
              <a:t>10</a:t>
            </a:fld>
            <a:endParaRPr lang="en-US" sz="1350" dirty="0">
              <a:solidFill>
                <a:srgbClr val="33006F"/>
              </a:solidFill>
              <a:latin typeface="Calibri"/>
            </a:endParaRPr>
          </a:p>
        </p:txBody>
      </p:sp>
      <p:pic>
        <p:nvPicPr>
          <p:cNvPr id="3" name="Picture 2"/>
          <p:cNvPicPr>
            <a:picLocks noChangeAspect="1"/>
          </p:cNvPicPr>
          <p:nvPr/>
        </p:nvPicPr>
        <p:blipFill>
          <a:blip r:embed="rId3"/>
          <a:stretch>
            <a:fillRect/>
          </a:stretch>
        </p:blipFill>
        <p:spPr>
          <a:xfrm>
            <a:off x="41222" y="1564850"/>
            <a:ext cx="9102778" cy="5293150"/>
          </a:xfrm>
          <a:prstGeom prst="rect">
            <a:avLst/>
          </a:prstGeom>
        </p:spPr>
      </p:pic>
      <p:sp>
        <p:nvSpPr>
          <p:cNvPr id="6" name="Rectangle 5"/>
          <p:cNvSpPr/>
          <p:nvPr/>
        </p:nvSpPr>
        <p:spPr>
          <a:xfrm>
            <a:off x="41222" y="6483096"/>
            <a:ext cx="9038770" cy="220424"/>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427021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Fiscal Vitality Template Revisions</a:t>
            </a:r>
            <a:br>
              <a:rPr lang="en-US" dirty="0"/>
            </a:br>
            <a:r>
              <a:rPr lang="en-US" sz="2400" dirty="0" smtClean="0"/>
              <a:t>Carryover Uses and Commitments</a:t>
            </a:r>
            <a:endParaRPr lang="en-US" sz="2400" dirty="0"/>
          </a:p>
          <a:p>
            <a:endParaRPr lang="en-US" dirty="0"/>
          </a:p>
        </p:txBody>
      </p:sp>
      <p:pic>
        <p:nvPicPr>
          <p:cNvPr id="4" name="Picture 3"/>
          <p:cNvPicPr>
            <a:picLocks noChangeAspect="1"/>
          </p:cNvPicPr>
          <p:nvPr/>
        </p:nvPicPr>
        <p:blipFill>
          <a:blip r:embed="rId3"/>
          <a:stretch>
            <a:fillRect/>
          </a:stretch>
        </p:blipFill>
        <p:spPr>
          <a:xfrm>
            <a:off x="124442" y="1741600"/>
            <a:ext cx="8936337" cy="5116400"/>
          </a:xfrm>
          <a:prstGeom prst="rect">
            <a:avLst/>
          </a:prstGeom>
        </p:spPr>
      </p:pic>
      <p:sp>
        <p:nvSpPr>
          <p:cNvPr id="5" name="Rectangle 4"/>
          <p:cNvSpPr/>
          <p:nvPr/>
        </p:nvSpPr>
        <p:spPr>
          <a:xfrm>
            <a:off x="41222" y="5812972"/>
            <a:ext cx="9102778" cy="1129004"/>
          </a:xfrm>
          <a:prstGeom prst="rect">
            <a:avLst/>
          </a:prstGeom>
          <a:solidFill>
            <a:schemeClr val="accent3"/>
          </a:solidFill>
          <a:ln w="7620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675715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US" dirty="0" smtClean="0"/>
              <a:t>Annual Review Narrative Response</a:t>
            </a:r>
            <a:endParaRPr lang="en-US" dirty="0"/>
          </a:p>
        </p:txBody>
      </p:sp>
      <p:sp>
        <p:nvSpPr>
          <p:cNvPr id="3" name="Text Placeholder 2"/>
          <p:cNvSpPr>
            <a:spLocks noGrp="1"/>
          </p:cNvSpPr>
          <p:nvPr>
            <p:ph type="body" sz="quarter" idx="11"/>
          </p:nvPr>
        </p:nvSpPr>
        <p:spPr>
          <a:xfrm>
            <a:off x="659305" y="1472184"/>
            <a:ext cx="8196210" cy="4280039"/>
          </a:xfrm>
        </p:spPr>
        <p:txBody>
          <a:bodyPr/>
          <a:lstStyle/>
          <a:p>
            <a:pPr marL="0" indent="0" fontAlgn="base">
              <a:spcAft>
                <a:spcPct val="0"/>
              </a:spcAft>
              <a:buNone/>
            </a:pPr>
            <a:r>
              <a:rPr lang="en-US" altLang="en-US" sz="2000" i="1" dirty="0">
                <a:solidFill>
                  <a:srgbClr val="000000"/>
                </a:solidFill>
                <a:latin typeface="+mn-lt"/>
              </a:rPr>
              <a:t>Incremental </a:t>
            </a:r>
            <a:r>
              <a:rPr lang="en-US" altLang="en-US" sz="2000" i="1" dirty="0" smtClean="0">
                <a:solidFill>
                  <a:srgbClr val="000000"/>
                </a:solidFill>
                <a:latin typeface="+mn-lt"/>
              </a:rPr>
              <a:t>Changes</a:t>
            </a:r>
            <a:br>
              <a:rPr lang="en-US" altLang="en-US" sz="2000" i="1" dirty="0" smtClean="0">
                <a:solidFill>
                  <a:srgbClr val="000000"/>
                </a:solidFill>
                <a:latin typeface="+mn-lt"/>
              </a:rPr>
            </a:br>
            <a:endParaRPr lang="en-US" altLang="en-US" sz="2000" i="1" dirty="0">
              <a:solidFill>
                <a:srgbClr val="000000"/>
              </a:solidFill>
              <a:latin typeface="+mn-lt"/>
            </a:endParaRPr>
          </a:p>
          <a:p>
            <a:pPr fontAlgn="base">
              <a:spcAft>
                <a:spcPct val="0"/>
              </a:spcAft>
            </a:pPr>
            <a:r>
              <a:rPr lang="en-US" altLang="en-US" sz="2000" dirty="0" smtClean="0">
                <a:solidFill>
                  <a:srgbClr val="000000"/>
                </a:solidFill>
                <a:latin typeface="+mn-lt"/>
              </a:rPr>
              <a:t>Moved text heavy questions out of the “online survey” and into a Word template</a:t>
            </a:r>
          </a:p>
          <a:p>
            <a:pPr lvl="1" fontAlgn="base">
              <a:spcAft>
                <a:spcPct val="0"/>
              </a:spcAft>
            </a:pPr>
            <a:r>
              <a:rPr lang="en-US" altLang="en-US" sz="1600" dirty="0" smtClean="0">
                <a:solidFill>
                  <a:srgbClr val="000000"/>
                </a:solidFill>
                <a:latin typeface="+mn-lt"/>
              </a:rPr>
              <a:t>Intended to eliminate the extensive “copy/paste” exercise that occurred last year</a:t>
            </a:r>
            <a:br>
              <a:rPr lang="en-US" altLang="en-US" sz="1600" dirty="0" smtClean="0">
                <a:solidFill>
                  <a:srgbClr val="000000"/>
                </a:solidFill>
                <a:latin typeface="+mn-lt"/>
              </a:rPr>
            </a:br>
            <a:endParaRPr lang="en-US" altLang="en-US" sz="1600" dirty="0" smtClean="0">
              <a:solidFill>
                <a:srgbClr val="000000"/>
              </a:solidFill>
              <a:latin typeface="+mn-lt"/>
            </a:endParaRPr>
          </a:p>
          <a:p>
            <a:pPr fontAlgn="base">
              <a:spcAft>
                <a:spcPct val="0"/>
              </a:spcAft>
            </a:pPr>
            <a:r>
              <a:rPr lang="en-US" altLang="en-US" sz="2000" dirty="0" smtClean="0">
                <a:solidFill>
                  <a:srgbClr val="000000"/>
                </a:solidFill>
                <a:latin typeface="+mn-lt"/>
              </a:rPr>
              <a:t>Many “core” questions are the same as last year, with the option to respond “no changes” if last year’s response is still accurate and applicable.</a:t>
            </a:r>
          </a:p>
          <a:p>
            <a:pPr fontAlgn="base">
              <a:spcAft>
                <a:spcPct val="0"/>
              </a:spcAft>
            </a:pPr>
            <a:endParaRPr lang="en-US" altLang="en-US" sz="2000" dirty="0">
              <a:solidFill>
                <a:srgbClr val="000000"/>
              </a:solidFill>
              <a:latin typeface="+mn-lt"/>
            </a:endParaRPr>
          </a:p>
          <a:p>
            <a:pPr fontAlgn="base">
              <a:spcAft>
                <a:spcPct val="0"/>
              </a:spcAft>
            </a:pPr>
            <a:r>
              <a:rPr lang="en-US" altLang="en-US" sz="2000" dirty="0" smtClean="0">
                <a:solidFill>
                  <a:srgbClr val="000000"/>
                </a:solidFill>
                <a:latin typeface="+mn-lt"/>
              </a:rPr>
              <a:t>Quantitative, non-financial, data points will be collected within the online submission portal</a:t>
            </a:r>
          </a:p>
          <a:p>
            <a:pPr fontAlgn="base">
              <a:spcAft>
                <a:spcPct val="0"/>
              </a:spcAft>
            </a:pPr>
            <a:endParaRPr lang="en-US" sz="2000" dirty="0">
              <a:solidFill>
                <a:srgbClr val="000000"/>
              </a:solidFill>
              <a:latin typeface="+mn-lt"/>
            </a:endParaRPr>
          </a:p>
          <a:p>
            <a:pPr marL="0" indent="0" fontAlgn="base">
              <a:spcAft>
                <a:spcPct val="0"/>
              </a:spcAft>
              <a:buNone/>
            </a:pPr>
            <a:endParaRPr lang="en-US" sz="2000" b="1" dirty="0">
              <a:solidFill>
                <a:srgbClr val="000000"/>
              </a:solidFill>
              <a:latin typeface="+mn-lt"/>
            </a:endParaRPr>
          </a:p>
        </p:txBody>
      </p:sp>
    </p:spTree>
    <p:extLst>
      <p:ext uri="{BB962C8B-B14F-4D97-AF65-F5344CB8AC3E}">
        <p14:creationId xmlns:p14="http://schemas.microsoft.com/office/powerpoint/2010/main" val="24280828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US" dirty="0"/>
              <a:t>Annual Review Narrative Response</a:t>
            </a:r>
          </a:p>
          <a:p>
            <a:r>
              <a:rPr lang="en-US" sz="2400" dirty="0" smtClean="0"/>
              <a:t>Collection Methodology Update</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1573930123"/>
              </p:ext>
            </p:extLst>
          </p:nvPr>
        </p:nvGraphicFramePr>
        <p:xfrm>
          <a:off x="394096" y="1735329"/>
          <a:ext cx="8462324" cy="3719929"/>
        </p:xfrm>
        <a:graphic>
          <a:graphicData uri="http://schemas.openxmlformats.org/drawingml/2006/table">
            <a:tbl>
              <a:tblPr firstRow="1" bandRow="1">
                <a:tableStyleId>{5C22544A-7EE6-4342-B048-85BDC9FD1C3A}</a:tableStyleId>
              </a:tblPr>
              <a:tblGrid>
                <a:gridCol w="4013312">
                  <a:extLst>
                    <a:ext uri="{9D8B030D-6E8A-4147-A177-3AD203B41FA5}">
                      <a16:colId xmlns:a16="http://schemas.microsoft.com/office/drawing/2014/main" val="3251743437"/>
                    </a:ext>
                  </a:extLst>
                </a:gridCol>
                <a:gridCol w="4449012">
                  <a:extLst>
                    <a:ext uri="{9D8B030D-6E8A-4147-A177-3AD203B41FA5}">
                      <a16:colId xmlns:a16="http://schemas.microsoft.com/office/drawing/2014/main" val="3233485786"/>
                    </a:ext>
                  </a:extLst>
                </a:gridCol>
              </a:tblGrid>
              <a:tr h="313371">
                <a:tc>
                  <a:txBody>
                    <a:bodyPr/>
                    <a:lstStyle/>
                    <a:p>
                      <a:r>
                        <a:rPr lang="en-US" sz="1600" dirty="0" smtClean="0"/>
                        <a:t>Collected via Word Template*</a:t>
                      </a:r>
                      <a:endParaRPr lang="en-US" sz="1600" dirty="0"/>
                    </a:p>
                  </a:txBody>
                  <a:tcPr/>
                </a:tc>
                <a:tc>
                  <a:txBody>
                    <a:bodyPr/>
                    <a:lstStyle/>
                    <a:p>
                      <a:r>
                        <a:rPr lang="en-US" sz="1600" dirty="0" smtClean="0"/>
                        <a:t>Collected Online**</a:t>
                      </a:r>
                      <a:endParaRPr lang="en-US" sz="1600" dirty="0"/>
                    </a:p>
                  </a:txBody>
                  <a:tcPr/>
                </a:tc>
                <a:extLst>
                  <a:ext uri="{0D108BD9-81ED-4DB2-BD59-A6C34878D82A}">
                    <a16:rowId xmlns:a16="http://schemas.microsoft.com/office/drawing/2014/main" val="2447062258"/>
                  </a:ext>
                </a:extLst>
              </a:tr>
              <a:tr h="343407">
                <a:tc>
                  <a:txBody>
                    <a:bodyPr/>
                    <a:lstStyle/>
                    <a:p>
                      <a:r>
                        <a:rPr lang="en-US" sz="1400" dirty="0" smtClean="0"/>
                        <a:t>Programmatic &amp; Academic Vitality Narratives</a:t>
                      </a:r>
                      <a:endParaRPr lang="en-US" sz="1400" dirty="0"/>
                    </a:p>
                  </a:txBody>
                  <a:tcPr/>
                </a:tc>
                <a:tc>
                  <a:txBody>
                    <a:bodyPr/>
                    <a:lstStyle/>
                    <a:p>
                      <a:r>
                        <a:rPr lang="en-US" sz="1400" dirty="0" smtClean="0"/>
                        <a:t>Staff FTE Growth</a:t>
                      </a:r>
                      <a:r>
                        <a:rPr lang="en-US" sz="1400" baseline="0" dirty="0" smtClean="0"/>
                        <a:t> or Contraction </a:t>
                      </a:r>
                      <a:r>
                        <a:rPr lang="en-US" sz="1100" i="1" baseline="0" dirty="0" smtClean="0"/>
                        <a:t>(yes/no)</a:t>
                      </a:r>
                      <a:endParaRPr lang="en-US" sz="1400" i="1" dirty="0"/>
                    </a:p>
                  </a:txBody>
                  <a:tcPr/>
                </a:tc>
                <a:extLst>
                  <a:ext uri="{0D108BD9-81ED-4DB2-BD59-A6C34878D82A}">
                    <a16:rowId xmlns:a16="http://schemas.microsoft.com/office/drawing/2014/main" val="2324186231"/>
                  </a:ext>
                </a:extLst>
              </a:tr>
              <a:tr h="493776">
                <a:tc>
                  <a:txBody>
                    <a:bodyPr/>
                    <a:lstStyle/>
                    <a:p>
                      <a:r>
                        <a:rPr lang="en-US" sz="1400" dirty="0" smtClean="0"/>
                        <a:t>Fiscal Vitality Narratives</a:t>
                      </a:r>
                      <a:endParaRPr lang="en-US" sz="1400" dirty="0"/>
                    </a:p>
                  </a:txBody>
                  <a:tcPr/>
                </a:tc>
                <a:tc>
                  <a:txBody>
                    <a:bodyPr/>
                    <a:lstStyle/>
                    <a:p>
                      <a:r>
                        <a:rPr lang="en-US" sz="1400" dirty="0" smtClean="0"/>
                        <a:t>Net Faculty/Librarian FTE Growth</a:t>
                      </a:r>
                      <a:r>
                        <a:rPr lang="en-US" sz="1400" baseline="0" dirty="0" smtClean="0"/>
                        <a:t> or Contraction, by Fiscal Year </a:t>
                      </a:r>
                      <a:r>
                        <a:rPr lang="en-US" sz="1100" i="1" baseline="0" dirty="0" smtClean="0"/>
                        <a:t>(numeric)</a:t>
                      </a:r>
                      <a:endParaRPr lang="en-US" sz="1100" i="1" dirty="0"/>
                    </a:p>
                  </a:txBody>
                  <a:tcPr/>
                </a:tc>
                <a:extLst>
                  <a:ext uri="{0D108BD9-81ED-4DB2-BD59-A6C34878D82A}">
                    <a16:rowId xmlns:a16="http://schemas.microsoft.com/office/drawing/2014/main" val="3947240393"/>
                  </a:ext>
                </a:extLst>
              </a:tr>
              <a:tr h="4843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smtClean="0"/>
                        <a:t>Tuition Rate Recommendation Narratives</a:t>
                      </a:r>
                    </a:p>
                    <a:p>
                      <a:endParaRPr lang="en-US" sz="1400" dirty="0"/>
                    </a:p>
                  </a:txBody>
                  <a:tcPr/>
                </a:tc>
                <a:tc>
                  <a:txBody>
                    <a:bodyPr/>
                    <a:lstStyle/>
                    <a:p>
                      <a:r>
                        <a:rPr lang="en-US" sz="1400" dirty="0" smtClean="0"/>
                        <a:t>Brief</a:t>
                      </a:r>
                      <a:r>
                        <a:rPr lang="en-US" sz="1400" baseline="0" dirty="0" smtClean="0"/>
                        <a:t> comment on Faculty/Librarian Net Growth or Contraction, by Fiscal Year </a:t>
                      </a:r>
                      <a:r>
                        <a:rPr lang="en-US" sz="1100" i="1" baseline="0" dirty="0" smtClean="0"/>
                        <a:t>(short text)</a:t>
                      </a:r>
                      <a:endParaRPr lang="en-US" sz="1100" i="1" dirty="0"/>
                    </a:p>
                  </a:txBody>
                  <a:tcPr/>
                </a:tc>
                <a:extLst>
                  <a:ext uri="{0D108BD9-81ED-4DB2-BD59-A6C34878D82A}">
                    <a16:rowId xmlns:a16="http://schemas.microsoft.com/office/drawing/2014/main" val="712485609"/>
                  </a:ext>
                </a:extLst>
              </a:tr>
              <a:tr h="484301">
                <a:tc>
                  <a:txBody>
                    <a:bodyPr/>
                    <a:lstStyle/>
                    <a:p>
                      <a:r>
                        <a:rPr lang="en-US" sz="1400" dirty="0" smtClean="0"/>
                        <a:t>Staff</a:t>
                      </a:r>
                      <a:r>
                        <a:rPr lang="en-US" sz="1400" baseline="0" dirty="0" smtClean="0"/>
                        <a:t> recruitment/retention challenges &amp; mitigation efforts/plans</a:t>
                      </a:r>
                      <a:endParaRPr lang="en-US" sz="1400" dirty="0"/>
                    </a:p>
                  </a:txBody>
                  <a:tcPr/>
                </a:tc>
                <a:tc>
                  <a:txBody>
                    <a:bodyPr/>
                    <a:lstStyle/>
                    <a:p>
                      <a:r>
                        <a:rPr lang="en-US" sz="1400" dirty="0" smtClean="0"/>
                        <a:t>Grad.</a:t>
                      </a:r>
                      <a:r>
                        <a:rPr lang="en-US" sz="1400" baseline="0" dirty="0" smtClean="0"/>
                        <a:t> </a:t>
                      </a:r>
                      <a:r>
                        <a:rPr lang="en-US" sz="1400" dirty="0" smtClean="0"/>
                        <a:t>Student FTE Growth or Contraction, by tuition group &amp; fiscal year </a:t>
                      </a:r>
                      <a:r>
                        <a:rPr lang="en-US" sz="1100" i="1" dirty="0" smtClean="0"/>
                        <a:t>(numeric)</a:t>
                      </a:r>
                      <a:endParaRPr lang="en-US" sz="1100" i="1" dirty="0"/>
                    </a:p>
                  </a:txBody>
                  <a:tcPr/>
                </a:tc>
                <a:extLst>
                  <a:ext uri="{0D108BD9-81ED-4DB2-BD59-A6C34878D82A}">
                    <a16:rowId xmlns:a16="http://schemas.microsoft.com/office/drawing/2014/main" val="1143174135"/>
                  </a:ext>
                </a:extLst>
              </a:tr>
              <a:tr h="484301">
                <a:tc>
                  <a:txBody>
                    <a:bodyPr/>
                    <a:lstStyle/>
                    <a:p>
                      <a:r>
                        <a:rPr lang="en-US" sz="1400" dirty="0" smtClean="0"/>
                        <a:t>Faculty recruitment/r</a:t>
                      </a:r>
                      <a:r>
                        <a:rPr lang="en-US" sz="1400" baseline="0" dirty="0" smtClean="0"/>
                        <a:t>etention challenges &amp; mitigation efforts/plans</a:t>
                      </a:r>
                      <a:endParaRPr lang="en-US" sz="1400" dirty="0"/>
                    </a:p>
                  </a:txBody>
                  <a:tcPr/>
                </a:tc>
                <a:tc>
                  <a:txBody>
                    <a:bodyPr/>
                    <a:lstStyle/>
                    <a:p>
                      <a:r>
                        <a:rPr lang="en-US" sz="1400" dirty="0" smtClean="0"/>
                        <a:t>New Tuition Category Requests</a:t>
                      </a:r>
                      <a:r>
                        <a:rPr lang="en-US" sz="1400" baseline="0" dirty="0" smtClean="0"/>
                        <a:t> </a:t>
                      </a:r>
                      <a:r>
                        <a:rPr lang="en-US" sz="1100" i="1" baseline="0" dirty="0" smtClean="0"/>
                        <a:t>(short text)</a:t>
                      </a:r>
                      <a:endParaRPr lang="en-US" sz="1400" i="1" dirty="0"/>
                    </a:p>
                  </a:txBody>
                  <a:tcPr/>
                </a:tc>
                <a:extLst>
                  <a:ext uri="{0D108BD9-81ED-4DB2-BD59-A6C34878D82A}">
                    <a16:rowId xmlns:a16="http://schemas.microsoft.com/office/drawing/2014/main" val="1888284371"/>
                  </a:ext>
                </a:extLst>
              </a:tr>
              <a:tr h="484301">
                <a:tc>
                  <a:txBody>
                    <a:bodyPr/>
                    <a:lstStyle/>
                    <a:p>
                      <a:r>
                        <a:rPr lang="en-US" sz="1400" dirty="0" smtClean="0"/>
                        <a:t>Confirmation of Communication with Stakeholders</a:t>
                      </a:r>
                      <a:endParaRPr lang="en-US" sz="1400" dirty="0"/>
                    </a:p>
                  </a:txBody>
                  <a:tcPr/>
                </a:tc>
                <a:tc>
                  <a:txBody>
                    <a:bodyPr/>
                    <a:lstStyle/>
                    <a:p>
                      <a:r>
                        <a:rPr lang="en-US" sz="1400" dirty="0" smtClean="0"/>
                        <a:t>Existing</a:t>
                      </a:r>
                      <a:r>
                        <a:rPr lang="en-US" sz="1400" baseline="0" dirty="0" smtClean="0"/>
                        <a:t> Tuition Category Rate Change Recommendations </a:t>
                      </a:r>
                      <a:r>
                        <a:rPr lang="en-US" sz="1100" i="1" baseline="0" dirty="0" smtClean="0"/>
                        <a:t>(checkbox)</a:t>
                      </a:r>
                      <a:endParaRPr lang="en-US" sz="1100" i="1" dirty="0"/>
                    </a:p>
                  </a:txBody>
                  <a:tcPr/>
                </a:tc>
                <a:extLst>
                  <a:ext uri="{0D108BD9-81ED-4DB2-BD59-A6C34878D82A}">
                    <a16:rowId xmlns:a16="http://schemas.microsoft.com/office/drawing/2014/main" val="2903992165"/>
                  </a:ext>
                </a:extLst>
              </a:tr>
              <a:tr h="484301">
                <a:tc>
                  <a:txBody>
                    <a:bodyPr/>
                    <a:lstStyle/>
                    <a:p>
                      <a:endParaRPr lang="en-US" sz="1400" dirty="0"/>
                    </a:p>
                  </a:txBody>
                  <a:tcPr/>
                </a:tc>
                <a:tc>
                  <a:txBody>
                    <a:bodyPr/>
                    <a:lstStyle/>
                    <a:p>
                      <a:r>
                        <a:rPr lang="en-US" sz="1400" dirty="0" smtClean="0"/>
                        <a:t>Modifications to Central Planning Assumptions</a:t>
                      </a:r>
                      <a:r>
                        <a:rPr lang="en-US" sz="1100" i="1" dirty="0" smtClean="0"/>
                        <a:t> (checkbox</a:t>
                      </a:r>
                      <a:r>
                        <a:rPr lang="en-US" sz="1100" i="1" baseline="0" dirty="0" smtClean="0"/>
                        <a:t> &amp; short text)</a:t>
                      </a:r>
                      <a:endParaRPr lang="en-US" sz="1100" i="1" dirty="0"/>
                    </a:p>
                  </a:txBody>
                  <a:tcPr/>
                </a:tc>
                <a:extLst>
                  <a:ext uri="{0D108BD9-81ED-4DB2-BD59-A6C34878D82A}">
                    <a16:rowId xmlns:a16="http://schemas.microsoft.com/office/drawing/2014/main" val="1615177087"/>
                  </a:ext>
                </a:extLst>
              </a:tr>
            </a:tbl>
          </a:graphicData>
        </a:graphic>
      </p:graphicFrame>
      <p:sp>
        <p:nvSpPr>
          <p:cNvPr id="5" name="TextBox 4"/>
          <p:cNvSpPr txBox="1"/>
          <p:nvPr/>
        </p:nvSpPr>
        <p:spPr>
          <a:xfrm>
            <a:off x="394096" y="5516221"/>
            <a:ext cx="6778715" cy="646331"/>
          </a:xfrm>
          <a:prstGeom prst="rect">
            <a:avLst/>
          </a:prstGeom>
          <a:noFill/>
        </p:spPr>
        <p:txBody>
          <a:bodyPr wrap="none" rtlCol="0">
            <a:spAutoFit/>
          </a:bodyPr>
          <a:lstStyle/>
          <a:p>
            <a:r>
              <a:rPr lang="en-US" sz="1200" dirty="0" smtClean="0">
                <a:solidFill>
                  <a:srgbClr val="000000"/>
                </a:solidFill>
              </a:rPr>
              <a:t>* Completed in Word Template &amp; Uploaded to Online Submission Portal</a:t>
            </a:r>
            <a:br>
              <a:rPr lang="en-US" sz="1200" dirty="0" smtClean="0">
                <a:solidFill>
                  <a:srgbClr val="000000"/>
                </a:solidFill>
              </a:rPr>
            </a:br>
            <a:r>
              <a:rPr lang="en-US" sz="1200" dirty="0" smtClean="0">
                <a:solidFill>
                  <a:srgbClr val="000000"/>
                </a:solidFill>
              </a:rPr>
              <a:t>** Completed as part of your Annual Review Online Submission</a:t>
            </a:r>
            <a:br>
              <a:rPr lang="en-US" sz="1200" dirty="0" smtClean="0">
                <a:solidFill>
                  <a:srgbClr val="000000"/>
                </a:solidFill>
              </a:rPr>
            </a:br>
            <a:r>
              <a:rPr lang="en-US" sz="1200" dirty="0" smtClean="0">
                <a:solidFill>
                  <a:srgbClr val="000000"/>
                </a:solidFill>
              </a:rPr>
              <a:t>      Required for Academic Units, or, where applicable, Administrative Units with Faculty or Librarians Only</a:t>
            </a:r>
          </a:p>
        </p:txBody>
      </p:sp>
      <p:sp>
        <p:nvSpPr>
          <p:cNvPr id="6" name="5-Point Star 5"/>
          <p:cNvSpPr/>
          <p:nvPr/>
        </p:nvSpPr>
        <p:spPr>
          <a:xfrm>
            <a:off x="4169664" y="4645667"/>
            <a:ext cx="201168" cy="17548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5-Point Star 10"/>
          <p:cNvSpPr/>
          <p:nvPr/>
        </p:nvSpPr>
        <p:spPr>
          <a:xfrm>
            <a:off x="4178808" y="2950813"/>
            <a:ext cx="201168" cy="17548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5-Point Star 11"/>
          <p:cNvSpPr/>
          <p:nvPr/>
        </p:nvSpPr>
        <p:spPr>
          <a:xfrm>
            <a:off x="4169664" y="4098365"/>
            <a:ext cx="201168" cy="17548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5-Point Star 12"/>
          <p:cNvSpPr/>
          <p:nvPr/>
        </p:nvSpPr>
        <p:spPr>
          <a:xfrm>
            <a:off x="8641992" y="2655254"/>
            <a:ext cx="201168" cy="17548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5-Point Star 13"/>
          <p:cNvSpPr/>
          <p:nvPr/>
        </p:nvSpPr>
        <p:spPr>
          <a:xfrm>
            <a:off x="8655252" y="3709858"/>
            <a:ext cx="201168" cy="17548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5-Point Star 14"/>
          <p:cNvSpPr/>
          <p:nvPr/>
        </p:nvSpPr>
        <p:spPr>
          <a:xfrm>
            <a:off x="470590" y="5897087"/>
            <a:ext cx="201168" cy="17548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5-Point Star 15"/>
          <p:cNvSpPr/>
          <p:nvPr/>
        </p:nvSpPr>
        <p:spPr>
          <a:xfrm>
            <a:off x="8655252" y="3050442"/>
            <a:ext cx="201168" cy="17548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5-Point Star 16"/>
          <p:cNvSpPr/>
          <p:nvPr/>
        </p:nvSpPr>
        <p:spPr>
          <a:xfrm>
            <a:off x="8646108" y="4102301"/>
            <a:ext cx="201168" cy="17548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5-Point Star 17"/>
          <p:cNvSpPr/>
          <p:nvPr/>
        </p:nvSpPr>
        <p:spPr>
          <a:xfrm>
            <a:off x="8646108" y="4669537"/>
            <a:ext cx="201168" cy="17548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68724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Annual Review Submission Requirements</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016933048"/>
              </p:ext>
            </p:extLst>
          </p:nvPr>
        </p:nvGraphicFramePr>
        <p:xfrm>
          <a:off x="671758" y="1928830"/>
          <a:ext cx="7708391" cy="2891790"/>
        </p:xfrm>
        <a:graphic>
          <a:graphicData uri="http://schemas.openxmlformats.org/drawingml/2006/table">
            <a:tbl>
              <a:tblPr/>
              <a:tblGrid>
                <a:gridCol w="1819656">
                  <a:extLst>
                    <a:ext uri="{9D8B030D-6E8A-4147-A177-3AD203B41FA5}">
                      <a16:colId xmlns:a16="http://schemas.microsoft.com/office/drawing/2014/main" val="3068961085"/>
                    </a:ext>
                  </a:extLst>
                </a:gridCol>
                <a:gridCol w="988036">
                  <a:extLst>
                    <a:ext uri="{9D8B030D-6E8A-4147-A177-3AD203B41FA5}">
                      <a16:colId xmlns:a16="http://schemas.microsoft.com/office/drawing/2014/main" val="2536345364"/>
                    </a:ext>
                  </a:extLst>
                </a:gridCol>
                <a:gridCol w="1401244">
                  <a:extLst>
                    <a:ext uri="{9D8B030D-6E8A-4147-A177-3AD203B41FA5}">
                      <a16:colId xmlns:a16="http://schemas.microsoft.com/office/drawing/2014/main" val="304389631"/>
                    </a:ext>
                  </a:extLst>
                </a:gridCol>
                <a:gridCol w="1543596">
                  <a:extLst>
                    <a:ext uri="{9D8B030D-6E8A-4147-A177-3AD203B41FA5}">
                      <a16:colId xmlns:a16="http://schemas.microsoft.com/office/drawing/2014/main" val="43109313"/>
                    </a:ext>
                  </a:extLst>
                </a:gridCol>
                <a:gridCol w="1955859">
                  <a:extLst>
                    <a:ext uri="{9D8B030D-6E8A-4147-A177-3AD203B41FA5}">
                      <a16:colId xmlns:a16="http://schemas.microsoft.com/office/drawing/2014/main" val="4201059919"/>
                    </a:ext>
                  </a:extLst>
                </a:gridCol>
              </a:tblGrid>
              <a:tr h="142875">
                <a:tc gridSpan="5">
                  <a:txBody>
                    <a:bodyPr/>
                    <a:lstStyle/>
                    <a:p>
                      <a:pPr algn="ctr" rtl="0" fontAlgn="base"/>
                      <a:r>
                        <a:rPr lang="en-US" sz="1400" b="1" i="0" dirty="0">
                          <a:effectLst/>
                          <a:latin typeface="+mn-lt"/>
                        </a:rPr>
                        <a:t>Submission Requirements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95486325"/>
                  </a:ext>
                </a:extLst>
              </a:tr>
              <a:tr h="361950">
                <a:tc>
                  <a:txBody>
                    <a:bodyPr/>
                    <a:lstStyle/>
                    <a:p>
                      <a:pPr algn="ctr" rtl="0" fontAlgn="base"/>
                      <a:r>
                        <a:rPr lang="en-US" sz="1400" b="1" i="0" dirty="0">
                          <a:effectLst/>
                          <a:latin typeface="+mn-lt"/>
                        </a:rPr>
                        <a:t>What to Submit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FBFBF"/>
                    </a:solidFill>
                  </a:tcPr>
                </a:tc>
                <a:tc>
                  <a:txBody>
                    <a:bodyPr/>
                    <a:lstStyle/>
                    <a:p>
                      <a:pPr algn="ctr" rtl="0" fontAlgn="base"/>
                      <a:r>
                        <a:rPr lang="en-US" sz="1400" b="1" i="0" dirty="0" smtClean="0">
                          <a:effectLst/>
                          <a:latin typeface="+mn-lt"/>
                        </a:rPr>
                        <a:t>Format</a:t>
                      </a:r>
                      <a:endParaRPr lang="en-US" sz="1400" b="1" i="0" dirty="0">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FBFBF"/>
                    </a:solidFill>
                  </a:tcPr>
                </a:tc>
                <a:tc>
                  <a:txBody>
                    <a:bodyPr/>
                    <a:lstStyle/>
                    <a:p>
                      <a:pPr algn="ctr" rtl="0" fontAlgn="base"/>
                      <a:r>
                        <a:rPr lang="en-US" sz="1400" b="1" i="0" dirty="0" smtClean="0">
                          <a:effectLst/>
                          <a:latin typeface="+mn-lt"/>
                        </a:rPr>
                        <a:t>Required</a:t>
                      </a:r>
                      <a:r>
                        <a:rPr lang="en-US" sz="1400" b="1" i="0" baseline="0" dirty="0" smtClean="0">
                          <a:effectLst/>
                          <a:latin typeface="+mn-lt"/>
                        </a:rPr>
                        <a:t> For</a:t>
                      </a:r>
                      <a:endParaRPr lang="en-US" sz="1400" b="1" i="0" dirty="0">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FBFBF"/>
                    </a:solidFill>
                  </a:tcPr>
                </a:tc>
                <a:tc>
                  <a:txBody>
                    <a:bodyPr/>
                    <a:lstStyle/>
                    <a:p>
                      <a:pPr algn="ctr" rtl="0" fontAlgn="base"/>
                      <a:r>
                        <a:rPr lang="en-US" sz="1400" b="1" i="0" dirty="0">
                          <a:effectLst/>
                          <a:latin typeface="+mn-lt"/>
                        </a:rPr>
                        <a:t>When To Submit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FBFBF"/>
                    </a:solidFill>
                  </a:tcPr>
                </a:tc>
                <a:tc>
                  <a:txBody>
                    <a:bodyPr/>
                    <a:lstStyle/>
                    <a:p>
                      <a:pPr algn="ctr" rtl="0" fontAlgn="base"/>
                      <a:r>
                        <a:rPr lang="en-US" sz="1400" b="1" i="0" dirty="0">
                          <a:effectLst/>
                          <a:latin typeface="+mn-lt"/>
                        </a:rPr>
                        <a:t>How to Submit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589513909"/>
                  </a:ext>
                </a:extLst>
              </a:tr>
              <a:tr h="361950">
                <a:tc>
                  <a:txBody>
                    <a:bodyPr/>
                    <a:lstStyle/>
                    <a:p>
                      <a:pPr algn="ctr" rtl="0" fontAlgn="base"/>
                      <a:r>
                        <a:rPr lang="en-US" sz="1400" b="0" i="0" dirty="0">
                          <a:solidFill>
                            <a:srgbClr val="000000"/>
                          </a:solidFill>
                          <a:effectLst/>
                          <a:latin typeface="+mn-lt"/>
                        </a:rPr>
                        <a:t>Completed Fiscal Vitality Reports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400" b="0" i="0" dirty="0" smtClean="0">
                          <a:solidFill>
                            <a:srgbClr val="000000"/>
                          </a:solidFill>
                          <a:effectLst/>
                          <a:latin typeface="+mn-lt"/>
                        </a:rPr>
                        <a:t>Excel Template</a:t>
                      </a:r>
                      <a:endParaRPr lang="en-US" sz="1400" b="0" i="0" dirty="0">
                        <a:solidFill>
                          <a:srgbClr val="000000"/>
                        </a:solidFill>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400" b="0" i="0" dirty="0" smtClean="0">
                          <a:solidFill>
                            <a:srgbClr val="000000"/>
                          </a:solidFill>
                          <a:effectLst/>
                          <a:latin typeface="+mn-lt"/>
                        </a:rPr>
                        <a:t>All Units</a:t>
                      </a:r>
                      <a:endParaRPr lang="en-US" sz="1400" b="0" i="0" dirty="0">
                        <a:solidFill>
                          <a:srgbClr val="000000"/>
                        </a:solidFill>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rtl="0" fontAlgn="base"/>
                      <a:r>
                        <a:rPr lang="en-US" sz="1400" b="0" i="0" u="none" dirty="0">
                          <a:solidFill>
                            <a:srgbClr val="000000"/>
                          </a:solidFill>
                          <a:effectLst/>
                          <a:latin typeface="+mn-lt"/>
                        </a:rPr>
                        <a:t>Monday, February 3, 2020</a:t>
                      </a:r>
                      <a:r>
                        <a:rPr lang="en-US" sz="1400" b="0" i="0" dirty="0">
                          <a:solidFill>
                            <a:srgbClr val="000000"/>
                          </a:solidFill>
                          <a:effectLst/>
                          <a:latin typeface="+mn-lt"/>
                        </a:rPr>
                        <a: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rtl="0" fontAlgn="base"/>
                      <a:r>
                        <a:rPr lang="en-US" sz="1400" b="0" i="0" dirty="0" smtClean="0">
                          <a:solidFill>
                            <a:srgbClr val="000000"/>
                          </a:solidFill>
                          <a:effectLst/>
                          <a:latin typeface="+mn-lt"/>
                        </a:rPr>
                        <a:t>Upload to the “Annual Review Submission Portal” available on OPB’s website </a:t>
                      </a:r>
                      <a:br>
                        <a:rPr lang="en-US" sz="1400" b="0" i="0" dirty="0" smtClean="0">
                          <a:solidFill>
                            <a:srgbClr val="000000"/>
                          </a:solidFill>
                          <a:effectLst/>
                          <a:latin typeface="+mn-lt"/>
                        </a:rPr>
                      </a:br>
                      <a:endParaRPr lang="en-US" sz="1400" b="0" i="0" dirty="0" smtClean="0">
                        <a:solidFill>
                          <a:srgbClr val="000000"/>
                        </a:solidFill>
                        <a:effectLst/>
                        <a:latin typeface="+mn-lt"/>
                      </a:endParaRPr>
                    </a:p>
                    <a:p>
                      <a:pPr algn="ctr" rtl="0" fontAlgn="base"/>
                      <a:r>
                        <a:rPr lang="en-US" sz="1400" b="0" i="0" dirty="0" smtClean="0">
                          <a:solidFill>
                            <a:srgbClr val="000000"/>
                          </a:solidFill>
                          <a:effectLst/>
                          <a:latin typeface="+mn-lt"/>
                        </a:rPr>
                        <a:t>Completion of several yes/no, check box or short</a:t>
                      </a:r>
                      <a:r>
                        <a:rPr lang="en-US" sz="1400" b="0" i="0" baseline="0" dirty="0" smtClean="0">
                          <a:solidFill>
                            <a:srgbClr val="000000"/>
                          </a:solidFill>
                          <a:effectLst/>
                          <a:latin typeface="+mn-lt"/>
                        </a:rPr>
                        <a:t> answer fields within the submission portal is required.</a:t>
                      </a:r>
                      <a:endParaRPr lang="en-US" sz="1400" b="0" i="0" dirty="0">
                        <a:solidFill>
                          <a:srgbClr val="000000"/>
                        </a:solidFill>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36781048"/>
                  </a:ext>
                </a:extLst>
              </a:tr>
              <a:tr h="361950">
                <a:tc>
                  <a:txBody>
                    <a:bodyPr/>
                    <a:lstStyle/>
                    <a:p>
                      <a:pPr algn="ctr" rtl="0" fontAlgn="base"/>
                      <a:r>
                        <a:rPr lang="en-US" sz="1400" b="0" i="0" dirty="0" smtClean="0">
                          <a:solidFill>
                            <a:srgbClr val="000000"/>
                          </a:solidFill>
                          <a:effectLst/>
                          <a:latin typeface="+mn-lt"/>
                        </a:rPr>
                        <a:t>Completed Annual </a:t>
                      </a:r>
                      <a:r>
                        <a:rPr lang="en-US" sz="1400" b="0" i="0" dirty="0">
                          <a:solidFill>
                            <a:srgbClr val="000000"/>
                          </a:solidFill>
                          <a:effectLst/>
                          <a:latin typeface="+mn-lt"/>
                        </a:rPr>
                        <a:t>Review Narrative </a:t>
                      </a:r>
                      <a:r>
                        <a:rPr lang="en-US" sz="1400" b="0" i="0" dirty="0" smtClean="0">
                          <a:solidFill>
                            <a:srgbClr val="000000"/>
                          </a:solidFill>
                          <a:effectLst/>
                          <a:latin typeface="+mn-lt"/>
                        </a:rPr>
                        <a:t>Responses</a:t>
                      </a:r>
                      <a:endParaRPr lang="en-US" sz="1400" b="0" i="0" dirty="0">
                        <a:solidFill>
                          <a:srgbClr val="000000"/>
                        </a:solidFill>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400" b="0" i="0" dirty="0" smtClean="0">
                          <a:solidFill>
                            <a:srgbClr val="000000"/>
                          </a:solidFill>
                          <a:effectLst/>
                          <a:latin typeface="+mn-lt"/>
                        </a:rPr>
                        <a:t>Word Template</a:t>
                      </a:r>
                      <a:endParaRPr lang="en-US" sz="1400" b="0" i="0" dirty="0">
                        <a:solidFill>
                          <a:srgbClr val="000000"/>
                        </a:solidFill>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400" b="0" i="0" dirty="0" smtClean="0">
                          <a:solidFill>
                            <a:srgbClr val="000000"/>
                          </a:solidFill>
                          <a:effectLst/>
                          <a:latin typeface="+mn-lt"/>
                        </a:rPr>
                        <a:t>All Units</a:t>
                      </a:r>
                      <a:endParaRPr lang="en-US" sz="1400" b="0" i="0" dirty="0">
                        <a:solidFill>
                          <a:srgbClr val="000000"/>
                        </a:solidFill>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rtl="0" fontAlgn="base"/>
                      <a:endParaRPr lang="en-US" sz="1100" b="0" i="0">
                        <a:solidFill>
                          <a:srgbClr val="000000"/>
                        </a:solidFill>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l" rtl="0" fontAlgn="base"/>
                      <a:endParaRPr lang="en-US" sz="1100" b="0" i="0" dirty="0" smtClean="0">
                        <a:solidFill>
                          <a:srgbClr val="000000"/>
                        </a:solidFill>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5904136"/>
                  </a:ext>
                </a:extLst>
              </a:tr>
              <a:tr h="361950">
                <a:tc>
                  <a:txBody>
                    <a:bodyPr/>
                    <a:lstStyle/>
                    <a:p>
                      <a:pPr algn="ctr" rtl="0" fontAlgn="base"/>
                      <a:r>
                        <a:rPr lang="en-US" sz="1400" b="0" i="0" dirty="0">
                          <a:solidFill>
                            <a:srgbClr val="000000"/>
                          </a:solidFill>
                          <a:effectLst/>
                          <a:latin typeface="+mn-lt"/>
                        </a:rPr>
                        <a:t>Tuition Based Program Rate Recommendations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400" b="0" i="0" dirty="0" smtClean="0">
                          <a:solidFill>
                            <a:srgbClr val="000000"/>
                          </a:solidFill>
                          <a:effectLst/>
                          <a:latin typeface="+mn-lt"/>
                        </a:rPr>
                        <a:t>Excel Template</a:t>
                      </a:r>
                      <a:endParaRPr lang="en-US" sz="1400" b="0" i="0" dirty="0">
                        <a:solidFill>
                          <a:srgbClr val="000000"/>
                        </a:solidFill>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400" b="0" i="0" dirty="0" smtClean="0">
                          <a:solidFill>
                            <a:srgbClr val="000000"/>
                          </a:solidFill>
                          <a:effectLst/>
                          <a:latin typeface="+mn-lt"/>
                        </a:rPr>
                        <a:t>Units with Tuition Based Programs</a:t>
                      </a:r>
                      <a:endParaRPr lang="en-US" sz="1400" b="0" i="0" dirty="0">
                        <a:solidFill>
                          <a:srgbClr val="000000"/>
                        </a:solidFill>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rtl="0" fontAlgn="base"/>
                      <a:endParaRPr lang="en-US" sz="1100" b="0" i="0" dirty="0">
                        <a:solidFill>
                          <a:srgbClr val="000000"/>
                        </a:solidFill>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l" rtl="0" fontAlgn="base"/>
                      <a:endParaRPr lang="en-US" sz="1100" b="0" i="0" dirty="0">
                        <a:solidFill>
                          <a:srgbClr val="000000"/>
                        </a:solidFill>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01333804"/>
                  </a:ext>
                </a:extLst>
              </a:tr>
            </a:tbl>
          </a:graphicData>
        </a:graphic>
      </p:graphicFrame>
    </p:spTree>
    <p:extLst>
      <p:ext uri="{BB962C8B-B14F-4D97-AF65-F5344CB8AC3E}">
        <p14:creationId xmlns:p14="http://schemas.microsoft.com/office/powerpoint/2010/main" val="3239472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How to Upload and Submit</a:t>
            </a:r>
            <a:endParaRPr lang="en-US" dirty="0"/>
          </a:p>
        </p:txBody>
      </p:sp>
      <p:pic>
        <p:nvPicPr>
          <p:cNvPr id="4" name="Picture 3"/>
          <p:cNvPicPr>
            <a:picLocks noChangeAspect="1"/>
          </p:cNvPicPr>
          <p:nvPr/>
        </p:nvPicPr>
        <p:blipFill rotWithShape="1">
          <a:blip r:embed="rId3"/>
          <a:srcRect t="34841" r="27142" b="13120"/>
          <a:stretch/>
        </p:blipFill>
        <p:spPr>
          <a:xfrm>
            <a:off x="122308" y="1472184"/>
            <a:ext cx="5635385" cy="34015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ight Arrow 4"/>
          <p:cNvSpPr/>
          <p:nvPr/>
        </p:nvSpPr>
        <p:spPr>
          <a:xfrm rot="10800000">
            <a:off x="1408969" y="1926160"/>
            <a:ext cx="1271016" cy="30774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ight Arrow 5"/>
          <p:cNvSpPr/>
          <p:nvPr/>
        </p:nvSpPr>
        <p:spPr>
          <a:xfrm rot="10800000">
            <a:off x="1408969" y="2935476"/>
            <a:ext cx="1271016" cy="30774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p:cNvSpPr/>
          <p:nvPr/>
        </p:nvSpPr>
        <p:spPr>
          <a:xfrm>
            <a:off x="41222" y="5812972"/>
            <a:ext cx="9102778" cy="1129004"/>
          </a:xfrm>
          <a:prstGeom prst="rect">
            <a:avLst/>
          </a:prstGeom>
          <a:solidFill>
            <a:schemeClr val="accent3"/>
          </a:solidFill>
          <a:ln w="7620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ight Arrow 6"/>
          <p:cNvSpPr/>
          <p:nvPr/>
        </p:nvSpPr>
        <p:spPr>
          <a:xfrm rot="10800000">
            <a:off x="1408969" y="4031315"/>
            <a:ext cx="1271016" cy="30774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rotWithShape="1">
          <a:blip r:embed="rId4"/>
          <a:srcRect l="8962" t="7322"/>
          <a:stretch/>
        </p:blipFill>
        <p:spPr>
          <a:xfrm>
            <a:off x="3880218" y="3146976"/>
            <a:ext cx="5115376" cy="31898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1" name="Elbow Connector 10"/>
          <p:cNvCxnSpPr>
            <a:stCxn id="4" idx="2"/>
          </p:cNvCxnSpPr>
          <p:nvPr/>
        </p:nvCxnSpPr>
        <p:spPr>
          <a:xfrm rot="16200000" flipH="1">
            <a:off x="3283026" y="4530726"/>
            <a:ext cx="1143000" cy="1829050"/>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4203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622729" y="3181479"/>
            <a:ext cx="8196210" cy="494410"/>
          </a:xfrm>
        </p:spPr>
        <p:txBody>
          <a:bodyPr/>
          <a:lstStyle/>
          <a:p>
            <a:pPr marL="0" indent="0" algn="ctr">
              <a:buNone/>
            </a:pPr>
            <a:r>
              <a:rPr lang="en-US" sz="3200" b="1" dirty="0" smtClean="0">
                <a:solidFill>
                  <a:srgbClr val="000000"/>
                </a:solidFill>
              </a:rPr>
              <a:t>Questions?</a:t>
            </a:r>
            <a:endParaRPr lang="en-US" sz="3200" b="1" dirty="0">
              <a:solidFill>
                <a:srgbClr val="000000"/>
              </a:solidFill>
            </a:endParaRPr>
          </a:p>
        </p:txBody>
      </p:sp>
    </p:spTree>
    <p:extLst>
      <p:ext uri="{BB962C8B-B14F-4D97-AF65-F5344CB8AC3E}">
        <p14:creationId xmlns:p14="http://schemas.microsoft.com/office/powerpoint/2010/main" val="7961002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4">
  <a:themeElements>
    <a:clrScheme name="UW Palette 1">
      <a:dk1>
        <a:srgbClr val="4B2E83"/>
      </a:dk1>
      <a:lt1>
        <a:srgbClr val="E8E3D3"/>
      </a:lt1>
      <a:dk2>
        <a:srgbClr val="4B2E83"/>
      </a:dk2>
      <a:lt2>
        <a:srgbClr val="FFFFFF"/>
      </a:lt2>
      <a:accent1>
        <a:srgbClr val="4B2E83"/>
      </a:accent1>
      <a:accent2>
        <a:srgbClr val="E8E3D3"/>
      </a:accent2>
      <a:accent3>
        <a:srgbClr val="FFFFFF"/>
      </a:accent3>
      <a:accent4>
        <a:srgbClr val="D9D9D9"/>
      </a:accent4>
      <a:accent5>
        <a:srgbClr val="444444"/>
      </a:accent5>
      <a:accent6>
        <a:srgbClr val="85754D"/>
      </a:accent6>
      <a:hlink>
        <a:srgbClr val="4B2E83"/>
      </a:hlink>
      <a:folHlink>
        <a:srgbClr val="4B2E8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4" id="{3212AB68-B42A-4645-A802-370B4EDBF138}" vid="{9F9E48F7-D9AF-4EAB-AA55-DC0692A4D974}"/>
    </a:ext>
  </a:extLst>
</a:theme>
</file>

<file path=ppt/theme/theme2.xml><?xml version="1.0" encoding="utf-8"?>
<a:theme xmlns:a="http://schemas.openxmlformats.org/drawingml/2006/main" name="Custom Design">
  <a:themeElements>
    <a:clrScheme name="UW Brand">
      <a:dk1>
        <a:srgbClr val="33006F"/>
      </a:dk1>
      <a:lt1>
        <a:srgbClr val="E8D3A2"/>
      </a:lt1>
      <a:dk2>
        <a:srgbClr val="33006F"/>
      </a:dk2>
      <a:lt2>
        <a:srgbClr val="FFFFFF"/>
      </a:lt2>
      <a:accent1>
        <a:srgbClr val="33006F"/>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4b2e83 1">
      <a:dk1>
        <a:srgbClr val="4B2E83"/>
      </a:dk1>
      <a:lt1>
        <a:srgbClr val="E8D3A2"/>
      </a:lt1>
      <a:dk2>
        <a:srgbClr val="4B2E83"/>
      </a:dk2>
      <a:lt2>
        <a:srgbClr val="FFFFFF"/>
      </a:lt2>
      <a:accent1>
        <a:srgbClr val="4B2E83"/>
      </a:accent1>
      <a:accent2>
        <a:srgbClr val="E8D3A2"/>
      </a:accent2>
      <a:accent3>
        <a:srgbClr val="FFFFFF"/>
      </a:accent3>
      <a:accent4>
        <a:srgbClr val="B2B2B2"/>
      </a:accent4>
      <a:accent5>
        <a:srgbClr val="26005C"/>
      </a:accent5>
      <a:accent6>
        <a:srgbClr val="917B4C"/>
      </a:accent6>
      <a:hlink>
        <a:srgbClr val="26005C"/>
      </a:hlink>
      <a:folHlink>
        <a:srgbClr val="3300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mtClean="0"/>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21D2502ED7F8D43A52631889FA7CDC2" ma:contentTypeVersion="5" ma:contentTypeDescription="Create a new document." ma:contentTypeScope="" ma:versionID="f0231d47d2878c970951ec29cae614a1">
  <xsd:schema xmlns:xsd="http://www.w3.org/2001/XMLSchema" xmlns:xs="http://www.w3.org/2001/XMLSchema" xmlns:p="http://schemas.microsoft.com/office/2006/metadata/properties" xmlns:ns2="f3f0c942-ac60-4c2c-b05e-0f74562f97fd" targetNamespace="http://schemas.microsoft.com/office/2006/metadata/properties" ma:root="true" ma:fieldsID="53eb1dd45439e18c928d249da5684998" ns2:_="">
    <xsd:import namespace="f3f0c942-ac60-4c2c-b05e-0f74562f97f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f0c942-ac60-4c2c-b05e-0f74562f97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Flow_SignoffStatus" ma:index="12" nillable="true" ma:displayName="Sign-off status" ma:internalName="Sign_x002d_off_x0020_statu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f3f0c942-ac60-4c2c-b05e-0f74562f97fd" xsi:nil="true"/>
  </documentManagement>
</p:properties>
</file>

<file path=customXml/itemProps1.xml><?xml version="1.0" encoding="utf-8"?>
<ds:datastoreItem xmlns:ds="http://schemas.openxmlformats.org/officeDocument/2006/customXml" ds:itemID="{152D7B69-F299-4CFD-81D5-14166A67DB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f0c942-ac60-4c2c-b05e-0f74562f97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77AE89-4EF5-41F0-9504-7951F2287642}">
  <ds:schemaRefs>
    <ds:schemaRef ds:uri="http://schemas.microsoft.com/sharepoint/v3/contenttype/forms"/>
  </ds:schemaRefs>
</ds:datastoreItem>
</file>

<file path=customXml/itemProps3.xml><?xml version="1.0" encoding="utf-8"?>
<ds:datastoreItem xmlns:ds="http://schemas.openxmlformats.org/officeDocument/2006/customXml" ds:itemID="{AAC0B9B8-6112-423E-AEAB-C1AB87873560}">
  <ds:schemaRefs>
    <ds:schemaRef ds:uri="http://schemas.microsoft.com/office/2006/documentManagement/types"/>
    <ds:schemaRef ds:uri="http://purl.org/dc/elements/1.1/"/>
    <ds:schemaRef ds:uri="http://schemas.microsoft.com/office/2006/metadata/properties"/>
    <ds:schemaRef ds:uri="http://purl.org/dc/dcmitype/"/>
    <ds:schemaRef ds:uri="http://schemas.openxmlformats.org/package/2006/metadata/core-properties"/>
    <ds:schemaRef ds:uri="http://www.w3.org/XML/1998/namespace"/>
    <ds:schemaRef ds:uri="http://schemas.microsoft.com/office/infopath/2007/PartnerControls"/>
    <ds:schemaRef ds:uri="f3f0c942-ac60-4c2c-b05e-0f74562f97fd"/>
    <ds:schemaRef ds:uri="http://purl.org/dc/terms/"/>
  </ds:schemaRefs>
</ds:datastoreItem>
</file>

<file path=docProps/app.xml><?xml version="1.0" encoding="utf-8"?>
<Properties xmlns="http://schemas.openxmlformats.org/officeDocument/2006/extended-properties" xmlns:vt="http://schemas.openxmlformats.org/officeDocument/2006/docPropsVTypes">
  <Template>Theme4</Template>
  <TotalTime>12218</TotalTime>
  <Words>534</Words>
  <Application>Microsoft Office PowerPoint</Application>
  <PresentationFormat>On-screen Show (4:3)</PresentationFormat>
  <Paragraphs>152</Paragraphs>
  <Slides>16</Slides>
  <Notes>16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16</vt:i4>
      </vt:variant>
    </vt:vector>
  </HeadingPairs>
  <TitlesOfParts>
    <vt:vector size="27" baseType="lpstr">
      <vt:lpstr>Arial</vt:lpstr>
      <vt:lpstr>Calibri</vt:lpstr>
      <vt:lpstr>Encode Sans Normal Black</vt:lpstr>
      <vt:lpstr>Lucida Grande</vt:lpstr>
      <vt:lpstr>Open Sans</vt:lpstr>
      <vt:lpstr>Open Sans Extrabold</vt:lpstr>
      <vt:lpstr>Open Sans Light</vt:lpstr>
      <vt:lpstr>Uni Sans Regular</vt:lpstr>
      <vt:lpstr>Theme4</vt:lpstr>
      <vt:lpstr>Custom Design</vt:lpstr>
      <vt:lpstr>1_Custom Design</vt:lpstr>
      <vt:lpstr>FY2021 Annual Review  Process Overview and Updates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Washington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Background for Jerry and Ana Mari</dc:title>
  <dc:creator>Jed Bradley</dc:creator>
  <cp:lastModifiedBy>Jason Campbell</cp:lastModifiedBy>
  <cp:revision>386</cp:revision>
  <cp:lastPrinted>2019-11-18T18:19:09Z</cp:lastPrinted>
  <dcterms:created xsi:type="dcterms:W3CDTF">2016-08-02T16:18:32Z</dcterms:created>
  <dcterms:modified xsi:type="dcterms:W3CDTF">2019-11-20T21:36:03Z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0x010100421D2502ED7F8D43A52631889FA7CDC2</vt:lpwstr>
  </property>
</Properties>
</file>