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3"/>
  </p:notesMasterIdLst>
  <p:sldIdLst>
    <p:sldId id="256" r:id="rId6"/>
    <p:sldId id="257" r:id="rId7"/>
    <p:sldId id="272" r:id="rId8"/>
    <p:sldId id="271" r:id="rId9"/>
    <p:sldId id="274" r:id="rId10"/>
    <p:sldId id="273" r:id="rId11"/>
    <p:sldId id="26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74519-234A-0ADA-9D66-8ACB8C6C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3F033-1BAD-42BA-165C-4ED2068EC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C6760-75D6-2476-7FB2-254E7FC75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5346E-3502-86DA-6F9C-E6A996417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06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D0F1E-D08D-3590-C4C7-B6D3B962E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15470E-C1C2-BED7-421F-CCCB70566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1BD4C-69C1-996C-547C-72819F82A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3A922-DB20-D2CA-3430-A6F8AA114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0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CAFD6-7769-F121-DEA7-E9A94D01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C34C3-69C8-479F-7038-EFD6DB176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CFBB92-6CC7-799B-9414-F283B173B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E14F7-555B-8325-FA43-CE6F18993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27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FCC5A-6A11-815E-AB4C-D17A2F618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7E660-90DD-5A49-B6A7-169284578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1A4D47-F855-613B-DAAB-86B657D7F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76918-C382-6433-8A1B-BB5176360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January 8,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sz="2000" b="0" dirty="0"/>
              <a:t>Hiring Plan Reminder</a:t>
            </a:r>
          </a:p>
          <a:p>
            <a:r>
              <a:rPr lang="en-US" sz="2000" b="0" dirty="0"/>
              <a:t>Grant Revenue Override</a:t>
            </a:r>
          </a:p>
          <a:p>
            <a:r>
              <a:rPr lang="en-US" sz="2000" b="0" dirty="0"/>
              <a:t>External Funding Transfers</a:t>
            </a:r>
          </a:p>
          <a:p>
            <a:r>
              <a:rPr lang="en-US" sz="2000" b="0" dirty="0"/>
              <a:t>Core Funds Transfers</a:t>
            </a:r>
          </a:p>
          <a:p>
            <a:r>
              <a:rPr lang="en-US" sz="2000" b="0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7489-6BC7-620E-8BA7-09EE713D8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69EF78-9F76-103E-61F9-CB07ACF243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b="0" dirty="0"/>
              <a:t>Unit admins select and add carry forward plans semi-manually to their 2026-27 hiring plans</a:t>
            </a:r>
          </a:p>
          <a:p>
            <a:r>
              <a:rPr lang="en-US" b="0" dirty="0"/>
              <a:t>Unit must add positions (new or carry forward) to 26-27 hiring plan to see positions on the 26-27 hiring plan </a:t>
            </a:r>
          </a:p>
          <a:p>
            <a:r>
              <a:rPr lang="en-US" b="0" dirty="0"/>
              <a:t>Timing of hiring plan portal entries is up to each Unit.</a:t>
            </a:r>
          </a:p>
          <a:p>
            <a:r>
              <a:rPr lang="en-US" b="0" dirty="0"/>
              <a:t>Adaptive updates the hiring plan entries nightly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328FED-D41D-8AF1-44AE-FFA26468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Hiring Plan Reminder</a:t>
            </a:r>
          </a:p>
        </p:txBody>
      </p:sp>
    </p:spTree>
    <p:extLst>
      <p:ext uri="{BB962C8B-B14F-4D97-AF65-F5344CB8AC3E}">
        <p14:creationId xmlns:p14="http://schemas.microsoft.com/office/powerpoint/2010/main" val="305716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AD7F-3E89-D1C1-46E2-9A68A69C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C0574-9CAC-E4B5-3B2E-930483E83A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sz="2200" b="0" dirty="0"/>
              <a:t>In a few cases, Units may need to enter additional Grant Revenue</a:t>
            </a:r>
          </a:p>
          <a:p>
            <a:r>
              <a:rPr lang="en-US" sz="2200" b="0" dirty="0"/>
              <a:t>To allow this, an optional slider option could be added to Sheet 2</a:t>
            </a:r>
          </a:p>
          <a:p>
            <a:r>
              <a:rPr lang="en-US" sz="2200" b="0" dirty="0"/>
              <a:t>Any row in Sheet 2 that uses a Grant Resource and has the slider on (green) will be added to total Grant Revenue</a:t>
            </a:r>
          </a:p>
          <a:p>
            <a:r>
              <a:rPr lang="en-US" sz="2200" dirty="0"/>
              <a:t>Warning</a:t>
            </a:r>
            <a:r>
              <a:rPr lang="en-US" sz="2200" b="0" dirty="0"/>
              <a:t> – if this option is used total Grant Revenue will not equal total Grant Expenses</a:t>
            </a:r>
          </a:p>
          <a:p>
            <a:r>
              <a:rPr lang="en-US" sz="2200" b="0" dirty="0"/>
              <a:t>Is this a widespread issue?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E3E774-BEC4-4753-720B-D1AF038E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Possible Grant Revenue Override</a:t>
            </a:r>
          </a:p>
        </p:txBody>
      </p:sp>
    </p:spTree>
    <p:extLst>
      <p:ext uri="{BB962C8B-B14F-4D97-AF65-F5344CB8AC3E}">
        <p14:creationId xmlns:p14="http://schemas.microsoft.com/office/powerpoint/2010/main" val="31515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6D5C6-ADE1-BF6F-DA9E-A1E7A5874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85824-5A39-5870-A133-8928CECC6B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Some Units transfer funds to other Units</a:t>
            </a:r>
          </a:p>
          <a:p>
            <a:r>
              <a:rPr lang="en-US" sz="2200" b="0" dirty="0"/>
              <a:t>Occasionally, the transfer in CCH05 is not known during budget season</a:t>
            </a:r>
          </a:p>
          <a:p>
            <a:r>
              <a:rPr lang="en-US" sz="2200" b="0" dirty="0"/>
              <a:t>In these instances, to ensure Funding Transfers Out = Funding Transfers In, Units will need to coordinate with BPO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65C4ED-20E6-89DA-05F3-18EB1535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83799"/>
            <a:ext cx="8448098" cy="626616"/>
          </a:xfrm>
        </p:spPr>
        <p:txBody>
          <a:bodyPr/>
          <a:lstStyle/>
          <a:p>
            <a:r>
              <a:rPr lang="en-US" dirty="0"/>
              <a:t>External Funding Transfers</a:t>
            </a:r>
          </a:p>
        </p:txBody>
      </p:sp>
    </p:spTree>
    <p:extLst>
      <p:ext uri="{BB962C8B-B14F-4D97-AF65-F5344CB8AC3E}">
        <p14:creationId xmlns:p14="http://schemas.microsoft.com/office/powerpoint/2010/main" val="73433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E92FD-1587-8FC5-0612-E1319584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97A56-7F02-4D1C-EE91-ABB892DF8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375" y="1164714"/>
            <a:ext cx="8364138" cy="3677449"/>
          </a:xfrm>
        </p:spPr>
        <p:txBody>
          <a:bodyPr/>
          <a:lstStyle/>
          <a:p>
            <a:r>
              <a:rPr lang="en-US" sz="2200" b="0" dirty="0"/>
              <a:t>We are working on a Job Aid</a:t>
            </a:r>
          </a:p>
          <a:p>
            <a:r>
              <a:rPr lang="en-US" sz="2200" b="0" dirty="0"/>
              <a:t>Using the UWA Core Fund Distributions Dashboard is the best way to check Core Fund Transfers Out = Core Fund Transfers In</a:t>
            </a:r>
          </a:p>
          <a:p>
            <a:r>
              <a:rPr lang="en-US" sz="2200" b="0" dirty="0"/>
              <a:t>If a transfer in goes to a </a:t>
            </a:r>
            <a:r>
              <a:rPr lang="en-US" sz="2200" b="0"/>
              <a:t>different Unit</a:t>
            </a:r>
            <a:r>
              <a:rPr lang="en-US" sz="2200" b="0" dirty="0"/>
              <a:t>, the amount to be transferred will not be a part of the balance and Core Fund Transfers Out &lt;&gt; Core Funds Transfers In for the Unit</a:t>
            </a:r>
          </a:p>
          <a:p>
            <a:r>
              <a:rPr lang="en-US" sz="2200" b="0" dirty="0"/>
              <a:t>Core Funds Sheet 1 Balance shows this in a simplified manner</a:t>
            </a:r>
          </a:p>
          <a:p>
            <a:endParaRPr lang="en-US" sz="22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3BDC5A-AAAD-B57B-48A2-19601F82F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83799"/>
            <a:ext cx="8448098" cy="626616"/>
          </a:xfrm>
        </p:spPr>
        <p:txBody>
          <a:bodyPr/>
          <a:lstStyle/>
          <a:p>
            <a:r>
              <a:rPr lang="en-US" dirty="0"/>
              <a:t>Core Funds Transfers</a:t>
            </a:r>
          </a:p>
        </p:txBody>
      </p:sp>
    </p:spTree>
    <p:extLst>
      <p:ext uri="{BB962C8B-B14F-4D97-AF65-F5344CB8AC3E}">
        <p14:creationId xmlns:p14="http://schemas.microsoft.com/office/powerpoint/2010/main" val="313500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7700</TotalTime>
  <Words>287</Words>
  <Application>Microsoft Office PowerPoint</Application>
  <PresentationFormat>On-screen Show (16:9)</PresentationFormat>
  <Paragraphs>37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Hiring Plan Reminder</vt:lpstr>
      <vt:lpstr>Possible Grant Revenue Override</vt:lpstr>
      <vt:lpstr>External Funding Transfers</vt:lpstr>
      <vt:lpstr>Core Funds Transfers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81</cp:revision>
  <dcterms:created xsi:type="dcterms:W3CDTF">2014-10-14T00:51:43Z</dcterms:created>
  <dcterms:modified xsi:type="dcterms:W3CDTF">2026-01-07T22:58:39Z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