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52" r:id="rId5"/>
  </p:sldMasterIdLst>
  <p:notesMasterIdLst>
    <p:notesMasterId r:id="rId13"/>
  </p:notesMasterIdLst>
  <p:sldIdLst>
    <p:sldId id="256" r:id="rId6"/>
    <p:sldId id="257" r:id="rId7"/>
    <p:sldId id="272" r:id="rId8"/>
    <p:sldId id="271" r:id="rId9"/>
    <p:sldId id="274" r:id="rId10"/>
    <p:sldId id="275" r:id="rId11"/>
    <p:sldId id="265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4DD83B-0B28-96A7-D57E-FC6075C7A72B}" name="Marco Salazar" initials="MS" userId="S::marsala@uw.edu::3ab724a6-4e62-4fec-8f6c-be415a3ee0c6" providerId="AD"/>
  <p188:author id="{53B3699B-79D3-EEF8-55C6-F38144B63606}" name="Dan Addess" initials="DA" userId="S::daddess@uw.edu::8f251147-40da-4239-b809-ef8781ff045e" providerId="AD"/>
  <p188:author id="{612010DC-597E-F9D7-88BD-A9CB705A57AE}" name="Scott Coil" initials="SC" userId="S::coils@uw.edu::8813dea3-791b-44b4-8390-b35447dfbd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05C"/>
    <a:srgbClr val="E8D3A2"/>
    <a:srgbClr val="E2C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F9EA6-D2A4-4193-9796-F22CB39D23B2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ECE1-599C-4D2B-81FA-DB4681D18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1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74519-234A-0ADA-9D66-8ACB8C6C5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3F033-1BAD-42BA-165C-4ED2068EC0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0C6760-75D6-2476-7FB2-254E7FC751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5346E-3502-86DA-6F9C-E6A996417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06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D0F1E-D08D-3590-C4C7-B6D3B962E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5470E-C1C2-BED7-421F-CCCB70566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1BD4C-69C1-996C-547C-72819F82A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3A922-DB20-D2CA-3430-A6F8AA114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01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CAFD6-7769-F121-DEA7-E9A94D013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3C34C3-69C8-479F-7038-EFD6DB1766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CFBB92-6CC7-799B-9414-F283B173B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E14F7-555B-8325-FA43-CE6F189931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27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4AC6F-262D-2A61-C1FA-877E72467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C3EFDF-B04B-7BD2-A8F7-C42FD73B1E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0D7918-0A02-A091-8317-DB7B0E7B8F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C2A3A7-4CA6-0925-29B2-BCCBAE2EB5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871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0" name="Picture 9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4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29014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5" name="Picture 14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0180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68321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389039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47923" y="1724977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1510"/>
            <a:ext cx="8172210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74404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9614" y="1086834"/>
            <a:ext cx="6973061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6" name="Picture 15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107402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5381" y="1066826"/>
            <a:ext cx="1103781" cy="96362"/>
          </a:xfrm>
          <a:prstGeom prst="rect">
            <a:avLst/>
          </a:prstGeom>
        </p:spPr>
      </p:pic>
      <p:sp>
        <p:nvSpPr>
          <p:cNvPr id="2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8" name="Picture 7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886" y="4340270"/>
            <a:ext cx="878114" cy="59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7359"/>
            <a:ext cx="8184662" cy="626616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</a:p>
        </p:txBody>
      </p:sp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10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60370" y="1754102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7" name="Picture 6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0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D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3" r:id="rId2"/>
    <p:sldLayoutId id="2147483681" r:id="rId3"/>
    <p:sldLayoutId id="2147483675" r:id="rId4"/>
    <p:sldLayoutId id="214748367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9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086834"/>
            <a:ext cx="6972300" cy="2641756"/>
          </a:xfrm>
        </p:spPr>
        <p:txBody>
          <a:bodyPr/>
          <a:lstStyle/>
          <a:p>
            <a:r>
              <a:rPr lang="en-US" dirty="0"/>
              <a:t>Adaptive</a:t>
            </a:r>
            <a:br>
              <a:rPr lang="en-US" dirty="0"/>
            </a:br>
            <a:r>
              <a:rPr lang="en-US" dirty="0"/>
              <a:t>Office Hours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BE15B3-6394-9342-607B-8CE489EDEAFA}"/>
              </a:ext>
            </a:extLst>
          </p:cNvPr>
          <p:cNvSpPr txBox="1">
            <a:spLocks/>
          </p:cNvSpPr>
          <p:nvPr/>
        </p:nvSpPr>
        <p:spPr>
          <a:xfrm>
            <a:off x="460375" y="4191339"/>
            <a:ext cx="6972300" cy="465715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i="0" kern="1200">
                <a:solidFill>
                  <a:schemeClr val="tx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 sz="2400" dirty="0"/>
              <a:t>January 15, 2026</a:t>
            </a:r>
          </a:p>
        </p:txBody>
      </p:sp>
    </p:spTree>
    <p:extLst>
      <p:ext uri="{BB962C8B-B14F-4D97-AF65-F5344CB8AC3E}">
        <p14:creationId xmlns:p14="http://schemas.microsoft.com/office/powerpoint/2010/main" val="203848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47923" y="1346038"/>
            <a:ext cx="8197114" cy="3538019"/>
          </a:xfrm>
        </p:spPr>
        <p:txBody>
          <a:bodyPr/>
          <a:lstStyle/>
          <a:p>
            <a:r>
              <a:rPr lang="en-US" sz="2000" b="0" dirty="0"/>
              <a:t>December Actuals Loaded</a:t>
            </a:r>
          </a:p>
          <a:p>
            <a:r>
              <a:rPr lang="en-US" sz="2000" b="0" dirty="0"/>
              <a:t>Contra Accounts</a:t>
            </a:r>
          </a:p>
          <a:p>
            <a:r>
              <a:rPr lang="en-US" sz="2000" b="0" dirty="0"/>
              <a:t>80010 ILP and 80500 Debt Principal Payments</a:t>
            </a:r>
          </a:p>
          <a:p>
            <a:r>
              <a:rPr lang="en-US" sz="2000" b="0" dirty="0"/>
              <a:t>Planning Vacancies</a:t>
            </a:r>
          </a:p>
          <a:p>
            <a:r>
              <a:rPr lang="en-US" sz="2000" b="0" dirty="0" err="1"/>
              <a:t>DataExtract</a:t>
            </a:r>
            <a:endParaRPr lang="en-US" sz="2000" b="0" dirty="0"/>
          </a:p>
          <a:p>
            <a:r>
              <a:rPr lang="en-US" sz="2000" b="0" dirty="0"/>
              <a:t>Questions?</a:t>
            </a:r>
          </a:p>
          <a:p>
            <a:endParaRPr lang="en-US" sz="2000" b="0" dirty="0"/>
          </a:p>
          <a:p>
            <a:endParaRPr lang="en-US" sz="2000" b="0" dirty="0"/>
          </a:p>
          <a:p>
            <a:endParaRPr lang="en-US" sz="2000" b="0" dirty="0"/>
          </a:p>
          <a:p>
            <a:endParaRPr lang="en-US" sz="2000" b="0" dirty="0"/>
          </a:p>
          <a:p>
            <a:pPr marL="0" indent="0">
              <a:buNone/>
            </a:pPr>
            <a:endParaRPr lang="en-US" sz="2000" b="0" dirty="0"/>
          </a:p>
          <a:p>
            <a:endParaRPr lang="en-US" sz="2000" b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898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E7489-6BC7-620E-8BA7-09EE713D8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9EF78-9F76-103E-61F9-CB07ACF243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r>
              <a:rPr lang="en-US" sz="2000" b="0" dirty="0"/>
              <a:t>We sent out reminder emails to Units that haven’t corrected their contra accounts</a:t>
            </a:r>
          </a:p>
          <a:p>
            <a:r>
              <a:rPr lang="en-US" sz="2000" b="0" dirty="0"/>
              <a:t>Rows that use contra accounts need to be positive numbers unless there is an intentional reversal</a:t>
            </a:r>
          </a:p>
          <a:p>
            <a:r>
              <a:rPr lang="en-US" sz="2000" b="0" dirty="0"/>
              <a:t>This is a change from prior years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0328FED-D41D-8AF1-44AE-FFA26468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Contra Accounts Reminder</a:t>
            </a:r>
          </a:p>
        </p:txBody>
      </p:sp>
    </p:spTree>
    <p:extLst>
      <p:ext uri="{BB962C8B-B14F-4D97-AF65-F5344CB8AC3E}">
        <p14:creationId xmlns:p14="http://schemas.microsoft.com/office/powerpoint/2010/main" val="3057165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7AD7F-3E89-D1C1-46E2-9A68A69C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C0574-9CAC-E4B5-3B2E-930483E83A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/>
          <a:lstStyle/>
          <a:p>
            <a:r>
              <a:rPr lang="en-US" sz="2000" b="0" dirty="0"/>
              <a:t>Ledger codes 80010 ILP and 80500 Debt Principal Payments show in Financial Book</a:t>
            </a:r>
          </a:p>
          <a:p>
            <a:r>
              <a:rPr lang="en-US" sz="2000" b="0" dirty="0"/>
              <a:t>Some Units have budgeted these in Sheet 6</a:t>
            </a:r>
          </a:p>
          <a:p>
            <a:r>
              <a:rPr lang="en-US" sz="2000" b="0" dirty="0"/>
              <a:t>These can be left alone for now, but they will stop showing in regular Adaptive reports by next week</a:t>
            </a:r>
          </a:p>
          <a:p>
            <a:r>
              <a:rPr lang="en-US" sz="2000" b="0" dirty="0"/>
              <a:t>Delay is caused by a bug Adaptive is working to fix</a:t>
            </a:r>
          </a:p>
          <a:p>
            <a:endParaRPr lang="en-US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E3E774-BEC4-4753-720B-D1AF038ED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Debt</a:t>
            </a:r>
          </a:p>
        </p:txBody>
      </p:sp>
    </p:spTree>
    <p:extLst>
      <p:ext uri="{BB962C8B-B14F-4D97-AF65-F5344CB8AC3E}">
        <p14:creationId xmlns:p14="http://schemas.microsoft.com/office/powerpoint/2010/main" val="3151503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6D5C6-ADE1-BF6F-DA9E-A1E7A5874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85824-5A39-5870-A133-8928CECC6B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r>
              <a:rPr lang="en-US" sz="2000" b="0" dirty="0"/>
              <a:t>Most Units have expected vacancies</a:t>
            </a:r>
          </a:p>
          <a:p>
            <a:r>
              <a:rPr lang="en-US" sz="2000" b="0" dirty="0"/>
              <a:t>Rather than attempting to modify the allocations for every position with a vacancy</a:t>
            </a:r>
          </a:p>
          <a:p>
            <a:r>
              <a:rPr lang="en-US" sz="2000" b="0" dirty="0"/>
              <a:t>Leave all filled positions allocated as if they are not vacant</a:t>
            </a:r>
          </a:p>
          <a:p>
            <a:r>
              <a:rPr lang="en-US" sz="2000" b="0" dirty="0"/>
              <a:t>Use Sheet 5 to enter a negative amount accounting for all planned and unplanned vacancies. 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65C4ED-20E6-89DA-05F3-18EB1535A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83799"/>
            <a:ext cx="8448098" cy="626616"/>
          </a:xfrm>
        </p:spPr>
        <p:txBody>
          <a:bodyPr/>
          <a:lstStyle/>
          <a:p>
            <a:r>
              <a:rPr lang="en-US" dirty="0"/>
              <a:t>Planning for Vacancies</a:t>
            </a:r>
          </a:p>
        </p:txBody>
      </p:sp>
    </p:spTree>
    <p:extLst>
      <p:ext uri="{BB962C8B-B14F-4D97-AF65-F5344CB8AC3E}">
        <p14:creationId xmlns:p14="http://schemas.microsoft.com/office/powerpoint/2010/main" val="734334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95A56-71A4-20E7-CE20-C1D5A9411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1D5BE-A431-5DE0-4A8B-1AFB1E83B5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r>
              <a:rPr lang="en-US" sz="2000" b="0" dirty="0"/>
              <a:t>Evergreen now available in EDW</a:t>
            </a:r>
          </a:p>
          <a:p>
            <a:r>
              <a:rPr lang="en-US" sz="2000" b="0" dirty="0"/>
              <a:t>Do we need to continue updating the </a:t>
            </a:r>
            <a:r>
              <a:rPr lang="en-US" sz="2000" b="0" dirty="0" err="1"/>
              <a:t>DataExtract</a:t>
            </a:r>
            <a:r>
              <a:rPr lang="en-US" sz="2000" b="0" dirty="0"/>
              <a:t>?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622280-25E0-FEF8-31A2-E6588E2AE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83799"/>
            <a:ext cx="8448098" cy="626616"/>
          </a:xfrm>
        </p:spPr>
        <p:txBody>
          <a:bodyPr/>
          <a:lstStyle/>
          <a:p>
            <a:r>
              <a:rPr lang="en-US" dirty="0" err="1"/>
              <a:t>DataExtract</a:t>
            </a:r>
            <a:r>
              <a:rPr lang="en-US" dirty="0"/>
              <a:t> Still Needed?</a:t>
            </a:r>
          </a:p>
        </p:txBody>
      </p:sp>
    </p:spTree>
    <p:extLst>
      <p:ext uri="{BB962C8B-B14F-4D97-AF65-F5344CB8AC3E}">
        <p14:creationId xmlns:p14="http://schemas.microsoft.com/office/powerpoint/2010/main" val="1266729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D3D6A-FF68-1441-924E-26EF7B68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01153471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4b2e8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0B61344AF064C8B093C67C11C5079" ma:contentTypeVersion="10" ma:contentTypeDescription="Create a new document." ma:contentTypeScope="" ma:versionID="d9203b40dc531ad4052616d12737c76a">
  <xsd:schema xmlns:xsd="http://www.w3.org/2001/XMLSchema" xmlns:xs="http://www.w3.org/2001/XMLSchema" xmlns:p="http://schemas.microsoft.com/office/2006/metadata/properties" xmlns:ns2="2141c517-0dcb-4a56-b65c-29b1eee99aa7" xmlns:ns3="cbe1e94d-575c-40b7-87c9-e57a80e073bc" targetNamespace="http://schemas.microsoft.com/office/2006/metadata/properties" ma:root="true" ma:fieldsID="38212802720c01254b1ed3b6b9c89e50" ns2:_="" ns3:_="">
    <xsd:import namespace="2141c517-0dcb-4a56-b65c-29b1eee99aa7"/>
    <xsd:import namespace="cbe1e94d-575c-40b7-87c9-e57a80e073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1c517-0dcb-4a56-b65c-29b1eee99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1e94d-575c-40b7-87c9-e57a80e07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be1e94d-575c-40b7-87c9-e57a80e073bc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80CBD46-8BA9-436B-AF9F-CFF4AF2F31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8DDC5D-4674-4AAF-95CA-A3877CC20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1c517-0dcb-4a56-b65c-29b1eee99aa7"/>
    <ds:schemaRef ds:uri="cbe1e94d-575c-40b7-87c9-e57a80e073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312E62D-F99F-4569-A190-7FF062D38890}">
  <ds:schemaRefs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2141c517-0dcb-4a56-b65c-29b1eee99aa7"/>
    <ds:schemaRef ds:uri="http://schemas.microsoft.com/office/infopath/2007/PartnerControls"/>
    <ds:schemaRef ds:uri="http://schemas.microsoft.com/office/2006/metadata/properties"/>
    <ds:schemaRef ds:uri="cbe1e94d-575c-40b7-87c9-e57a80e073bc"/>
    <ds:schemaRef ds:uri="http://purl.org/dc/dcmitype/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7836</TotalTime>
  <Words>190</Words>
  <Application>Microsoft Office PowerPoint</Application>
  <PresentationFormat>On-screen Show (16:9)</PresentationFormat>
  <Paragraphs>35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Aptos</vt:lpstr>
      <vt:lpstr>Arial</vt:lpstr>
      <vt:lpstr>Encode Sans Normal Black</vt:lpstr>
      <vt:lpstr>Lucida Grande</vt:lpstr>
      <vt:lpstr>Open Sans</vt:lpstr>
      <vt:lpstr>Open Sans Light</vt:lpstr>
      <vt:lpstr>Uni Sans</vt:lpstr>
      <vt:lpstr>2_Custom Design</vt:lpstr>
      <vt:lpstr>1_Custom Design</vt:lpstr>
      <vt:lpstr>Adaptive Office Hours</vt:lpstr>
      <vt:lpstr>Agenda</vt:lpstr>
      <vt:lpstr>Contra Accounts Reminder</vt:lpstr>
      <vt:lpstr>Debt</vt:lpstr>
      <vt:lpstr>Planning for Vacancies</vt:lpstr>
      <vt:lpstr>DataExtract Still Needed?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lastModifiedBy>Dan Addess</cp:lastModifiedBy>
  <cp:revision>88</cp:revision>
  <dcterms:created xsi:type="dcterms:W3CDTF">2014-10-14T00:51:43Z</dcterms:created>
  <dcterms:modified xsi:type="dcterms:W3CDTF">2026-01-15T17:52:21Z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0x010100E460B61344AF064C8B093C67C11C5079</vt:lpwstr>
  </property>
  <property fmtid="{D5CDD505-2E9C-101B-9397-08002B2CF9AE}" pid="3" name="MediaServiceImageTags">
    <vt:lpwstr/>
  </property>
  <property fmtid="{D5CDD505-2E9C-101B-9397-08002B2CF9AE}" pid="4" name="Order">
    <vt:r8>32432600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