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notesSlides/notesSlide5.xml" ContentType="application/vnd.openxmlformats-officedocument.presentationml.notesSlide+xml"/>
  <Override PartName="/ppt/ink/ink2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  <p:sldMasterId id="2147483652" r:id="rId5"/>
  </p:sldMasterIdLst>
  <p:notesMasterIdLst>
    <p:notesMasterId r:id="rId14"/>
  </p:notesMasterIdLst>
  <p:sldIdLst>
    <p:sldId id="256" r:id="rId6"/>
    <p:sldId id="257" r:id="rId7"/>
    <p:sldId id="271" r:id="rId8"/>
    <p:sldId id="274" r:id="rId9"/>
    <p:sldId id="272" r:id="rId10"/>
    <p:sldId id="275" r:id="rId11"/>
    <p:sldId id="276" r:id="rId12"/>
    <p:sldId id="265" r:id="rId1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6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04DD83B-0B28-96A7-D57E-FC6075C7A72B}" name="Marco Salazar" initials="MS" userId="S::marsala@uw.edu::3ab724a6-4e62-4fec-8f6c-be415a3ee0c6" providerId="AD"/>
  <p188:author id="{53B3699B-79D3-EEF8-55C6-F38144B63606}" name="Dan Addess" initials="DA" userId="S::daddess@uw.edu::8f251147-40da-4239-b809-ef8781ff045e" providerId="AD"/>
  <p188:author id="{612010DC-597E-F9D7-88BD-A9CB705A57AE}" name="Scott Coil" initials="SC" userId="S::coils@uw.edu::8813dea3-791b-44b4-8390-b35447dfbd6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005C"/>
    <a:srgbClr val="E8D3A2"/>
    <a:srgbClr val="E2CA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4660"/>
  </p:normalViewPr>
  <p:slideViewPr>
    <p:cSldViewPr snapToGrid="0">
      <p:cViewPr varScale="1">
        <p:scale>
          <a:sx n="138" d="100"/>
          <a:sy n="138" d="100"/>
        </p:scale>
        <p:origin x="864" y="120"/>
      </p:cViewPr>
      <p:guideLst>
        <p:guide orient="horz" pos="1620"/>
        <p:guide pos="2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6:40:55.81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6:40:55.81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F9EA6-D2A4-4193-9796-F22CB39D23B2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A2ECE1-599C-4D2B-81FA-DB4681D18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315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D0F1E-D08D-3590-C4C7-B6D3B962E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15470E-C1C2-BED7-421F-CCCB705668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F1BD4C-69C1-996C-547C-72819F82A6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73A922-DB20-D2CA-3430-A6F8AA1147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101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FC6DA-6E99-B655-2330-8E33E5AA2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9E2179-F914-C388-B38B-096271FE34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633C16-2D33-D791-30E6-E8EEB9CA15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C428C6-F172-1326-338E-FB00EC5DCC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38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74519-234A-0ADA-9D66-8ACB8C6C5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B3F033-1BAD-42BA-165C-4ED2068EC0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0C6760-75D6-2476-7FB2-254E7FC751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5346E-3502-86DA-6F9C-E6A996417E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9060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EF222-AF6F-0B91-1407-DC0867830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3B54C5-3335-7147-A825-843814538D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B477C3-9DD1-092A-2574-DC66F79162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047478-32FF-BC45-9B1A-DDAEA8D0EA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409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6E642-F93F-8AA8-1516-79168B04E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B3AF19-41C7-E82C-FECF-61567B3E59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58E0AD-32F0-0B2C-6D92-20E355C542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6F9BF6-4A07-E1A2-7FC7-C6C82A5FCB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528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1" y="4599107"/>
            <a:ext cx="2416273" cy="212486"/>
          </a:xfrm>
          <a:prstGeom prst="rect">
            <a:avLst/>
          </a:prstGeom>
        </p:spPr>
      </p:pic>
      <p:pic>
        <p:nvPicPr>
          <p:cNvPr id="10" name="Picture 9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1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5000" b="0" i="0" baseline="0">
                <a:solidFill>
                  <a:schemeClr val="tx1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TITLE HERE</a:t>
            </a:r>
          </a:p>
          <a:p>
            <a:pPr lvl="0"/>
            <a:r>
              <a:rPr lang="en-US"/>
              <a:t>ENCODE NORMAL</a:t>
            </a:r>
          </a:p>
          <a:p>
            <a:pPr lvl="0"/>
            <a:r>
              <a:rPr lang="en-US"/>
              <a:t>BLACK, 50 PT. 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340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5" y="758518"/>
            <a:ext cx="2539991" cy="1723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12" name="Picture 11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2901491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2320239"/>
            <a:ext cx="8197114" cy="225176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chemeClr val="tx2"/>
                </a:solidFill>
                <a:latin typeface="Uni Sans" charset="0"/>
                <a:ea typeface="Uni Sans" charset="0"/>
                <a:cs typeface="Uni Sans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5" name="Picture 14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0180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1683210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1730667"/>
            <a:ext cx="8197114" cy="236590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3890392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447923" y="1724977"/>
            <a:ext cx="8184662" cy="2961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1510"/>
            <a:ext cx="8172210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74404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1" y="4599107"/>
            <a:ext cx="2416273" cy="212486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9614" y="1086834"/>
            <a:ext cx="6973061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3397191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5" y="758518"/>
            <a:ext cx="2539991" cy="172311"/>
          </a:xfrm>
          <a:prstGeom prst="rect">
            <a:avLst/>
          </a:prstGeom>
        </p:spPr>
      </p:pic>
      <p:pic>
        <p:nvPicPr>
          <p:cNvPr id="16" name="Picture 15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1074028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5381" y="1066826"/>
            <a:ext cx="1103781" cy="96362"/>
          </a:xfrm>
          <a:prstGeom prst="rect">
            <a:avLst/>
          </a:prstGeom>
        </p:spPr>
      </p:pic>
      <p:sp>
        <p:nvSpPr>
          <p:cNvPr id="2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2320239"/>
            <a:ext cx="8197114" cy="225176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chemeClr val="tx2"/>
                </a:solidFill>
                <a:latin typeface="Uni Sans" charset="0"/>
                <a:ea typeface="Uni Sans" charset="0"/>
                <a:cs typeface="Uni Sans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pic>
        <p:nvPicPr>
          <p:cNvPr id="8" name="Picture 7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886" y="4340270"/>
            <a:ext cx="878114" cy="5912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7359"/>
            <a:ext cx="8184662" cy="626616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 dirty="0"/>
              <a:t>HEADER HERE </a:t>
            </a:r>
          </a:p>
        </p:txBody>
      </p:sp>
    </p:spTree>
    <p:extLst>
      <p:ext uri="{BB962C8B-B14F-4D97-AF65-F5344CB8AC3E}">
        <p14:creationId xmlns:p14="http://schemas.microsoft.com/office/powerpoint/2010/main" val="307287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031" y="1363508"/>
            <a:ext cx="1103781" cy="96362"/>
          </a:xfrm>
          <a:prstGeom prst="rect">
            <a:avLst/>
          </a:prstGeom>
        </p:spPr>
      </p:pic>
      <p:sp>
        <p:nvSpPr>
          <p:cNvPr id="8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1730667"/>
            <a:ext cx="8197114" cy="236590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1450220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031" y="1363508"/>
            <a:ext cx="1103781" cy="96362"/>
          </a:xfrm>
          <a:prstGeom prst="rect">
            <a:avLst/>
          </a:prstGeom>
        </p:spPr>
      </p:pic>
      <p:sp>
        <p:nvSpPr>
          <p:cNvPr id="10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460370" y="1754102"/>
            <a:ext cx="8184662" cy="2961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7" name="Picture 6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0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2489552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8D3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38360" r="13252" b="30129"/>
          <a:stretch/>
        </p:blipFill>
        <p:spPr>
          <a:xfrm>
            <a:off x="0" y="0"/>
            <a:ext cx="9144000" cy="2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65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3" r:id="rId2"/>
    <p:sldLayoutId id="2147483681" r:id="rId3"/>
    <p:sldLayoutId id="2147483675" r:id="rId4"/>
    <p:sldLayoutId id="2147483677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38360" r="13252" b="30129"/>
          <a:stretch/>
        </p:blipFill>
        <p:spPr>
          <a:xfrm>
            <a:off x="0" y="0"/>
            <a:ext cx="9144000" cy="2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86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9" r:id="rId2"/>
    <p:sldLayoutId id="2147483663" r:id="rId3"/>
    <p:sldLayoutId id="2147483664" r:id="rId4"/>
    <p:sldLayoutId id="2147483665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w.service-now.com/finance?sysparm_article=KB0033822&amp;id=kb_article_view&amp;sysparm_rank=1&amp;sysparm_tsqueryId=b2c3a3e8933632d06b07fa6f3bba1086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1086834"/>
            <a:ext cx="6972300" cy="2641756"/>
          </a:xfrm>
        </p:spPr>
        <p:txBody>
          <a:bodyPr/>
          <a:lstStyle/>
          <a:p>
            <a:r>
              <a:rPr lang="en-US" dirty="0"/>
              <a:t>Adaptive</a:t>
            </a:r>
            <a:br>
              <a:rPr lang="en-US" dirty="0"/>
            </a:br>
            <a:r>
              <a:rPr lang="en-US" dirty="0"/>
              <a:t>Office Hours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BBE15B3-6394-9342-607B-8CE489EDEAFA}"/>
              </a:ext>
            </a:extLst>
          </p:cNvPr>
          <p:cNvSpPr txBox="1">
            <a:spLocks/>
          </p:cNvSpPr>
          <p:nvPr/>
        </p:nvSpPr>
        <p:spPr>
          <a:xfrm>
            <a:off x="460375" y="4191339"/>
            <a:ext cx="6972300" cy="465715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5000" b="1" i="0" kern="1200">
                <a:solidFill>
                  <a:schemeClr val="tx1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 sz="2400" dirty="0"/>
              <a:t>January 29, 2026</a:t>
            </a:r>
          </a:p>
        </p:txBody>
      </p:sp>
    </p:spTree>
    <p:extLst>
      <p:ext uri="{BB962C8B-B14F-4D97-AF65-F5344CB8AC3E}">
        <p14:creationId xmlns:p14="http://schemas.microsoft.com/office/powerpoint/2010/main" val="2038487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47923" y="1346038"/>
            <a:ext cx="8197114" cy="3538019"/>
          </a:xfrm>
        </p:spPr>
        <p:txBody>
          <a:bodyPr/>
          <a:lstStyle/>
          <a:p>
            <a:r>
              <a:rPr lang="en-US" sz="2000" b="0" dirty="0"/>
              <a:t>Union Increases</a:t>
            </a:r>
          </a:p>
          <a:p>
            <a:r>
              <a:rPr lang="en-US" sz="2000" b="0" dirty="0"/>
              <a:t>Data Quality Review</a:t>
            </a:r>
          </a:p>
          <a:p>
            <a:r>
              <a:rPr lang="en-US" sz="2000" b="0" dirty="0"/>
              <a:t>Questions?</a:t>
            </a:r>
          </a:p>
          <a:p>
            <a:endParaRPr lang="en-US" sz="2000" b="0" dirty="0"/>
          </a:p>
          <a:p>
            <a:endParaRPr lang="en-US" sz="2000" b="0" dirty="0"/>
          </a:p>
          <a:p>
            <a:endParaRPr lang="en-US" sz="2000" b="0" dirty="0"/>
          </a:p>
          <a:p>
            <a:pPr marL="0" indent="0">
              <a:buNone/>
            </a:pPr>
            <a:endParaRPr lang="en-US" sz="2000" b="0" dirty="0"/>
          </a:p>
          <a:p>
            <a:endParaRPr lang="en-US" sz="2000" b="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98981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7AD7F-3E89-D1C1-46E2-9A68A69C3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AC0574-9CAC-E4B5-3B2E-930483E83A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1138" y="1164714"/>
            <a:ext cx="8657333" cy="3677449"/>
          </a:xfrm>
        </p:spPr>
        <p:txBody>
          <a:bodyPr/>
          <a:lstStyle/>
          <a:p>
            <a:r>
              <a:rPr lang="en-US" sz="2000" b="0" dirty="0"/>
              <a:t>Working with HR Compensation</a:t>
            </a:r>
          </a:p>
          <a:p>
            <a:r>
              <a:rPr lang="en-US" sz="2000" b="0" dirty="0"/>
              <a:t>BPO has never had good visibility over Bargaining Unit Agreements</a:t>
            </a:r>
          </a:p>
          <a:p>
            <a:r>
              <a:rPr lang="en-US" sz="2000" b="0" dirty="0"/>
              <a:t>Goal is a report that we can load into Adaptive</a:t>
            </a:r>
          </a:p>
          <a:p>
            <a:endParaRPr lang="en-US" b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E3E774-BEC4-4753-720B-D1AF038ED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/>
          <a:lstStyle/>
          <a:p>
            <a:r>
              <a:rPr lang="en-US" dirty="0"/>
              <a:t>Union Increases</a:t>
            </a:r>
          </a:p>
        </p:txBody>
      </p:sp>
    </p:spTree>
    <p:extLst>
      <p:ext uri="{BB962C8B-B14F-4D97-AF65-F5344CB8AC3E}">
        <p14:creationId xmlns:p14="http://schemas.microsoft.com/office/powerpoint/2010/main" val="3151503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88518-2B84-117A-6634-11783B43F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BD7B9-B8FE-5800-B15D-6645A38D2E9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0375" y="1164714"/>
            <a:ext cx="8364138" cy="3677449"/>
          </a:xfrm>
        </p:spPr>
        <p:txBody>
          <a:bodyPr/>
          <a:lstStyle/>
          <a:p>
            <a:pPr fontAlgn="base"/>
            <a:r>
              <a:rPr lang="en-US" b="0" dirty="0"/>
              <a:t>Data Validations</a:t>
            </a:r>
          </a:p>
          <a:p>
            <a:pPr fontAlgn="base"/>
            <a:r>
              <a:rPr lang="en-US" b="0" dirty="0">
                <a:solidFill>
                  <a:srgbClr val="00B05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UW Connect Data Validations for Adaptive</a:t>
            </a:r>
            <a:endParaRPr lang="en-US" b="0" dirty="0">
              <a:solidFill>
                <a:srgbClr val="00B050"/>
              </a:solidFill>
            </a:endParaRPr>
          </a:p>
          <a:p>
            <a:pPr fontAlgn="base"/>
            <a:r>
              <a:rPr lang="en-US" b="0" dirty="0"/>
              <a:t>Ledgers align with Resource</a:t>
            </a:r>
          </a:p>
          <a:p>
            <a:pPr lvl="1" fontAlgn="base"/>
            <a:endParaRPr lang="en-US" b="0" dirty="0"/>
          </a:p>
          <a:p>
            <a:pPr fontAlgn="base"/>
            <a:endParaRPr lang="en-US" b="0" dirty="0"/>
          </a:p>
          <a:p>
            <a:pPr fontAlgn="base"/>
            <a:endParaRPr lang="en-US" b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1AB03A4-DBE4-4D7D-FC1A-20ADF715E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/>
          <a:lstStyle/>
          <a:p>
            <a:r>
              <a:rPr lang="en-US" dirty="0"/>
              <a:t>Data Quality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0B59C0-4BB5-9ED8-D521-802DE40EBF2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953" b="13898"/>
          <a:stretch>
            <a:fillRect/>
          </a:stretch>
        </p:blipFill>
        <p:spPr>
          <a:xfrm>
            <a:off x="855876" y="2732769"/>
            <a:ext cx="6262768" cy="541337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681394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E7489-6BC7-620E-8BA7-09EE713D8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69EF78-9F76-103E-61F9-CB07ACF243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0375" y="1164714"/>
            <a:ext cx="8364138" cy="3677449"/>
          </a:xfrm>
        </p:spPr>
        <p:txBody>
          <a:bodyPr/>
          <a:lstStyle/>
          <a:p>
            <a:pPr fontAlgn="base"/>
            <a:r>
              <a:rPr lang="en-US" b="0" dirty="0"/>
              <a:t>Grant Revenue = Grant Expense</a:t>
            </a:r>
          </a:p>
          <a:p>
            <a:pPr fontAlgn="base"/>
            <a:endParaRPr lang="en-US" b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0328FED-D41D-8AF1-44AE-FFA26468D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/>
          <a:lstStyle/>
          <a:p>
            <a:r>
              <a:rPr lang="en-US" dirty="0"/>
              <a:t>Data Quality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D92D2A-8191-B6D9-A779-5FBC41E43A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423" y="1610440"/>
            <a:ext cx="3372995" cy="3070698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57165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37F15-D75F-E731-4C0F-B4268B5C7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A811E8-0E98-B271-4AF9-296ABD2801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0375" y="1164714"/>
            <a:ext cx="8364138" cy="3677449"/>
          </a:xfrm>
        </p:spPr>
        <p:txBody>
          <a:bodyPr/>
          <a:lstStyle/>
          <a:p>
            <a:pPr fontAlgn="base"/>
            <a:r>
              <a:rPr lang="en-US" b="0" dirty="0"/>
              <a:t>F&amp;A, IOH and Gift Assessment entered</a:t>
            </a:r>
          </a:p>
          <a:p>
            <a:pPr fontAlgn="base"/>
            <a:endParaRPr lang="en-US" b="0" dirty="0"/>
          </a:p>
          <a:p>
            <a:pPr fontAlgn="base"/>
            <a:endParaRPr lang="en-US" b="0" dirty="0"/>
          </a:p>
          <a:p>
            <a:pPr fontAlgn="base"/>
            <a:endParaRPr lang="en-US" b="0" dirty="0"/>
          </a:p>
          <a:p>
            <a:pPr fontAlgn="base"/>
            <a:r>
              <a:rPr lang="en-US" b="0" dirty="0"/>
              <a:t>Annual provisos net to zero</a:t>
            </a:r>
          </a:p>
          <a:p>
            <a:pPr fontAlgn="base"/>
            <a:endParaRPr lang="en-US" b="0" dirty="0"/>
          </a:p>
          <a:p>
            <a:pPr fontAlgn="base"/>
            <a:endParaRPr lang="en-US" b="0" dirty="0"/>
          </a:p>
          <a:p>
            <a:pPr fontAlgn="base"/>
            <a:endParaRPr lang="en-US" b="0" dirty="0"/>
          </a:p>
          <a:p>
            <a:pPr fontAlgn="base"/>
            <a:endParaRPr lang="en-US" b="0" dirty="0"/>
          </a:p>
          <a:p>
            <a:pPr fontAlgn="base"/>
            <a:endParaRPr lang="en-US" b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782328-90C7-5354-9038-2281D6C78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/>
          <a:lstStyle/>
          <a:p>
            <a:r>
              <a:rPr lang="en-US" dirty="0"/>
              <a:t>Data Quality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CA30DFD-6B79-94D0-7A09-1C5BF1CEF796}"/>
                  </a:ext>
                </a:extLst>
              </p14:cNvPr>
              <p14:cNvContentPartPr/>
              <p14:nvPr/>
            </p14:nvContentPartPr>
            <p14:xfrm>
              <a:off x="2350009" y="1699768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CA30DFD-6B79-94D0-7A09-1C5BF1CEF79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43889" y="1693648"/>
                <a:ext cx="12600" cy="126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050C25B2-9A9E-5A5F-971C-EC1EC7CDC3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846" y="3457125"/>
            <a:ext cx="5021409" cy="1165891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0C14DA-C701-913B-C1EA-17CCEE6BDD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310" y="1624616"/>
            <a:ext cx="4067743" cy="1019317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01354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4FE66-BBCA-FD0D-FFA8-B0CBA237D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1811CA-14A5-7A58-65F0-19E2632959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0375" y="1164714"/>
            <a:ext cx="8364138" cy="3677449"/>
          </a:xfrm>
        </p:spPr>
        <p:txBody>
          <a:bodyPr/>
          <a:lstStyle/>
          <a:p>
            <a:pPr fontAlgn="base"/>
            <a:r>
              <a:rPr lang="en-US" b="0" dirty="0"/>
              <a:t>Fixed Cost Expenses = Fixed Cost Revenues</a:t>
            </a:r>
          </a:p>
          <a:p>
            <a:pPr fontAlgn="base"/>
            <a:endParaRPr lang="en-US" b="0" dirty="0"/>
          </a:p>
          <a:p>
            <a:pPr fontAlgn="base"/>
            <a:endParaRPr lang="en-US" b="0" dirty="0"/>
          </a:p>
          <a:p>
            <a:pPr fontAlgn="base"/>
            <a:r>
              <a:rPr lang="en-US" b="0" dirty="0"/>
              <a:t>Did unit use wrong ledgers? (e.g., Budget no actuals, actuals no budget, 87000 vs 73070) </a:t>
            </a:r>
          </a:p>
          <a:p>
            <a:pPr fontAlgn="base"/>
            <a:r>
              <a:rPr lang="en-US" b="0" dirty="0"/>
              <a:t>Executive Dashboard</a:t>
            </a:r>
          </a:p>
          <a:p>
            <a:pPr fontAlgn="base"/>
            <a:r>
              <a:rPr lang="en-US" b="0"/>
              <a:t>UWA Core </a:t>
            </a:r>
            <a:r>
              <a:rPr lang="en-US" b="0" dirty="0"/>
              <a:t>Fund Distributions Dashboard</a:t>
            </a:r>
          </a:p>
          <a:p>
            <a:pPr fontAlgn="base"/>
            <a:endParaRPr lang="en-US" b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8F60950-6DAA-E1BC-9B5D-7CF3B9F2D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/>
          <a:lstStyle/>
          <a:p>
            <a:r>
              <a:rPr lang="en-US" dirty="0"/>
              <a:t>Data Quality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99A0AAE-31EC-9D59-7556-71974F5D0020}"/>
                  </a:ext>
                </a:extLst>
              </p14:cNvPr>
              <p14:cNvContentPartPr/>
              <p14:nvPr/>
            </p14:nvContentPartPr>
            <p14:xfrm>
              <a:off x="2350009" y="1699768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99A0AAE-31EC-9D59-7556-71974F5D002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43889" y="1693648"/>
                <a:ext cx="12600" cy="126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8181B798-634C-01E3-68D2-9001F74626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554" y="1699768"/>
            <a:ext cx="5670918" cy="837902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06931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D3D6A-FF68-1441-924E-26EF7B68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801153471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4b2e83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Custom 2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60B61344AF064C8B093C67C11C5079" ma:contentTypeVersion="10" ma:contentTypeDescription="Create a new document." ma:contentTypeScope="" ma:versionID="d9203b40dc531ad4052616d12737c76a">
  <xsd:schema xmlns:xsd="http://www.w3.org/2001/XMLSchema" xmlns:xs="http://www.w3.org/2001/XMLSchema" xmlns:p="http://schemas.microsoft.com/office/2006/metadata/properties" xmlns:ns2="2141c517-0dcb-4a56-b65c-29b1eee99aa7" xmlns:ns3="cbe1e94d-575c-40b7-87c9-e57a80e073bc" targetNamespace="http://schemas.microsoft.com/office/2006/metadata/properties" ma:root="true" ma:fieldsID="38212802720c01254b1ed3b6b9c89e50" ns2:_="" ns3:_="">
    <xsd:import namespace="2141c517-0dcb-4a56-b65c-29b1eee99aa7"/>
    <xsd:import namespace="cbe1e94d-575c-40b7-87c9-e57a80e073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41c517-0dcb-4a56-b65c-29b1eee99a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e1e94d-575c-40b7-87c9-e57a80e073b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be1e94d-575c-40b7-87c9-e57a80e073bc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80CBD46-8BA9-436B-AF9F-CFF4AF2F314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48DDC5D-4674-4AAF-95CA-A3877CC203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141c517-0dcb-4a56-b65c-29b1eee99aa7"/>
    <ds:schemaRef ds:uri="cbe1e94d-575c-40b7-87c9-e57a80e073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312E62D-F99F-4569-A190-7FF062D38890}">
  <ds:schemaRefs>
    <ds:schemaRef ds:uri="http://purl.org/dc/terms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2141c517-0dcb-4a56-b65c-29b1eee99aa7"/>
    <ds:schemaRef ds:uri="http://schemas.microsoft.com/office/infopath/2007/PartnerControls"/>
    <ds:schemaRef ds:uri="http://schemas.microsoft.com/office/2006/metadata/properties"/>
    <ds:schemaRef ds:uri="cbe1e94d-575c-40b7-87c9-e57a80e073bc"/>
    <ds:schemaRef ds:uri="http://purl.org/dc/dcmitype/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f6b6dd5b-f02f-441a-99a0-162ac5060bd2}" enabled="0" method="" siteId="{f6b6dd5b-f02f-441a-99a0-162ac5060b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12220</TotalTime>
  <Words>125</Words>
  <Application>Microsoft Office PowerPoint</Application>
  <PresentationFormat>On-screen Show (16:9)</PresentationFormat>
  <Paragraphs>42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Aptos</vt:lpstr>
      <vt:lpstr>Arial</vt:lpstr>
      <vt:lpstr>Encode Sans Normal Black</vt:lpstr>
      <vt:lpstr>Lucida Grande</vt:lpstr>
      <vt:lpstr>Open Sans</vt:lpstr>
      <vt:lpstr>Open Sans Light</vt:lpstr>
      <vt:lpstr>Uni Sans</vt:lpstr>
      <vt:lpstr>2_Custom Design</vt:lpstr>
      <vt:lpstr>1_Custom Design</vt:lpstr>
      <vt:lpstr>Adaptive Office Hours</vt:lpstr>
      <vt:lpstr>Agenda</vt:lpstr>
      <vt:lpstr>Union Increases</vt:lpstr>
      <vt:lpstr>Data Quality</vt:lpstr>
      <vt:lpstr>Data Quality</vt:lpstr>
      <vt:lpstr>Data Quality</vt:lpstr>
      <vt:lpstr>Data Quality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Alanya Cannon</dc:creator>
  <cp:lastModifiedBy>Dan Addess</cp:lastModifiedBy>
  <cp:revision>107</cp:revision>
  <dcterms:created xsi:type="dcterms:W3CDTF">2014-10-14T00:51:43Z</dcterms:created>
  <dcterms:modified xsi:type="dcterms:W3CDTF">2026-01-29T17:59:34Z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0x010100E460B61344AF064C8B093C67C11C5079</vt:lpwstr>
  </property>
  <property fmtid="{D5CDD505-2E9C-101B-9397-08002B2CF9AE}" pid="3" name="MediaServiceImageTags">
    <vt:lpwstr/>
  </property>
  <property fmtid="{D5CDD505-2E9C-101B-9397-08002B2CF9AE}" pid="4" name="Order">
    <vt:r8>32432600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