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4"/>
    <p:sldMasterId id="2147483652" r:id="rId5"/>
  </p:sldMasterIdLst>
  <p:notesMasterIdLst>
    <p:notesMasterId r:id="rId11"/>
  </p:notesMasterIdLst>
  <p:sldIdLst>
    <p:sldId id="256" r:id="rId6"/>
    <p:sldId id="257" r:id="rId7"/>
    <p:sldId id="272" r:id="rId8"/>
    <p:sldId id="273" r:id="rId9"/>
    <p:sldId id="265" r:id="rId1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6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04DD83B-0B28-96A7-D57E-FC6075C7A72B}" name="Marco Salazar" initials="MS" userId="S::marsala@uw.edu::3ab724a6-4e62-4fec-8f6c-be415a3ee0c6" providerId="AD"/>
  <p188:author id="{53B3699B-79D3-EEF8-55C6-F38144B63606}" name="Dan Addess" initials="DA" userId="S::daddess@uw.edu::8f251147-40da-4239-b809-ef8781ff045e" providerId="AD"/>
  <p188:author id="{612010DC-597E-F9D7-88BD-A9CB705A57AE}" name="Scott Coil" initials="SC" userId="S::coils@uw.edu::8813dea3-791b-44b4-8390-b35447dfbd6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005C"/>
    <a:srgbClr val="E8D3A2"/>
    <a:srgbClr val="E2CA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D52885-3E64-4AC5-80C4-8D23471C8F1E}" v="1" dt="2026-02-12T15:52:08.2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660"/>
  </p:normalViewPr>
  <p:slideViewPr>
    <p:cSldViewPr snapToGrid="0">
      <p:cViewPr varScale="1">
        <p:scale>
          <a:sx n="138" d="100"/>
          <a:sy n="138" d="100"/>
        </p:scale>
        <p:origin x="864" y="120"/>
      </p:cViewPr>
      <p:guideLst>
        <p:guide orient="horz" pos="1620"/>
        <p:guide pos="2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 Addess" userId="8f251147-40da-4239-b809-ef8781ff045e" providerId="ADAL" clId="{922F4F4D-38A4-4618-8334-9E5DBC1B3F51}"/>
    <pc:docChg chg="custSel delSld modSld sldOrd">
      <pc:chgData name="Dan Addess" userId="8f251147-40da-4239-b809-ef8781ff045e" providerId="ADAL" clId="{922F4F4D-38A4-4618-8334-9E5DBC1B3F51}" dt="2026-02-12T18:04:01.608" v="200" actId="20577"/>
      <pc:docMkLst>
        <pc:docMk/>
      </pc:docMkLst>
      <pc:sldChg chg="modSp mod">
        <pc:chgData name="Dan Addess" userId="8f251147-40da-4239-b809-ef8781ff045e" providerId="ADAL" clId="{922F4F4D-38A4-4618-8334-9E5DBC1B3F51}" dt="2026-02-12T18:04:01.608" v="200" actId="20577"/>
        <pc:sldMkLst>
          <pc:docMk/>
          <pc:sldMk cId="2038487471" sldId="256"/>
        </pc:sldMkLst>
        <pc:spChg chg="mod">
          <ac:chgData name="Dan Addess" userId="8f251147-40da-4239-b809-ef8781ff045e" providerId="ADAL" clId="{922F4F4D-38A4-4618-8334-9E5DBC1B3F51}" dt="2026-02-12T18:04:01.608" v="200" actId="20577"/>
          <ac:spMkLst>
            <pc:docMk/>
            <pc:sldMk cId="2038487471" sldId="256"/>
            <ac:spMk id="3" creationId="{5BBE15B3-6394-9342-607B-8CE489EDEAFA}"/>
          </ac:spMkLst>
        </pc:spChg>
      </pc:sldChg>
      <pc:sldChg chg="modSp mod">
        <pc:chgData name="Dan Addess" userId="8f251147-40da-4239-b809-ef8781ff045e" providerId="ADAL" clId="{922F4F4D-38A4-4618-8334-9E5DBC1B3F51}" dt="2026-02-12T15:52:39.099" v="151" actId="403"/>
        <pc:sldMkLst>
          <pc:docMk/>
          <pc:sldMk cId="398981719" sldId="257"/>
        </pc:sldMkLst>
        <pc:spChg chg="mod">
          <ac:chgData name="Dan Addess" userId="8f251147-40da-4239-b809-ef8781ff045e" providerId="ADAL" clId="{922F4F4D-38A4-4618-8334-9E5DBC1B3F51}" dt="2026-02-12T15:52:39.099" v="151" actId="403"/>
          <ac:spMkLst>
            <pc:docMk/>
            <pc:sldMk cId="398981719" sldId="257"/>
            <ac:spMk id="3" creationId="{00000000-0000-0000-0000-000000000000}"/>
          </ac:spMkLst>
        </pc:spChg>
      </pc:sldChg>
      <pc:sldChg chg="del">
        <pc:chgData name="Dan Addess" userId="8f251147-40da-4239-b809-ef8781ff045e" providerId="ADAL" clId="{922F4F4D-38A4-4618-8334-9E5DBC1B3F51}" dt="2026-02-12T15:50:53.880" v="25" actId="2696"/>
        <pc:sldMkLst>
          <pc:docMk/>
          <pc:sldMk cId="3151503541" sldId="271"/>
        </pc:sldMkLst>
      </pc:sldChg>
      <pc:sldChg chg="delSp modSp mod ord">
        <pc:chgData name="Dan Addess" userId="8f251147-40da-4239-b809-ef8781ff045e" providerId="ADAL" clId="{922F4F4D-38A4-4618-8334-9E5DBC1B3F51}" dt="2026-02-12T15:53:23.431" v="197" actId="15"/>
        <pc:sldMkLst>
          <pc:docMk/>
          <pc:sldMk cId="159211044" sldId="272"/>
        </pc:sldMkLst>
        <pc:spChg chg="mod">
          <ac:chgData name="Dan Addess" userId="8f251147-40da-4239-b809-ef8781ff045e" providerId="ADAL" clId="{922F4F4D-38A4-4618-8334-9E5DBC1B3F51}" dt="2026-02-12T15:53:23.431" v="197" actId="15"/>
          <ac:spMkLst>
            <pc:docMk/>
            <pc:sldMk cId="159211044" sldId="272"/>
            <ac:spMk id="3" creationId="{41E7FC5D-8846-D66D-74C4-1814A22CD1E7}"/>
          </ac:spMkLst>
        </pc:spChg>
        <pc:spChg chg="mod">
          <ac:chgData name="Dan Addess" userId="8f251147-40da-4239-b809-ef8781ff045e" providerId="ADAL" clId="{922F4F4D-38A4-4618-8334-9E5DBC1B3F51}" dt="2026-02-12T15:51:09.598" v="45" actId="20577"/>
          <ac:spMkLst>
            <pc:docMk/>
            <pc:sldMk cId="159211044" sldId="272"/>
            <ac:spMk id="4" creationId="{7CA6BA54-D375-145A-E4E5-00D765505D73}"/>
          </ac:spMkLst>
        </pc:spChg>
        <pc:picChg chg="del">
          <ac:chgData name="Dan Addess" userId="8f251147-40da-4239-b809-ef8781ff045e" providerId="ADAL" clId="{922F4F4D-38A4-4618-8334-9E5DBC1B3F51}" dt="2026-02-12T15:51:11.271" v="46" actId="478"/>
          <ac:picMkLst>
            <pc:docMk/>
            <pc:sldMk cId="159211044" sldId="272"/>
            <ac:picMk id="5" creationId="{F6390AC5-9542-A301-DB02-833561E8EBE3}"/>
          </ac:picMkLst>
        </pc:picChg>
      </pc:sldChg>
      <pc:sldChg chg="modSp mod">
        <pc:chgData name="Dan Addess" userId="8f251147-40da-4239-b809-ef8781ff045e" providerId="ADAL" clId="{922F4F4D-38A4-4618-8334-9E5DBC1B3F51}" dt="2026-02-12T15:52:35.312" v="149" actId="113"/>
        <pc:sldMkLst>
          <pc:docMk/>
          <pc:sldMk cId="1858276056" sldId="273"/>
        </pc:sldMkLst>
        <pc:spChg chg="mod">
          <ac:chgData name="Dan Addess" userId="8f251147-40da-4239-b809-ef8781ff045e" providerId="ADAL" clId="{922F4F4D-38A4-4618-8334-9E5DBC1B3F51}" dt="2026-02-12T15:52:35.312" v="149" actId="113"/>
          <ac:spMkLst>
            <pc:docMk/>
            <pc:sldMk cId="1858276056" sldId="273"/>
            <ac:spMk id="3" creationId="{5313993C-73BF-8B89-5248-8CE4A965CEC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BF9EA6-D2A4-4193-9796-F22CB39D23B2}" type="datetimeFigureOut">
              <a:rPr lang="en-US" smtClean="0"/>
              <a:t>2/12/2026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A2ECE1-599C-4D2B-81FA-DB4681D18D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3156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4A61E-A424-6C93-0645-A4C20EC3D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EE4C9F-0B23-CCD5-143E-9C79833254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7E95F6-E67E-56BE-A2B3-6DAF16FECBF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0E609B-D012-D5B3-B098-D03EC809CF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23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199B4C-683A-D021-9DDB-F2214FF511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104626-1A39-06E2-BB0A-93B9BF4A4A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291E3F-5418-4EDC-268D-92CDFEA4F5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CEB4C0-6C03-A250-4253-022943E91B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ECE1-599C-4D2B-81FA-DB4681D18DA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22705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1" y="4599107"/>
            <a:ext cx="2416273" cy="212486"/>
          </a:xfrm>
          <a:prstGeom prst="rect">
            <a:avLst/>
          </a:prstGeom>
        </p:spPr>
      </p:pic>
      <p:pic>
        <p:nvPicPr>
          <p:cNvPr id="10" name="Picture 9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11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  <a:ln>
            <a:noFill/>
          </a:ln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5000" b="0" i="0" baseline="0">
                <a:solidFill>
                  <a:schemeClr val="tx1"/>
                </a:solidFill>
                <a:latin typeface="Encode Sans Normal Black"/>
                <a:cs typeface="Encode Sans Normal Black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TITLE HERE</a:t>
            </a:r>
          </a:p>
          <a:p>
            <a:pPr lvl="0"/>
            <a:r>
              <a:rPr lang="en-US"/>
              <a:t>ENCODE NORMAL</a:t>
            </a:r>
          </a:p>
          <a:p>
            <a:pPr lvl="0"/>
            <a:r>
              <a:rPr lang="en-US"/>
              <a:t>BLACK, 50 PT. 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3409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" y="758518"/>
            <a:ext cx="2539991" cy="17231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12" name="Picture 11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29014912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2320239"/>
            <a:ext cx="8197114" cy="225176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chemeClr val="tx2"/>
                </a:solidFill>
                <a:latin typeface="Uni Sans" charset="0"/>
                <a:ea typeface="Uni Sans" charset="0"/>
                <a:cs typeface="Uni Sans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5" name="Picture 14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0180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1683210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1730667"/>
            <a:ext cx="8197114" cy="236590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3890392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447923" y="1724977"/>
            <a:ext cx="8184662" cy="296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1510"/>
            <a:ext cx="8172210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7440445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1" y="4599107"/>
            <a:ext cx="2416273" cy="212486"/>
          </a:xfrm>
          <a:prstGeom prst="rect">
            <a:avLst/>
          </a:prstGeom>
        </p:spPr>
      </p:pic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9614" y="1086834"/>
            <a:ext cx="6973061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33971910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68081" y="3868290"/>
            <a:ext cx="1600200" cy="1397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085" y="758518"/>
            <a:ext cx="2539991" cy="172311"/>
          </a:xfrm>
          <a:prstGeom prst="rect">
            <a:avLst/>
          </a:prstGeom>
        </p:spPr>
      </p:pic>
      <p:pic>
        <p:nvPicPr>
          <p:cNvPr id="16" name="Picture 15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1086834"/>
            <a:ext cx="6972300" cy="2641756"/>
          </a:xfrm>
          <a:prstGeom prst="rect">
            <a:avLst/>
          </a:prstGeom>
        </p:spPr>
        <p:txBody>
          <a:bodyPr anchor="b"/>
          <a:lstStyle>
            <a:lvl1pPr algn="l">
              <a:defRPr sz="5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TITLE HERE</a:t>
            </a:r>
            <a:br>
              <a:rPr lang="en-US"/>
            </a:br>
            <a:r>
              <a:rPr lang="en-US"/>
              <a:t>ENCODE NORMAL</a:t>
            </a:r>
            <a:br>
              <a:rPr lang="en-US"/>
            </a:br>
            <a:r>
              <a:rPr lang="en-US"/>
              <a:t>BLACK, 50 PT. </a:t>
            </a:r>
          </a:p>
        </p:txBody>
      </p:sp>
    </p:spTree>
    <p:extLst>
      <p:ext uri="{BB962C8B-B14F-4D97-AF65-F5344CB8AC3E}">
        <p14:creationId xmlns:p14="http://schemas.microsoft.com/office/powerpoint/2010/main" val="10740282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Sub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5381" y="1364403"/>
            <a:ext cx="1103781" cy="9636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55381" y="1066826"/>
            <a:ext cx="1103781" cy="96362"/>
          </a:xfrm>
          <a:prstGeom prst="rect">
            <a:avLst/>
          </a:prstGeom>
        </p:spPr>
      </p:pic>
      <p:sp>
        <p:nvSpPr>
          <p:cNvPr id="24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2320239"/>
            <a:ext cx="8197114" cy="225176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sp>
        <p:nvSpPr>
          <p:cNvPr id="25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460375" y="1730667"/>
            <a:ext cx="8184662" cy="411171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2400" b="0" i="0" baseline="0">
                <a:solidFill>
                  <a:schemeClr val="tx2"/>
                </a:solidFill>
                <a:latin typeface="Uni Sans" charset="0"/>
                <a:ea typeface="Uni Sans" charset="0"/>
                <a:cs typeface="Uni Sans" charset="0"/>
              </a:defRPr>
            </a:lvl1pPr>
            <a:lvl2pPr marL="4572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2pPr>
            <a:lvl3pPr marL="9144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3pPr>
            <a:lvl4pPr marL="13716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4pPr>
            <a:lvl5pPr marL="1828800" indent="0">
              <a:buNone/>
              <a:defRPr b="0" i="0">
                <a:solidFill>
                  <a:srgbClr val="E8D3A2"/>
                </a:solidFill>
                <a:latin typeface="Encode Sans Normal Black"/>
                <a:cs typeface="Encode Sans Normal Black"/>
              </a:defRPr>
            </a:lvl5pPr>
          </a:lstStyle>
          <a:p>
            <a:pPr lvl="0"/>
            <a:r>
              <a:rPr lang="en-US"/>
              <a:t>SUB-HEADER HERE (UNI SANS REGULAR, 24 PT.)</a:t>
            </a:r>
          </a:p>
        </p:txBody>
      </p:sp>
      <p:pic>
        <p:nvPicPr>
          <p:cNvPr id="8" name="Picture 7" descr="W Logo_Purple_2685_HEX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5886" y="4340270"/>
            <a:ext cx="878114" cy="59126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77359"/>
            <a:ext cx="8184662" cy="626616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 dirty="0"/>
              <a:t>HEADER HERE </a:t>
            </a:r>
          </a:p>
        </p:txBody>
      </p:sp>
    </p:spTree>
    <p:extLst>
      <p:ext uri="{BB962C8B-B14F-4D97-AF65-F5344CB8AC3E}">
        <p14:creationId xmlns:p14="http://schemas.microsoft.com/office/powerpoint/2010/main" val="3072872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8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47923" y="1730667"/>
            <a:ext cx="8197114" cy="2365901"/>
          </a:xfrm>
          <a:prstGeom prst="rect">
            <a:avLst/>
          </a:prstGeom>
        </p:spPr>
        <p:txBody>
          <a:bodyPr/>
          <a:lstStyle>
            <a:lvl1pPr marL="342900" indent="-342900">
              <a:buFont typeface="Lucida Grande"/>
              <a:buChar char="&gt;"/>
              <a:defRPr sz="2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1pPr>
            <a:lvl2pPr>
              <a:defRPr sz="20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2pPr>
            <a:lvl3pPr marL="1143000" indent="-228600">
              <a:buSzPct val="100000"/>
              <a:buFont typeface="Lucida Grande"/>
              <a:buChar char="&gt;"/>
              <a:defRPr sz="18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3pPr>
            <a:lvl4pPr>
              <a:defRPr sz="16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4pPr>
            <a:lvl5pPr marL="2057400" indent="-228600">
              <a:buFont typeface="Lucida Grande"/>
              <a:buChar char="&gt;"/>
              <a:defRPr sz="1400" b="1" i="0" baseline="0">
                <a:solidFill>
                  <a:schemeClr val="tx2"/>
                </a:solidFill>
                <a:latin typeface="Open Sans" charset="0"/>
                <a:ea typeface="Open Sans" charset="0"/>
                <a:cs typeface="Open Sans" charset="0"/>
              </a:defRPr>
            </a:lvl5pPr>
          </a:lstStyle>
          <a:p>
            <a:pPr lvl="0"/>
            <a:r>
              <a:rPr lang="en-US"/>
              <a:t>Content here (Open Sans Bold, 24 pt.)</a:t>
            </a:r>
          </a:p>
          <a:p>
            <a:pPr lvl="1"/>
            <a:r>
              <a:rPr lang="en-US"/>
              <a:t>Second level (Open Sans Bold, 20)</a:t>
            </a:r>
          </a:p>
          <a:p>
            <a:pPr lvl="2"/>
            <a:r>
              <a:rPr lang="en-US"/>
              <a:t>Third level (Open Sans Bold, 18)</a:t>
            </a:r>
          </a:p>
          <a:p>
            <a:pPr lvl="3"/>
            <a:r>
              <a:rPr lang="en-US"/>
              <a:t>Fourth level (Open Sans Bold, 16)</a:t>
            </a:r>
          </a:p>
          <a:p>
            <a:pPr lvl="4"/>
            <a:r>
              <a:rPr lang="en-US"/>
              <a:t>Fifth level (Open Sans Bold, 14)</a:t>
            </a:r>
          </a:p>
        </p:txBody>
      </p:sp>
      <p:pic>
        <p:nvPicPr>
          <p:cNvPr id="11" name="Picture 10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5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pPr lvl="0"/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14502204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er +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49031" y="1363508"/>
            <a:ext cx="1103781" cy="96362"/>
          </a:xfrm>
          <a:prstGeom prst="rect">
            <a:avLst/>
          </a:prstGeom>
        </p:spPr>
      </p:pic>
      <p:sp>
        <p:nvSpPr>
          <p:cNvPr id="10" name="Chart Placeholder 11"/>
          <p:cNvSpPr>
            <a:spLocks noGrp="1"/>
          </p:cNvSpPr>
          <p:nvPr>
            <p:ph type="chart" sz="quarter" idx="12" hasCustomPrompt="1"/>
          </p:nvPr>
        </p:nvSpPr>
        <p:spPr>
          <a:xfrm>
            <a:off x="460370" y="1754102"/>
            <a:ext cx="8184662" cy="29611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 b="0" i="1" baseline="0">
                <a:solidFill>
                  <a:schemeClr val="tx1"/>
                </a:solidFill>
                <a:latin typeface="Open Sans Light"/>
                <a:cs typeface="Open Sans Light"/>
              </a:defRPr>
            </a:lvl1pPr>
          </a:lstStyle>
          <a:p>
            <a:r>
              <a:rPr lang="en-US"/>
              <a:t>Graphics can go here – </a:t>
            </a:r>
            <a:br>
              <a:rPr lang="en-US"/>
            </a:br>
            <a:r>
              <a:rPr lang="en-US"/>
              <a:t>replace this box with your image or chart</a:t>
            </a:r>
          </a:p>
        </p:txBody>
      </p:sp>
      <p:pic>
        <p:nvPicPr>
          <p:cNvPr id="7" name="Picture 6" descr="W Logo_Purple_2685_HEX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4007990"/>
            <a:ext cx="1371600" cy="92354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60370" y="369733"/>
            <a:ext cx="8184662" cy="993775"/>
          </a:xfrm>
          <a:prstGeom prst="rect">
            <a:avLst/>
          </a:prstGeom>
        </p:spPr>
        <p:txBody>
          <a:bodyPr anchor="b"/>
          <a:lstStyle>
            <a:lvl1pPr algn="l">
              <a:defRPr sz="3000" b="1" i="0"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/>
              <a:t>HEADER HERE </a:t>
            </a:r>
            <a:br>
              <a:rPr lang="en-US"/>
            </a:br>
            <a:r>
              <a:rPr lang="en-US"/>
              <a:t>(ENCODE NORMAL BLACK, 30 PT.)</a:t>
            </a:r>
          </a:p>
        </p:txBody>
      </p:sp>
    </p:spTree>
    <p:extLst>
      <p:ext uri="{BB962C8B-B14F-4D97-AF65-F5344CB8AC3E}">
        <p14:creationId xmlns:p14="http://schemas.microsoft.com/office/powerpoint/2010/main" val="2489552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8D3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38360" r="13252" b="30129"/>
          <a:stretch/>
        </p:blipFill>
        <p:spPr>
          <a:xfrm>
            <a:off x="0" y="0"/>
            <a:ext cx="9144000" cy="2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665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73" r:id="rId2"/>
    <p:sldLayoutId id="2147483681" r:id="rId3"/>
    <p:sldLayoutId id="2147483675" r:id="rId4"/>
    <p:sldLayoutId id="2147483677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36" t="38360" r="13252" b="30129"/>
          <a:stretch/>
        </p:blipFill>
        <p:spPr>
          <a:xfrm>
            <a:off x="0" y="0"/>
            <a:ext cx="9144000" cy="24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868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79" r:id="rId2"/>
    <p:sldLayoutId id="2147483663" r:id="rId3"/>
    <p:sldLayoutId id="2147483664" r:id="rId4"/>
    <p:sldLayoutId id="2147483665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fpb-bpo@uw.edu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0375" y="1086834"/>
            <a:ext cx="6972300" cy="2641756"/>
          </a:xfrm>
        </p:spPr>
        <p:txBody>
          <a:bodyPr/>
          <a:lstStyle/>
          <a:p>
            <a:r>
              <a:rPr lang="en-US" dirty="0"/>
              <a:t>Adaptive</a:t>
            </a:r>
            <a:br>
              <a:rPr lang="en-US" dirty="0"/>
            </a:br>
            <a:r>
              <a:rPr lang="en-US" dirty="0"/>
              <a:t>Office Hours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BBE15B3-6394-9342-607B-8CE489EDEAFA}"/>
              </a:ext>
            </a:extLst>
          </p:cNvPr>
          <p:cNvSpPr txBox="1">
            <a:spLocks/>
          </p:cNvSpPr>
          <p:nvPr/>
        </p:nvSpPr>
        <p:spPr>
          <a:xfrm>
            <a:off x="460375" y="4191339"/>
            <a:ext cx="6972300" cy="465715"/>
          </a:xfrm>
          <a:prstGeom prst="rect">
            <a:avLst/>
          </a:prstGeom>
        </p:spPr>
        <p:txBody>
          <a:bodyPr anchor="t"/>
          <a:lstStyle>
            <a:lvl1pPr algn="l" defTabSz="457200" rtl="0" eaLnBrk="1" latinLnBrk="0" hangingPunct="1">
              <a:spcBef>
                <a:spcPct val="0"/>
              </a:spcBef>
              <a:buNone/>
              <a:defRPr sz="5000" b="1" i="0" kern="1200">
                <a:solidFill>
                  <a:schemeClr val="tx1"/>
                </a:solidFill>
                <a:latin typeface="Encode Sans Normal Black" charset="0"/>
                <a:ea typeface="Encode Sans Normal Black" charset="0"/>
                <a:cs typeface="Encode Sans Normal Black" charset="0"/>
              </a:defRPr>
            </a:lvl1pPr>
          </a:lstStyle>
          <a:p>
            <a:r>
              <a:rPr lang="en-US" sz="2400" dirty="0"/>
              <a:t>February 12, 2026</a:t>
            </a:r>
          </a:p>
        </p:txBody>
      </p:sp>
    </p:spTree>
    <p:extLst>
      <p:ext uri="{BB962C8B-B14F-4D97-AF65-F5344CB8AC3E}">
        <p14:creationId xmlns:p14="http://schemas.microsoft.com/office/powerpoint/2010/main" val="2038487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447923" y="1346038"/>
            <a:ext cx="8197114" cy="3538019"/>
          </a:xfrm>
        </p:spPr>
        <p:txBody>
          <a:bodyPr/>
          <a:lstStyle/>
          <a:p>
            <a:r>
              <a:rPr lang="en-US" dirty="0"/>
              <a:t>Tuition Loaded</a:t>
            </a:r>
          </a:p>
          <a:p>
            <a:r>
              <a:rPr lang="en-US" dirty="0"/>
              <a:t>Offer to pre-review budgets</a:t>
            </a:r>
          </a:p>
          <a:p>
            <a:r>
              <a:rPr lang="en-US" dirty="0"/>
              <a:t>Questions?</a:t>
            </a:r>
          </a:p>
          <a:p>
            <a:endParaRPr lang="en-US" sz="2000" b="0" dirty="0"/>
          </a:p>
          <a:p>
            <a:endParaRPr lang="en-US" sz="2000" b="0" dirty="0"/>
          </a:p>
          <a:p>
            <a:endParaRPr lang="en-US" sz="2000" b="0" dirty="0"/>
          </a:p>
          <a:p>
            <a:pPr marL="0" indent="0">
              <a:buNone/>
            </a:pPr>
            <a:endParaRPr lang="en-US" sz="2000" b="0" dirty="0"/>
          </a:p>
          <a:p>
            <a:endParaRPr lang="en-US" sz="2000" b="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98981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78B6D-2B08-01BC-30F4-58BF52ADF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E7FC5D-8846-D66D-74C4-1814A22CD1E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1138" y="1164714"/>
            <a:ext cx="8657333" cy="3677449"/>
          </a:xfrm>
        </p:spPr>
        <p:txBody>
          <a:bodyPr/>
          <a:lstStyle/>
          <a:p>
            <a:r>
              <a:rPr lang="en-US" dirty="0"/>
              <a:t>Use Core Funds Distribution Dashboard to check tuition amounts</a:t>
            </a:r>
          </a:p>
          <a:p>
            <a:r>
              <a:rPr lang="en-US" dirty="0"/>
              <a:t>Questions about specific tuition amounts should be sent to:</a:t>
            </a:r>
          </a:p>
          <a:p>
            <a:pPr lvl="1"/>
            <a:r>
              <a:rPr lang="en-US" sz="1600" dirty="0"/>
              <a:t>Institutional Analytics &amp; Decision Support (IADS) uwir@uw.edu</a:t>
            </a:r>
          </a:p>
          <a:p>
            <a:pPr lvl="1"/>
            <a:endParaRPr lang="en-US" sz="1600" dirty="0"/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CA6BA54-D375-145A-E4E5-00D765505D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/>
          <a:lstStyle/>
          <a:p>
            <a:r>
              <a:rPr lang="en-US" dirty="0"/>
              <a:t>Tuition Loaded</a:t>
            </a:r>
          </a:p>
        </p:txBody>
      </p:sp>
    </p:spTree>
    <p:extLst>
      <p:ext uri="{BB962C8B-B14F-4D97-AF65-F5344CB8AC3E}">
        <p14:creationId xmlns:p14="http://schemas.microsoft.com/office/powerpoint/2010/main" val="1592110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172F7D-9E47-B5CB-725A-05AF620F0C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13993C-73BF-8B89-5248-8CE4A965CE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1138" y="1164714"/>
            <a:ext cx="8657333" cy="3677449"/>
          </a:xfrm>
        </p:spPr>
        <p:txBody>
          <a:bodyPr/>
          <a:lstStyle/>
          <a:p>
            <a:r>
              <a:rPr lang="en-US" dirty="0"/>
              <a:t>If your unit is interested in a data quality review prior to Feb 23</a:t>
            </a:r>
          </a:p>
          <a:p>
            <a:r>
              <a:rPr lang="en-US" dirty="0"/>
              <a:t>Email </a:t>
            </a:r>
            <a:r>
              <a:rPr lang="en-US" dirty="0">
                <a:solidFill>
                  <a:srgbClr val="FF0000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fpb-bpo@uw.edu</a:t>
            </a:r>
            <a:r>
              <a:rPr lang="en-US" dirty="0">
                <a:solidFill>
                  <a:srgbClr val="FF0000"/>
                </a:solidFill>
              </a:rPr>
              <a:t> </a:t>
            </a:r>
          </a:p>
          <a:p>
            <a:endParaRPr lang="en-US" b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9F4882F-DAC3-13CE-CF73-F6A1FAC26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375" y="377359"/>
            <a:ext cx="8448098" cy="626616"/>
          </a:xfrm>
        </p:spPr>
        <p:txBody>
          <a:bodyPr/>
          <a:lstStyle/>
          <a:p>
            <a:r>
              <a:rPr lang="en-US" dirty="0"/>
              <a:t>Budget Pre-review</a:t>
            </a:r>
          </a:p>
        </p:txBody>
      </p:sp>
    </p:spTree>
    <p:extLst>
      <p:ext uri="{BB962C8B-B14F-4D97-AF65-F5344CB8AC3E}">
        <p14:creationId xmlns:p14="http://schemas.microsoft.com/office/powerpoint/2010/main" val="1858276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3D3D6A-FF68-1441-924E-26EF7B683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3801153471"/>
      </p:ext>
    </p:extLst>
  </p:cSld>
  <p:clrMapOvr>
    <a:masterClrMapping/>
  </p:clrMapOvr>
</p:sld>
</file>

<file path=ppt/theme/theme1.xml><?xml version="1.0" encoding="utf-8"?>
<a:theme xmlns:a="http://schemas.openxmlformats.org/drawingml/2006/main" name="2_Custom Design">
  <a:themeElements>
    <a:clrScheme name="4b2e83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Custom Design">
  <a:themeElements>
    <a:clrScheme name="Custom 2">
      <a:dk1>
        <a:srgbClr val="4B2E83"/>
      </a:dk1>
      <a:lt1>
        <a:srgbClr val="E8D3A2"/>
      </a:lt1>
      <a:dk2>
        <a:srgbClr val="4B2E83"/>
      </a:dk2>
      <a:lt2>
        <a:srgbClr val="FFFFFF"/>
      </a:lt2>
      <a:accent1>
        <a:srgbClr val="4B2E83"/>
      </a:accent1>
      <a:accent2>
        <a:srgbClr val="E8D3A2"/>
      </a:accent2>
      <a:accent3>
        <a:srgbClr val="FFFFFF"/>
      </a:accent3>
      <a:accent4>
        <a:srgbClr val="D8D9DA"/>
      </a:accent4>
      <a:accent5>
        <a:srgbClr val="999999"/>
      </a:accent5>
      <a:accent6>
        <a:srgbClr val="917B4C"/>
      </a:accent6>
      <a:hlink>
        <a:srgbClr val="D8D9DA"/>
      </a:hlink>
      <a:folHlink>
        <a:srgbClr val="99999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60B61344AF064C8B093C67C11C5079" ma:contentTypeVersion="10" ma:contentTypeDescription="Create a new document." ma:contentTypeScope="" ma:versionID="d9203b40dc531ad4052616d12737c76a">
  <xsd:schema xmlns:xsd="http://www.w3.org/2001/XMLSchema" xmlns:xs="http://www.w3.org/2001/XMLSchema" xmlns:p="http://schemas.microsoft.com/office/2006/metadata/properties" xmlns:ns2="2141c517-0dcb-4a56-b65c-29b1eee99aa7" xmlns:ns3="cbe1e94d-575c-40b7-87c9-e57a80e073bc" targetNamespace="http://schemas.microsoft.com/office/2006/metadata/properties" ma:root="true" ma:fieldsID="38212802720c01254b1ed3b6b9c89e50" ns2:_="" ns3:_="">
    <xsd:import namespace="2141c517-0dcb-4a56-b65c-29b1eee99aa7"/>
    <xsd:import namespace="cbe1e94d-575c-40b7-87c9-e57a80e073b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41c517-0dcb-4a56-b65c-29b1eee99a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be1e94d-575c-40b7-87c9-e57a80e073bc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cbe1e94d-575c-40b7-87c9-e57a80e073bc">
      <UserInfo>
        <DisplayName/>
        <AccountId xsi:nil="true"/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80CBD46-8BA9-436B-AF9F-CFF4AF2F314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48DDC5D-4674-4AAF-95CA-A3877CC203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41c517-0dcb-4a56-b65c-29b1eee99aa7"/>
    <ds:schemaRef ds:uri="cbe1e94d-575c-40b7-87c9-e57a80e073b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312E62D-F99F-4569-A190-7FF062D38890}">
  <ds:schemaRefs>
    <ds:schemaRef ds:uri="http://purl.org/dc/terms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2141c517-0dcb-4a56-b65c-29b1eee99aa7"/>
    <ds:schemaRef ds:uri="http://schemas.microsoft.com/office/infopath/2007/PartnerControls"/>
    <ds:schemaRef ds:uri="http://schemas.microsoft.com/office/2006/metadata/properties"/>
    <ds:schemaRef ds:uri="cbe1e94d-575c-40b7-87c9-e57a80e073bc"/>
    <ds:schemaRef ds:uri="http://purl.org/dc/dcmitype/"/>
    <ds:schemaRef ds:uri="http://purl.org/dc/elements/1.1/"/>
  </ds:schemaRefs>
</ds:datastoreItem>
</file>

<file path=docMetadata/LabelInfo.xml><?xml version="1.0" encoding="utf-8"?>
<clbl:labelList xmlns:clbl="http://schemas.microsoft.com/office/2020/mipLabelMetadata">
  <clbl:label id="{f6b6dd5b-f02f-441a-99a0-162ac5060bd2}" enabled="0" method="" siteId="{f6b6dd5b-f02f-441a-99a0-162ac5060b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12232</TotalTime>
  <Words>77</Words>
  <Application>Microsoft Office PowerPoint</Application>
  <PresentationFormat>On-screen Show (16:9)</PresentationFormat>
  <Paragraphs>19</Paragraphs>
  <Slides>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Aptos</vt:lpstr>
      <vt:lpstr>Arial</vt:lpstr>
      <vt:lpstr>Encode Sans Normal Black</vt:lpstr>
      <vt:lpstr>Lucida Grande</vt:lpstr>
      <vt:lpstr>Open Sans</vt:lpstr>
      <vt:lpstr>Open Sans Light</vt:lpstr>
      <vt:lpstr>Uni Sans</vt:lpstr>
      <vt:lpstr>2_Custom Design</vt:lpstr>
      <vt:lpstr>1_Custom Design</vt:lpstr>
      <vt:lpstr>Adaptive Office Hours</vt:lpstr>
      <vt:lpstr>Agenda</vt:lpstr>
      <vt:lpstr>Tuition Loaded</vt:lpstr>
      <vt:lpstr>Budget Pre-review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Alanya Cannon</dc:creator>
  <cp:lastModifiedBy>Dan Addess</cp:lastModifiedBy>
  <cp:revision>109</cp:revision>
  <dcterms:created xsi:type="dcterms:W3CDTF">2014-10-14T00:51:43Z</dcterms:created>
  <dcterms:modified xsi:type="dcterms:W3CDTF">2026-02-12T18:04:12Z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0x010100E460B61344AF064C8B093C67C11C5079</vt:lpwstr>
  </property>
  <property fmtid="{D5CDD505-2E9C-101B-9397-08002B2CF9AE}" pid="3" name="MediaServiceImageTags">
    <vt:lpwstr/>
  </property>
  <property fmtid="{D5CDD505-2E9C-101B-9397-08002B2CF9AE}" pid="4" name="Order">
    <vt:r8>32432600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