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 id="2147483652" r:id="rId5"/>
  </p:sldMasterIdLst>
  <p:notesMasterIdLst>
    <p:notesMasterId r:id="rId15"/>
  </p:notesMasterIdLst>
  <p:sldIdLst>
    <p:sldId id="256" r:id="rId6"/>
    <p:sldId id="257" r:id="rId7"/>
    <p:sldId id="267" r:id="rId8"/>
    <p:sldId id="269" r:id="rId9"/>
    <p:sldId id="268" r:id="rId10"/>
    <p:sldId id="270" r:id="rId11"/>
    <p:sldId id="271" r:id="rId12"/>
    <p:sldId id="266" r:id="rId13"/>
    <p:sldId id="265" r:id="rId1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6">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4DD83B-0B28-96A7-D57E-FC6075C7A72B}" name="Marco Salazar" initials="MS" userId="S::marsala@uw.edu::3ab724a6-4e62-4fec-8f6c-be415a3ee0c6" providerId="AD"/>
  <p188:author id="{53B3699B-79D3-EEF8-55C6-F38144B63606}" name="Dan Addess" initials="DA" userId="S::daddess@uw.edu::8f251147-40da-4239-b809-ef8781ff045e" providerId="AD"/>
  <p188:author id="{612010DC-597E-F9D7-88BD-A9CB705A57AE}" name="Scott Coil" initials="SC" userId="S::coils@uw.edu::8813dea3-791b-44b4-8390-b35447dfbd6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005C"/>
    <a:srgbClr val="E8D3A2"/>
    <a:srgbClr val="E2CA9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6383D2-E0BD-4287-AADC-2958FDDC7795}" v="5" dt="2025-07-09T23:53:48.3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Coil" userId="8813dea3-791b-44b4-8390-b35447dfbd69" providerId="ADAL" clId="{8D6383D2-E0BD-4287-AADC-2958FDDC7795}"/>
    <pc:docChg chg="undo redo custSel addSld delSld modSld">
      <pc:chgData name="Scott Coil" userId="8813dea3-791b-44b4-8390-b35447dfbd69" providerId="ADAL" clId="{8D6383D2-E0BD-4287-AADC-2958FDDC7795}" dt="2025-07-10T16:55:34.527" v="2509" actId="20577"/>
      <pc:docMkLst>
        <pc:docMk/>
      </pc:docMkLst>
      <pc:sldChg chg="modSp mod">
        <pc:chgData name="Scott Coil" userId="8813dea3-791b-44b4-8390-b35447dfbd69" providerId="ADAL" clId="{8D6383D2-E0BD-4287-AADC-2958FDDC7795}" dt="2025-07-10T16:55:34.527" v="2509" actId="20577"/>
        <pc:sldMkLst>
          <pc:docMk/>
          <pc:sldMk cId="398981719" sldId="257"/>
        </pc:sldMkLst>
        <pc:spChg chg="mod">
          <ac:chgData name="Scott Coil" userId="8813dea3-791b-44b4-8390-b35447dfbd69" providerId="ADAL" clId="{8D6383D2-E0BD-4287-AADC-2958FDDC7795}" dt="2025-07-10T16:55:34.527" v="2509" actId="20577"/>
          <ac:spMkLst>
            <pc:docMk/>
            <pc:sldMk cId="398981719" sldId="257"/>
            <ac:spMk id="3" creationId="{00000000-0000-0000-0000-000000000000}"/>
          </ac:spMkLst>
        </pc:spChg>
      </pc:sldChg>
      <pc:sldChg chg="del">
        <pc:chgData name="Scott Coil" userId="8813dea3-791b-44b4-8390-b35447dfbd69" providerId="ADAL" clId="{8D6383D2-E0BD-4287-AADC-2958FDDC7795}" dt="2025-07-09T23:46:01.651" v="1461" actId="2696"/>
        <pc:sldMkLst>
          <pc:docMk/>
          <pc:sldMk cId="2351396550" sldId="258"/>
        </pc:sldMkLst>
      </pc:sldChg>
      <pc:sldChg chg="modSp mod">
        <pc:chgData name="Scott Coil" userId="8813dea3-791b-44b4-8390-b35447dfbd69" providerId="ADAL" clId="{8D6383D2-E0BD-4287-AADC-2958FDDC7795}" dt="2025-07-10T00:11:03.983" v="2457" actId="113"/>
        <pc:sldMkLst>
          <pc:docMk/>
          <pc:sldMk cId="604420908" sldId="266"/>
        </pc:sldMkLst>
        <pc:spChg chg="mod">
          <ac:chgData name="Scott Coil" userId="8813dea3-791b-44b4-8390-b35447dfbd69" providerId="ADAL" clId="{8D6383D2-E0BD-4287-AADC-2958FDDC7795}" dt="2025-07-10T00:09:55.004" v="2449" actId="20577"/>
          <ac:spMkLst>
            <pc:docMk/>
            <pc:sldMk cId="604420908" sldId="266"/>
            <ac:spMk id="3" creationId="{F4BA9E38-379C-84C3-4999-DE168A7A72C7}"/>
          </ac:spMkLst>
        </pc:spChg>
        <pc:spChg chg="mod">
          <ac:chgData name="Scott Coil" userId="8813dea3-791b-44b4-8390-b35447dfbd69" providerId="ADAL" clId="{8D6383D2-E0BD-4287-AADC-2958FDDC7795}" dt="2025-07-10T00:11:03.983" v="2457" actId="113"/>
          <ac:spMkLst>
            <pc:docMk/>
            <pc:sldMk cId="604420908" sldId="266"/>
            <ac:spMk id="4" creationId="{1C4EAFA7-2FB9-0936-8C77-51B774264E7F}"/>
          </ac:spMkLst>
        </pc:spChg>
      </pc:sldChg>
      <pc:sldChg chg="modSp mod">
        <pc:chgData name="Scott Coil" userId="8813dea3-791b-44b4-8390-b35447dfbd69" providerId="ADAL" clId="{8D6383D2-E0BD-4287-AADC-2958FDDC7795}" dt="2025-07-09T22:40:30.105" v="1308" actId="6549"/>
        <pc:sldMkLst>
          <pc:docMk/>
          <pc:sldMk cId="4124170861" sldId="267"/>
        </pc:sldMkLst>
        <pc:spChg chg="mod">
          <ac:chgData name="Scott Coil" userId="8813dea3-791b-44b4-8390-b35447dfbd69" providerId="ADAL" clId="{8D6383D2-E0BD-4287-AADC-2958FDDC7795}" dt="2025-07-09T22:40:30.105" v="1308" actId="6549"/>
          <ac:spMkLst>
            <pc:docMk/>
            <pc:sldMk cId="4124170861" sldId="267"/>
            <ac:spMk id="3" creationId="{3E1334B5-26AB-C64D-B356-A496E83EDF22}"/>
          </ac:spMkLst>
        </pc:spChg>
      </pc:sldChg>
      <pc:sldChg chg="modSp mod">
        <pc:chgData name="Scott Coil" userId="8813dea3-791b-44b4-8390-b35447dfbd69" providerId="ADAL" clId="{8D6383D2-E0BD-4287-AADC-2958FDDC7795}" dt="2025-07-09T23:58:01.732" v="2133" actId="1036"/>
        <pc:sldMkLst>
          <pc:docMk/>
          <pc:sldMk cId="3220236024" sldId="268"/>
        </pc:sldMkLst>
        <pc:spChg chg="mod">
          <ac:chgData name="Scott Coil" userId="8813dea3-791b-44b4-8390-b35447dfbd69" providerId="ADAL" clId="{8D6383D2-E0BD-4287-AADC-2958FDDC7795}" dt="2025-07-09T23:44:59.142" v="1460" actId="20577"/>
          <ac:spMkLst>
            <pc:docMk/>
            <pc:sldMk cId="3220236024" sldId="268"/>
            <ac:spMk id="3" creationId="{A5652CAD-178C-16C7-5740-1516D411D8CF}"/>
          </ac:spMkLst>
        </pc:spChg>
        <pc:spChg chg="mod">
          <ac:chgData name="Scott Coil" userId="8813dea3-791b-44b4-8390-b35447dfbd69" providerId="ADAL" clId="{8D6383D2-E0BD-4287-AADC-2958FDDC7795}" dt="2025-07-09T23:58:01.732" v="2133" actId="1036"/>
          <ac:spMkLst>
            <pc:docMk/>
            <pc:sldMk cId="3220236024" sldId="268"/>
            <ac:spMk id="9" creationId="{991F0F35-9420-DD14-CCBB-CC27E78B9ACF}"/>
          </ac:spMkLst>
        </pc:spChg>
        <pc:spChg chg="mod">
          <ac:chgData name="Scott Coil" userId="8813dea3-791b-44b4-8390-b35447dfbd69" providerId="ADAL" clId="{8D6383D2-E0BD-4287-AADC-2958FDDC7795}" dt="2025-07-09T23:57:28.055" v="2109" actId="552"/>
          <ac:spMkLst>
            <pc:docMk/>
            <pc:sldMk cId="3220236024" sldId="268"/>
            <ac:spMk id="12" creationId="{33BCDB8C-6421-98D7-8A49-83801E8BAB76}"/>
          </ac:spMkLst>
        </pc:spChg>
        <pc:spChg chg="mod">
          <ac:chgData name="Scott Coil" userId="8813dea3-791b-44b4-8390-b35447dfbd69" providerId="ADAL" clId="{8D6383D2-E0BD-4287-AADC-2958FDDC7795}" dt="2025-07-09T23:57:39.894" v="2112" actId="552"/>
          <ac:spMkLst>
            <pc:docMk/>
            <pc:sldMk cId="3220236024" sldId="268"/>
            <ac:spMk id="14" creationId="{DC2CD721-0899-11B6-296A-2799DCE270AE}"/>
          </ac:spMkLst>
        </pc:spChg>
        <pc:spChg chg="mod">
          <ac:chgData name="Scott Coil" userId="8813dea3-791b-44b4-8390-b35447dfbd69" providerId="ADAL" clId="{8D6383D2-E0BD-4287-AADC-2958FDDC7795}" dt="2025-07-09T23:57:53.551" v="2127" actId="1036"/>
          <ac:spMkLst>
            <pc:docMk/>
            <pc:sldMk cId="3220236024" sldId="268"/>
            <ac:spMk id="16" creationId="{C9768CAE-C243-C137-56B2-3C1F59416BCF}"/>
          </ac:spMkLst>
        </pc:spChg>
        <pc:picChg chg="mod modCrop">
          <ac:chgData name="Scott Coil" userId="8813dea3-791b-44b4-8390-b35447dfbd69" providerId="ADAL" clId="{8D6383D2-E0BD-4287-AADC-2958FDDC7795}" dt="2025-07-09T23:55:59.776" v="2089" actId="1076"/>
          <ac:picMkLst>
            <pc:docMk/>
            <pc:sldMk cId="3220236024" sldId="268"/>
            <ac:picMk id="5" creationId="{8CAE2EDA-4E0A-6662-2E78-E9360EB527E3}"/>
          </ac:picMkLst>
        </pc:picChg>
        <pc:cxnChg chg="mod">
          <ac:chgData name="Scott Coil" userId="8813dea3-791b-44b4-8390-b35447dfbd69" providerId="ADAL" clId="{8D6383D2-E0BD-4287-AADC-2958FDDC7795}" dt="2025-07-09T23:58:01.732" v="2133" actId="1036"/>
          <ac:cxnSpMkLst>
            <pc:docMk/>
            <pc:sldMk cId="3220236024" sldId="268"/>
            <ac:cxnSpMk id="7" creationId="{9FCA8204-5E23-24C5-533D-10C78BDBC0E8}"/>
          </ac:cxnSpMkLst>
        </pc:cxnChg>
        <pc:cxnChg chg="mod">
          <ac:chgData name="Scott Coil" userId="8813dea3-791b-44b4-8390-b35447dfbd69" providerId="ADAL" clId="{8D6383D2-E0BD-4287-AADC-2958FDDC7795}" dt="2025-07-09T23:57:05.167" v="2103" actId="12789"/>
          <ac:cxnSpMkLst>
            <pc:docMk/>
            <pc:sldMk cId="3220236024" sldId="268"/>
            <ac:cxnSpMk id="11" creationId="{17E4F789-CB16-F7A5-4184-7CFB743A4D86}"/>
          </ac:cxnSpMkLst>
        </pc:cxnChg>
        <pc:cxnChg chg="mod">
          <ac:chgData name="Scott Coil" userId="8813dea3-791b-44b4-8390-b35447dfbd69" providerId="ADAL" clId="{8D6383D2-E0BD-4287-AADC-2958FDDC7795}" dt="2025-07-09T23:57:34.511" v="2110" actId="12789"/>
          <ac:cxnSpMkLst>
            <pc:docMk/>
            <pc:sldMk cId="3220236024" sldId="268"/>
            <ac:cxnSpMk id="13" creationId="{41448DE8-DD31-9572-D1CD-4EF14A54EC90}"/>
          </ac:cxnSpMkLst>
        </pc:cxnChg>
        <pc:cxnChg chg="mod">
          <ac:chgData name="Scott Coil" userId="8813dea3-791b-44b4-8390-b35447dfbd69" providerId="ADAL" clId="{8D6383D2-E0BD-4287-AADC-2958FDDC7795}" dt="2025-07-09T23:57:53.551" v="2127" actId="1036"/>
          <ac:cxnSpMkLst>
            <pc:docMk/>
            <pc:sldMk cId="3220236024" sldId="268"/>
            <ac:cxnSpMk id="15" creationId="{94415776-148E-5949-8E55-9FECCA5D8EAA}"/>
          </ac:cxnSpMkLst>
        </pc:cxnChg>
      </pc:sldChg>
      <pc:sldChg chg="modSp add mod">
        <pc:chgData name="Scott Coil" userId="8813dea3-791b-44b4-8390-b35447dfbd69" providerId="ADAL" clId="{8D6383D2-E0BD-4287-AADC-2958FDDC7795}" dt="2025-07-09T22:38:59.361" v="1244" actId="404"/>
        <pc:sldMkLst>
          <pc:docMk/>
          <pc:sldMk cId="2581496231" sldId="269"/>
        </pc:sldMkLst>
        <pc:spChg chg="mod">
          <ac:chgData name="Scott Coil" userId="8813dea3-791b-44b4-8390-b35447dfbd69" providerId="ADAL" clId="{8D6383D2-E0BD-4287-AADC-2958FDDC7795}" dt="2025-07-09T22:38:59.361" v="1244" actId="404"/>
          <ac:spMkLst>
            <pc:docMk/>
            <pc:sldMk cId="2581496231" sldId="269"/>
            <ac:spMk id="3" creationId="{062E8C0F-7296-55A7-1EBE-1B7A6D6BB492}"/>
          </ac:spMkLst>
        </pc:spChg>
      </pc:sldChg>
      <pc:sldChg chg="addSp delSp modSp add mod">
        <pc:chgData name="Scott Coil" userId="8813dea3-791b-44b4-8390-b35447dfbd69" providerId="ADAL" clId="{8D6383D2-E0BD-4287-AADC-2958FDDC7795}" dt="2025-07-09T23:53:30.574" v="2072" actId="478"/>
        <pc:sldMkLst>
          <pc:docMk/>
          <pc:sldMk cId="1709973434" sldId="270"/>
        </pc:sldMkLst>
        <pc:spChg chg="mod">
          <ac:chgData name="Scott Coil" userId="8813dea3-791b-44b4-8390-b35447dfbd69" providerId="ADAL" clId="{8D6383D2-E0BD-4287-AADC-2958FDDC7795}" dt="2025-07-09T23:52:38.649" v="2068" actId="20577"/>
          <ac:spMkLst>
            <pc:docMk/>
            <pc:sldMk cId="1709973434" sldId="270"/>
            <ac:spMk id="3" creationId="{849CE33E-398E-C9AD-CD75-A3029EFCC3E2}"/>
          </ac:spMkLst>
        </pc:spChg>
        <pc:picChg chg="add del mod">
          <ac:chgData name="Scott Coil" userId="8813dea3-791b-44b4-8390-b35447dfbd69" providerId="ADAL" clId="{8D6383D2-E0BD-4287-AADC-2958FDDC7795}" dt="2025-07-09T23:53:30.574" v="2072" actId="478"/>
          <ac:picMkLst>
            <pc:docMk/>
            <pc:sldMk cId="1709973434" sldId="270"/>
            <ac:picMk id="5" creationId="{1475CC4F-0EDD-A8A3-22A1-BD1539497200}"/>
          </ac:picMkLst>
        </pc:picChg>
      </pc:sldChg>
      <pc:sldChg chg="addSp modSp add mod">
        <pc:chgData name="Scott Coil" userId="8813dea3-791b-44b4-8390-b35447dfbd69" providerId="ADAL" clId="{8D6383D2-E0BD-4287-AADC-2958FDDC7795}" dt="2025-07-10T00:10:59.071" v="2456" actId="113"/>
        <pc:sldMkLst>
          <pc:docMk/>
          <pc:sldMk cId="3813754236" sldId="271"/>
        </pc:sldMkLst>
        <pc:spChg chg="mod">
          <ac:chgData name="Scott Coil" userId="8813dea3-791b-44b4-8390-b35447dfbd69" providerId="ADAL" clId="{8D6383D2-E0BD-4287-AADC-2958FDDC7795}" dt="2025-07-09T23:53:42.146" v="2074" actId="6549"/>
          <ac:spMkLst>
            <pc:docMk/>
            <pc:sldMk cId="3813754236" sldId="271"/>
            <ac:spMk id="3" creationId="{B887350B-5163-1C05-5C08-41D1CB0140CA}"/>
          </ac:spMkLst>
        </pc:spChg>
        <pc:spChg chg="mod">
          <ac:chgData name="Scott Coil" userId="8813dea3-791b-44b4-8390-b35447dfbd69" providerId="ADAL" clId="{8D6383D2-E0BD-4287-AADC-2958FDDC7795}" dt="2025-07-10T00:10:59.071" v="2456" actId="113"/>
          <ac:spMkLst>
            <pc:docMk/>
            <pc:sldMk cId="3813754236" sldId="271"/>
            <ac:spMk id="4" creationId="{C12B840F-F06E-FFAA-CD8F-D2FDB9B4FB76}"/>
          </ac:spMkLst>
        </pc:spChg>
        <pc:spChg chg="add mod">
          <ac:chgData name="Scott Coil" userId="8813dea3-791b-44b4-8390-b35447dfbd69" providerId="ADAL" clId="{8D6383D2-E0BD-4287-AADC-2958FDDC7795}" dt="2025-07-09T23:54:46.069" v="2083" actId="1582"/>
          <ac:spMkLst>
            <pc:docMk/>
            <pc:sldMk cId="3813754236" sldId="271"/>
            <ac:spMk id="6" creationId="{58160E20-FC52-9667-7FD2-B321211D4003}"/>
          </ac:spMkLst>
        </pc:spChg>
        <pc:picChg chg="add mod">
          <ac:chgData name="Scott Coil" userId="8813dea3-791b-44b4-8390-b35447dfbd69" providerId="ADAL" clId="{8D6383D2-E0BD-4287-AADC-2958FDDC7795}" dt="2025-07-09T23:54:03.353" v="2080" actId="14100"/>
          <ac:picMkLst>
            <pc:docMk/>
            <pc:sldMk cId="3813754236" sldId="271"/>
            <ac:picMk id="5" creationId="{748E16A6-7B73-64D9-6A5D-744D1BB7483C}"/>
          </ac:picMkLst>
        </pc:picChg>
      </pc:sldChg>
      <pc:sldChg chg="add del">
        <pc:chgData name="Scott Coil" userId="8813dea3-791b-44b4-8390-b35447dfbd69" providerId="ADAL" clId="{8D6383D2-E0BD-4287-AADC-2958FDDC7795}" dt="2025-07-09T23:53:48.344" v="2076"/>
        <pc:sldMkLst>
          <pc:docMk/>
          <pc:sldMk cId="983604351" sldId="272"/>
        </pc:sldMkLst>
      </pc:sldChg>
    </pc:docChg>
  </pc:docChgLst>
  <pc:docChgLst>
    <pc:chgData name="Judy Gustafson Golisch" userId="9fe71f3e-5117-4ebf-9c06-f59b794a6ffc" providerId="ADAL" clId="{62492DF6-9743-46DD-AB6C-570EE8A97A76}"/>
    <pc:docChg chg="custSel modSld">
      <pc:chgData name="Judy Gustafson Golisch" userId="9fe71f3e-5117-4ebf-9c06-f59b794a6ffc" providerId="ADAL" clId="{62492DF6-9743-46DD-AB6C-570EE8A97A76}" dt="2025-07-07T16:24:46.163" v="137" actId="20577"/>
      <pc:docMkLst>
        <pc:docMk/>
      </pc:docMkLst>
      <pc:sldChg chg="modSp mod">
        <pc:chgData name="Judy Gustafson Golisch" userId="9fe71f3e-5117-4ebf-9c06-f59b794a6ffc" providerId="ADAL" clId="{62492DF6-9743-46DD-AB6C-570EE8A97A76}" dt="2025-07-07T16:24:46.163" v="137" actId="20577"/>
        <pc:sldMkLst>
          <pc:docMk/>
          <pc:sldMk cId="604420908" sldId="266"/>
        </pc:sldMkLst>
        <pc:spChg chg="mod">
          <ac:chgData name="Judy Gustafson Golisch" userId="9fe71f3e-5117-4ebf-9c06-f59b794a6ffc" providerId="ADAL" clId="{62492DF6-9743-46DD-AB6C-570EE8A97A76}" dt="2025-07-07T16:24:46.163" v="137" actId="20577"/>
          <ac:spMkLst>
            <pc:docMk/>
            <pc:sldMk cId="604420908" sldId="266"/>
            <ac:spMk id="3" creationId="{F4BA9E38-379C-84C3-4999-DE168A7A72C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BF9EA6-D2A4-4193-9796-F22CB39D23B2}" type="datetimeFigureOut">
              <a:rPr lang="en-US" smtClean="0"/>
              <a:t>7/10/2025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A2ECE1-599C-4D2B-81FA-DB4681D18DA3}" type="slidenum">
              <a:rPr lang="en-US" smtClean="0"/>
              <a:t>‹#›</a:t>
            </a:fld>
            <a:endParaRPr lang="en-US"/>
          </a:p>
        </p:txBody>
      </p:sp>
    </p:spTree>
    <p:extLst>
      <p:ext uri="{BB962C8B-B14F-4D97-AF65-F5344CB8AC3E}">
        <p14:creationId xmlns:p14="http://schemas.microsoft.com/office/powerpoint/2010/main" val="2360315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987CC-64DD-D56D-1C69-3EAB2EE6E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D7AE13-07D6-5A04-9430-15E5B10B2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6BD60-8518-EAD9-DCDF-77B6876518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4A8E7B-5314-CFD5-1770-7E0F0DA0BDEA}"/>
              </a:ext>
            </a:extLst>
          </p:cNvPr>
          <p:cNvSpPr>
            <a:spLocks noGrp="1"/>
          </p:cNvSpPr>
          <p:nvPr>
            <p:ph type="sldNum" sz="quarter" idx="5"/>
          </p:nvPr>
        </p:nvSpPr>
        <p:spPr/>
        <p:txBody>
          <a:bodyPr/>
          <a:lstStyle/>
          <a:p>
            <a:fld id="{6CA2ECE1-599C-4D2B-81FA-DB4681D18DA3}" type="slidenum">
              <a:rPr lang="en-US" smtClean="0"/>
              <a:t>3</a:t>
            </a:fld>
            <a:endParaRPr lang="en-US"/>
          </a:p>
        </p:txBody>
      </p:sp>
    </p:spTree>
    <p:extLst>
      <p:ext uri="{BB962C8B-B14F-4D97-AF65-F5344CB8AC3E}">
        <p14:creationId xmlns:p14="http://schemas.microsoft.com/office/powerpoint/2010/main" val="1892388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A6EFE-A3E6-08A0-761D-8FD5D22A9B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A0260-86BA-9511-0990-59EAA0686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83D9BB-1706-C604-ED5E-E6D53BA5ED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57F708-80F7-1FF0-7D0D-9F6434FDF4E2}"/>
              </a:ext>
            </a:extLst>
          </p:cNvPr>
          <p:cNvSpPr>
            <a:spLocks noGrp="1"/>
          </p:cNvSpPr>
          <p:nvPr>
            <p:ph type="sldNum" sz="quarter" idx="5"/>
          </p:nvPr>
        </p:nvSpPr>
        <p:spPr/>
        <p:txBody>
          <a:bodyPr/>
          <a:lstStyle/>
          <a:p>
            <a:fld id="{6CA2ECE1-599C-4D2B-81FA-DB4681D18DA3}" type="slidenum">
              <a:rPr lang="en-US" smtClean="0"/>
              <a:t>4</a:t>
            </a:fld>
            <a:endParaRPr lang="en-US"/>
          </a:p>
        </p:txBody>
      </p:sp>
    </p:spTree>
    <p:extLst>
      <p:ext uri="{BB962C8B-B14F-4D97-AF65-F5344CB8AC3E}">
        <p14:creationId xmlns:p14="http://schemas.microsoft.com/office/powerpoint/2010/main" val="1594073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2FAD0-3D06-FEB3-EB91-907C181CD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A96329-62CF-69F7-97E7-C4A4B60FCA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A3594C-A7F7-893A-E742-103D046CB5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A51D2F-5459-5833-34F3-415165FFABB1}"/>
              </a:ext>
            </a:extLst>
          </p:cNvPr>
          <p:cNvSpPr>
            <a:spLocks noGrp="1"/>
          </p:cNvSpPr>
          <p:nvPr>
            <p:ph type="sldNum" sz="quarter" idx="5"/>
          </p:nvPr>
        </p:nvSpPr>
        <p:spPr/>
        <p:txBody>
          <a:bodyPr/>
          <a:lstStyle/>
          <a:p>
            <a:fld id="{6CA2ECE1-599C-4D2B-81FA-DB4681D18DA3}" type="slidenum">
              <a:rPr lang="en-US" smtClean="0"/>
              <a:t>5</a:t>
            </a:fld>
            <a:endParaRPr lang="en-US"/>
          </a:p>
        </p:txBody>
      </p:sp>
    </p:spTree>
    <p:extLst>
      <p:ext uri="{BB962C8B-B14F-4D97-AF65-F5344CB8AC3E}">
        <p14:creationId xmlns:p14="http://schemas.microsoft.com/office/powerpoint/2010/main" val="2634175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9B94A-350A-60E1-F5FC-9BEB91BBA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90F79-E528-69E9-CA36-F163E8D85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098C1-8662-7467-FA07-0462F9D8DB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B9EC21-767A-6660-9F08-3889786A80AD}"/>
              </a:ext>
            </a:extLst>
          </p:cNvPr>
          <p:cNvSpPr>
            <a:spLocks noGrp="1"/>
          </p:cNvSpPr>
          <p:nvPr>
            <p:ph type="sldNum" sz="quarter" idx="5"/>
          </p:nvPr>
        </p:nvSpPr>
        <p:spPr/>
        <p:txBody>
          <a:bodyPr/>
          <a:lstStyle/>
          <a:p>
            <a:fld id="{6CA2ECE1-599C-4D2B-81FA-DB4681D18DA3}" type="slidenum">
              <a:rPr lang="en-US" smtClean="0"/>
              <a:t>6</a:t>
            </a:fld>
            <a:endParaRPr lang="en-US"/>
          </a:p>
        </p:txBody>
      </p:sp>
    </p:spTree>
    <p:extLst>
      <p:ext uri="{BB962C8B-B14F-4D97-AF65-F5344CB8AC3E}">
        <p14:creationId xmlns:p14="http://schemas.microsoft.com/office/powerpoint/2010/main" val="2342675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82696-87F5-99B4-6711-937701CA2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0ECBF-EA31-383C-12E9-356367F9E9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44CA9-C7C1-121B-61DD-69298B54E0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22A011-49AB-9C64-2566-5FF4B63F59E7}"/>
              </a:ext>
            </a:extLst>
          </p:cNvPr>
          <p:cNvSpPr>
            <a:spLocks noGrp="1"/>
          </p:cNvSpPr>
          <p:nvPr>
            <p:ph type="sldNum" sz="quarter" idx="5"/>
          </p:nvPr>
        </p:nvSpPr>
        <p:spPr/>
        <p:txBody>
          <a:bodyPr/>
          <a:lstStyle/>
          <a:p>
            <a:fld id="{6CA2ECE1-599C-4D2B-81FA-DB4681D18DA3}" type="slidenum">
              <a:rPr lang="en-US" smtClean="0"/>
              <a:t>7</a:t>
            </a:fld>
            <a:endParaRPr lang="en-US"/>
          </a:p>
        </p:txBody>
      </p:sp>
    </p:spTree>
    <p:extLst>
      <p:ext uri="{BB962C8B-B14F-4D97-AF65-F5344CB8AC3E}">
        <p14:creationId xmlns:p14="http://schemas.microsoft.com/office/powerpoint/2010/main" val="985230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63E9E-AA58-ED24-5ADA-4EB6D4EE3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AC43B1-0FCF-BD1F-C25B-5FDBCEF5D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19900-0A71-8E43-50FB-F18C60E112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C03C4B-419B-61C1-7E5F-A7758FECDDD9}"/>
              </a:ext>
            </a:extLst>
          </p:cNvPr>
          <p:cNvSpPr>
            <a:spLocks noGrp="1"/>
          </p:cNvSpPr>
          <p:nvPr>
            <p:ph type="sldNum" sz="quarter" idx="5"/>
          </p:nvPr>
        </p:nvSpPr>
        <p:spPr/>
        <p:txBody>
          <a:bodyPr/>
          <a:lstStyle/>
          <a:p>
            <a:fld id="{6CA2ECE1-599C-4D2B-81FA-DB4681D18DA3}" type="slidenum">
              <a:rPr lang="en-US" smtClean="0"/>
              <a:t>8</a:t>
            </a:fld>
            <a:endParaRPr lang="en-US"/>
          </a:p>
        </p:txBody>
      </p:sp>
    </p:spTree>
    <p:extLst>
      <p:ext uri="{BB962C8B-B14F-4D97-AF65-F5344CB8AC3E}">
        <p14:creationId xmlns:p14="http://schemas.microsoft.com/office/powerpoint/2010/main" val="34646007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8081" y="4599107"/>
            <a:ext cx="2416273" cy="212486"/>
          </a:xfrm>
          <a:prstGeom prst="rect">
            <a:avLst/>
          </a:prstGeom>
        </p:spPr>
      </p:pic>
      <p:pic>
        <p:nvPicPr>
          <p:cNvPr id="10" name="Picture 9"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11" name="Text Placeholder 5"/>
          <p:cNvSpPr>
            <a:spLocks noGrp="1"/>
          </p:cNvSpPr>
          <p:nvPr>
            <p:ph type="body" sz="quarter" idx="10" hasCustomPrompt="1"/>
          </p:nvPr>
        </p:nvSpPr>
        <p:spPr>
          <a:xfrm>
            <a:off x="460375" y="1086834"/>
            <a:ext cx="6972300" cy="2641756"/>
          </a:xfrm>
          <a:prstGeom prst="rect">
            <a:avLst/>
          </a:prstGeom>
          <a:ln>
            <a:noFill/>
          </a:ln>
        </p:spPr>
        <p:txBody>
          <a:bodyPr anchor="b">
            <a:normAutofit/>
          </a:bodyPr>
          <a:lstStyle>
            <a:lvl1pPr marL="0" indent="0">
              <a:lnSpc>
                <a:spcPct val="100000"/>
              </a:lnSpc>
              <a:buNone/>
              <a:defRPr sz="5000" b="0" i="0" baseline="0">
                <a:solidFill>
                  <a:schemeClr val="tx1"/>
                </a:solidFill>
                <a:latin typeface="Encode Sans Normal Black"/>
                <a:cs typeface="Encode Sans Normal Black"/>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TITLE HERE</a:t>
            </a:r>
          </a:p>
          <a:p>
            <a:pPr lvl="0"/>
            <a:r>
              <a:rPr lang="en-US"/>
              <a:t>ENCODE NORMAL</a:t>
            </a:r>
          </a:p>
          <a:p>
            <a:pPr lvl="0"/>
            <a:r>
              <a:rPr lang="en-US"/>
              <a:t>BLACK, 50 PT. </a:t>
            </a:r>
          </a:p>
        </p:txBody>
      </p:sp>
      <p:pic>
        <p:nvPicPr>
          <p:cNvPr id="12" name="Picture 11"/>
          <p:cNvPicPr>
            <a:picLocks noChangeAspect="1"/>
          </p:cNvPicPr>
          <p:nvPr userDrawn="1"/>
        </p:nvPicPr>
        <p:blipFill>
          <a:blip r:embed="rId4"/>
          <a:stretch>
            <a:fillRect/>
          </a:stretch>
        </p:blipFill>
        <p:spPr>
          <a:xfrm>
            <a:off x="568081" y="3868290"/>
            <a:ext cx="1600200" cy="139700"/>
          </a:xfrm>
          <a:prstGeom prst="rect">
            <a:avLst/>
          </a:prstGeom>
        </p:spPr>
      </p:pic>
    </p:spTree>
    <p:extLst>
      <p:ext uri="{BB962C8B-B14F-4D97-AF65-F5344CB8AC3E}">
        <p14:creationId xmlns:p14="http://schemas.microsoft.com/office/powerpoint/2010/main" val="1180340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8085" y="758518"/>
            <a:ext cx="2539991" cy="172311"/>
          </a:xfrm>
          <a:prstGeom prst="rect">
            <a:avLst/>
          </a:prstGeom>
        </p:spPr>
      </p:pic>
      <p:pic>
        <p:nvPicPr>
          <p:cNvPr id="11" name="Picture 10"/>
          <p:cNvPicPr>
            <a:picLocks noChangeAspect="1"/>
          </p:cNvPicPr>
          <p:nvPr userDrawn="1"/>
        </p:nvPicPr>
        <p:blipFill>
          <a:blip r:embed="rId3"/>
          <a:stretch>
            <a:fillRect/>
          </a:stretch>
        </p:blipFill>
        <p:spPr>
          <a:xfrm>
            <a:off x="568081" y="3868290"/>
            <a:ext cx="1600200" cy="139700"/>
          </a:xfrm>
          <a:prstGeom prst="rect">
            <a:avLst/>
          </a:prstGeom>
        </p:spPr>
      </p:pic>
      <p:pic>
        <p:nvPicPr>
          <p:cNvPr id="12" name="Picture 11" descr="W Logo_Purple_2685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5" y="1086834"/>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spTree>
    <p:extLst>
      <p:ext uri="{BB962C8B-B14F-4D97-AF65-F5344CB8AC3E}">
        <p14:creationId xmlns:p14="http://schemas.microsoft.com/office/powerpoint/2010/main" val="2901491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Header + Subheader + Content">
    <p:spTree>
      <p:nvGrpSpPr>
        <p:cNvPr id="1" name=""/>
        <p:cNvGrpSpPr/>
        <p:nvPr/>
      </p:nvGrpSpPr>
      <p:grpSpPr>
        <a:xfrm>
          <a:off x="0" y="0"/>
          <a:ext cx="0" cy="0"/>
          <a:chOff x="0" y="0"/>
          <a:chExt cx="0" cy="0"/>
        </a:xfrm>
      </p:grpSpPr>
      <p:sp>
        <p:nvSpPr>
          <p:cNvPr id="12"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sp>
        <p:nvSpPr>
          <p:cNvPr id="13"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pic>
        <p:nvPicPr>
          <p:cNvPr id="14" name="Picture 13"/>
          <p:cNvPicPr>
            <a:picLocks noChangeAspect="1"/>
          </p:cNvPicPr>
          <p:nvPr userDrawn="1"/>
        </p:nvPicPr>
        <p:blipFill>
          <a:blip r:embed="rId2"/>
          <a:stretch>
            <a:fillRect/>
          </a:stretch>
        </p:blipFill>
        <p:spPr>
          <a:xfrm>
            <a:off x="555381" y="1364403"/>
            <a:ext cx="1103781" cy="96361"/>
          </a:xfrm>
          <a:prstGeom prst="rect">
            <a:avLst/>
          </a:prstGeom>
        </p:spPr>
      </p:pic>
      <p:pic>
        <p:nvPicPr>
          <p:cNvPr id="15" name="Picture 14"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5" y="370180"/>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1683210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0"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8" name="Picture 7"/>
          <p:cNvPicPr>
            <a:picLocks noChangeAspect="1"/>
          </p:cNvPicPr>
          <p:nvPr userDrawn="1"/>
        </p:nvPicPr>
        <p:blipFill>
          <a:blip r:embed="rId2"/>
          <a:stretch>
            <a:fillRect/>
          </a:stretch>
        </p:blipFill>
        <p:spPr>
          <a:xfrm>
            <a:off x="555381" y="1364403"/>
            <a:ext cx="1103781" cy="96361"/>
          </a:xfrm>
          <a:prstGeom prst="rect">
            <a:avLst/>
          </a:prstGeom>
        </p:spPr>
      </p:pic>
      <p:pic>
        <p:nvPicPr>
          <p:cNvPr id="11" name="Picture 10"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3890392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8" name="Chart Placeholder 11"/>
          <p:cNvSpPr>
            <a:spLocks noGrp="1"/>
          </p:cNvSpPr>
          <p:nvPr>
            <p:ph type="chart" sz="quarter" idx="12" hasCustomPrompt="1"/>
          </p:nvPr>
        </p:nvSpPr>
        <p:spPr>
          <a:xfrm>
            <a:off x="447923" y="1724977"/>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pic>
        <p:nvPicPr>
          <p:cNvPr id="10" name="Picture 9"/>
          <p:cNvPicPr>
            <a:picLocks noChangeAspect="1"/>
          </p:cNvPicPr>
          <p:nvPr userDrawn="1"/>
        </p:nvPicPr>
        <p:blipFill>
          <a:blip r:embed="rId2"/>
          <a:stretch>
            <a:fillRect/>
          </a:stretch>
        </p:blipFill>
        <p:spPr>
          <a:xfrm>
            <a:off x="555381" y="1364403"/>
            <a:ext cx="1103781" cy="96361"/>
          </a:xfrm>
          <a:prstGeom prst="rect">
            <a:avLst/>
          </a:prstGeom>
        </p:spPr>
      </p:pic>
      <p:pic>
        <p:nvPicPr>
          <p:cNvPr id="11" name="Picture 10"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5" y="371510"/>
            <a:ext cx="8172210"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744044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568081" y="3868290"/>
            <a:ext cx="1600200" cy="139700"/>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1" y="4599107"/>
            <a:ext cx="2416273" cy="212486"/>
          </a:xfrm>
          <a:prstGeom prst="rect">
            <a:avLst/>
          </a:prstGeom>
        </p:spPr>
      </p:pic>
      <p:pic>
        <p:nvPicPr>
          <p:cNvPr id="11" name="Picture 10" descr="W Logo_Purple_2685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59614" y="1086834"/>
            <a:ext cx="6973061"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spTree>
    <p:extLst>
      <p:ext uri="{BB962C8B-B14F-4D97-AF65-F5344CB8AC3E}">
        <p14:creationId xmlns:p14="http://schemas.microsoft.com/office/powerpoint/2010/main" val="3397191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568081" y="3868290"/>
            <a:ext cx="1600200" cy="139700"/>
          </a:xfrm>
          <a:prstGeom prst="rect">
            <a:avLst/>
          </a:prstGeom>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8085" y="758518"/>
            <a:ext cx="2539991" cy="172311"/>
          </a:xfrm>
          <a:prstGeom prst="rect">
            <a:avLst/>
          </a:prstGeom>
        </p:spPr>
      </p:pic>
      <p:pic>
        <p:nvPicPr>
          <p:cNvPr id="16" name="Picture 15" descr="W Logo_Purple_2685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5" y="1086834"/>
            <a:ext cx="6972300" cy="2641756"/>
          </a:xfrm>
          <a:prstGeom prst="rect">
            <a:avLst/>
          </a:prstGeom>
        </p:spPr>
        <p:txBody>
          <a:bodyPr anchor="b"/>
          <a:lstStyle>
            <a:lvl1pPr algn="l">
              <a:defRPr sz="5000" b="1" i="0">
                <a:latin typeface="Encode Sans Normal Black" charset="0"/>
                <a:ea typeface="Encode Sans Normal Black" charset="0"/>
                <a:cs typeface="Encode Sans Normal Black" charset="0"/>
              </a:defRPr>
            </a:lvl1pPr>
          </a:lstStyle>
          <a:p>
            <a:pPr lvl="0"/>
            <a:r>
              <a:rPr lang="en-US"/>
              <a:t>TITLE HERE</a:t>
            </a:r>
            <a:br>
              <a:rPr lang="en-US"/>
            </a:br>
            <a:r>
              <a:rPr lang="en-US"/>
              <a:t>ENCODE NORMAL</a:t>
            </a:r>
            <a:br>
              <a:rPr lang="en-US"/>
            </a:br>
            <a:r>
              <a:rPr lang="en-US"/>
              <a:t>BLACK, 50 PT. </a:t>
            </a:r>
          </a:p>
        </p:txBody>
      </p:sp>
    </p:spTree>
    <p:extLst>
      <p:ext uri="{BB962C8B-B14F-4D97-AF65-F5344CB8AC3E}">
        <p14:creationId xmlns:p14="http://schemas.microsoft.com/office/powerpoint/2010/main" val="1074028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er + Subheader + Content">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stretch>
            <a:fillRect/>
          </a:stretch>
        </p:blipFill>
        <p:spPr>
          <a:xfrm>
            <a:off x="555381" y="1364403"/>
            <a:ext cx="1103781" cy="96361"/>
          </a:xfrm>
          <a:prstGeom prst="rect">
            <a:avLst/>
          </a:prstGeom>
        </p:spPr>
      </p:pic>
      <p:pic>
        <p:nvPicPr>
          <p:cNvPr id="12" name="Picture 11"/>
          <p:cNvPicPr>
            <a:picLocks noChangeAspect="1"/>
          </p:cNvPicPr>
          <p:nvPr userDrawn="1"/>
        </p:nvPicPr>
        <p:blipFill>
          <a:blip r:embed="rId3"/>
          <a:stretch>
            <a:fillRect/>
          </a:stretch>
        </p:blipFill>
        <p:spPr>
          <a:xfrm>
            <a:off x="549031" y="1363508"/>
            <a:ext cx="1103781" cy="96362"/>
          </a:xfrm>
          <a:prstGeom prst="rect">
            <a:avLst/>
          </a:prstGeom>
        </p:spPr>
      </p:pic>
      <p:sp>
        <p:nvSpPr>
          <p:cNvPr id="24" name="Text Placeholder 9"/>
          <p:cNvSpPr>
            <a:spLocks noGrp="1"/>
          </p:cNvSpPr>
          <p:nvPr>
            <p:ph type="body" sz="quarter" idx="11" hasCustomPrompt="1"/>
          </p:nvPr>
        </p:nvSpPr>
        <p:spPr>
          <a:xfrm>
            <a:off x="447923" y="2320239"/>
            <a:ext cx="8197114" cy="225176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sp>
        <p:nvSpPr>
          <p:cNvPr id="25" name="Text Placeholder 5"/>
          <p:cNvSpPr>
            <a:spLocks noGrp="1"/>
          </p:cNvSpPr>
          <p:nvPr>
            <p:ph type="body" sz="quarter" idx="12" hasCustomPrompt="1"/>
          </p:nvPr>
        </p:nvSpPr>
        <p:spPr>
          <a:xfrm>
            <a:off x="460375" y="1730667"/>
            <a:ext cx="8184662" cy="411171"/>
          </a:xfrm>
          <a:prstGeom prst="rect">
            <a:avLst/>
          </a:prstGeom>
        </p:spPr>
        <p:txBody>
          <a:bodyPr>
            <a:noAutofit/>
          </a:bodyPr>
          <a:lstStyle>
            <a:lvl1pPr marL="0" indent="0">
              <a:lnSpc>
                <a:spcPct val="90000"/>
              </a:lnSpc>
              <a:buNone/>
              <a:defRPr sz="2400" b="0" i="0" baseline="0">
                <a:solidFill>
                  <a:schemeClr val="tx2"/>
                </a:solidFill>
                <a:latin typeface="Uni Sans" charset="0"/>
                <a:ea typeface="Uni Sans" charset="0"/>
                <a:cs typeface="Uni Sans" charset="0"/>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a:t>SUB-HEADER HERE (UNI SANS REGULAR, 24 PT.)</a:t>
            </a:r>
          </a:p>
        </p:txBody>
      </p:sp>
      <p:pic>
        <p:nvPicPr>
          <p:cNvPr id="8" name="Picture 7" descr="W Logo_Purple_2685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5" y="377358"/>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3072872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er + Content">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stretch>
            <a:fillRect/>
          </a:stretch>
        </p:blipFill>
        <p:spPr>
          <a:xfrm>
            <a:off x="549031" y="1363508"/>
            <a:ext cx="1103781" cy="96362"/>
          </a:xfrm>
          <a:prstGeom prst="rect">
            <a:avLst/>
          </a:prstGeom>
        </p:spPr>
      </p:pic>
      <p:sp>
        <p:nvSpPr>
          <p:cNvPr id="8" name="Text Placeholder 9"/>
          <p:cNvSpPr>
            <a:spLocks noGrp="1"/>
          </p:cNvSpPr>
          <p:nvPr>
            <p:ph type="body" sz="quarter" idx="11" hasCustomPrompt="1"/>
          </p:nvPr>
        </p:nvSpPr>
        <p:spPr>
          <a:xfrm>
            <a:off x="447923" y="1730667"/>
            <a:ext cx="8197114" cy="2365901"/>
          </a:xfrm>
          <a:prstGeom prst="rect">
            <a:avLst/>
          </a:prstGeom>
        </p:spPr>
        <p:txBody>
          <a:bodyPr/>
          <a:lstStyle>
            <a:lvl1pPr marL="342900" indent="-342900">
              <a:buFont typeface="Lucida Grande"/>
              <a:buChar char="&gt;"/>
              <a:defRPr sz="2400" b="1" i="0" baseline="0">
                <a:solidFill>
                  <a:schemeClr val="tx2"/>
                </a:solidFill>
                <a:latin typeface="Open Sans" charset="0"/>
                <a:ea typeface="Open Sans" charset="0"/>
                <a:cs typeface="Open Sans" charset="0"/>
              </a:defRPr>
            </a:lvl1pPr>
            <a:lvl2pPr>
              <a:defRPr sz="2000" b="1" i="0" baseline="0">
                <a:solidFill>
                  <a:schemeClr val="tx2"/>
                </a:solidFill>
                <a:latin typeface="Open Sans" charset="0"/>
                <a:ea typeface="Open Sans" charset="0"/>
                <a:cs typeface="Open Sans" charset="0"/>
              </a:defRPr>
            </a:lvl2pPr>
            <a:lvl3pPr marL="1143000" indent="-228600">
              <a:buSzPct val="100000"/>
              <a:buFont typeface="Lucida Grande"/>
              <a:buChar char="&gt;"/>
              <a:defRPr sz="1800" b="1" i="0" baseline="0">
                <a:solidFill>
                  <a:schemeClr val="tx2"/>
                </a:solidFill>
                <a:latin typeface="Open Sans" charset="0"/>
                <a:ea typeface="Open Sans" charset="0"/>
                <a:cs typeface="Open Sans" charset="0"/>
              </a:defRPr>
            </a:lvl3pPr>
            <a:lvl4pPr>
              <a:defRPr sz="1600" b="1" i="0" baseline="0">
                <a:solidFill>
                  <a:schemeClr val="tx2"/>
                </a:solidFill>
                <a:latin typeface="Open Sans" charset="0"/>
                <a:ea typeface="Open Sans" charset="0"/>
                <a:cs typeface="Open Sans" charset="0"/>
              </a:defRPr>
            </a:lvl4pPr>
            <a:lvl5pPr marL="2057400" indent="-228600">
              <a:buFont typeface="Lucida Grande"/>
              <a:buChar char="&gt;"/>
              <a:defRPr sz="1400" b="1" i="0" baseline="0">
                <a:solidFill>
                  <a:schemeClr val="tx2"/>
                </a:solidFill>
                <a:latin typeface="Open Sans" charset="0"/>
                <a:ea typeface="Open Sans" charset="0"/>
                <a:cs typeface="Open Sans" charset="0"/>
              </a:defRPr>
            </a:lvl5pPr>
          </a:lstStyle>
          <a:p>
            <a:pPr lvl="0"/>
            <a:r>
              <a:rPr lang="en-US"/>
              <a:t>Content here (Open Sans Bold, 24 pt.)</a:t>
            </a:r>
          </a:p>
          <a:p>
            <a:pPr lvl="1"/>
            <a:r>
              <a:rPr lang="en-US"/>
              <a:t>Second level (Open Sans Bold, 20)</a:t>
            </a:r>
          </a:p>
          <a:p>
            <a:pPr lvl="2"/>
            <a:r>
              <a:rPr lang="en-US"/>
              <a:t>Third level (Open Sans Bold, 18)</a:t>
            </a:r>
          </a:p>
          <a:p>
            <a:pPr lvl="3"/>
            <a:r>
              <a:rPr lang="en-US"/>
              <a:t>Fourth level (Open Sans Bold, 16)</a:t>
            </a:r>
          </a:p>
          <a:p>
            <a:pPr lvl="4"/>
            <a:r>
              <a:rPr lang="en-US"/>
              <a:t>Fifth level (Open Sans Bold, 14)</a:t>
            </a:r>
          </a:p>
        </p:txBody>
      </p:sp>
      <p:pic>
        <p:nvPicPr>
          <p:cNvPr id="11" name="Picture 10"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5" y="369733"/>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pPr lvl="0"/>
            <a:r>
              <a:rPr lang="en-US"/>
              <a:t>HEADER HERE </a:t>
            </a:r>
            <a:br>
              <a:rPr lang="en-US"/>
            </a:br>
            <a:r>
              <a:rPr lang="en-US"/>
              <a:t>(ENCODE NORMAL BLACK, 30 PT.)</a:t>
            </a:r>
          </a:p>
        </p:txBody>
      </p:sp>
    </p:spTree>
    <p:extLst>
      <p:ext uri="{BB962C8B-B14F-4D97-AF65-F5344CB8AC3E}">
        <p14:creationId xmlns:p14="http://schemas.microsoft.com/office/powerpoint/2010/main" val="1450220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er + Graphic">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tretch>
            <a:fillRect/>
          </a:stretch>
        </p:blipFill>
        <p:spPr>
          <a:xfrm>
            <a:off x="549031" y="1363508"/>
            <a:ext cx="1103781" cy="96362"/>
          </a:xfrm>
          <a:prstGeom prst="rect">
            <a:avLst/>
          </a:prstGeom>
        </p:spPr>
      </p:pic>
      <p:sp>
        <p:nvSpPr>
          <p:cNvPr id="10" name="Chart Placeholder 11"/>
          <p:cNvSpPr>
            <a:spLocks noGrp="1"/>
          </p:cNvSpPr>
          <p:nvPr>
            <p:ph type="chart" sz="quarter" idx="12" hasCustomPrompt="1"/>
          </p:nvPr>
        </p:nvSpPr>
        <p:spPr>
          <a:xfrm>
            <a:off x="460370" y="1754102"/>
            <a:ext cx="8184662" cy="2961163"/>
          </a:xfrm>
          <a:prstGeom prst="rect">
            <a:avLst/>
          </a:prstGeom>
        </p:spPr>
        <p:txBody>
          <a:bodyPr>
            <a:normAutofit/>
          </a:bodyPr>
          <a:lstStyle>
            <a:lvl1pPr marL="0" indent="0">
              <a:buNone/>
              <a:defRPr sz="2400" b="0" i="1" baseline="0">
                <a:solidFill>
                  <a:schemeClr val="tx1"/>
                </a:solidFill>
                <a:latin typeface="Open Sans Light"/>
                <a:cs typeface="Open Sans Light"/>
              </a:defRPr>
            </a:lvl1pPr>
          </a:lstStyle>
          <a:p>
            <a:r>
              <a:rPr lang="en-US"/>
              <a:t>Graphics can go here – </a:t>
            </a:r>
            <a:br>
              <a:rPr lang="en-US"/>
            </a:br>
            <a:r>
              <a:rPr lang="en-US"/>
              <a:t>replace this box with your image or chart</a:t>
            </a:r>
          </a:p>
        </p:txBody>
      </p:sp>
      <p:pic>
        <p:nvPicPr>
          <p:cNvPr id="7" name="Picture 6" descr="W Logo_Purple_2685_HEX.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72400" y="4007990"/>
            <a:ext cx="1371600" cy="923544"/>
          </a:xfrm>
          <a:prstGeom prst="rect">
            <a:avLst/>
          </a:prstGeom>
        </p:spPr>
      </p:pic>
      <p:sp>
        <p:nvSpPr>
          <p:cNvPr id="2" name="Title 1"/>
          <p:cNvSpPr>
            <a:spLocks noGrp="1"/>
          </p:cNvSpPr>
          <p:nvPr>
            <p:ph type="title" hasCustomPrompt="1"/>
          </p:nvPr>
        </p:nvSpPr>
        <p:spPr>
          <a:xfrm>
            <a:off x="460370" y="369733"/>
            <a:ext cx="8184662" cy="993775"/>
          </a:xfrm>
          <a:prstGeom prst="rect">
            <a:avLst/>
          </a:prstGeom>
        </p:spPr>
        <p:txBody>
          <a:bodyPr anchor="b"/>
          <a:lstStyle>
            <a:lvl1pPr algn="l">
              <a:defRPr sz="3000" b="1" i="0">
                <a:latin typeface="Encode Sans Normal Black" charset="0"/>
                <a:ea typeface="Encode Sans Normal Black" charset="0"/>
                <a:cs typeface="Encode Sans Normal Black" charset="0"/>
              </a:defRPr>
            </a:lvl1pPr>
          </a:lstStyle>
          <a:p>
            <a:r>
              <a:rPr lang="en-US"/>
              <a:t>HEADER HERE </a:t>
            </a:r>
            <a:br>
              <a:rPr lang="en-US"/>
            </a:br>
            <a:r>
              <a:rPr lang="en-US"/>
              <a:t>(ENCODE NORMAL BLACK, 30 PT.)</a:t>
            </a:r>
          </a:p>
        </p:txBody>
      </p:sp>
    </p:spTree>
    <p:extLst>
      <p:ext uri="{BB962C8B-B14F-4D97-AF65-F5344CB8AC3E}">
        <p14:creationId xmlns:p14="http://schemas.microsoft.com/office/powerpoint/2010/main" val="24895524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8D3A2"/>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7">
            <a:extLst>
              <a:ext uri="{28A0092B-C50C-407E-A947-70E740481C1C}">
                <a14:useLocalDpi xmlns:a14="http://schemas.microsoft.com/office/drawing/2010/main" val="0"/>
              </a:ext>
            </a:extLst>
          </a:blip>
          <a:srcRect l="8136" t="38360" r="13252" b="30129"/>
          <a:stretch/>
        </p:blipFill>
        <p:spPr>
          <a:xfrm>
            <a:off x="0" y="0"/>
            <a:ext cx="9144000" cy="244550"/>
          </a:xfrm>
          <a:prstGeom prst="rect">
            <a:avLst/>
          </a:prstGeom>
        </p:spPr>
      </p:pic>
    </p:spTree>
    <p:extLst>
      <p:ext uri="{BB962C8B-B14F-4D97-AF65-F5344CB8AC3E}">
        <p14:creationId xmlns:p14="http://schemas.microsoft.com/office/powerpoint/2010/main" val="1063665410"/>
      </p:ext>
    </p:extLst>
  </p:cSld>
  <p:clrMap bg1="lt1" tx1="dk1" bg2="lt2" tx2="dk2" accent1="accent1" accent2="accent2" accent3="accent3" accent4="accent4" accent5="accent5" accent6="accent6" hlink="hlink" folHlink="folHlink"/>
  <p:sldLayoutIdLst>
    <p:sldLayoutId id="2147483680" r:id="rId1"/>
    <p:sldLayoutId id="2147483673" r:id="rId2"/>
    <p:sldLayoutId id="2147483681" r:id="rId3"/>
    <p:sldLayoutId id="2147483675" r:id="rId4"/>
    <p:sldLayoutId id="2147483677"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7">
            <a:extLst>
              <a:ext uri="{28A0092B-C50C-407E-A947-70E740481C1C}">
                <a14:useLocalDpi xmlns:a14="http://schemas.microsoft.com/office/drawing/2010/main" val="0"/>
              </a:ext>
            </a:extLst>
          </a:blip>
          <a:srcRect l="8136" t="38360" r="13252" b="30129"/>
          <a:stretch/>
        </p:blipFill>
        <p:spPr>
          <a:xfrm>
            <a:off x="0" y="0"/>
            <a:ext cx="9144000" cy="244550"/>
          </a:xfrm>
          <a:prstGeom prst="rect">
            <a:avLst/>
          </a:prstGeom>
        </p:spPr>
      </p:pic>
    </p:spTree>
    <p:extLst>
      <p:ext uri="{BB962C8B-B14F-4D97-AF65-F5344CB8AC3E}">
        <p14:creationId xmlns:p14="http://schemas.microsoft.com/office/powerpoint/2010/main" val="3219868176"/>
      </p:ext>
    </p:extLst>
  </p:cSld>
  <p:clrMap bg1="lt1" tx1="dk1" bg2="lt2" tx2="dk2" accent1="accent1" accent2="accent2" accent3="accent3" accent4="accent4" accent5="accent5" accent6="accent6" hlink="hlink" folHlink="folHlink"/>
  <p:sldLayoutIdLst>
    <p:sldLayoutId id="2147483653" r:id="rId1"/>
    <p:sldLayoutId id="2147483679" r:id="rId2"/>
    <p:sldLayoutId id="2147483663" r:id="rId3"/>
    <p:sldLayoutId id="2147483664" r:id="rId4"/>
    <p:sldLayoutId id="2147483665"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375" y="1086834"/>
            <a:ext cx="6972300" cy="2641756"/>
          </a:xfrm>
        </p:spPr>
        <p:txBody>
          <a:bodyPr/>
          <a:lstStyle/>
          <a:p>
            <a:r>
              <a:rPr lang="en-US" dirty="0"/>
              <a:t>Adaptive</a:t>
            </a:r>
            <a:br>
              <a:rPr lang="en-US" dirty="0"/>
            </a:br>
            <a:r>
              <a:rPr lang="en-US" dirty="0"/>
              <a:t>Office Hours</a:t>
            </a:r>
          </a:p>
        </p:txBody>
      </p:sp>
      <p:sp>
        <p:nvSpPr>
          <p:cNvPr id="3" name="Title 1">
            <a:extLst>
              <a:ext uri="{FF2B5EF4-FFF2-40B4-BE49-F238E27FC236}">
                <a16:creationId xmlns:a16="http://schemas.microsoft.com/office/drawing/2014/main" id="{5BBE15B3-6394-9342-607B-8CE489EDEAFA}"/>
              </a:ext>
            </a:extLst>
          </p:cNvPr>
          <p:cNvSpPr txBox="1">
            <a:spLocks/>
          </p:cNvSpPr>
          <p:nvPr/>
        </p:nvSpPr>
        <p:spPr>
          <a:xfrm>
            <a:off x="460375" y="4191339"/>
            <a:ext cx="6972300" cy="465715"/>
          </a:xfrm>
          <a:prstGeom prst="rect">
            <a:avLst/>
          </a:prstGeom>
        </p:spPr>
        <p:txBody>
          <a:bodyPr anchor="t"/>
          <a:lstStyle>
            <a:lvl1pPr algn="l" defTabSz="457200" rtl="0" eaLnBrk="1" latinLnBrk="0" hangingPunct="1">
              <a:spcBef>
                <a:spcPct val="0"/>
              </a:spcBef>
              <a:buNone/>
              <a:defRPr sz="5000" b="1" i="0" kern="1200">
                <a:solidFill>
                  <a:schemeClr val="tx1"/>
                </a:solidFill>
                <a:latin typeface="Encode Sans Normal Black" charset="0"/>
                <a:ea typeface="Encode Sans Normal Black" charset="0"/>
                <a:cs typeface="Encode Sans Normal Black" charset="0"/>
              </a:defRPr>
            </a:lvl1pPr>
          </a:lstStyle>
          <a:p>
            <a:r>
              <a:rPr lang="en-US" sz="2400" dirty="0"/>
              <a:t>July 10, 2025</a:t>
            </a:r>
          </a:p>
        </p:txBody>
      </p:sp>
    </p:spTree>
    <p:extLst>
      <p:ext uri="{BB962C8B-B14F-4D97-AF65-F5344CB8AC3E}">
        <p14:creationId xmlns:p14="http://schemas.microsoft.com/office/powerpoint/2010/main" val="2038487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447923" y="1730667"/>
            <a:ext cx="8197114" cy="2841333"/>
          </a:xfrm>
        </p:spPr>
        <p:txBody>
          <a:bodyPr/>
          <a:lstStyle/>
          <a:p>
            <a:r>
              <a:rPr lang="en-US" sz="1800" b="0" dirty="0"/>
              <a:t>FY26 budget - Revenue Reduction Entries in Adaptive</a:t>
            </a:r>
          </a:p>
          <a:p>
            <a:r>
              <a:rPr lang="en-US" sz="1800" b="0" dirty="0"/>
              <a:t>Remaining FY26 Operating Budget Timeline</a:t>
            </a:r>
          </a:p>
          <a:p>
            <a:endParaRPr lang="en-US" sz="1800" b="0" dirty="0"/>
          </a:p>
          <a:p>
            <a:pPr marL="0" indent="0">
              <a:buNone/>
            </a:pPr>
            <a:endParaRPr lang="en-US" sz="1800" b="0" dirty="0"/>
          </a:p>
          <a:p>
            <a:endParaRPr lang="en-US" sz="1800" b="0" dirty="0"/>
          </a:p>
        </p:txBody>
      </p:sp>
      <p:sp>
        <p:nvSpPr>
          <p:cNvPr id="4" name="Title 3"/>
          <p:cNvSpPr>
            <a:spLocks noGrp="1"/>
          </p:cNvSpPr>
          <p:nvPr>
            <p:ph type="title"/>
          </p:nvPr>
        </p:nvSpPr>
        <p:spPr/>
        <p:txBody>
          <a:bodyPr/>
          <a:lstStyle/>
          <a:p>
            <a:r>
              <a:rPr lang="en-US" dirty="0"/>
              <a:t>Agenda</a:t>
            </a:r>
          </a:p>
        </p:txBody>
      </p:sp>
    </p:spTree>
    <p:extLst>
      <p:ext uri="{BB962C8B-B14F-4D97-AF65-F5344CB8AC3E}">
        <p14:creationId xmlns:p14="http://schemas.microsoft.com/office/powerpoint/2010/main" val="39898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DD800-4AA8-0FEC-20B6-722491190BE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E1334B5-26AB-C64D-B356-A496E83EDF22}"/>
              </a:ext>
            </a:extLst>
          </p:cNvPr>
          <p:cNvSpPr>
            <a:spLocks noGrp="1"/>
          </p:cNvSpPr>
          <p:nvPr>
            <p:ph type="body" sz="quarter" idx="11"/>
          </p:nvPr>
        </p:nvSpPr>
        <p:spPr>
          <a:xfrm>
            <a:off x="573183" y="1586619"/>
            <a:ext cx="8364138" cy="2741124"/>
          </a:xfrm>
        </p:spPr>
        <p:txBody>
          <a:bodyPr/>
          <a:lstStyle/>
          <a:p>
            <a:pPr marL="344488" indent="-344488">
              <a:buFont typeface="+mj-lt"/>
              <a:buAutoNum type="arabicPeriod"/>
            </a:pPr>
            <a:r>
              <a:rPr lang="en-US" sz="2200" b="0" dirty="0"/>
              <a:t>Core Fund Revenue reduction entries have been entered into the FY26 Operating Budget Proposal version in Adaptive.</a:t>
            </a:r>
          </a:p>
          <a:p>
            <a:pPr marL="344488" indent="-344488">
              <a:buFont typeface="+mj-lt"/>
              <a:buAutoNum type="arabicPeriod"/>
            </a:pPr>
            <a:r>
              <a:rPr lang="en-US" sz="2200" b="0" dirty="0"/>
              <a:t>The total reduction is equal to the </a:t>
            </a:r>
            <a:r>
              <a:rPr lang="en-US" sz="2200" u="sng" dirty="0"/>
              <a:t>required</a:t>
            </a:r>
            <a:r>
              <a:rPr lang="en-US" sz="2200" b="0" dirty="0"/>
              <a:t> expense reduction, not the </a:t>
            </a:r>
            <a:r>
              <a:rPr lang="en-US" sz="2200" u="sng" dirty="0"/>
              <a:t>actual</a:t>
            </a:r>
            <a:r>
              <a:rPr lang="en-US" sz="2200" b="0" dirty="0"/>
              <a:t> expense reduction. </a:t>
            </a:r>
          </a:p>
          <a:p>
            <a:pPr marL="744538" lvl="1" indent="-344488">
              <a:buFont typeface="Wingdings" panose="05000000000000000000" pitchFamily="2" charset="2"/>
              <a:buChar char="Ø"/>
            </a:pPr>
            <a:r>
              <a:rPr lang="en-US" sz="1800" b="0" dirty="0"/>
              <a:t>Example:  Your unit was directed to reduce expenses by $100,000, but ended up reducing by $102,310.  The reduction to your Core Funds Distribution revenue is $100,000, not $102,310. </a:t>
            </a:r>
          </a:p>
          <a:p>
            <a:pPr marL="344488" indent="-344488">
              <a:buFont typeface="+mj-lt"/>
              <a:buAutoNum type="arabicPeriod"/>
            </a:pPr>
            <a:endParaRPr lang="en-US" sz="1800" b="0" dirty="0"/>
          </a:p>
        </p:txBody>
      </p:sp>
      <p:sp>
        <p:nvSpPr>
          <p:cNvPr id="4" name="Title 3">
            <a:extLst>
              <a:ext uri="{FF2B5EF4-FFF2-40B4-BE49-F238E27FC236}">
                <a16:creationId xmlns:a16="http://schemas.microsoft.com/office/drawing/2014/main" id="{64CA228F-768F-5F14-B319-4E41311DAB1F}"/>
              </a:ext>
            </a:extLst>
          </p:cNvPr>
          <p:cNvSpPr>
            <a:spLocks noGrp="1"/>
          </p:cNvSpPr>
          <p:nvPr>
            <p:ph type="title"/>
          </p:nvPr>
        </p:nvSpPr>
        <p:spPr/>
        <p:txBody>
          <a:bodyPr/>
          <a:lstStyle/>
          <a:p>
            <a:r>
              <a:rPr lang="en-US" dirty="0"/>
              <a:t>FY26 Budget – Revenue Reduction </a:t>
            </a:r>
          </a:p>
        </p:txBody>
      </p:sp>
    </p:spTree>
    <p:extLst>
      <p:ext uri="{BB962C8B-B14F-4D97-AF65-F5344CB8AC3E}">
        <p14:creationId xmlns:p14="http://schemas.microsoft.com/office/powerpoint/2010/main" val="4124170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DC460-65B0-335D-48C0-44801B1B905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62E8C0F-7296-55A7-1EBE-1B7A6D6BB492}"/>
              </a:ext>
            </a:extLst>
          </p:cNvPr>
          <p:cNvSpPr>
            <a:spLocks noGrp="1"/>
          </p:cNvSpPr>
          <p:nvPr>
            <p:ph type="body" sz="quarter" idx="11"/>
          </p:nvPr>
        </p:nvSpPr>
        <p:spPr>
          <a:xfrm>
            <a:off x="573183" y="1586619"/>
            <a:ext cx="8364138" cy="2741124"/>
          </a:xfrm>
        </p:spPr>
        <p:txBody>
          <a:bodyPr/>
          <a:lstStyle/>
          <a:p>
            <a:pPr marL="457200" indent="-457200">
              <a:buFont typeface="+mj-lt"/>
              <a:buAutoNum type="arabicPeriod" startAt="2"/>
            </a:pPr>
            <a:r>
              <a:rPr lang="en-US" sz="2200" b="0" dirty="0"/>
              <a:t>The auto-calculations in Adaptive for merit/unit adjustment have already been included in the total reduction amount. </a:t>
            </a:r>
          </a:p>
          <a:p>
            <a:pPr marL="685800" lvl="1">
              <a:buFont typeface="Wingdings" panose="05000000000000000000" pitchFamily="2" charset="2"/>
              <a:buChar char="Ø"/>
            </a:pPr>
            <a:r>
              <a:rPr lang="en-US" sz="1800" b="0" dirty="0"/>
              <a:t>Example: Because your unit was able to count $5,000 in expense reduction resulting from the change in unit adjustment/merit towards the $100,000 reduction target, the revenue auto-calc in Adaptive also adjusted your unit’s core fund revenue distribution down by $5,000.</a:t>
            </a:r>
          </a:p>
          <a:p>
            <a:pPr marL="685800" lvl="1">
              <a:buFont typeface="Wingdings" panose="05000000000000000000" pitchFamily="2" charset="2"/>
              <a:buChar char="Ø"/>
            </a:pPr>
            <a:r>
              <a:rPr lang="en-US" sz="1800" b="0" dirty="0"/>
              <a:t>Core Funds reduction = $100,000</a:t>
            </a:r>
          </a:p>
          <a:p>
            <a:pPr marL="685800" lvl="1">
              <a:buFont typeface="Wingdings" panose="05000000000000000000" pitchFamily="2" charset="2"/>
              <a:buChar char="Ø"/>
            </a:pPr>
            <a:r>
              <a:rPr lang="en-US" sz="1800" b="0" dirty="0"/>
              <a:t>Exp reduction due to change in unit adj/merit = -$5,000</a:t>
            </a:r>
          </a:p>
          <a:p>
            <a:pPr marL="685800" lvl="1">
              <a:buFont typeface="Wingdings" panose="05000000000000000000" pitchFamily="2" charset="2"/>
              <a:buChar char="Ø"/>
            </a:pPr>
            <a:r>
              <a:rPr lang="en-US" sz="1800" b="0" dirty="0"/>
              <a:t>Revenue auto-Calc reduction = -$5,000</a:t>
            </a:r>
          </a:p>
          <a:p>
            <a:pPr marL="685800" lvl="1">
              <a:buFont typeface="Wingdings" panose="05000000000000000000" pitchFamily="2" charset="2"/>
              <a:buChar char="Ø"/>
            </a:pPr>
            <a:r>
              <a:rPr lang="en-US" sz="1800" b="0" dirty="0"/>
              <a:t>Manual reduction remaining = $95,000</a:t>
            </a:r>
          </a:p>
        </p:txBody>
      </p:sp>
      <p:sp>
        <p:nvSpPr>
          <p:cNvPr id="4" name="Title 3">
            <a:extLst>
              <a:ext uri="{FF2B5EF4-FFF2-40B4-BE49-F238E27FC236}">
                <a16:creationId xmlns:a16="http://schemas.microsoft.com/office/drawing/2014/main" id="{C776AFE2-2FCB-697B-D777-5A642396D8CA}"/>
              </a:ext>
            </a:extLst>
          </p:cNvPr>
          <p:cNvSpPr>
            <a:spLocks noGrp="1"/>
          </p:cNvSpPr>
          <p:nvPr>
            <p:ph type="title"/>
          </p:nvPr>
        </p:nvSpPr>
        <p:spPr/>
        <p:txBody>
          <a:bodyPr/>
          <a:lstStyle/>
          <a:p>
            <a:r>
              <a:rPr lang="en-US" dirty="0"/>
              <a:t>FY26 Budget – Revenue Reduction </a:t>
            </a:r>
          </a:p>
        </p:txBody>
      </p:sp>
    </p:spTree>
    <p:extLst>
      <p:ext uri="{BB962C8B-B14F-4D97-AF65-F5344CB8AC3E}">
        <p14:creationId xmlns:p14="http://schemas.microsoft.com/office/powerpoint/2010/main" val="258149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F3BCA-52B8-B24A-4FBF-D74EAF7B5D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5652CAD-178C-16C7-5740-1516D411D8CF}"/>
              </a:ext>
            </a:extLst>
          </p:cNvPr>
          <p:cNvSpPr>
            <a:spLocks noGrp="1"/>
          </p:cNvSpPr>
          <p:nvPr>
            <p:ph type="body" sz="quarter" idx="11"/>
          </p:nvPr>
        </p:nvSpPr>
        <p:spPr>
          <a:xfrm>
            <a:off x="573183" y="1586619"/>
            <a:ext cx="8364138" cy="2741124"/>
          </a:xfrm>
        </p:spPr>
        <p:txBody>
          <a:bodyPr/>
          <a:lstStyle/>
          <a:p>
            <a:pPr marL="0" indent="0">
              <a:buNone/>
            </a:pPr>
            <a:r>
              <a:rPr lang="en-US" sz="1800" b="0" dirty="0"/>
              <a:t>Report A1420.6 Version Comparison – Core Funds Revenue Distributions</a:t>
            </a:r>
          </a:p>
          <a:p>
            <a:pPr marL="0" indent="0">
              <a:buNone/>
            </a:pPr>
            <a:endParaRPr lang="en-US" sz="1800" b="0" dirty="0"/>
          </a:p>
          <a:p>
            <a:endParaRPr lang="en-US" sz="1800" b="0" dirty="0"/>
          </a:p>
        </p:txBody>
      </p:sp>
      <p:sp>
        <p:nvSpPr>
          <p:cNvPr id="4" name="Title 3">
            <a:extLst>
              <a:ext uri="{FF2B5EF4-FFF2-40B4-BE49-F238E27FC236}">
                <a16:creationId xmlns:a16="http://schemas.microsoft.com/office/drawing/2014/main" id="{88697A3A-7A69-F830-E68D-792E3A8035EF}"/>
              </a:ext>
            </a:extLst>
          </p:cNvPr>
          <p:cNvSpPr>
            <a:spLocks noGrp="1"/>
          </p:cNvSpPr>
          <p:nvPr>
            <p:ph type="title"/>
          </p:nvPr>
        </p:nvSpPr>
        <p:spPr/>
        <p:txBody>
          <a:bodyPr/>
          <a:lstStyle/>
          <a:p>
            <a:r>
              <a:rPr lang="en-US" dirty="0"/>
              <a:t>FY26 Budget – Revenue Reduction </a:t>
            </a:r>
          </a:p>
        </p:txBody>
      </p:sp>
      <p:pic>
        <p:nvPicPr>
          <p:cNvPr id="5" name="Picture 4">
            <a:extLst>
              <a:ext uri="{FF2B5EF4-FFF2-40B4-BE49-F238E27FC236}">
                <a16:creationId xmlns:a16="http://schemas.microsoft.com/office/drawing/2014/main" id="{8CAE2EDA-4E0A-6662-2E78-E9360EB527E3}"/>
              </a:ext>
            </a:extLst>
          </p:cNvPr>
          <p:cNvPicPr>
            <a:picLocks noChangeAspect="1"/>
          </p:cNvPicPr>
          <p:nvPr/>
        </p:nvPicPr>
        <p:blipFill>
          <a:blip r:embed="rId3"/>
          <a:srcRect t="4999" r="19771"/>
          <a:stretch>
            <a:fillRect/>
          </a:stretch>
        </p:blipFill>
        <p:spPr>
          <a:xfrm>
            <a:off x="146875" y="1924030"/>
            <a:ext cx="5808033" cy="2945841"/>
          </a:xfrm>
          <a:prstGeom prst="rect">
            <a:avLst/>
          </a:prstGeom>
        </p:spPr>
      </p:pic>
      <p:cxnSp>
        <p:nvCxnSpPr>
          <p:cNvPr id="7" name="Straight Arrow Connector 6">
            <a:extLst>
              <a:ext uri="{FF2B5EF4-FFF2-40B4-BE49-F238E27FC236}">
                <a16:creationId xmlns:a16="http://schemas.microsoft.com/office/drawing/2014/main" id="{9FCA8204-5E23-24C5-533D-10C78BDBC0E8}"/>
              </a:ext>
            </a:extLst>
          </p:cNvPr>
          <p:cNvCxnSpPr>
            <a:cxnSpLocks/>
          </p:cNvCxnSpPr>
          <p:nvPr/>
        </p:nvCxnSpPr>
        <p:spPr>
          <a:xfrm>
            <a:off x="5488025" y="4591981"/>
            <a:ext cx="62446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91F0F35-9420-DD14-CCBB-CC27E78B9ACF}"/>
              </a:ext>
            </a:extLst>
          </p:cNvPr>
          <p:cNvSpPr txBox="1"/>
          <p:nvPr/>
        </p:nvSpPr>
        <p:spPr>
          <a:xfrm>
            <a:off x="6064222" y="4369305"/>
            <a:ext cx="1508015" cy="461665"/>
          </a:xfrm>
          <a:prstGeom prst="rect">
            <a:avLst/>
          </a:prstGeom>
          <a:noFill/>
        </p:spPr>
        <p:txBody>
          <a:bodyPr wrap="square" rtlCol="0">
            <a:spAutoFit/>
          </a:bodyPr>
          <a:lstStyle/>
          <a:p>
            <a:r>
              <a:rPr lang="en-US" sz="1200" dirty="0"/>
              <a:t>Mandated reduction amount (A)</a:t>
            </a:r>
          </a:p>
        </p:txBody>
      </p:sp>
      <p:cxnSp>
        <p:nvCxnSpPr>
          <p:cNvPr id="11" name="Straight Arrow Connector 10">
            <a:extLst>
              <a:ext uri="{FF2B5EF4-FFF2-40B4-BE49-F238E27FC236}">
                <a16:creationId xmlns:a16="http://schemas.microsoft.com/office/drawing/2014/main" id="{17E4F789-CB16-F7A5-4184-7CFB743A4D86}"/>
              </a:ext>
            </a:extLst>
          </p:cNvPr>
          <p:cNvCxnSpPr>
            <a:cxnSpLocks/>
          </p:cNvCxnSpPr>
          <p:nvPr/>
        </p:nvCxnSpPr>
        <p:spPr>
          <a:xfrm>
            <a:off x="5473871" y="4022351"/>
            <a:ext cx="57619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3BCDB8C-6421-98D7-8A49-83801E8BAB76}"/>
              </a:ext>
            </a:extLst>
          </p:cNvPr>
          <p:cNvSpPr txBox="1"/>
          <p:nvPr/>
        </p:nvSpPr>
        <p:spPr>
          <a:xfrm>
            <a:off x="6064222" y="3699186"/>
            <a:ext cx="1884252" cy="646331"/>
          </a:xfrm>
          <a:prstGeom prst="rect">
            <a:avLst/>
          </a:prstGeom>
          <a:noFill/>
        </p:spPr>
        <p:txBody>
          <a:bodyPr wrap="square" rtlCol="0">
            <a:spAutoFit/>
          </a:bodyPr>
          <a:lstStyle/>
          <a:p>
            <a:r>
              <a:rPr lang="en-US" sz="1200" dirty="0">
                <a:solidFill>
                  <a:srgbClr val="FF0000"/>
                </a:solidFill>
              </a:rPr>
              <a:t>Automated Reduction due to S&amp;B assumption changes (B)</a:t>
            </a:r>
          </a:p>
        </p:txBody>
      </p:sp>
      <p:cxnSp>
        <p:nvCxnSpPr>
          <p:cNvPr id="13" name="Straight Arrow Connector 12">
            <a:extLst>
              <a:ext uri="{FF2B5EF4-FFF2-40B4-BE49-F238E27FC236}">
                <a16:creationId xmlns:a16="http://schemas.microsoft.com/office/drawing/2014/main" id="{41448DE8-DD31-9572-D1CD-4EF14A54EC90}"/>
              </a:ext>
            </a:extLst>
          </p:cNvPr>
          <p:cNvCxnSpPr>
            <a:cxnSpLocks/>
          </p:cNvCxnSpPr>
          <p:nvPr/>
        </p:nvCxnSpPr>
        <p:spPr>
          <a:xfrm>
            <a:off x="5488025" y="3002394"/>
            <a:ext cx="57619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C2CD721-0899-11B6-296A-2799DCE270AE}"/>
              </a:ext>
            </a:extLst>
          </p:cNvPr>
          <p:cNvSpPr txBox="1"/>
          <p:nvPr/>
        </p:nvSpPr>
        <p:spPr>
          <a:xfrm>
            <a:off x="6064222" y="2863895"/>
            <a:ext cx="2844778" cy="276999"/>
          </a:xfrm>
          <a:prstGeom prst="rect">
            <a:avLst/>
          </a:prstGeom>
          <a:noFill/>
        </p:spPr>
        <p:txBody>
          <a:bodyPr wrap="square" rtlCol="0">
            <a:spAutoFit/>
          </a:bodyPr>
          <a:lstStyle/>
          <a:p>
            <a:r>
              <a:rPr lang="en-US" sz="1200" dirty="0">
                <a:solidFill>
                  <a:srgbClr val="FF0000"/>
                </a:solidFill>
              </a:rPr>
              <a:t>Net Revenue Reduction = (A) – (B)</a:t>
            </a:r>
          </a:p>
        </p:txBody>
      </p:sp>
      <p:cxnSp>
        <p:nvCxnSpPr>
          <p:cNvPr id="15" name="Straight Arrow Connector 14">
            <a:extLst>
              <a:ext uri="{FF2B5EF4-FFF2-40B4-BE49-F238E27FC236}">
                <a16:creationId xmlns:a16="http://schemas.microsoft.com/office/drawing/2014/main" id="{94415776-148E-5949-8E55-9FECCA5D8EAA}"/>
              </a:ext>
            </a:extLst>
          </p:cNvPr>
          <p:cNvCxnSpPr>
            <a:cxnSpLocks/>
          </p:cNvCxnSpPr>
          <p:nvPr/>
        </p:nvCxnSpPr>
        <p:spPr>
          <a:xfrm>
            <a:off x="5488026" y="2514292"/>
            <a:ext cx="576197"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9768CAE-C243-C137-56B2-3C1F59416BCF}"/>
              </a:ext>
            </a:extLst>
          </p:cNvPr>
          <p:cNvSpPr txBox="1"/>
          <p:nvPr/>
        </p:nvSpPr>
        <p:spPr>
          <a:xfrm>
            <a:off x="6064222" y="2283460"/>
            <a:ext cx="2574155" cy="461665"/>
          </a:xfrm>
          <a:prstGeom prst="rect">
            <a:avLst/>
          </a:prstGeom>
          <a:noFill/>
        </p:spPr>
        <p:txBody>
          <a:bodyPr wrap="square" rtlCol="0">
            <a:spAutoFit/>
          </a:bodyPr>
          <a:lstStyle/>
          <a:p>
            <a:r>
              <a:rPr lang="en-US" sz="1200" dirty="0">
                <a:solidFill>
                  <a:srgbClr val="0070C0"/>
                </a:solidFill>
              </a:rPr>
              <a:t>Tuition rate and ICR changes based on final forecasts from IADS</a:t>
            </a:r>
          </a:p>
        </p:txBody>
      </p:sp>
    </p:spTree>
    <p:extLst>
      <p:ext uri="{BB962C8B-B14F-4D97-AF65-F5344CB8AC3E}">
        <p14:creationId xmlns:p14="http://schemas.microsoft.com/office/powerpoint/2010/main" val="3220236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8FC97-8CC0-8FA9-6A4E-AFE89B1FC7F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49CE33E-398E-C9AD-CD75-A3029EFCC3E2}"/>
              </a:ext>
            </a:extLst>
          </p:cNvPr>
          <p:cNvSpPr>
            <a:spLocks noGrp="1"/>
          </p:cNvSpPr>
          <p:nvPr>
            <p:ph type="body" sz="quarter" idx="11"/>
          </p:nvPr>
        </p:nvSpPr>
        <p:spPr>
          <a:xfrm>
            <a:off x="573183" y="1586619"/>
            <a:ext cx="8364138" cy="2741124"/>
          </a:xfrm>
        </p:spPr>
        <p:txBody>
          <a:bodyPr/>
          <a:lstStyle/>
          <a:p>
            <a:pPr marL="457200" indent="-457200">
              <a:buFont typeface="+mj-lt"/>
              <a:buAutoNum type="arabicPeriod" startAt="3"/>
            </a:pPr>
            <a:r>
              <a:rPr lang="en-US" sz="2200" b="0" dirty="0"/>
              <a:t>Remember to account for other changes in core funds revenue distributions to understand the total in R1320.6.</a:t>
            </a:r>
          </a:p>
          <a:p>
            <a:pPr marL="857250" lvl="1" indent="-457200">
              <a:buFont typeface="Wingdings" panose="05000000000000000000" pitchFamily="2" charset="2"/>
              <a:buChar char="Ø"/>
            </a:pPr>
            <a:r>
              <a:rPr lang="en-US" sz="1400" b="0" dirty="0"/>
              <a:t>Approved Provost Reinvestment Fund (PRF) requests were funded in the final locked version, but were not included at the time of the preliminary lock.  Therefore, the total for some units on R1320.6 may not tie to the reduction target.</a:t>
            </a:r>
          </a:p>
        </p:txBody>
      </p:sp>
      <p:sp>
        <p:nvSpPr>
          <p:cNvPr id="4" name="Title 3">
            <a:extLst>
              <a:ext uri="{FF2B5EF4-FFF2-40B4-BE49-F238E27FC236}">
                <a16:creationId xmlns:a16="http://schemas.microsoft.com/office/drawing/2014/main" id="{793A55BD-1038-9D73-3E6B-52BB4DF28144}"/>
              </a:ext>
            </a:extLst>
          </p:cNvPr>
          <p:cNvSpPr>
            <a:spLocks noGrp="1"/>
          </p:cNvSpPr>
          <p:nvPr>
            <p:ph type="title"/>
          </p:nvPr>
        </p:nvSpPr>
        <p:spPr/>
        <p:txBody>
          <a:bodyPr/>
          <a:lstStyle/>
          <a:p>
            <a:r>
              <a:rPr lang="en-US" dirty="0"/>
              <a:t>FY26 Budget – Revenue Reduction </a:t>
            </a:r>
          </a:p>
        </p:txBody>
      </p:sp>
    </p:spTree>
    <p:extLst>
      <p:ext uri="{BB962C8B-B14F-4D97-AF65-F5344CB8AC3E}">
        <p14:creationId xmlns:p14="http://schemas.microsoft.com/office/powerpoint/2010/main" val="1709973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5BE1-E89B-208F-155F-943475E3DAA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887350B-5163-1C05-5C08-41D1CB0140CA}"/>
              </a:ext>
            </a:extLst>
          </p:cNvPr>
          <p:cNvSpPr>
            <a:spLocks noGrp="1"/>
          </p:cNvSpPr>
          <p:nvPr>
            <p:ph type="body" sz="quarter" idx="11"/>
          </p:nvPr>
        </p:nvSpPr>
        <p:spPr>
          <a:xfrm>
            <a:off x="573183" y="1586619"/>
            <a:ext cx="8364138" cy="2741124"/>
          </a:xfrm>
        </p:spPr>
        <p:txBody>
          <a:bodyPr/>
          <a:lstStyle/>
          <a:p>
            <a:pPr marL="457200" indent="-457200">
              <a:buFont typeface="+mj-lt"/>
              <a:buAutoNum type="arabicPeriod" startAt="3"/>
            </a:pPr>
            <a:r>
              <a:rPr lang="en-US" sz="2200" b="0" dirty="0"/>
              <a:t>Remember to account for other changes in core funds revenue distributions to understand the total in R1320.6.</a:t>
            </a:r>
          </a:p>
        </p:txBody>
      </p:sp>
      <p:sp>
        <p:nvSpPr>
          <p:cNvPr id="4" name="Title 3">
            <a:extLst>
              <a:ext uri="{FF2B5EF4-FFF2-40B4-BE49-F238E27FC236}">
                <a16:creationId xmlns:a16="http://schemas.microsoft.com/office/drawing/2014/main" id="{C12B840F-F06E-FFAA-CD8F-D2FDB9B4FB76}"/>
              </a:ext>
            </a:extLst>
          </p:cNvPr>
          <p:cNvSpPr>
            <a:spLocks noGrp="1"/>
          </p:cNvSpPr>
          <p:nvPr>
            <p:ph type="title"/>
          </p:nvPr>
        </p:nvSpPr>
        <p:spPr/>
        <p:txBody>
          <a:bodyPr/>
          <a:lstStyle/>
          <a:p>
            <a:r>
              <a:rPr lang="en-US" dirty="0"/>
              <a:t>FY26 Budget – Revenue Reduction </a:t>
            </a:r>
          </a:p>
        </p:txBody>
      </p:sp>
      <p:pic>
        <p:nvPicPr>
          <p:cNvPr id="5" name="Picture 4">
            <a:extLst>
              <a:ext uri="{FF2B5EF4-FFF2-40B4-BE49-F238E27FC236}">
                <a16:creationId xmlns:a16="http://schemas.microsoft.com/office/drawing/2014/main" id="{748E16A6-7B73-64D9-6A5D-744D1BB7483C}"/>
              </a:ext>
            </a:extLst>
          </p:cNvPr>
          <p:cNvPicPr>
            <a:picLocks noChangeAspect="1"/>
          </p:cNvPicPr>
          <p:nvPr/>
        </p:nvPicPr>
        <p:blipFill>
          <a:blip r:embed="rId3"/>
          <a:stretch>
            <a:fillRect/>
          </a:stretch>
        </p:blipFill>
        <p:spPr>
          <a:xfrm>
            <a:off x="1117601" y="2364246"/>
            <a:ext cx="5715082" cy="2614154"/>
          </a:xfrm>
          <a:prstGeom prst="rect">
            <a:avLst/>
          </a:prstGeom>
        </p:spPr>
      </p:pic>
      <p:sp>
        <p:nvSpPr>
          <p:cNvPr id="6" name="Rectangle: Rounded Corners 5">
            <a:extLst>
              <a:ext uri="{FF2B5EF4-FFF2-40B4-BE49-F238E27FC236}">
                <a16:creationId xmlns:a16="http://schemas.microsoft.com/office/drawing/2014/main" id="{58160E20-FC52-9667-7FD2-B321211D4003}"/>
              </a:ext>
            </a:extLst>
          </p:cNvPr>
          <p:cNvSpPr/>
          <p:nvPr/>
        </p:nvSpPr>
        <p:spPr>
          <a:xfrm>
            <a:off x="1473200" y="4245429"/>
            <a:ext cx="5359483" cy="159657"/>
          </a:xfrm>
          <a:prstGeom prst="roundRect">
            <a:avLst/>
          </a:prstGeom>
          <a:no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3754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614D7-A3B9-3774-F74A-042D294D330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4BA9E38-379C-84C3-4999-DE168A7A72C7}"/>
              </a:ext>
            </a:extLst>
          </p:cNvPr>
          <p:cNvSpPr>
            <a:spLocks noGrp="1"/>
          </p:cNvSpPr>
          <p:nvPr>
            <p:ph type="body" sz="quarter" idx="11"/>
          </p:nvPr>
        </p:nvSpPr>
        <p:spPr>
          <a:xfrm>
            <a:off x="447922" y="1730667"/>
            <a:ext cx="8391277" cy="2841333"/>
          </a:xfrm>
        </p:spPr>
        <p:txBody>
          <a:bodyPr/>
          <a:lstStyle/>
          <a:p>
            <a:pPr marL="0" indent="0">
              <a:buNone/>
            </a:pPr>
            <a:r>
              <a:rPr lang="en-US" sz="1800" dirty="0"/>
              <a:t>Target Date			Milestone</a:t>
            </a:r>
          </a:p>
          <a:p>
            <a:r>
              <a:rPr lang="en-US" sz="1800" b="0" dirty="0"/>
              <a:t>Fri, Jul 25			FY26 Operating Budget available in Workday Financials</a:t>
            </a:r>
          </a:p>
          <a:p>
            <a:endParaRPr lang="en-US" sz="600" b="0" dirty="0"/>
          </a:p>
          <a:p>
            <a:r>
              <a:rPr lang="en-US" sz="1800" b="0" dirty="0"/>
              <a:t>Thu, Jul 31		Recast open</a:t>
            </a:r>
          </a:p>
          <a:p>
            <a:endParaRPr lang="en-US" sz="600" b="0" dirty="0"/>
          </a:p>
          <a:p>
            <a:r>
              <a:rPr lang="en-US" sz="1800" b="0" dirty="0"/>
              <a:t>Thu, Jul 31		Core Funds Distributions processed via Funding 						Transfer Journal Entries (FTJE) in Workday Financials​</a:t>
            </a:r>
          </a:p>
          <a:p>
            <a:pPr marL="2914650" indent="-171450" fontAlgn="base"/>
            <a:r>
              <a:rPr lang="en-US" sz="1200" b="0" dirty="0"/>
              <a:t>Allocation Reports will be distributed in your unit’s SharePoint folder after posting successfully to Workday. </a:t>
            </a:r>
          </a:p>
          <a:p>
            <a:pPr marL="2914650" indent="-171450" fontAlgn="base"/>
            <a:r>
              <a:rPr lang="en-US" sz="1200" b="0" dirty="0"/>
              <a:t>Beginning Net Position (f/k/a “carryover”) is not an </a:t>
            </a:r>
          </a:p>
          <a:p>
            <a:pPr marL="2743200" indent="0" fontAlgn="base">
              <a:buNone/>
            </a:pPr>
            <a:r>
              <a:rPr lang="en-US" sz="1200" b="0" dirty="0"/>
              <a:t>    FTJE processed by Budget, Planning and Operations (BPO)</a:t>
            </a:r>
          </a:p>
          <a:p>
            <a:pPr lvl="8"/>
            <a:endParaRPr lang="en-US" sz="1800" b="0" dirty="0"/>
          </a:p>
          <a:p>
            <a:pPr marL="0" indent="0">
              <a:buNone/>
            </a:pPr>
            <a:endParaRPr lang="en-US" sz="1800" b="0" dirty="0"/>
          </a:p>
          <a:p>
            <a:endParaRPr lang="en-US" sz="1800" b="0" dirty="0"/>
          </a:p>
        </p:txBody>
      </p:sp>
      <p:sp>
        <p:nvSpPr>
          <p:cNvPr id="4" name="Title 3">
            <a:extLst>
              <a:ext uri="{FF2B5EF4-FFF2-40B4-BE49-F238E27FC236}">
                <a16:creationId xmlns:a16="http://schemas.microsoft.com/office/drawing/2014/main" id="{1C4EAFA7-2FB9-0936-8C77-51B774264E7F}"/>
              </a:ext>
            </a:extLst>
          </p:cNvPr>
          <p:cNvSpPr>
            <a:spLocks noGrp="1"/>
          </p:cNvSpPr>
          <p:nvPr>
            <p:ph type="title"/>
          </p:nvPr>
        </p:nvSpPr>
        <p:spPr/>
        <p:txBody>
          <a:bodyPr/>
          <a:lstStyle/>
          <a:p>
            <a:r>
              <a:rPr lang="en-US" sz="3200" b="0" dirty="0">
                <a:latin typeface="Open Sans" panose="020B0606030504020204" pitchFamily="34" charset="0"/>
                <a:ea typeface="Open Sans" panose="020B0606030504020204" pitchFamily="34" charset="0"/>
                <a:cs typeface="Open Sans" panose="020B0606030504020204" pitchFamily="34" charset="0"/>
              </a:rPr>
              <a:t>Remaining FY26 Budget Timeline</a:t>
            </a:r>
          </a:p>
        </p:txBody>
      </p:sp>
    </p:spTree>
    <p:extLst>
      <p:ext uri="{BB962C8B-B14F-4D97-AF65-F5344CB8AC3E}">
        <p14:creationId xmlns:p14="http://schemas.microsoft.com/office/powerpoint/2010/main" val="604420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D3D6A-FF68-1441-924E-26EF7B6835E3}"/>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3801153471"/>
      </p:ext>
    </p:extLst>
  </p:cSld>
  <p:clrMapOvr>
    <a:masterClrMapping/>
  </p:clrMapOvr>
</p:sld>
</file>

<file path=ppt/theme/theme1.xml><?xml version="1.0" encoding="utf-8"?>
<a:theme xmlns:a="http://schemas.openxmlformats.org/drawingml/2006/main" name="2_Custom Design">
  <a:themeElements>
    <a:clrScheme name="4b2e83">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Custom 2">
      <a:dk1>
        <a:srgbClr val="4B2E83"/>
      </a:dk1>
      <a:lt1>
        <a:srgbClr val="E8D3A2"/>
      </a:lt1>
      <a:dk2>
        <a:srgbClr val="4B2E83"/>
      </a:dk2>
      <a:lt2>
        <a:srgbClr val="FFFFFF"/>
      </a:lt2>
      <a:accent1>
        <a:srgbClr val="4B2E83"/>
      </a:accent1>
      <a:accent2>
        <a:srgbClr val="E8D3A2"/>
      </a:accent2>
      <a:accent3>
        <a:srgbClr val="FFFFFF"/>
      </a:accent3>
      <a:accent4>
        <a:srgbClr val="D8D9DA"/>
      </a:accent4>
      <a:accent5>
        <a:srgbClr val="999999"/>
      </a:accent5>
      <a:accent6>
        <a:srgbClr val="917B4C"/>
      </a:accent6>
      <a:hlink>
        <a:srgbClr val="D8D9DA"/>
      </a:hlink>
      <a:folHlink>
        <a:srgbClr val="9999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460B61344AF064C8B093C67C11C5079" ma:contentTypeVersion="10" ma:contentTypeDescription="Create a new document." ma:contentTypeScope="" ma:versionID="d9203b40dc531ad4052616d12737c76a">
  <xsd:schema xmlns:xsd="http://www.w3.org/2001/XMLSchema" xmlns:xs="http://www.w3.org/2001/XMLSchema" xmlns:p="http://schemas.microsoft.com/office/2006/metadata/properties" xmlns:ns2="2141c517-0dcb-4a56-b65c-29b1eee99aa7" xmlns:ns3="cbe1e94d-575c-40b7-87c9-e57a80e073bc" targetNamespace="http://schemas.microsoft.com/office/2006/metadata/properties" ma:root="true" ma:fieldsID="38212802720c01254b1ed3b6b9c89e50" ns2:_="" ns3:_="">
    <xsd:import namespace="2141c517-0dcb-4a56-b65c-29b1eee99aa7"/>
    <xsd:import namespace="cbe1e94d-575c-40b7-87c9-e57a80e073b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LengthInSeconds" minOccurs="0"/>
                <xsd:element ref="ns2:MediaServiceObjectDetectorVersions"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41c517-0dcb-4a56-b65c-29b1eee99a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e1e94d-575c-40b7-87c9-e57a80e073bc"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be1e94d-575c-40b7-87c9-e57a80e073bc">
      <UserInfo>
        <DisplayName/>
        <AccountId xsi:nil="true"/>
        <AccountType/>
      </UserInfo>
    </SharedWithUsers>
  </documentManagement>
</p:properties>
</file>

<file path=customXml/itemProps1.xml><?xml version="1.0" encoding="utf-8"?>
<ds:datastoreItem xmlns:ds="http://schemas.openxmlformats.org/officeDocument/2006/customXml" ds:itemID="{080CBD46-8BA9-436B-AF9F-CFF4AF2F3140}">
  <ds:schemaRefs>
    <ds:schemaRef ds:uri="http://schemas.microsoft.com/sharepoint/v3/contenttype/forms"/>
  </ds:schemaRefs>
</ds:datastoreItem>
</file>

<file path=customXml/itemProps2.xml><?xml version="1.0" encoding="utf-8"?>
<ds:datastoreItem xmlns:ds="http://schemas.openxmlformats.org/officeDocument/2006/customXml" ds:itemID="{B48DDC5D-4674-4AAF-95CA-A3877CC203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41c517-0dcb-4a56-b65c-29b1eee99aa7"/>
    <ds:schemaRef ds:uri="cbe1e94d-575c-40b7-87c9-e57a80e073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312E62D-F99F-4569-A190-7FF062D38890}">
  <ds:schemaRefs>
    <ds:schemaRef ds:uri="http://purl.org/dc/terms/"/>
    <ds:schemaRef ds:uri="http://schemas.microsoft.com/office/2006/documentManagement/types"/>
    <ds:schemaRef ds:uri="http://www.w3.org/XML/1998/namespace"/>
    <ds:schemaRef ds:uri="http://schemas.openxmlformats.org/package/2006/metadata/core-properties"/>
    <ds:schemaRef ds:uri="2141c517-0dcb-4a56-b65c-29b1eee99aa7"/>
    <ds:schemaRef ds:uri="http://schemas.microsoft.com/office/infopath/2007/PartnerControls"/>
    <ds:schemaRef ds:uri="http://schemas.microsoft.com/office/2006/metadata/properties"/>
    <ds:schemaRef ds:uri="cbe1e94d-575c-40b7-87c9-e57a80e073bc"/>
    <ds:schemaRef ds:uri="http://purl.org/dc/dcmitype/"/>
    <ds:schemaRef ds:uri="http://purl.org/dc/elements/1.1/"/>
  </ds:schemaRefs>
</ds:datastoreItem>
</file>

<file path=docMetadata/LabelInfo.xml><?xml version="1.0" encoding="utf-8"?>
<clbl:labelList xmlns:clbl="http://schemas.microsoft.com/office/2020/mipLabelMetadata">
  <clbl:label id="{f6b6dd5b-f02f-441a-99a0-162ac5060bd2}" enabled="0" method="" siteId="{f6b6dd5b-f02f-441a-99a0-162ac5060bd2}" removed="1"/>
</clbl:labelList>
</file>

<file path=docProps/app.xml><?xml version="1.0" encoding="utf-8"?>
<Properties xmlns="http://schemas.openxmlformats.org/officeDocument/2006/extended-properties" xmlns:vt="http://schemas.openxmlformats.org/officeDocument/2006/docPropsVTypes">
  <Template/>
  <TotalTime>711</TotalTime>
  <Words>458</Words>
  <Application>Microsoft Office PowerPoint</Application>
  <PresentationFormat>On-screen Show (16:9)</PresentationFormat>
  <Paragraphs>46</Paragraphs>
  <Slides>9</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Aptos</vt:lpstr>
      <vt:lpstr>Arial</vt:lpstr>
      <vt:lpstr>Encode Sans Normal Black</vt:lpstr>
      <vt:lpstr>Lucida Grande</vt:lpstr>
      <vt:lpstr>Open Sans</vt:lpstr>
      <vt:lpstr>Open Sans Light</vt:lpstr>
      <vt:lpstr>Uni Sans</vt:lpstr>
      <vt:lpstr>Wingdings</vt:lpstr>
      <vt:lpstr>2_Custom Design</vt:lpstr>
      <vt:lpstr>1_Custom Design</vt:lpstr>
      <vt:lpstr>Adaptive Office Hours</vt:lpstr>
      <vt:lpstr>Agenda</vt:lpstr>
      <vt:lpstr>FY26 Budget – Revenue Reduction </vt:lpstr>
      <vt:lpstr>FY26 Budget – Revenue Reduction </vt:lpstr>
      <vt:lpstr>FY26 Budget – Revenue Reduction </vt:lpstr>
      <vt:lpstr>FY26 Budget – Revenue Reduction </vt:lpstr>
      <vt:lpstr>FY26 Budget – Revenue Reduction </vt:lpstr>
      <vt:lpstr>Remaining FY26 Budget Timeline</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Alanya Cannon</dc:creator>
  <cp:lastModifiedBy>Scott Coil</cp:lastModifiedBy>
  <cp:revision>10</cp:revision>
  <dcterms:created xsi:type="dcterms:W3CDTF">2014-10-14T00:51:43Z</dcterms:created>
  <dcterms:modified xsi:type="dcterms:W3CDTF">2025-07-10T16:55:44Z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0x010100E460B61344AF064C8B093C67C11C5079</vt:lpwstr>
  </property>
  <property fmtid="{D5CDD505-2E9C-101B-9397-08002B2CF9AE}" pid="3" name="MediaServiceImageTags">
    <vt:lpwstr/>
  </property>
  <property fmtid="{D5CDD505-2E9C-101B-9397-08002B2CF9AE}" pid="4" name="Order">
    <vt:r8>32432600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