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notesMasterIdLst>
    <p:notesMasterId r:id="rId12"/>
  </p:notesMasterIdLst>
  <p:sldIdLst>
    <p:sldId id="256" r:id="rId6"/>
    <p:sldId id="257" r:id="rId7"/>
    <p:sldId id="269" r:id="rId8"/>
    <p:sldId id="270" r:id="rId9"/>
    <p:sldId id="271" r:id="rId10"/>
    <p:sldId id="265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05C"/>
    <a:srgbClr val="E8D3A2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F9EA6-D2A4-4193-9796-F22CB39D23B2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ECE1-599C-4D2B-81FA-DB4681D18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A6EFE-A3E6-08A0-761D-8FD5D22A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EA0260-86BA-9511-0990-59EAA0686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83D9BB-1706-C604-ED5E-E6D53BA5E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7F708-80F7-1FF0-7D0D-9F6434FDF4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073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B94A-350A-60E1-F5FC-9BEB91BBA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490F79-E528-69E9-CA36-F163E8D85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9098C1-8662-7467-FA07-0462F9D8D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B9EC21-767A-6660-9F08-3889786A80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75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D0F1E-D08D-3590-C4C7-B6D3B962E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5470E-C1C2-BED7-421F-CCCB70566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1BD4C-69C1-996C-547C-72819F82A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3A922-DB20-D2CA-3430-A6F8AA114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01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381" y="1066826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86" y="4340270"/>
            <a:ext cx="878114" cy="59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9"/>
            <a:ext cx="8184662" cy="626616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086834"/>
            <a:ext cx="6972300" cy="2641756"/>
          </a:xfrm>
        </p:spPr>
        <p:txBody>
          <a:bodyPr/>
          <a:lstStyle/>
          <a:p>
            <a:r>
              <a:rPr lang="en-US" dirty="0"/>
              <a:t>Adaptive</a:t>
            </a:r>
            <a:br>
              <a:rPr lang="en-US" dirty="0"/>
            </a:br>
            <a:r>
              <a:rPr lang="en-US" dirty="0"/>
              <a:t>Office Hours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E15B3-6394-9342-607B-8CE489EDEAFA}"/>
              </a:ext>
            </a:extLst>
          </p:cNvPr>
          <p:cNvSpPr txBox="1">
            <a:spLocks/>
          </p:cNvSpPr>
          <p:nvPr/>
        </p:nvSpPr>
        <p:spPr>
          <a:xfrm>
            <a:off x="460375" y="4191339"/>
            <a:ext cx="6972300" cy="465715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2400" dirty="0"/>
              <a:t>November 6, 2025</a:t>
            </a:r>
          </a:p>
        </p:txBody>
      </p:sp>
    </p:spTree>
    <p:extLst>
      <p:ext uri="{BB962C8B-B14F-4D97-AF65-F5344CB8AC3E}">
        <p14:creationId xmlns:p14="http://schemas.microsoft.com/office/powerpoint/2010/main" val="20384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7923" y="1346038"/>
            <a:ext cx="8197114" cy="3538019"/>
          </a:xfrm>
        </p:spPr>
        <p:txBody>
          <a:bodyPr/>
          <a:lstStyle/>
          <a:p>
            <a:r>
              <a:rPr lang="en-US" sz="2000" b="0" dirty="0"/>
              <a:t>FY27 Preliminary BLRs</a:t>
            </a:r>
          </a:p>
          <a:p>
            <a:r>
              <a:rPr lang="en-US" sz="2000" b="0" dirty="0"/>
              <a:t>July/August Compensation Overstated</a:t>
            </a:r>
          </a:p>
          <a:p>
            <a:r>
              <a:rPr lang="en-US" sz="2000" b="0" dirty="0"/>
              <a:t>Updates to Adaptive</a:t>
            </a:r>
          </a:p>
          <a:p>
            <a:r>
              <a:rPr lang="en-US" sz="2000" b="0" dirty="0"/>
              <a:t>Questions?</a:t>
            </a:r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pPr marL="0" indent="0">
              <a:buNone/>
            </a:pPr>
            <a:endParaRPr lang="en-US" sz="2000" b="0" dirty="0"/>
          </a:p>
          <a:p>
            <a:endParaRPr lang="en-US" sz="2000"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98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DC460-65B0-335D-48C0-44801B1B9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E8C0F-7296-55A7-1EBE-1B7A6D6BB4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302160"/>
            <a:ext cx="8364138" cy="2741124"/>
          </a:xfrm>
        </p:spPr>
        <p:txBody>
          <a:bodyPr/>
          <a:lstStyle/>
          <a:p>
            <a:r>
              <a:rPr lang="en-US" sz="2000" b="0" dirty="0"/>
              <a:t>MAA will provide preliminary BLRs soon</a:t>
            </a:r>
          </a:p>
          <a:p>
            <a:r>
              <a:rPr lang="en-US" sz="2000" b="0" dirty="0"/>
              <a:t>Once we </a:t>
            </a:r>
            <a:r>
              <a:rPr lang="en-US" sz="2000" b="0"/>
              <a:t>receive them </a:t>
            </a:r>
            <a:r>
              <a:rPr lang="en-US" sz="2000" b="0" dirty="0"/>
              <a:t>updates will be made to Adaptive BLRs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76AFE2-2FCB-697B-D777-5A642396D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Benefit Load Rates</a:t>
            </a:r>
          </a:p>
        </p:txBody>
      </p:sp>
    </p:spTree>
    <p:extLst>
      <p:ext uri="{BB962C8B-B14F-4D97-AF65-F5344CB8AC3E}">
        <p14:creationId xmlns:p14="http://schemas.microsoft.com/office/powerpoint/2010/main" val="2581496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8FC97-8CC0-8FA9-6A4E-AFE89B1FC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CE33E-398E-C9AD-CD75-A3029EFCC3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669" y="1296333"/>
            <a:ext cx="8364138" cy="2741124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200" b="0" dirty="0"/>
              <a:t>Updated pay rates may result in July and August being overstated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0" dirty="0"/>
              <a:t>We are working on a solution but in the meantime:</a:t>
            </a:r>
          </a:p>
          <a:p>
            <a:pPr marL="857250" lvl="1" indent="-457200"/>
            <a:r>
              <a:rPr lang="en-US" sz="1800" b="0" dirty="0"/>
              <a:t>Workaround 1: Reduce allocation % by increase %</a:t>
            </a:r>
          </a:p>
          <a:p>
            <a:pPr marL="857250" lvl="1" indent="-457200"/>
            <a:r>
              <a:rPr lang="en-US" sz="1800" b="0" dirty="0"/>
              <a:t>Workaround 2: Use Sheet 5 to reduce total compensation by overstated amount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3A55BD-1038-9D73-3E6B-52BB4DF28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July/August Compensation Overstated</a:t>
            </a:r>
          </a:p>
        </p:txBody>
      </p:sp>
    </p:spTree>
    <p:extLst>
      <p:ext uri="{BB962C8B-B14F-4D97-AF65-F5344CB8AC3E}">
        <p14:creationId xmlns:p14="http://schemas.microsoft.com/office/powerpoint/2010/main" val="1709973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7AD7F-3E89-D1C1-46E2-9A68A69C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C0574-9CAC-E4B5-3B2E-930483E83A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200" b="0" dirty="0"/>
              <a:t>Contras will no longer be entered as negative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0" dirty="0"/>
              <a:t>Automated Live: Grant Revenue = Grant Expense</a:t>
            </a:r>
          </a:p>
          <a:p>
            <a:pPr marL="857250" lvl="1" indent="-457200"/>
            <a:r>
              <a:rPr lang="en-US" sz="1800" b="0" dirty="0"/>
              <a:t>Do not plan Grant Revenue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0" dirty="0"/>
              <a:t>Automated Live: F&amp;A Recovery = F&amp;A Expense</a:t>
            </a:r>
          </a:p>
          <a:p>
            <a:pPr marL="857250" lvl="1" indent="-457200"/>
            <a:r>
              <a:rPr lang="en-US" sz="1800" b="0" dirty="0"/>
              <a:t>Do not plan F&amp;A Recovery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0" dirty="0"/>
              <a:t>Automated Live: Core Funded Fixed Cost Revenue based on Core Resource Expense tagged with Fixed Cost Program Dime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0" dirty="0"/>
              <a:t>Automated Live: Revenue for Core Funded Incremental Compensation Increases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E3E774-BEC4-4753-720B-D1AF038ED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Updates</a:t>
            </a:r>
          </a:p>
        </p:txBody>
      </p:sp>
    </p:spTree>
    <p:extLst>
      <p:ext uri="{BB962C8B-B14F-4D97-AF65-F5344CB8AC3E}">
        <p14:creationId xmlns:p14="http://schemas.microsoft.com/office/powerpoint/2010/main" val="3151503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3D6A-FF68-1441-924E-26EF7B6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01153471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be1e94d-575c-40b7-87c9-e57a80e073bc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12E62D-F99F-4569-A190-7FF062D38890}">
  <ds:schemaRefs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2141c517-0dcb-4a56-b65c-29b1eee99aa7"/>
    <ds:schemaRef ds:uri="http://schemas.microsoft.com/office/infopath/2007/PartnerControls"/>
    <ds:schemaRef ds:uri="http://schemas.microsoft.com/office/2006/metadata/properties"/>
    <ds:schemaRef ds:uri="cbe1e94d-575c-40b7-87c9-e57a80e073bc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B48DDC5D-4674-4AAF-95CA-A3877CC20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1c517-0dcb-4a56-b65c-29b1eee99aa7"/>
    <ds:schemaRef ds:uri="cbe1e94d-575c-40b7-87c9-e57a80e073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4971</TotalTime>
  <Words>168</Words>
  <Application>Microsoft Office PowerPoint</Application>
  <PresentationFormat>On-screen Show (16:9)</PresentationFormat>
  <Paragraphs>31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2_Custom Design</vt:lpstr>
      <vt:lpstr>1_Custom Design</vt:lpstr>
      <vt:lpstr>Adaptive Office Hours</vt:lpstr>
      <vt:lpstr>Agenda</vt:lpstr>
      <vt:lpstr>Preliminary Benefit Load Rates</vt:lpstr>
      <vt:lpstr>July/August Compensation Overstated</vt:lpstr>
      <vt:lpstr>Adaptive Updates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Dan Addess</cp:lastModifiedBy>
  <cp:revision>47</cp:revision>
  <dcterms:created xsi:type="dcterms:W3CDTF">2014-10-14T00:51:43Z</dcterms:created>
  <dcterms:modified xsi:type="dcterms:W3CDTF">2025-11-10T17:36:52Z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0x010100E460B61344AF064C8B093C67C11C5079</vt:lpwstr>
  </property>
  <property fmtid="{D5CDD505-2E9C-101B-9397-08002B2CF9AE}" pid="3" name="MediaServiceImageTags">
    <vt:lpwstr/>
  </property>
  <property fmtid="{D5CDD505-2E9C-101B-9397-08002B2CF9AE}" pid="4" name="Order">
    <vt:r8>32432600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