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4"/>
  </p:notesMasterIdLst>
  <p:sldIdLst>
    <p:sldId id="256" r:id="rId6"/>
    <p:sldId id="257" r:id="rId7"/>
    <p:sldId id="269" r:id="rId8"/>
    <p:sldId id="270" r:id="rId9"/>
    <p:sldId id="271" r:id="rId10"/>
    <p:sldId id="272" r:id="rId11"/>
    <p:sldId id="273" r:id="rId12"/>
    <p:sldId id="265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226" y="-101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A6EFE-A3E6-08A0-761D-8FD5D22A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A0260-86BA-9511-0990-59EAA0686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3D9BB-1706-C604-ED5E-E6D53BA5E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7F708-80F7-1FF0-7D0D-9F6434FDF4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73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9B94A-350A-60E1-F5FC-9BEB91BBA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490F79-E528-69E9-CA36-F163E8D85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098C1-8662-7467-FA07-0462F9D8D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9EC21-767A-6660-9F08-3889786A8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75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C77D5-1C99-B509-8965-6A4A29E19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9587EA-09A8-79D5-3B0D-6F8EFAB4A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6A4C3-EFC9-9CC9-92A3-6544A7FFD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860EA-6807-6AB7-8D57-36C0A6DB3A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52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B0C66-87A1-054A-A806-2931D1466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07B58-6D15-93F5-4340-04B0F6FCB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A568F-DF5B-1FD5-0401-DB1D473EC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D33F8-9F3F-9DBB-F0AC-236C66D45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699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FY27 Preliminary BLRs</a:t>
            </a:r>
          </a:p>
          <a:p>
            <a:r>
              <a:rPr lang="en-US" sz="2000" b="0" dirty="0"/>
              <a:t>Contra Accounts</a:t>
            </a:r>
          </a:p>
          <a:p>
            <a:r>
              <a:rPr lang="en-US" sz="2000" b="0" dirty="0"/>
              <a:t>HCM Allocations</a:t>
            </a:r>
          </a:p>
          <a:p>
            <a:r>
              <a:rPr lang="en-US" sz="2000" b="0" dirty="0"/>
              <a:t>Hiring Plan</a:t>
            </a:r>
          </a:p>
          <a:p>
            <a:r>
              <a:rPr lang="en-US" sz="2000" b="0" dirty="0"/>
              <a:t>FY26 Actuals Reload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DC460-65B0-335D-48C0-44801B1B9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E8C0F-7296-55A7-1EBE-1B7A6D6BB4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302160"/>
            <a:ext cx="8364138" cy="2741124"/>
          </a:xfrm>
        </p:spPr>
        <p:txBody>
          <a:bodyPr/>
          <a:lstStyle/>
          <a:p>
            <a:r>
              <a:rPr lang="en-US" sz="2000" b="0" dirty="0"/>
              <a:t>MAA has provide preliminary BLRs</a:t>
            </a:r>
          </a:p>
          <a:p>
            <a:r>
              <a:rPr lang="en-US" sz="2000" b="0" dirty="0"/>
              <a:t>Adaptive has updated rates for FY27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76AFE2-2FCB-697B-D777-5A642396D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Benefit Load Rates</a:t>
            </a:r>
          </a:p>
        </p:txBody>
      </p:sp>
    </p:spTree>
    <p:extLst>
      <p:ext uri="{BB962C8B-B14F-4D97-AF65-F5344CB8AC3E}">
        <p14:creationId xmlns:p14="http://schemas.microsoft.com/office/powerpoint/2010/main" val="258149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FC97-8CC0-8FA9-6A4E-AFE89B1FC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CE33E-398E-C9AD-CD75-A3029EFCC3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669" y="1296333"/>
            <a:ext cx="8364138" cy="2741124"/>
          </a:xfrm>
        </p:spPr>
        <p:txBody>
          <a:bodyPr/>
          <a:lstStyle/>
          <a:p>
            <a:r>
              <a:rPr lang="en-US" sz="2200" b="0" dirty="0"/>
              <a:t>Reminder: Contras should be entered as positive numbers</a:t>
            </a:r>
          </a:p>
          <a:p>
            <a:r>
              <a:rPr lang="en-US" sz="2200" b="0" dirty="0"/>
              <a:t>Exception is an intentional reversal</a:t>
            </a:r>
            <a:endParaRPr lang="en-US" sz="1800" b="0" dirty="0"/>
          </a:p>
          <a:p>
            <a:r>
              <a:rPr lang="en-US" sz="2200" b="0" dirty="0" err="1"/>
              <a:t>IsContra</a:t>
            </a:r>
            <a:r>
              <a:rPr lang="en-US" sz="2200" b="0" dirty="0"/>
              <a:t> column tell you which accounts are contra</a:t>
            </a:r>
          </a:p>
          <a:p>
            <a:r>
              <a:rPr lang="en-US" sz="2200" b="0" dirty="0"/>
              <a:t>Contras can be found on Sheets 1, 2 &amp; 6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3A55BD-1038-9D73-3E6B-52BB4DF2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 Accounts</a:t>
            </a:r>
          </a:p>
        </p:txBody>
      </p:sp>
    </p:spTree>
    <p:extLst>
      <p:ext uri="{BB962C8B-B14F-4D97-AF65-F5344CB8AC3E}">
        <p14:creationId xmlns:p14="http://schemas.microsoft.com/office/powerpoint/2010/main" val="1709973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200" b="0" dirty="0"/>
              <a:t>HCM Allocations Dashboard is now available</a:t>
            </a:r>
          </a:p>
          <a:p>
            <a:r>
              <a:rPr lang="en-US" sz="2200" b="0" dirty="0"/>
              <a:t>Updated on payroll schedule</a:t>
            </a:r>
          </a:p>
          <a:p>
            <a:r>
              <a:rPr lang="en-US" sz="2200" b="0" dirty="0"/>
              <a:t>Position Roster is also updated on payroll schedule</a:t>
            </a:r>
          </a:p>
          <a:p>
            <a:r>
              <a:rPr lang="en-US" sz="2200" b="0" dirty="0"/>
              <a:t>If you don’t want salaries to update, use Override column in Sheet 4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HCM Allocations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F5393-00B3-7F77-888F-B67E5751E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8056B-22AE-B506-9252-003D09D6CD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200" b="0" dirty="0"/>
              <a:t>Hiring Plan Dashboard will AY26-27 plans from the Hiring Plan Portal</a:t>
            </a:r>
          </a:p>
          <a:p>
            <a:r>
              <a:rPr lang="en-US" sz="2200" b="0" dirty="0"/>
              <a:t>All approved hires from the Hiring Plan Portal must be represented 1:1 in Sheet 9</a:t>
            </a:r>
          </a:p>
          <a:p>
            <a:r>
              <a:rPr lang="en-US" sz="2200" b="0" dirty="0"/>
              <a:t>Status changes in the Hiring Plan Portal must be reflected in Sheet 9</a:t>
            </a:r>
          </a:p>
          <a:p>
            <a:r>
              <a:rPr lang="en-US" sz="2200" b="0" dirty="0"/>
              <a:t>Example – Planned professor was approved and planned in </a:t>
            </a:r>
            <a:r>
              <a:rPr lang="en-US" sz="2200" b="0"/>
              <a:t>Sheet 9. </a:t>
            </a:r>
            <a:r>
              <a:rPr lang="en-US" sz="2200" b="0" dirty="0"/>
              <a:t>Provost later rejects planned professor. The line must be deleted or the allocations set to 0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B74F23B-950A-C9A4-296C-378B37F18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Hiring Plan</a:t>
            </a:r>
          </a:p>
        </p:txBody>
      </p:sp>
    </p:spTree>
    <p:extLst>
      <p:ext uri="{BB962C8B-B14F-4D97-AF65-F5344CB8AC3E}">
        <p14:creationId xmlns:p14="http://schemas.microsoft.com/office/powerpoint/2010/main" val="1744064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67029-073B-B648-9640-6E144354B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29673-9E24-558F-3199-3AC701D993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200" b="0" dirty="0"/>
              <a:t>We will be reloading FY27 Actuals over the next several days</a:t>
            </a:r>
          </a:p>
          <a:p>
            <a:r>
              <a:rPr lang="en-US" sz="2200" b="0" dirty="0"/>
              <a:t>Adding in Position Numbers and Beginning Balances</a:t>
            </a:r>
          </a:p>
          <a:p>
            <a:endParaRPr lang="en-US" sz="22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5B5F75-B134-9E0F-C936-C78D4451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Actuals Reload</a:t>
            </a:r>
          </a:p>
        </p:txBody>
      </p:sp>
    </p:spTree>
    <p:extLst>
      <p:ext uri="{BB962C8B-B14F-4D97-AF65-F5344CB8AC3E}">
        <p14:creationId xmlns:p14="http://schemas.microsoft.com/office/powerpoint/2010/main" val="2559302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5125</TotalTime>
  <Words>204</Words>
  <Application>Microsoft Office PowerPoint</Application>
  <PresentationFormat>On-screen Show (16:9)</PresentationFormat>
  <Paragraphs>40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Preliminary Benefit Load Rates</vt:lpstr>
      <vt:lpstr>Contra Accounts</vt:lpstr>
      <vt:lpstr>HCM Allocations</vt:lpstr>
      <vt:lpstr>Hiring Plan</vt:lpstr>
      <vt:lpstr>Actuals Reload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49</cp:revision>
  <dcterms:created xsi:type="dcterms:W3CDTF">2014-10-14T00:51:43Z</dcterms:created>
  <dcterms:modified xsi:type="dcterms:W3CDTF">2025-11-20T16:30:31Z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