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3"/>
  </p:notesMasterIdLst>
  <p:sldIdLst>
    <p:sldId id="256" r:id="rId6"/>
    <p:sldId id="257" r:id="rId7"/>
    <p:sldId id="270" r:id="rId8"/>
    <p:sldId id="269" r:id="rId9"/>
    <p:sldId id="271" r:id="rId10"/>
    <p:sldId id="273" r:id="rId11"/>
    <p:sldId id="26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B94A-350A-60E1-F5FC-9BEB91BBA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90F79-E528-69E9-CA36-F163E8D85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098C1-8662-7467-FA07-0462F9D8D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9EC21-767A-6660-9F08-3889786A8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75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6EFE-A3E6-08A0-761D-8FD5D22A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A0260-86BA-9511-0990-59EAA0686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3D9BB-1706-C604-ED5E-E6D53BA5E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7F708-80F7-1FF0-7D0D-9F6434FDF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3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0C66-87A1-054A-A806-2931D1466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07B58-6D15-93F5-4340-04B0F6FCB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A568F-DF5B-1FD5-0401-DB1D473EC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D33F8-9F3F-9DBB-F0AC-236C66D45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99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uafin@uw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December 11, 2025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Budgeting for Common Book vs Financial Book</a:t>
            </a:r>
          </a:p>
          <a:p>
            <a:r>
              <a:rPr lang="en-US" sz="2000" b="0" dirty="0"/>
              <a:t>Core Funds Distributions</a:t>
            </a:r>
          </a:p>
          <a:p>
            <a:r>
              <a:rPr lang="en-US" sz="2000" b="0" dirty="0"/>
              <a:t>Budgeting for F&amp;A, IOH and Gifts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FC97-8CC0-8FA9-6A4E-AFE89B1F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CE33E-398E-C9AD-CD75-A3029EFCC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669" y="1296333"/>
            <a:ext cx="8364138" cy="2741124"/>
          </a:xfrm>
        </p:spPr>
        <p:txBody>
          <a:bodyPr/>
          <a:lstStyle/>
          <a:p>
            <a:r>
              <a:rPr lang="en-US" sz="2000" b="0" dirty="0"/>
              <a:t>Unit Budget Plans, Targets and Net Position will continue to be measured using the Common Book for FY27</a:t>
            </a:r>
          </a:p>
          <a:p>
            <a:r>
              <a:rPr lang="en-US" sz="2000" b="0" dirty="0"/>
              <a:t>Depreciation expenses need to be entered into the 10 UWA – Depreciation Sheet to support enterprise consolidation using the Financial Reporting Book. </a:t>
            </a:r>
          </a:p>
          <a:p>
            <a:r>
              <a:rPr lang="en-US" sz="2000" b="0" dirty="0"/>
              <a:t>Longer-term goal for the FY28 budget cycle - fully incorporate the Financial Reporting Book items into Adaptive including asset and debt balance sheet items. </a:t>
            </a:r>
            <a:endParaRPr lang="en-US" sz="22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A55BD-1038-9D73-3E6B-52BB4DF2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Book Clarification</a:t>
            </a:r>
          </a:p>
        </p:txBody>
      </p:sp>
    </p:spTree>
    <p:extLst>
      <p:ext uri="{BB962C8B-B14F-4D97-AF65-F5344CB8AC3E}">
        <p14:creationId xmlns:p14="http://schemas.microsoft.com/office/powerpoint/2010/main" val="170997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DC460-65B0-335D-48C0-44801B1B9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E8C0F-7296-55A7-1EBE-1B7A6D6BB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302159"/>
            <a:ext cx="8364138" cy="3255985"/>
          </a:xfrm>
        </p:spPr>
        <p:txBody>
          <a:bodyPr/>
          <a:lstStyle/>
          <a:p>
            <a:r>
              <a:rPr lang="en-US" sz="2000" b="0" dirty="0"/>
              <a:t>FY26 actual core funds revenue and FY27-FY31 planned core funds revenue has been loaded into Adaptive UWA Evergreen. </a:t>
            </a:r>
          </a:p>
          <a:p>
            <a:r>
              <a:rPr lang="en-US" sz="2000" b="0" dirty="0"/>
              <a:t>Updated FY26 Allocation Excel files have been posted to unit SharePoint folders </a:t>
            </a:r>
          </a:p>
          <a:p>
            <a:r>
              <a:rPr lang="en-US" sz="2000" b="0" dirty="0"/>
              <a:t>Access to these folders is limited.</a:t>
            </a:r>
          </a:p>
          <a:p>
            <a:r>
              <a:rPr lang="en-US" sz="2000" b="0" dirty="0"/>
              <a:t>Core Fund Transfers In/Out should not change the total BPO Distributions</a:t>
            </a:r>
          </a:p>
          <a:p>
            <a:r>
              <a:rPr lang="en-US" sz="2000" b="0" dirty="0"/>
              <a:t>UWA Core Fund Distributions Dashboard should help clarify totals</a:t>
            </a:r>
          </a:p>
          <a:p>
            <a:r>
              <a:rPr lang="en-US" sz="2000" b="0"/>
              <a:t>Dashboard demo</a:t>
            </a:r>
            <a:endParaRPr lang="en-US" sz="20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76AFE2-2FCB-697B-D777-5A642396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Funds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581496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F&amp;A </a:t>
            </a:r>
          </a:p>
          <a:p>
            <a:pPr lvl="1"/>
            <a:r>
              <a:rPr lang="en-US" sz="1800" b="0" dirty="0"/>
              <a:t>At a minimum, use average as a starting point</a:t>
            </a:r>
          </a:p>
          <a:p>
            <a:pPr lvl="1"/>
            <a:r>
              <a:rPr lang="en-US" sz="1800" b="0" dirty="0"/>
              <a:t>Report A1707 – FandA by CCH may help</a:t>
            </a:r>
          </a:p>
          <a:p>
            <a:pPr lvl="1"/>
            <a:r>
              <a:rPr lang="en-US" sz="1800" b="0" dirty="0"/>
              <a:t>Office of Research is also going to provide a best guess at the Unit Level</a:t>
            </a:r>
          </a:p>
          <a:p>
            <a:pPr lvl="1"/>
            <a:r>
              <a:rPr lang="en-US" sz="1800" b="0" dirty="0"/>
              <a:t>You may use your own knowledge plus the above information to make an educated estimate</a:t>
            </a:r>
          </a:p>
          <a:p>
            <a:r>
              <a:rPr lang="en-US" sz="2200" b="0" dirty="0"/>
              <a:t>IOH</a:t>
            </a:r>
          </a:p>
          <a:p>
            <a:pPr lvl="1"/>
            <a:r>
              <a:rPr lang="en-US" sz="1800" b="0" dirty="0"/>
              <a:t>Still discussing with Controllers Office how best to estimate</a:t>
            </a:r>
          </a:p>
          <a:p>
            <a:pPr lvl="1"/>
            <a:r>
              <a:rPr lang="en-US" sz="1800" b="0" dirty="0"/>
              <a:t>At a minimum, use average as a starting point</a:t>
            </a:r>
          </a:p>
          <a:p>
            <a:pPr lvl="1"/>
            <a:r>
              <a:rPr lang="en-US" sz="1800" b="0" dirty="0"/>
              <a:t>Report 1708 IOH by CCH helps with this</a:t>
            </a:r>
          </a:p>
          <a:p>
            <a:endParaRPr lang="en-US" sz="22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F&amp;A and IOH Estimates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67029-073B-B648-9640-6E144354B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29673-9E24-558F-3199-3AC701D993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lvl="0"/>
            <a:r>
              <a:rPr lang="en-US" sz="1800" b="0" dirty="0"/>
              <a:t>Evaluate Sheet 2 entries for 71020: Current Use Gift Contributions </a:t>
            </a:r>
            <a:endParaRPr lang="en-US" sz="2000" b="0" dirty="0"/>
          </a:p>
          <a:p>
            <a:pPr lvl="0"/>
            <a:r>
              <a:rPr lang="en-US" sz="1800" b="0" dirty="0"/>
              <a:t>Compare entries to actuals for 71020 and 47110: Funding Transfers Out (SC2492 – Advancement Gift Assessment Transfer Out)</a:t>
            </a:r>
            <a:endParaRPr lang="en-US" sz="2000" b="0" dirty="0"/>
          </a:p>
          <a:p>
            <a:pPr lvl="0"/>
            <a:r>
              <a:rPr lang="en-US" sz="1800" b="0" dirty="0"/>
              <a:t>Use a historical trend or average for gift assessment fees that increases by the same rate as the underlying revenue</a:t>
            </a:r>
            <a:endParaRPr lang="en-US" sz="2000" b="0" dirty="0"/>
          </a:p>
          <a:p>
            <a:pPr lvl="0"/>
            <a:r>
              <a:rPr lang="en-US" sz="1800" b="0" dirty="0"/>
              <a:t>Enter calculated gift assessment fees into Sheet 2 for 47110</a:t>
            </a:r>
          </a:p>
          <a:p>
            <a:pPr lvl="0"/>
            <a:r>
              <a:rPr lang="en-US" sz="1800" b="0" dirty="0"/>
              <a:t>Questions on planning for gift assessments may be sent to </a:t>
            </a:r>
            <a:r>
              <a:rPr lang="en-US" sz="1800" b="0" dirty="0">
                <a:hlinkClick r:id="rId3" tooltip="mailto:uafin@uw.ed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uafin@uw.edu</a:t>
            </a:r>
            <a:endParaRPr lang="en-US" sz="18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5B5F75-B134-9E0F-C936-C78D4451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Gifts Assessment Estimate</a:t>
            </a:r>
          </a:p>
        </p:txBody>
      </p:sp>
    </p:spTree>
    <p:extLst>
      <p:ext uri="{BB962C8B-B14F-4D97-AF65-F5344CB8AC3E}">
        <p14:creationId xmlns:p14="http://schemas.microsoft.com/office/powerpoint/2010/main" val="2559302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6298</TotalTime>
  <Words>336</Words>
  <Application>Microsoft Office PowerPoint</Application>
  <PresentationFormat>On-screen Show (16:9)</PresentationFormat>
  <Paragraphs>43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Financial Book Clarification</vt:lpstr>
      <vt:lpstr>Core Funds Distributions</vt:lpstr>
      <vt:lpstr>F&amp;A and IOH Estimates</vt:lpstr>
      <vt:lpstr>Gifts Assessment Estimate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59</cp:revision>
  <dcterms:created xsi:type="dcterms:W3CDTF">2014-10-14T00:51:43Z</dcterms:created>
  <dcterms:modified xsi:type="dcterms:W3CDTF">2025-12-11T16:46:03Z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