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5"/>
  </p:notesMasterIdLst>
  <p:sldIdLst>
    <p:sldId id="256" r:id="rId6"/>
    <p:sldId id="257" r:id="rId7"/>
    <p:sldId id="270" r:id="rId8"/>
    <p:sldId id="269" r:id="rId9"/>
    <p:sldId id="271" r:id="rId10"/>
    <p:sldId id="272" r:id="rId11"/>
    <p:sldId id="273" r:id="rId12"/>
    <p:sldId id="274" r:id="rId13"/>
    <p:sldId id="265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AED377-5E78-40FD-A76E-75E98F9B1C27}" v="2" dt="2025-12-18T16:09:12.470"/>
    <p1510:client id="{E4484A07-44FA-440B-8C9D-8696A7267961}" v="182" dt="2025-12-18T16:00:35.2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B94A-350A-60E1-F5FC-9BEB91BBA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490F79-E528-69E9-CA36-F163E8D85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098C1-8662-7467-FA07-0462F9D8D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9EC21-767A-6660-9F08-3889786A8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75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A6EFE-A3E6-08A0-761D-8FD5D22A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A0260-86BA-9511-0990-59EAA0686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3D9BB-1706-C604-ED5E-E6D53BA5E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7F708-80F7-1FF0-7D0D-9F6434FDF4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73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4519-234A-0ADA-9D66-8ACB8C6C5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3F033-1BAD-42BA-165C-4ED2068EC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C6760-75D6-2476-7FB2-254E7FC75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5346E-3502-86DA-6F9C-E6A996417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0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/>
              <a:t>Adaptive</a:t>
            </a:r>
            <a:br>
              <a:rPr lang="en-US"/>
            </a:br>
            <a:r>
              <a:rPr lang="en-US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/>
              <a:t>December 18, 2025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 lIns="91440" tIns="45720" rIns="91440" bIns="45720" anchor="t"/>
          <a:lstStyle/>
          <a:p>
            <a:r>
              <a:rPr lang="en-US" sz="2000" b="0">
                <a:latin typeface="Open Sans"/>
                <a:ea typeface="Open Sans"/>
                <a:cs typeface="Open Sans"/>
              </a:rPr>
              <a:t>Tuition Assumptions</a:t>
            </a:r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ICR Distributions</a:t>
            </a:r>
            <a:endParaRPr lang="en-US" sz="2000" b="0"/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Adaptive Scheduled Service and Maintenance dates</a:t>
            </a:r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ABB Category and Duration</a:t>
            </a:r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Hiring Plan Data</a:t>
            </a:r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Other Adaptive Reminders</a:t>
            </a:r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Questions?</a:t>
            </a:r>
          </a:p>
          <a:p>
            <a:endParaRPr lang="en-US" sz="2000" b="0"/>
          </a:p>
          <a:p>
            <a:endParaRPr lang="en-US" sz="2000" b="0"/>
          </a:p>
          <a:p>
            <a:endParaRPr lang="en-US" sz="2000" b="0"/>
          </a:p>
          <a:p>
            <a:endParaRPr lang="en-US" sz="2000" b="0"/>
          </a:p>
          <a:p>
            <a:pPr marL="0" indent="0">
              <a:buNone/>
            </a:pPr>
            <a:endParaRPr lang="en-US" sz="2000" b="0"/>
          </a:p>
          <a:p>
            <a:endParaRPr lang="en-US" sz="2000" b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8FC97-8CC0-8FA9-6A4E-AFE89B1FC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CE33E-398E-C9AD-CD75-A3029EFCC3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669" y="1296333"/>
            <a:ext cx="8364138" cy="2741124"/>
          </a:xfrm>
        </p:spPr>
        <p:txBody>
          <a:bodyPr/>
          <a:lstStyle/>
          <a:p>
            <a:r>
              <a:rPr lang="en-US" sz="2000" b="0"/>
              <a:t>FY27 - FY31 Adaptive tuition assumption revenue considers the tuition assumptions listed in the Central Budget Policies &amp; Assumption document. </a:t>
            </a:r>
          </a:p>
          <a:p>
            <a:r>
              <a:rPr lang="en-US" sz="2000" b="0"/>
              <a:t>Adaptive Tuition entries for FY27-FY31 do not take into consideration any projections that were provided/submitted by individual units.</a:t>
            </a:r>
          </a:p>
          <a:p>
            <a:r>
              <a:rPr lang="en-US" sz="2000" b="0"/>
              <a:t>FY27 projections will be updated in Adaptive in February 2026 after the January 30, 2026 unit submission “tuition” deadline.</a:t>
            </a:r>
            <a:endParaRPr lang="en-US" sz="2200" b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3A55BD-1038-9D73-3E6B-52BB4DF2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Tuition Assumptions</a:t>
            </a:r>
          </a:p>
        </p:txBody>
      </p:sp>
    </p:spTree>
    <p:extLst>
      <p:ext uri="{BB962C8B-B14F-4D97-AF65-F5344CB8AC3E}">
        <p14:creationId xmlns:p14="http://schemas.microsoft.com/office/powerpoint/2010/main" val="170997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DC460-65B0-335D-48C0-44801B1B9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E8C0F-7296-55A7-1EBE-1B7A6D6BB4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302159"/>
            <a:ext cx="8364138" cy="3255985"/>
          </a:xfrm>
        </p:spPr>
        <p:txBody>
          <a:bodyPr/>
          <a:lstStyle/>
          <a:p>
            <a:r>
              <a:rPr lang="en-US" sz="2000" b="0" err="1"/>
              <a:t>ICR</a:t>
            </a:r>
            <a:r>
              <a:rPr lang="en-US" sz="2000" b="0"/>
              <a:t> Adaptive revenue entries for FY27-FY31 were temporarily removed last week since the wrong incremental % was used based on the Central Budget Policies &amp; Assumption document. </a:t>
            </a:r>
          </a:p>
          <a:p>
            <a:r>
              <a:rPr lang="en-US" sz="2000" b="0" err="1"/>
              <a:t>ICR</a:t>
            </a:r>
            <a:r>
              <a:rPr lang="en-US" sz="2000" b="0"/>
              <a:t> amounts will have changed from original Adaptive entries.</a:t>
            </a:r>
          </a:p>
          <a:p>
            <a:r>
              <a:rPr lang="en-US" sz="2000" b="0" err="1"/>
              <a:t>ICR</a:t>
            </a:r>
            <a:r>
              <a:rPr lang="en-US" sz="2000" b="0"/>
              <a:t> Adaptive revenue entries for FY27-FY31 have been corrected/updated with correct assumptions.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76AFE2-2FCB-697B-D777-5A642396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ICR Distributions</a:t>
            </a:r>
          </a:p>
        </p:txBody>
      </p:sp>
    </p:spTree>
    <p:extLst>
      <p:ext uri="{BB962C8B-B14F-4D97-AF65-F5344CB8AC3E}">
        <p14:creationId xmlns:p14="http://schemas.microsoft.com/office/powerpoint/2010/main" val="2581496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000" b="0"/>
              <a:t>BPO Distributions are currently made using ABB Category and Duration and visible in reports</a:t>
            </a:r>
          </a:p>
          <a:p>
            <a:r>
              <a:rPr lang="en-US" sz="2000" b="0"/>
              <a:t>Would it be helpful to add ABB Category and Duration (two new columns) to Sheet 1?</a:t>
            </a:r>
          </a:p>
          <a:p>
            <a:r>
              <a:rPr lang="en-US" sz="2000" b="0"/>
              <a:t>Reports could then be run comparing BPO Distributions to Unit Distributions by ABB Category and/or Duration</a:t>
            </a:r>
          </a:p>
          <a:p>
            <a:r>
              <a:rPr lang="en-US" sz="2000" b="0"/>
              <a:t>Entries would not be automated – planners would need to enter the category and duration manually</a:t>
            </a:r>
          </a:p>
          <a:p>
            <a:r>
              <a:rPr lang="en-US" sz="2000" b="0"/>
              <a:t>If added, columns can be left blank, they will not be required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/>
              <a:t>ABB Category and Duration in Sheet 1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E7489-6BC7-620E-8BA7-09EE713D8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9EF78-9F76-103E-61F9-CB07ACF243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 lIns="91440" tIns="45720" rIns="91440" bIns="45720" anchor="t"/>
          <a:lstStyle/>
          <a:p>
            <a:r>
              <a:rPr lang="en-US" sz="2000" b="0">
                <a:latin typeface="Open Sans"/>
                <a:ea typeface="Open Sans"/>
                <a:cs typeface="Open Sans"/>
              </a:rPr>
              <a:t>Information below was provided to BPO by Academic Personnel</a:t>
            </a:r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Unit admins select and add carry forward plans semi-manually to their 2026-27 hiring plans</a:t>
            </a:r>
          </a:p>
          <a:p>
            <a:r>
              <a:rPr lang="en-US" sz="2000" b="0"/>
              <a:t>Unit must add positions (new or carry forward) to 26-27 hiring plan to see positions on the 26-27 hiring plan </a:t>
            </a:r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Units need to complete 25-26 hiring report</a:t>
            </a:r>
          </a:p>
          <a:p>
            <a:r>
              <a:rPr lang="en-US" sz="2000" b="0">
                <a:latin typeface="Open Sans"/>
                <a:ea typeface="Open Sans"/>
                <a:cs typeface="Open Sans"/>
              </a:rPr>
              <a:t>Questions contact Academic Personnel</a:t>
            </a:r>
          </a:p>
          <a:p>
            <a:pPr lvl="1"/>
            <a:r>
              <a:rPr lang="en-US" sz="1600" b="0">
                <a:latin typeface="Open Sans"/>
                <a:ea typeface="Open Sans"/>
                <a:cs typeface="Open Sans"/>
              </a:rPr>
              <a:t>https://ap.washington.edu/ahr/policies/provost-guidance-on-annual-hiring-cycle</a:t>
            </a:r>
          </a:p>
          <a:p>
            <a:pPr lvl="1"/>
            <a:r>
              <a:rPr lang="en-US" sz="1600" b="0"/>
              <a:t>https://ap.washington.edu/ahr/policies/recruitment/planning</a:t>
            </a:r>
          </a:p>
          <a:p>
            <a:pPr marL="0" indent="0">
              <a:buNone/>
            </a:pPr>
            <a:endParaRPr lang="en-US" sz="2200" b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328FED-D41D-8AF1-44AE-FFA26468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/>
              <a:t>AY26 Hiring Plan Data</a:t>
            </a:r>
          </a:p>
        </p:txBody>
      </p:sp>
    </p:spTree>
    <p:extLst>
      <p:ext uri="{BB962C8B-B14F-4D97-AF65-F5344CB8AC3E}">
        <p14:creationId xmlns:p14="http://schemas.microsoft.com/office/powerpoint/2010/main" val="3057165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02BC2B-73B1-35BC-3C77-F6BCD976B3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471" y="1801730"/>
            <a:ext cx="8197114" cy="2251761"/>
          </a:xfrm>
        </p:spPr>
        <p:txBody>
          <a:bodyPr/>
          <a:lstStyle/>
          <a:p>
            <a:r>
              <a:rPr lang="en-US"/>
              <a:t>Personal reports may not stay in sync with our updates to shared reports</a:t>
            </a:r>
          </a:p>
          <a:p>
            <a:pPr lvl="1"/>
            <a:r>
              <a:rPr lang="en-US"/>
              <a:t>Example: all of our income statement reports changed with the recent live net position update</a:t>
            </a:r>
          </a:p>
          <a:p>
            <a:r>
              <a:rPr lang="en-US"/>
              <a:t>If needed, rebuild your personal reports based on the current versions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A37C8-188F-4B51-EAF9-C85020578E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5471" y="4073122"/>
            <a:ext cx="8184662" cy="411171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B900E5-964F-9CF9-8028-36F38BFF3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Personal/Shared Report Reminder</a:t>
            </a:r>
          </a:p>
        </p:txBody>
      </p:sp>
    </p:spTree>
    <p:extLst>
      <p:ext uri="{BB962C8B-B14F-4D97-AF65-F5344CB8AC3E}">
        <p14:creationId xmlns:p14="http://schemas.microsoft.com/office/powerpoint/2010/main" val="203779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A6D52-DD09-BF2F-A837-1E655C2CB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88064A-B808-3F77-527B-49DCCF920D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471" y="1801730"/>
            <a:ext cx="8197114" cy="2251761"/>
          </a:xfrm>
        </p:spPr>
        <p:txBody>
          <a:bodyPr/>
          <a:lstStyle/>
          <a:p>
            <a:r>
              <a:rPr lang="en-US"/>
              <a:t>Available on UWA Announcements dashboard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9688F-F15F-6CE9-9407-920016B976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5471" y="4073122"/>
            <a:ext cx="8184662" cy="411171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457D39-F0D8-03C3-C95D-4F7EA9641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Adaptive Maintenance Schedule</a:t>
            </a:r>
          </a:p>
        </p:txBody>
      </p:sp>
    </p:spTree>
    <p:extLst>
      <p:ext uri="{BB962C8B-B14F-4D97-AF65-F5344CB8AC3E}">
        <p14:creationId xmlns:p14="http://schemas.microsoft.com/office/powerpoint/2010/main" val="2669087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8DDC5D-4674-4AAF-95CA-A3877CC2034A}">
  <ds:schemaRefs>
    <ds:schemaRef ds:uri="2141c517-0dcb-4a56-b65c-29b1eee99aa7"/>
    <ds:schemaRef ds:uri="cbe1e94d-575c-40b7-87c9-e57a80e073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infopath/2007/PartnerControls"/>
    <ds:schemaRef ds:uri="http://purl.org/dc/dcmitype/"/>
    <ds:schemaRef ds:uri="http://www.w3.org/XML/1998/namespace"/>
    <ds:schemaRef ds:uri="http://purl.org/dc/elements/1.1/"/>
    <ds:schemaRef ds:uri="cbe1e94d-575c-40b7-87c9-e57a80e073bc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2141c517-0dcb-4a56-b65c-29b1eee99aa7"/>
  </ds:schemaRefs>
</ds:datastoreItem>
</file>

<file path=customXml/itemProps3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391</Words>
  <Application>Microsoft Office PowerPoint</Application>
  <PresentationFormat>On-screen Show (16:9)</PresentationFormat>
  <Paragraphs>49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Tuition Assumptions</vt:lpstr>
      <vt:lpstr>ICR Distributions</vt:lpstr>
      <vt:lpstr>ABB Category and Duration in Sheet 1</vt:lpstr>
      <vt:lpstr>AY26 Hiring Plan Data</vt:lpstr>
      <vt:lpstr>Personal/Shared Report Reminder</vt:lpstr>
      <vt:lpstr>Adaptive Maintenance Schedule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Judy Gustafson Golisch</cp:lastModifiedBy>
  <cp:revision>1</cp:revision>
  <dcterms:created xsi:type="dcterms:W3CDTF">2014-10-14T00:51:43Z</dcterms:created>
  <dcterms:modified xsi:type="dcterms:W3CDTF">2025-12-19T22:25:37Z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