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notesMasterIdLst>
    <p:notesMasterId r:id="rId14"/>
  </p:notesMasterIdLst>
  <p:sldIdLst>
    <p:sldId id="256" r:id="rId6"/>
    <p:sldId id="257" r:id="rId7"/>
    <p:sldId id="273" r:id="rId8"/>
    <p:sldId id="274" r:id="rId9"/>
    <p:sldId id="275" r:id="rId10"/>
    <p:sldId id="276" r:id="rId11"/>
    <p:sldId id="277" r:id="rId12"/>
    <p:sldId id="265" r:id="rId1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05C"/>
    <a:srgbClr val="E8D3A2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E33304-22E9-41DB-9554-79C0F78346E7}" v="25" dt="2026-04-29T22:36:14.172"/>
    <p1510:client id="{94DBF917-57B7-5A2A-E148-27DC7F3C4B31}" v="479" dt="2026-04-29T22:45:42.7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6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da Wong" userId="S::idayk120@uw.edu::068286de-7875-42f2-8f7f-c8e6085a6a4f" providerId="AD" clId="Web-{94DBF917-57B7-5A2A-E148-27DC7F3C4B31}"/>
    <pc:docChg chg="modSld">
      <pc:chgData name="Ida Wong" userId="S::idayk120@uw.edu::068286de-7875-42f2-8f7f-c8e6085a6a4f" providerId="AD" clId="Web-{94DBF917-57B7-5A2A-E148-27DC7F3C4B31}" dt="2026-04-29T22:45:42.730" v="476"/>
      <pc:docMkLst>
        <pc:docMk/>
      </pc:docMkLst>
      <pc:sldChg chg="modSp">
        <pc:chgData name="Ida Wong" userId="S::idayk120@uw.edu::068286de-7875-42f2-8f7f-c8e6085a6a4f" providerId="AD" clId="Web-{94DBF917-57B7-5A2A-E148-27DC7F3C4B31}" dt="2026-04-29T22:45:42.730" v="476"/>
        <pc:sldMkLst>
          <pc:docMk/>
          <pc:sldMk cId="1858276056" sldId="273"/>
        </pc:sldMkLst>
        <pc:spChg chg="mod">
          <ac:chgData name="Ida Wong" userId="S::idayk120@uw.edu::068286de-7875-42f2-8f7f-c8e6085a6a4f" providerId="AD" clId="Web-{94DBF917-57B7-5A2A-E148-27DC7F3C4B31}" dt="2026-04-29T22:45:42.730" v="476"/>
          <ac:spMkLst>
            <pc:docMk/>
            <pc:sldMk cId="1858276056" sldId="273"/>
            <ac:spMk id="3" creationId="{5313993C-73BF-8B89-5248-8CE4A965CEC8}"/>
          </ac:spMkLst>
        </pc:spChg>
      </pc:sldChg>
    </pc:docChg>
  </pc:docChgLst>
  <pc:docChgLst>
    <pc:chgData name="Dan Addess" userId="8f251147-40da-4239-b809-ef8781ff045e" providerId="ADAL" clId="{922F4F4D-38A4-4618-8334-9E5DBC1B3F51}"/>
    <pc:docChg chg="custSel addSld modSld">
      <pc:chgData name="Dan Addess" userId="8f251147-40da-4239-b809-ef8781ff045e" providerId="ADAL" clId="{922F4F4D-38A4-4618-8334-9E5DBC1B3F51}" dt="2026-04-29T22:36:14.172" v="856" actId="478"/>
      <pc:docMkLst>
        <pc:docMk/>
      </pc:docMkLst>
      <pc:sldChg chg="modSp mod">
        <pc:chgData name="Dan Addess" userId="8f251147-40da-4239-b809-ef8781ff045e" providerId="ADAL" clId="{922F4F4D-38A4-4618-8334-9E5DBC1B3F51}" dt="2026-04-29T22:16:08.319" v="110" actId="20577"/>
        <pc:sldMkLst>
          <pc:docMk/>
          <pc:sldMk cId="398981719" sldId="257"/>
        </pc:sldMkLst>
        <pc:spChg chg="mod">
          <ac:chgData name="Dan Addess" userId="8f251147-40da-4239-b809-ef8781ff045e" providerId="ADAL" clId="{922F4F4D-38A4-4618-8334-9E5DBC1B3F51}" dt="2026-04-29T22:16:08.319" v="110" actId="20577"/>
          <ac:spMkLst>
            <pc:docMk/>
            <pc:sldMk cId="398981719" sldId="257"/>
            <ac:spMk id="3" creationId="{00000000-0000-0000-0000-000000000000}"/>
          </ac:spMkLst>
        </pc:spChg>
      </pc:sldChg>
      <pc:sldChg chg="modSp mod">
        <pc:chgData name="Dan Addess" userId="8f251147-40da-4239-b809-ef8781ff045e" providerId="ADAL" clId="{922F4F4D-38A4-4618-8334-9E5DBC1B3F51}" dt="2026-04-29T22:19:26.521" v="265" actId="20577"/>
        <pc:sldMkLst>
          <pc:docMk/>
          <pc:sldMk cId="1858276056" sldId="273"/>
        </pc:sldMkLst>
        <pc:spChg chg="mod">
          <ac:chgData name="Dan Addess" userId="8f251147-40da-4239-b809-ef8781ff045e" providerId="ADAL" clId="{922F4F4D-38A4-4618-8334-9E5DBC1B3F51}" dt="2026-04-29T22:19:26.521" v="265" actId="20577"/>
          <ac:spMkLst>
            <pc:docMk/>
            <pc:sldMk cId="1858276056" sldId="273"/>
            <ac:spMk id="3" creationId="{5313993C-73BF-8B89-5248-8CE4A965CEC8}"/>
          </ac:spMkLst>
        </pc:spChg>
        <pc:spChg chg="mod">
          <ac:chgData name="Dan Addess" userId="8f251147-40da-4239-b809-ef8781ff045e" providerId="ADAL" clId="{922F4F4D-38A4-4618-8334-9E5DBC1B3F51}" dt="2026-04-29T22:16:22.276" v="129" actId="20577"/>
          <ac:spMkLst>
            <pc:docMk/>
            <pc:sldMk cId="1858276056" sldId="273"/>
            <ac:spMk id="4" creationId="{09F4882F-DAC3-13CE-CF73-F6A1FAC2669E}"/>
          </ac:spMkLst>
        </pc:spChg>
      </pc:sldChg>
      <pc:sldChg chg="modSp mod">
        <pc:chgData name="Dan Addess" userId="8f251147-40da-4239-b809-ef8781ff045e" providerId="ADAL" clId="{922F4F4D-38A4-4618-8334-9E5DBC1B3F51}" dt="2026-04-29T22:25:30.469" v="635" actId="20577"/>
        <pc:sldMkLst>
          <pc:docMk/>
          <pc:sldMk cId="4261883572" sldId="274"/>
        </pc:sldMkLst>
        <pc:spChg chg="mod">
          <ac:chgData name="Dan Addess" userId="8f251147-40da-4239-b809-ef8781ff045e" providerId="ADAL" clId="{922F4F4D-38A4-4618-8334-9E5DBC1B3F51}" dt="2026-04-29T22:25:30.469" v="635" actId="20577"/>
          <ac:spMkLst>
            <pc:docMk/>
            <pc:sldMk cId="4261883572" sldId="274"/>
            <ac:spMk id="3" creationId="{EF574324-281C-F394-361D-9BA972DA3176}"/>
          </ac:spMkLst>
        </pc:spChg>
        <pc:spChg chg="mod">
          <ac:chgData name="Dan Addess" userId="8f251147-40da-4239-b809-ef8781ff045e" providerId="ADAL" clId="{922F4F4D-38A4-4618-8334-9E5DBC1B3F51}" dt="2026-04-29T22:16:52.913" v="189" actId="20577"/>
          <ac:spMkLst>
            <pc:docMk/>
            <pc:sldMk cId="4261883572" sldId="274"/>
            <ac:spMk id="4" creationId="{DF133967-FFA3-4C03-07A2-478CB096C077}"/>
          </ac:spMkLst>
        </pc:spChg>
      </pc:sldChg>
      <pc:sldChg chg="delSp modSp mod">
        <pc:chgData name="Dan Addess" userId="8f251147-40da-4239-b809-ef8781ff045e" providerId="ADAL" clId="{922F4F4D-38A4-4618-8334-9E5DBC1B3F51}" dt="2026-04-29T22:33:54.319" v="831" actId="6549"/>
        <pc:sldMkLst>
          <pc:docMk/>
          <pc:sldMk cId="4061720912" sldId="275"/>
        </pc:sldMkLst>
        <pc:spChg chg="mod">
          <ac:chgData name="Dan Addess" userId="8f251147-40da-4239-b809-ef8781ff045e" providerId="ADAL" clId="{922F4F4D-38A4-4618-8334-9E5DBC1B3F51}" dt="2026-04-29T22:33:54.319" v="831" actId="6549"/>
          <ac:spMkLst>
            <pc:docMk/>
            <pc:sldMk cId="4061720912" sldId="275"/>
            <ac:spMk id="3" creationId="{00C45011-E7CC-1B24-C6B7-B41231D71296}"/>
          </ac:spMkLst>
        </pc:spChg>
        <pc:spChg chg="mod">
          <ac:chgData name="Dan Addess" userId="8f251147-40da-4239-b809-ef8781ff045e" providerId="ADAL" clId="{922F4F4D-38A4-4618-8334-9E5DBC1B3F51}" dt="2026-04-29T22:17:08.174" v="215" actId="20577"/>
          <ac:spMkLst>
            <pc:docMk/>
            <pc:sldMk cId="4061720912" sldId="275"/>
            <ac:spMk id="4" creationId="{FC1C79AC-0413-BE50-E710-CF13C85A7A64}"/>
          </ac:spMkLst>
        </pc:spChg>
        <pc:picChg chg="del">
          <ac:chgData name="Dan Addess" userId="8f251147-40da-4239-b809-ef8781ff045e" providerId="ADAL" clId="{922F4F4D-38A4-4618-8334-9E5DBC1B3F51}" dt="2026-04-29T22:17:13.399" v="216" actId="478"/>
          <ac:picMkLst>
            <pc:docMk/>
            <pc:sldMk cId="4061720912" sldId="275"/>
            <ac:picMk id="6" creationId="{1780CDF0-9B33-BEC6-FD52-A8E5947E934C}"/>
          </ac:picMkLst>
        </pc:picChg>
        <pc:picChg chg="del">
          <ac:chgData name="Dan Addess" userId="8f251147-40da-4239-b809-ef8781ff045e" providerId="ADAL" clId="{922F4F4D-38A4-4618-8334-9E5DBC1B3F51}" dt="2026-04-29T22:17:14.188" v="217" actId="478"/>
          <ac:picMkLst>
            <pc:docMk/>
            <pc:sldMk cId="4061720912" sldId="275"/>
            <ac:picMk id="8" creationId="{687BC66D-A0CE-AF88-28DC-7BC23C0888C8}"/>
          </ac:picMkLst>
        </pc:picChg>
      </pc:sldChg>
      <pc:sldChg chg="addSp delSp modSp add mod">
        <pc:chgData name="Dan Addess" userId="8f251147-40da-4239-b809-ef8781ff045e" providerId="ADAL" clId="{922F4F4D-38A4-4618-8334-9E5DBC1B3F51}" dt="2026-04-29T22:36:14.172" v="856" actId="478"/>
        <pc:sldMkLst>
          <pc:docMk/>
          <pc:sldMk cId="3645311623" sldId="276"/>
        </pc:sldMkLst>
        <pc:spChg chg="mod">
          <ac:chgData name="Dan Addess" userId="8f251147-40da-4239-b809-ef8781ff045e" providerId="ADAL" clId="{922F4F4D-38A4-4618-8334-9E5DBC1B3F51}" dt="2026-04-29T22:33:40.450" v="830" actId="20577"/>
          <ac:spMkLst>
            <pc:docMk/>
            <pc:sldMk cId="3645311623" sldId="276"/>
            <ac:spMk id="3" creationId="{3D4ED138-EE1F-074C-7429-21C87FA425B8}"/>
          </ac:spMkLst>
        </pc:spChg>
        <pc:picChg chg="add del mod">
          <ac:chgData name="Dan Addess" userId="8f251147-40da-4239-b809-ef8781ff045e" providerId="ADAL" clId="{922F4F4D-38A4-4618-8334-9E5DBC1B3F51}" dt="2026-04-29T22:36:14.172" v="856" actId="478"/>
          <ac:picMkLst>
            <pc:docMk/>
            <pc:sldMk cId="3645311623" sldId="276"/>
            <ac:picMk id="1026" creationId="{A98529CA-D0B8-FB17-1299-1CC8152FF758}"/>
          </ac:picMkLst>
        </pc:picChg>
      </pc:sldChg>
      <pc:sldChg chg="addSp modSp add mod">
        <pc:chgData name="Dan Addess" userId="8f251147-40da-4239-b809-ef8781ff045e" providerId="ADAL" clId="{922F4F4D-38A4-4618-8334-9E5DBC1B3F51}" dt="2026-04-29T22:36:07.738" v="855" actId="1076"/>
        <pc:sldMkLst>
          <pc:docMk/>
          <pc:sldMk cId="4088732818" sldId="277"/>
        </pc:sldMkLst>
        <pc:spChg chg="mod">
          <ac:chgData name="Dan Addess" userId="8f251147-40da-4239-b809-ef8781ff045e" providerId="ADAL" clId="{922F4F4D-38A4-4618-8334-9E5DBC1B3F51}" dt="2026-04-29T22:34:38.250" v="835" actId="6549"/>
          <ac:spMkLst>
            <pc:docMk/>
            <pc:sldMk cId="4088732818" sldId="277"/>
            <ac:spMk id="3" creationId="{0A79D901-9163-A36D-8BFC-8A259E4C047F}"/>
          </ac:spMkLst>
        </pc:spChg>
        <pc:picChg chg="mod">
          <ac:chgData name="Dan Addess" userId="8f251147-40da-4239-b809-ef8781ff045e" providerId="ADAL" clId="{922F4F4D-38A4-4618-8334-9E5DBC1B3F51}" dt="2026-04-29T22:35:41.679" v="846" actId="1076"/>
          <ac:picMkLst>
            <pc:docMk/>
            <pc:sldMk cId="4088732818" sldId="277"/>
            <ac:picMk id="1026" creationId="{3F949BD2-B6DE-9A7B-D01C-C62EE7945390}"/>
          </ac:picMkLst>
        </pc:picChg>
        <pc:picChg chg="add mod">
          <ac:chgData name="Dan Addess" userId="8f251147-40da-4239-b809-ef8781ff045e" providerId="ADAL" clId="{922F4F4D-38A4-4618-8334-9E5DBC1B3F51}" dt="2026-04-29T22:36:04.792" v="854" actId="732"/>
          <ac:picMkLst>
            <pc:docMk/>
            <pc:sldMk cId="4088732818" sldId="277"/>
            <ac:picMk id="2050" creationId="{41A31659-C09C-8EC6-7AB1-81D525E346DA}"/>
          </ac:picMkLst>
        </pc:picChg>
        <pc:picChg chg="add mod">
          <ac:chgData name="Dan Addess" userId="8f251147-40da-4239-b809-ef8781ff045e" providerId="ADAL" clId="{922F4F4D-38A4-4618-8334-9E5DBC1B3F51}" dt="2026-04-29T22:36:07.738" v="855" actId="1076"/>
          <ac:picMkLst>
            <pc:docMk/>
            <pc:sldMk cId="4088732818" sldId="277"/>
            <ac:picMk id="2052" creationId="{9A83F079-0886-1E93-8027-8ED23D167C9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F9EA6-D2A4-4193-9796-F22CB39D23B2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ECE1-599C-4D2B-81FA-DB4681D18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99B4C-683A-D021-9DDB-F2214FF51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104626-1A39-06E2-BB0A-93B9BF4A4A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291E3F-5418-4EDC-268D-92CDFEA4F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EB4C0-6C03-A250-4253-022943E91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705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4036D0-8283-9E42-8A47-F37025923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60DCA0-D953-BFFA-D063-10B3833828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9073EC-4CBE-EB88-5E35-4133BE7EA9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CE706-C08D-6474-4EC4-5117E8A6DA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935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A18951-407D-94BB-92BA-00A14061E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55AB4E-7DAE-F923-338B-73DBDFC50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15F0A1-A58D-8359-7EA3-500178BE3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B4889B-8EE6-C551-7C85-BFC44195EA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63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2F91A-B2DE-ADD5-02B8-A4F9EB2B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ED6539-A83D-24D8-B205-0986DEC062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E31711-869A-8F9B-D31E-83587A5F02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557C2-7B30-9DB5-3B36-A079B19EF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0115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6698B-7C24-FFEC-8B01-5CF483309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59128F-51B9-FC67-2112-55080A74A9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93EC8D-53DB-1F05-B867-DE960530F8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50E19-7480-EDDD-5889-E868927168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46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381" y="1066826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86" y="4340270"/>
            <a:ext cx="878114" cy="59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9"/>
            <a:ext cx="8184662" cy="626616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086834"/>
            <a:ext cx="6972300" cy="2641756"/>
          </a:xfrm>
        </p:spPr>
        <p:txBody>
          <a:bodyPr/>
          <a:lstStyle/>
          <a:p>
            <a:r>
              <a:rPr lang="en-US"/>
              <a:t>Adaptive</a:t>
            </a:r>
            <a:br>
              <a:rPr lang="en-US"/>
            </a:br>
            <a:r>
              <a:rPr lang="en-US"/>
              <a:t>Office Hours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E15B3-6394-9342-607B-8CE489EDEAFA}"/>
              </a:ext>
            </a:extLst>
          </p:cNvPr>
          <p:cNvSpPr txBox="1">
            <a:spLocks/>
          </p:cNvSpPr>
          <p:nvPr/>
        </p:nvSpPr>
        <p:spPr>
          <a:xfrm>
            <a:off x="460375" y="4191339"/>
            <a:ext cx="6972300" cy="465715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2400">
                <a:latin typeface="Encode Sans Normal Black"/>
              </a:rPr>
              <a:t>April 29, 2026</a:t>
            </a:r>
          </a:p>
        </p:txBody>
      </p:sp>
    </p:spTree>
    <p:extLst>
      <p:ext uri="{BB962C8B-B14F-4D97-AF65-F5344CB8AC3E}">
        <p14:creationId xmlns:p14="http://schemas.microsoft.com/office/powerpoint/2010/main" val="20384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7923" y="1346038"/>
            <a:ext cx="8197114" cy="3538019"/>
          </a:xfrm>
        </p:spPr>
        <p:txBody>
          <a:bodyPr lIns="91440" tIns="45720" rIns="91440" bIns="45720" anchor="t"/>
          <a:lstStyle/>
          <a:p>
            <a:endParaRPr lang="en-US"/>
          </a:p>
          <a:p>
            <a:r>
              <a:rPr lang="en-US">
                <a:latin typeface="Open Sans"/>
                <a:ea typeface="Open Sans"/>
                <a:cs typeface="Open Sans"/>
              </a:rPr>
              <a:t>PRF Approvals</a:t>
            </a:r>
          </a:p>
          <a:p>
            <a:r>
              <a:rPr lang="en-US">
                <a:latin typeface="Open Sans"/>
                <a:ea typeface="Open Sans"/>
                <a:cs typeface="Open Sans"/>
              </a:rPr>
              <a:t>Terminated/Retired Workers</a:t>
            </a:r>
          </a:p>
          <a:p>
            <a:r>
              <a:rPr lang="en-US">
                <a:latin typeface="Open Sans"/>
                <a:ea typeface="Open Sans"/>
                <a:cs typeface="Open Sans"/>
              </a:rPr>
              <a:t>Historical Pay Rates</a:t>
            </a:r>
          </a:p>
          <a:p>
            <a:r>
              <a:rPr lang="en-US">
                <a:latin typeface="Open Sans"/>
                <a:ea typeface="Open Sans"/>
                <a:cs typeface="Open Sans"/>
              </a:rPr>
              <a:t>Questions?</a:t>
            </a:r>
          </a:p>
          <a:p>
            <a:endParaRPr lang="en-US" sz="2000" b="0"/>
          </a:p>
          <a:p>
            <a:endParaRPr lang="en-US" sz="2000" b="0"/>
          </a:p>
          <a:p>
            <a:endParaRPr lang="en-US" sz="2000" b="0"/>
          </a:p>
          <a:p>
            <a:pPr marL="0" indent="0">
              <a:buNone/>
            </a:pPr>
            <a:endParaRPr lang="en-US" sz="2000" b="0"/>
          </a:p>
          <a:p>
            <a:endParaRPr lang="en-US" sz="2000" b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98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72F7D-9E47-B5CB-725A-05AF620F0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3993C-73BF-8B89-5248-8CE4A965C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7968402" cy="3372128"/>
          </a:xfrm>
        </p:spPr>
        <p:txBody>
          <a:bodyPr lIns="91440" tIns="45720" rIns="91440" bIns="45720" anchor="t"/>
          <a:lstStyle/>
          <a:p>
            <a:r>
              <a:rPr lang="en-US" sz="1800">
                <a:latin typeface="Open Sans"/>
                <a:ea typeface="Open Sans"/>
                <a:cs typeface="Open Sans"/>
              </a:rPr>
              <a:t>On-cycle PRF Requests have been approved</a:t>
            </a:r>
          </a:p>
          <a:p>
            <a:r>
              <a:rPr lang="en-US" sz="1800">
                <a:latin typeface="Open Sans"/>
                <a:ea typeface="Open Sans"/>
                <a:cs typeface="Open Sans"/>
              </a:rPr>
              <a:t>For non-fixed-cost PRF request: </a:t>
            </a:r>
            <a:endParaRPr lang="en-US" sz="1800"/>
          </a:p>
          <a:p>
            <a:pPr lvl="1">
              <a:buFont typeface="Courier New"/>
              <a:buChar char="o"/>
            </a:pPr>
            <a:r>
              <a:rPr lang="en-US" sz="1600">
                <a:latin typeface="Open Sans"/>
                <a:ea typeface="Open Sans"/>
                <a:cs typeface="Open Sans"/>
              </a:rPr>
              <a:t>BPO is in the process of entering the core fund allocation into Adaptive. Target to complete by early next week.</a:t>
            </a:r>
            <a:endParaRPr lang="en-US" sz="1600"/>
          </a:p>
          <a:p>
            <a:pPr lvl="1">
              <a:buFont typeface="Courier New"/>
              <a:buChar char="o"/>
            </a:pPr>
            <a:r>
              <a:rPr lang="en-US" sz="1600">
                <a:latin typeface="Open Sans"/>
                <a:ea typeface="Open Sans"/>
                <a:cs typeface="Open Sans"/>
              </a:rPr>
              <a:t>We will send out formal announcement via team chat once the entries are completed. </a:t>
            </a:r>
            <a:endParaRPr lang="en-US" sz="1600"/>
          </a:p>
          <a:p>
            <a:r>
              <a:rPr lang="en-US" sz="1800">
                <a:latin typeface="Open Sans"/>
                <a:ea typeface="Open Sans"/>
                <a:cs typeface="Open Sans"/>
              </a:rPr>
              <a:t>For Fixed Cost PRF request:</a:t>
            </a:r>
            <a:endParaRPr lang="en-US" sz="1800"/>
          </a:p>
          <a:p>
            <a:pPr lvl="1">
              <a:buFont typeface="Courier New"/>
              <a:buChar char="o"/>
            </a:pPr>
            <a:r>
              <a:rPr lang="en-US" sz="1600">
                <a:latin typeface="Open Sans"/>
                <a:ea typeface="Open Sans"/>
                <a:cs typeface="Open Sans"/>
              </a:rPr>
              <a:t>Unit should enter planned expenses using the Program </a:t>
            </a:r>
            <a:r>
              <a:rPr lang="en-US" sz="1600" err="1">
                <a:latin typeface="Open Sans"/>
                <a:ea typeface="Open Sans"/>
                <a:cs typeface="Open Sans"/>
              </a:rPr>
              <a:t>worktag</a:t>
            </a:r>
            <a:r>
              <a:rPr lang="en-US" sz="1600">
                <a:latin typeface="Open Sans"/>
                <a:ea typeface="Open Sans"/>
                <a:cs typeface="Open Sans"/>
              </a:rPr>
              <a:t> aligned with that fixed cost activity. </a:t>
            </a:r>
            <a:endParaRPr lang="en-US" sz="1600"/>
          </a:p>
          <a:p>
            <a:pPr lvl="1">
              <a:buFont typeface="Courier New"/>
              <a:buChar char="o"/>
            </a:pPr>
            <a:r>
              <a:rPr lang="en-US" sz="1600">
                <a:latin typeface="Open Sans"/>
                <a:ea typeface="Open Sans"/>
                <a:cs typeface="Open Sans"/>
              </a:rPr>
              <a:t>Expense entry in Adaptive should match the PRF request for central funding. </a:t>
            </a:r>
            <a:endParaRPr lang="en-US" sz="1600"/>
          </a:p>
          <a:p>
            <a:pPr lvl="1">
              <a:buFont typeface="Courier New"/>
              <a:buChar char="o"/>
            </a:pPr>
            <a:endParaRPr lang="en-US" sz="1600"/>
          </a:p>
          <a:p>
            <a:endParaRPr lang="en-US" sz="1800"/>
          </a:p>
          <a:p>
            <a:endParaRPr lang="en-US" sz="18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F4882F-DAC3-13CE-CF73-F6A1FAC26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/>
              <a:t>PRF Approvals</a:t>
            </a:r>
          </a:p>
        </p:txBody>
      </p:sp>
    </p:spTree>
    <p:extLst>
      <p:ext uri="{BB962C8B-B14F-4D97-AF65-F5344CB8AC3E}">
        <p14:creationId xmlns:p14="http://schemas.microsoft.com/office/powerpoint/2010/main" val="1858276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0A000-BE4D-28D8-B4D4-674F7D92F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574324-281C-F394-361D-9BA972DA31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r>
              <a:rPr lang="en-US"/>
              <a:t>Adaptive automatically transforms worker names in Actuals to NULL if they are retired or terminated</a:t>
            </a:r>
          </a:p>
          <a:p>
            <a:r>
              <a:rPr lang="en-US"/>
              <a:t>Set up in Adaptive from the start but it can be changed</a:t>
            </a:r>
          </a:p>
          <a:p>
            <a:r>
              <a:rPr lang="en-US"/>
              <a:t>We would like to change this so terminated/retired worker names come through in Actuals</a:t>
            </a:r>
          </a:p>
          <a:p>
            <a:r>
              <a:rPr lang="en-US"/>
              <a:t>Are there any downsides to making this change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F133967-FFA3-4C03-07A2-478CB096C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/>
              <a:t>Terminated/Retired Workers</a:t>
            </a:r>
          </a:p>
        </p:txBody>
      </p:sp>
    </p:spTree>
    <p:extLst>
      <p:ext uri="{BB962C8B-B14F-4D97-AF65-F5344CB8AC3E}">
        <p14:creationId xmlns:p14="http://schemas.microsoft.com/office/powerpoint/2010/main" val="4261883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78EBC-1BCA-0D11-0E86-7F5F10DA0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C45011-E7CC-1B24-C6B7-B41231D712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r>
              <a:rPr lang="en-US"/>
              <a:t>We have a solution to the salary and merit increases calculating incorrectly for July/August and Positions losing their Pay Rates</a:t>
            </a:r>
          </a:p>
          <a:p>
            <a:r>
              <a:rPr lang="en-US"/>
              <a:t>We will load the rate each month into a time span in the Position Roster</a:t>
            </a:r>
          </a:p>
          <a:p>
            <a:r>
              <a:rPr lang="en-US"/>
              <a:t>Adaptive will use the historical rate to calculate salary as long as the historical rate is loaded</a:t>
            </a:r>
          </a:p>
          <a:p>
            <a:r>
              <a:rPr lang="en-US"/>
              <a:t>If the period is in the future it will use the regular HRP Full Time Rate or Override Rate.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1C79AC-0413-BE50-E710-CF13C85A7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/>
              <a:t>Historical Pay Rates</a:t>
            </a:r>
          </a:p>
        </p:txBody>
      </p:sp>
    </p:spTree>
    <p:extLst>
      <p:ext uri="{BB962C8B-B14F-4D97-AF65-F5344CB8AC3E}">
        <p14:creationId xmlns:p14="http://schemas.microsoft.com/office/powerpoint/2010/main" val="4061720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B657D5-E1CF-2FAE-B897-C4048C5B8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4ED138-EE1F-074C-7429-21C87FA425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r>
              <a:rPr lang="en-US"/>
              <a:t>Pay attention to the salary</a:t>
            </a:r>
          </a:p>
          <a:p>
            <a:r>
              <a:rPr lang="en-US"/>
              <a:t>July - November are actual rates stored in the Sheet (Historical Monthly) </a:t>
            </a:r>
          </a:p>
          <a:p>
            <a:r>
              <a:rPr lang="en-US"/>
              <a:t>After that the Override HRP Rate is used for salary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B4598F-5058-7596-7B18-3855F95C5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/>
              <a:t>Historical Pay Rates</a:t>
            </a:r>
          </a:p>
        </p:txBody>
      </p:sp>
    </p:spTree>
    <p:extLst>
      <p:ext uri="{BB962C8B-B14F-4D97-AF65-F5344CB8AC3E}">
        <p14:creationId xmlns:p14="http://schemas.microsoft.com/office/powerpoint/2010/main" val="3645311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FD979-3050-41F5-4461-9C12C326A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79D901-9163-A36D-8BFC-8A259E4C04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5EE43D-11E8-E921-9107-B1FFED17C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/>
              <a:t>Historical Pay Rates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F949BD2-B6DE-9A7B-D01C-C62EE7945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352" y="1234373"/>
            <a:ext cx="7258050" cy="19050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41A31659-C09C-8EC6-7AB1-81D525E346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05" b="24982"/>
          <a:stretch>
            <a:fillRect/>
          </a:stretch>
        </p:blipFill>
        <p:spPr bwMode="auto">
          <a:xfrm>
            <a:off x="360099" y="3372093"/>
            <a:ext cx="7810500" cy="48513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A83F079-0886-1E93-8027-8ED23D167C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75" b="28766"/>
          <a:stretch>
            <a:fillRect/>
          </a:stretch>
        </p:blipFill>
        <p:spPr bwMode="auto">
          <a:xfrm>
            <a:off x="1236224" y="4089943"/>
            <a:ext cx="4200525" cy="485129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8732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3D6A-FF68-1441-924E-26EF7B6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01153471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9384C2-0C4F-49FD-B8C8-F2643BAF4BA5}">
  <ds:schemaRefs>
    <ds:schemaRef ds:uri="2141c517-0dcb-4a56-b65c-29b1eee99aa7"/>
    <ds:schemaRef ds:uri="cbe1e94d-575c-40b7-87c9-e57a80e073b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312E62D-F99F-4569-A190-7FF062D38890}">
  <ds:schemaRefs>
    <ds:schemaRef ds:uri="2141c517-0dcb-4a56-b65c-29b1eee99aa7"/>
    <ds:schemaRef ds:uri="cbe1e94d-575c-40b7-87c9-e57a80e073b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(16:9)</PresentationFormat>
  <Slides>8</Slides>
  <Notes>5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2_Custom Design</vt:lpstr>
      <vt:lpstr>1_Custom Design</vt:lpstr>
      <vt:lpstr>Adaptive Office Hours</vt:lpstr>
      <vt:lpstr>Agenda</vt:lpstr>
      <vt:lpstr>PRF Approvals</vt:lpstr>
      <vt:lpstr>Terminated/Retired Workers</vt:lpstr>
      <vt:lpstr>Historical Pay Rates</vt:lpstr>
      <vt:lpstr>Historical Pay Rates</vt:lpstr>
      <vt:lpstr>Historical Pay Rates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revision>1</cp:revision>
  <dcterms:created xsi:type="dcterms:W3CDTF">2014-10-14T00:51:43Z</dcterms:created>
  <dcterms:modified xsi:type="dcterms:W3CDTF">2026-04-29T22:46:00Z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Order">
    <vt:r8>32432600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ContentTypeId">
    <vt:lpwstr>0x010100E460B61344AF064C8B093C67C11C5079</vt:lpwstr>
  </property>
</Properties>
</file>