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80" r:id="rId2"/>
    <p:sldId id="262" r:id="rId3"/>
    <p:sldId id="257" r:id="rId4"/>
    <p:sldId id="271" r:id="rId5"/>
    <p:sldId id="264" r:id="rId6"/>
    <p:sldId id="265" r:id="rId7"/>
    <p:sldId id="274" r:id="rId8"/>
    <p:sldId id="273" r:id="rId9"/>
    <p:sldId id="282" r:id="rId10"/>
    <p:sldId id="277" r:id="rId11"/>
    <p:sldId id="269" r:id="rId12"/>
    <p:sldId id="278" r:id="rId13"/>
    <p:sldId id="281" r:id="rId14"/>
    <p:sldId id="258" r:id="rId15"/>
    <p:sldId id="266" r:id="rId16"/>
    <p:sldId id="284" r:id="rId17"/>
    <p:sldId id="276" r:id="rId18"/>
    <p:sldId id="275" r:id="rId19"/>
    <p:sldId id="285" r:id="rId20"/>
    <p:sldId id="286" r:id="rId21"/>
    <p:sldId id="287" r:id="rId22"/>
    <p:sldId id="268" r:id="rId23"/>
    <p:sldId id="279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Camber" initials="SC" lastIdx="2" clrIdx="0">
    <p:extLst>
      <p:ext uri="{19B8F6BF-5375-455C-9EA6-DF929625EA0E}">
        <p15:presenceInfo xmlns:p15="http://schemas.microsoft.com/office/powerpoint/2012/main" userId="S-1-5-21-1478355014-127360780-1969717230-1673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6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43" autoAdjust="0"/>
    <p:restoredTop sz="86401" autoAdjust="0"/>
  </p:normalViewPr>
  <p:slideViewPr>
    <p:cSldViewPr>
      <p:cViewPr varScale="1">
        <p:scale>
          <a:sx n="91" d="100"/>
          <a:sy n="91" d="100"/>
        </p:scale>
        <p:origin x="102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83B9F096-EAEA-4FFF-B9BD-356CE1A4E4C3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B18BBCA-AF7C-40C1-AB94-7F1BBF8DFE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39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75CAF5F-D1CA-4DEE-87C3-1345CE9F61A9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4E5FD5AB-FDE5-45C6-8679-D669A63712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6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4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9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5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6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43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FD5AB-FDE5-45C6-8679-D669A637121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8C2BE05-AC2C-4569-AA4B-60BA66F024A7}" type="datetimeFigureOut">
              <a:rPr lang="en-US" smtClean="0"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82F57C-6BC7-4961-8CB0-3C276DE499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accountg@uw.edu" TargetMode="External"/><Relationship Id="rId3" Type="http://schemas.openxmlformats.org/officeDocument/2006/relationships/hyperlink" Target="mailto:osp@uw.edu" TargetMode="External"/><Relationship Id="rId7" Type="http://schemas.openxmlformats.org/officeDocument/2006/relationships/hyperlink" Target="mailto:oris@uw.edu" TargetMode="External"/><Relationship Id="rId2" Type="http://schemas.openxmlformats.org/officeDocument/2006/relationships/hyperlink" Target="mailto:eio@uw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da1213@u.washington.edu" TargetMode="External"/><Relationship Id="rId5" Type="http://schemas.openxmlformats.org/officeDocument/2006/relationships/hyperlink" Target="http://www.washington.edu/research/gca/budget/granttracker.html" TargetMode="External"/><Relationship Id="rId4" Type="http://schemas.openxmlformats.org/officeDocument/2006/relationships/hyperlink" Target="mailto:gcahelp@uw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19202"/>
              </p:ext>
            </p:extLst>
          </p:nvPr>
        </p:nvGraphicFramePr>
        <p:xfrm>
          <a:off x="0" y="0"/>
          <a:ext cx="9143999" cy="69342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2127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1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6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6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4660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Equipment Capitalization</a:t>
                      </a:r>
                      <a:r>
                        <a:rPr lang="en-US" sz="3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Threshold Change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Information Session</a:t>
                      </a:r>
                      <a:endParaRPr lang="en-US" sz="30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latino Linotype" panose="0204050205050503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557">
                <a:tc gridSpan="4">
                  <a:txBody>
                    <a:bodyPr/>
                    <a:lstStyle/>
                    <a:p>
                      <a:pPr algn="ctr"/>
                      <a:endParaRPr lang="en-US" sz="1000" dirty="0" smtClean="0">
                        <a:effectLst>
                          <a:outerShdw blurRad="38100" dist="38100" dir="2700000" algn="tl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June 29, 2016</a:t>
                      </a:r>
                    </a:p>
                    <a:p>
                      <a:pPr algn="ctr"/>
                      <a:r>
                        <a:rPr lang="en-US" sz="1400" dirty="0" smtClean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UW TOWER AUDITORIUM</a:t>
                      </a:r>
                      <a:endParaRPr 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770A"/>
                    </a:solidFill>
                  </a:tcPr>
                </a:tc>
              </a:tr>
              <a:tr h="250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TOPIC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PRESENTER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CONTACT 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MIN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Overview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Erin Fujiwara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Assistant Director, Equipment Inventory Office</a:t>
                      </a: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206</a:t>
                      </a:r>
                      <a:r>
                        <a:rPr lang="en-US" sz="1000" baseline="0" dirty="0" smtClean="0">
                          <a:effectLst/>
                        </a:rPr>
                        <a:t> 543-9859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effectLst/>
                        </a:rPr>
                        <a:t>efuji@uw.edu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Equipment Object Codes Changes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Erin Fujiwara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Assistant Director, Equipment Inventory Office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 smtClean="0">
                        <a:effectLst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206</a:t>
                      </a:r>
                      <a:r>
                        <a:rPr lang="en-US" sz="1000" baseline="0" dirty="0" smtClean="0">
                          <a:effectLst/>
                        </a:rPr>
                        <a:t> 543-9859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effectLst/>
                        </a:rPr>
                        <a:t>efuji@uw.edu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effectLst/>
                      </a:endParaRP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1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Sponsored Projects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Carol Rhodes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Acting</a:t>
                      </a:r>
                      <a:r>
                        <a:rPr lang="en-US" sz="1000" kern="1200" baseline="0" dirty="0" smtClean="0">
                          <a:effectLst/>
                        </a:rPr>
                        <a:t> Co-Director, Office of Sponsored Programs</a:t>
                      </a:r>
                      <a:endParaRPr lang="en-US" sz="1000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Kirsten Defries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Director of</a:t>
                      </a:r>
                      <a:r>
                        <a:rPr lang="en-US" sz="1000" kern="1200" baseline="0" dirty="0" smtClean="0">
                          <a:effectLst/>
                        </a:rPr>
                        <a:t> Campus Services, Grant and Contract Accounting</a:t>
                      </a:r>
                      <a:endParaRPr lang="en-US" sz="10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206 543-2139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effectLst/>
                        </a:rPr>
                        <a:t>carhodes@uw.edu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effectLst/>
                      </a:endParaRP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206</a:t>
                      </a:r>
                      <a:r>
                        <a:rPr lang="en-US" sz="1000" baseline="0" dirty="0" smtClean="0">
                          <a:effectLst/>
                        </a:rPr>
                        <a:t> 543-2597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baseline="0" dirty="0" smtClean="0">
                          <a:effectLst/>
                        </a:rPr>
                        <a:t>kirsten5</a:t>
                      </a:r>
                      <a:r>
                        <a:rPr lang="en-US" sz="1000" u="sng" dirty="0" smtClean="0">
                          <a:effectLst/>
                        </a:rPr>
                        <a:t>@uw.edu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5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Ariba</a:t>
                      </a:r>
                      <a:r>
                        <a:rPr lang="en-US" sz="1400" baseline="0" dirty="0" smtClean="0"/>
                        <a:t> Changes 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Heather Nicholson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effectLst/>
                        </a:rPr>
                        <a:t>Instructional Specialist</a:t>
                      </a:r>
                      <a:r>
                        <a:rPr lang="en-US" sz="1000" kern="1200" baseline="0" dirty="0" smtClean="0">
                          <a:effectLst/>
                        </a:rPr>
                        <a:t>, Procurement Services and MyFD</a:t>
                      </a:r>
                      <a:endParaRPr lang="en-US" sz="1000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206 685-0377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r>
                        <a:rPr lang="en-US" sz="1000" u="sng" dirty="0" smtClean="0">
                          <a:effectLst/>
                        </a:rPr>
                        <a:t>hlnichol@uw.edu</a:t>
                      </a:r>
                    </a:p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effectLst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5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Q&amp;A Session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Mike Anthony, Management Accounting &amp; Analysis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Erin Fujiwara, Equipment Inventory Office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Carol Rhodes, Office of Sponsored Programs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Kirsten DeFries, Grant and Contract Accounting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Heather</a:t>
                      </a:r>
                      <a:r>
                        <a:rPr lang="en-US" sz="1000" kern="1200" baseline="0" dirty="0" smtClean="0">
                          <a:effectLst/>
                        </a:rPr>
                        <a:t> Nicholson, Procurement Services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baseline="0" dirty="0" smtClean="0">
                          <a:effectLst/>
                        </a:rPr>
                        <a:t>Robert Bradshaw, Financial Reporting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23900" algn="l"/>
                        </a:tabLst>
                      </a:pPr>
                      <a:endParaRPr lang="en-US" sz="10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0" marR="1143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40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2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2675467"/>
            <a:ext cx="7924801" cy="33443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b="1" u="sng" dirty="0" smtClean="0"/>
              <a:t>Equipment </a:t>
            </a:r>
            <a:r>
              <a:rPr lang="en-US" sz="1700" b="1" u="sng" dirty="0"/>
              <a:t>Expense Object Codes </a:t>
            </a:r>
            <a:r>
              <a:rPr lang="en-US" sz="1700" b="1" u="sng" dirty="0" smtClean="0"/>
              <a:t>for State and Non-Grandfathered </a:t>
            </a:r>
            <a:r>
              <a:rPr lang="en-US" sz="1700" b="1" u="sng" dirty="0"/>
              <a:t>Award Budgets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u="sng" dirty="0"/>
              <a:t>Object Code</a:t>
            </a:r>
            <a:r>
              <a:rPr lang="en-US" sz="1800" dirty="0"/>
              <a:t>	</a:t>
            </a:r>
            <a:r>
              <a:rPr lang="en-US" sz="1800" u="sng" dirty="0"/>
              <a:t>Description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dirty="0" smtClean="0"/>
              <a:t>05-40</a:t>
            </a:r>
            <a:r>
              <a:rPr lang="en-US" sz="1800" dirty="0"/>
              <a:t>		Non-capitalized Equipment </a:t>
            </a:r>
            <a:r>
              <a:rPr lang="en-US" sz="1800" dirty="0" smtClean="0"/>
              <a:t>(less than $5,000) </a:t>
            </a:r>
          </a:p>
          <a:p>
            <a:pPr marL="0" indent="0">
              <a:buNone/>
            </a:pPr>
            <a:r>
              <a:rPr lang="en-US" sz="1800" dirty="0" smtClean="0"/>
              <a:t>     05-41</a:t>
            </a:r>
            <a:r>
              <a:rPr lang="en-US" sz="1800" dirty="0"/>
              <a:t>		Non-capitalized Equipment </a:t>
            </a:r>
            <a:r>
              <a:rPr lang="en-US" sz="1800" dirty="0" smtClean="0"/>
              <a:t>- M&amp;E </a:t>
            </a:r>
            <a:r>
              <a:rPr lang="en-US" sz="1800" dirty="0"/>
              <a:t>Tax </a:t>
            </a:r>
            <a:r>
              <a:rPr lang="en-US" sz="1800" dirty="0" smtClean="0"/>
              <a:t>Exemption 				($200 - $4,999)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700" dirty="0" smtClean="0"/>
              <a:t>*  These are existing equipment object codes</a:t>
            </a:r>
          </a:p>
          <a:p>
            <a:pPr marL="0" indent="0">
              <a:buNone/>
            </a:pPr>
            <a:r>
              <a:rPr lang="en-US" sz="1700" dirty="0" smtClean="0"/>
              <a:t>*  Considered </a:t>
            </a:r>
            <a:r>
              <a:rPr lang="en-US" sz="1700" dirty="0"/>
              <a:t>non-capital equipment, </a:t>
            </a:r>
            <a:r>
              <a:rPr lang="en-US" sz="1700" dirty="0" smtClean="0"/>
              <a:t>will </a:t>
            </a:r>
            <a:r>
              <a:rPr lang="en-US" sz="1700" dirty="0"/>
              <a:t>be </a:t>
            </a:r>
            <a:r>
              <a:rPr lang="en-US" sz="1700" dirty="0" smtClean="0"/>
              <a:t>included in the indirect cost calculation   and charged F&amp;A</a:t>
            </a:r>
            <a:r>
              <a:rPr lang="en-US" sz="1600" dirty="0"/>
              <a:t>	</a:t>
            </a: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Equipment Threshold Change</a:t>
            </a:r>
            <a:br>
              <a:rPr lang="en-US" sz="3500" dirty="0" smtClean="0"/>
            </a:br>
            <a:r>
              <a:rPr lang="en-US" sz="3500" dirty="0" smtClean="0"/>
              <a:t>Object Code Changes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421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675467"/>
            <a:ext cx="8000999" cy="3450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b="1" u="sng" dirty="0" smtClean="0"/>
              <a:t>New Equipment Expense Object Codes for Grandfathered Award Budgets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u="sng" dirty="0" smtClean="0"/>
              <a:t>Object Code</a:t>
            </a:r>
            <a:r>
              <a:rPr lang="en-US" sz="2100" dirty="0" smtClean="0"/>
              <a:t>	</a:t>
            </a:r>
            <a:r>
              <a:rPr lang="en-US" sz="2100" u="sng" dirty="0" smtClean="0"/>
              <a:t>Description</a:t>
            </a:r>
          </a:p>
          <a:p>
            <a:pPr marL="0" indent="0">
              <a:buNone/>
            </a:pPr>
            <a:endParaRPr lang="en-US" sz="2100" u="sng" dirty="0" smtClean="0"/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05-47		Non-capitalized Equipment ($2,000 - $4,999) – 				Grandfathered Awards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05-48		Non-capitalized </a:t>
            </a:r>
            <a:r>
              <a:rPr lang="en-US" sz="2100" dirty="0"/>
              <a:t>Equipment ($</a:t>
            </a:r>
            <a:r>
              <a:rPr lang="en-US" sz="2100" dirty="0" smtClean="0"/>
              <a:t>2,000 </a:t>
            </a:r>
            <a:r>
              <a:rPr lang="en-US" sz="2100" dirty="0"/>
              <a:t>- $4,999)  </a:t>
            </a:r>
            <a:r>
              <a:rPr lang="en-US" sz="2100" dirty="0" smtClean="0"/>
              <a:t>– 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2100" dirty="0" smtClean="0"/>
              <a:t>	M&amp;E Tax Exemption – Grandfathered Awards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*  New object codes are available in the Sage budget module </a:t>
            </a:r>
          </a:p>
          <a:p>
            <a:pPr marL="0" indent="0">
              <a:buNone/>
            </a:pPr>
            <a:r>
              <a:rPr lang="en-US" sz="1900" dirty="0" smtClean="0"/>
              <a:t>*  Will </a:t>
            </a:r>
            <a:r>
              <a:rPr lang="en-US" sz="1900" dirty="0"/>
              <a:t>be available to use in Ariba on </a:t>
            </a:r>
            <a:r>
              <a:rPr lang="en-US" sz="1900" dirty="0" smtClean="0"/>
              <a:t>7/1/2016 </a:t>
            </a:r>
            <a:r>
              <a:rPr lang="en-US" sz="1900" dirty="0"/>
              <a:t>for grandfathered award budgets </a:t>
            </a:r>
            <a:r>
              <a:rPr lang="en-US" sz="1900" dirty="0" smtClean="0"/>
              <a:t>only</a:t>
            </a:r>
          </a:p>
          <a:p>
            <a:pPr marL="0" indent="0">
              <a:buNone/>
            </a:pPr>
            <a:r>
              <a:rPr lang="en-US" sz="1900" dirty="0" smtClean="0"/>
              <a:t>*  Considered non-capital equipment, but will be excluded from indirect cost (F&amp;A)</a:t>
            </a:r>
          </a:p>
          <a:p>
            <a:pPr marL="0" indent="0">
              <a:buNone/>
            </a:pPr>
            <a:r>
              <a:rPr lang="en-US" sz="1900" dirty="0" smtClean="0"/>
              <a:t>    calculation</a:t>
            </a:r>
          </a:p>
          <a:p>
            <a:pPr marL="0" indent="0">
              <a:buNone/>
            </a:pPr>
            <a:endParaRPr lang="en-US" sz="17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 </a:t>
            </a:r>
            <a:br>
              <a:rPr lang="en-US" sz="3500" dirty="0" smtClean="0"/>
            </a:br>
            <a:r>
              <a:rPr lang="en-US" sz="3500" dirty="0" smtClean="0"/>
              <a:t>Object Code Changes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8313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2675467"/>
            <a:ext cx="800100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/>
              <a:t>Starting 7/1/2016, the following Equipment Object Codes will no longer be available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u="sng" dirty="0"/>
              <a:t>Object Code</a:t>
            </a:r>
            <a:r>
              <a:rPr lang="en-US" sz="1600" dirty="0"/>
              <a:t>	</a:t>
            </a:r>
            <a:r>
              <a:rPr lang="en-US" sz="1600" u="sng" dirty="0"/>
              <a:t>Description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06-10		Computing Equipment ($2,000 - $4,999)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</a:t>
            </a:r>
            <a:r>
              <a:rPr lang="en-US" sz="1600" dirty="0" smtClean="0"/>
              <a:t>06-12</a:t>
            </a:r>
            <a:r>
              <a:rPr lang="en-US" sz="1600" dirty="0"/>
              <a:t>		Computing Equipment ($2,000 - $4,999</a:t>
            </a:r>
            <a:r>
              <a:rPr lang="en-US" sz="1600" dirty="0" smtClean="0"/>
              <a:t>) – M&amp;E Tax Exempt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06-14</a:t>
            </a:r>
            <a:r>
              <a:rPr lang="en-US" sz="1600" dirty="0"/>
              <a:t>		</a:t>
            </a:r>
            <a:r>
              <a:rPr lang="en-US" sz="1600" dirty="0" smtClean="0"/>
              <a:t>Computer Cluster </a:t>
            </a:r>
            <a:r>
              <a:rPr lang="en-US" sz="1600" dirty="0"/>
              <a:t>($2,000 - $4,999)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06-16 		</a:t>
            </a:r>
            <a:r>
              <a:rPr lang="en-US" sz="1600" dirty="0"/>
              <a:t>Computer Cluster ($2,000 - $4,999</a:t>
            </a:r>
            <a:r>
              <a:rPr lang="en-US" sz="1600" dirty="0" smtClean="0"/>
              <a:t>) – M&amp;E Tax Exempt</a:t>
            </a:r>
          </a:p>
          <a:p>
            <a:pPr marL="0" indent="0">
              <a:buNone/>
            </a:pPr>
            <a:r>
              <a:rPr lang="en-US" sz="1600" dirty="0" smtClean="0"/>
              <a:t>     06-90		Other Equipment Non-computing </a:t>
            </a:r>
            <a:r>
              <a:rPr lang="en-US" sz="1600" dirty="0"/>
              <a:t>($2,000 - $4,999</a:t>
            </a:r>
            <a:r>
              <a:rPr lang="en-US" sz="1600" dirty="0" smtClean="0"/>
              <a:t>)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06-92		</a:t>
            </a:r>
            <a:r>
              <a:rPr lang="en-US" sz="1600" dirty="0"/>
              <a:t>Other Equipment Non-computing ($2,000 - $4,999) </a:t>
            </a:r>
            <a:r>
              <a:rPr lang="en-US" sz="1600" dirty="0" smtClean="0"/>
              <a:t>- </a:t>
            </a:r>
            <a:r>
              <a:rPr lang="en-US" sz="1600" dirty="0"/>
              <a:t>M&amp;E Tax </a:t>
            </a:r>
            <a:r>
              <a:rPr lang="en-US" sz="1600" dirty="0" smtClean="0"/>
              <a:t>			Exempt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Threshold </a:t>
            </a:r>
            <a:r>
              <a:rPr lang="en-US" sz="3500" dirty="0" smtClean="0"/>
              <a:t>Change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>Object Code Changes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912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</a:t>
            </a:r>
            <a:br>
              <a:rPr lang="en-US" sz="3500" dirty="0" smtClean="0"/>
            </a:br>
            <a:r>
              <a:rPr lang="en-US" sz="3500" dirty="0" smtClean="0"/>
              <a:t>Sponsored Projects</a:t>
            </a: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effectLst/>
              </a:rPr>
              <a:t>June 29, 2016</a:t>
            </a:r>
          </a:p>
          <a:p>
            <a:r>
              <a:rPr lang="en-US" sz="1800" dirty="0" smtClean="0"/>
              <a:t>Carol Rhodes and Kirsten DeFries</a:t>
            </a:r>
            <a:endParaRPr lang="en-US" sz="1800" dirty="0" smtClean="0">
              <a:effectLst/>
            </a:endParaRPr>
          </a:p>
          <a:p>
            <a:r>
              <a:rPr lang="en-US" sz="1700" dirty="0" smtClean="0"/>
              <a:t>Office of Sponsored Programs and Grant and Contract Accounting</a:t>
            </a:r>
            <a:endParaRPr lang="en-US" sz="1700" dirty="0" smtClean="0">
              <a:effectLst/>
            </a:endParaRPr>
          </a:p>
          <a:p>
            <a:r>
              <a:rPr lang="en-US" sz="1800" dirty="0">
                <a:effectLst/>
              </a:rPr>
              <a:t>University </a:t>
            </a:r>
            <a:r>
              <a:rPr lang="en-US" sz="1800" i="1" dirty="0">
                <a:effectLst/>
              </a:rPr>
              <a:t>of</a:t>
            </a:r>
            <a:r>
              <a:rPr lang="en-US" sz="1800" dirty="0">
                <a:effectLst/>
              </a:rPr>
              <a:t> Washington </a:t>
            </a:r>
            <a:endParaRPr lang="en-US" sz="1800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03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58613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u="sng" dirty="0" smtClean="0"/>
              <a:t>Existing $2,000 threshold will apply to the following: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1800" dirty="0" smtClean="0"/>
              <a:t>Existing funding</a:t>
            </a:r>
          </a:p>
          <a:p>
            <a:r>
              <a:rPr lang="en-US" sz="1800" dirty="0" smtClean="0"/>
              <a:t>Non-competing renewals</a:t>
            </a:r>
          </a:p>
          <a:p>
            <a:r>
              <a:rPr lang="en-US" sz="1800" dirty="0" smtClean="0"/>
              <a:t>Funding received in response to proposals with </a:t>
            </a:r>
            <a:r>
              <a:rPr lang="en-US" sz="1800" dirty="0"/>
              <a:t>eGC-1</a:t>
            </a:r>
            <a:r>
              <a:rPr lang="en-US" sz="1800" dirty="0" smtClean="0"/>
              <a:t> approval prior to May 1, 2016 (even if start date is 7/1/16 or later)</a:t>
            </a:r>
          </a:p>
          <a:p>
            <a:r>
              <a:rPr lang="en-US" sz="1800" dirty="0" smtClean="0"/>
              <a:t>Will be referred to as “Grandfathered Awards”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  </a:t>
            </a:r>
            <a:br>
              <a:rPr lang="en-US" sz="3500" dirty="0" smtClean="0"/>
            </a:br>
            <a:r>
              <a:rPr lang="en-US" sz="3500" dirty="0" smtClean="0"/>
              <a:t>Sponsored Projects</a:t>
            </a:r>
            <a:endParaRPr lang="en-US" sz="35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13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814733" cy="401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000" b="1" u="sng" dirty="0" smtClean="0"/>
              <a:t>New $5,000 threshold will apply to the following:</a:t>
            </a:r>
            <a:endParaRPr lang="en-US" sz="1800" b="1" u="sng" dirty="0" smtClean="0"/>
          </a:p>
          <a:p>
            <a:pPr marL="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Proposals for new, competing renewal, and supplemental funding with an </a:t>
            </a:r>
            <a:r>
              <a:rPr lang="en-US" sz="1800" dirty="0"/>
              <a:t>eGC-1 </a:t>
            </a:r>
            <a:r>
              <a:rPr lang="en-US" sz="1800" dirty="0" smtClean="0"/>
              <a:t>approval date on or after May 1, 2016. </a:t>
            </a:r>
          </a:p>
          <a:p>
            <a:r>
              <a:rPr lang="en-US" sz="1800" dirty="0" smtClean="0"/>
              <a:t>Budgets submitted with these proposals must categorize items with an acquisition cost of $5,000 or more and a useful life exceeding one year as equipment. </a:t>
            </a:r>
          </a:p>
          <a:p>
            <a:r>
              <a:rPr lang="en-US" sz="1800" dirty="0" smtClean="0"/>
              <a:t>Indirect cost (F&amp;A) must be calculated on all non-capital equipment/supplies with an acquisition cost under $5,000.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 </a:t>
            </a:r>
            <a:br>
              <a:rPr lang="en-US" sz="3500" dirty="0" smtClean="0"/>
            </a:br>
            <a:r>
              <a:rPr lang="en-US" sz="3500" dirty="0" smtClean="0"/>
              <a:t>Sponsored Projects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23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00" b="1" u="sng" dirty="0" smtClean="0"/>
              <a:t>New Equipment Expense Object Codes for Grandfathered Award Budgets</a:t>
            </a:r>
          </a:p>
          <a:p>
            <a:pPr marL="0" indent="0">
              <a:buNone/>
            </a:pPr>
            <a:endParaRPr lang="en-US" sz="2100" b="1" dirty="0"/>
          </a:p>
          <a:p>
            <a:pPr marL="0" indent="0">
              <a:buNone/>
            </a:pPr>
            <a:r>
              <a:rPr lang="en-US" sz="2100" u="sng" dirty="0" smtClean="0"/>
              <a:t>Object Code</a:t>
            </a:r>
            <a:r>
              <a:rPr lang="en-US" sz="2100" dirty="0" smtClean="0"/>
              <a:t>	</a:t>
            </a:r>
            <a:r>
              <a:rPr lang="en-US" sz="2100" u="sng" dirty="0" smtClean="0"/>
              <a:t>Description</a:t>
            </a:r>
          </a:p>
          <a:p>
            <a:pPr marL="0" indent="0">
              <a:buNone/>
            </a:pPr>
            <a:endParaRPr lang="en-US" sz="2100" u="sng" dirty="0" smtClean="0"/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05-47		Non-capitalized Equipment ($2,000 - $4,999) – 			Grandfathered Awards</a:t>
            </a:r>
          </a:p>
          <a:p>
            <a:pPr marL="0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05-48		Non-capitalized </a:t>
            </a:r>
            <a:r>
              <a:rPr lang="en-US" sz="2100" dirty="0"/>
              <a:t>Equipment ($</a:t>
            </a:r>
            <a:r>
              <a:rPr lang="en-US" sz="2100" dirty="0" smtClean="0"/>
              <a:t>2,000 </a:t>
            </a:r>
            <a:r>
              <a:rPr lang="en-US" sz="2100" dirty="0"/>
              <a:t>- $4,999)  </a:t>
            </a:r>
            <a:r>
              <a:rPr lang="en-US" sz="2100" dirty="0" smtClean="0"/>
              <a:t>– 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2100" dirty="0" smtClean="0"/>
              <a:t>	M&amp;E Tax Exemption – Grandfathered Awards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*  New object codes are available in the Sage budget module </a:t>
            </a:r>
          </a:p>
          <a:p>
            <a:pPr marL="0" indent="0">
              <a:buNone/>
            </a:pPr>
            <a:r>
              <a:rPr lang="en-US" sz="1900" dirty="0" smtClean="0"/>
              <a:t>*  Will </a:t>
            </a:r>
            <a:r>
              <a:rPr lang="en-US" sz="1900" dirty="0"/>
              <a:t>be available to use in Ariba on </a:t>
            </a:r>
            <a:r>
              <a:rPr lang="en-US" sz="1900" dirty="0" smtClean="0"/>
              <a:t>7/1/2016 </a:t>
            </a:r>
            <a:r>
              <a:rPr lang="en-US" sz="1900" dirty="0"/>
              <a:t>for grandfathered award budgets </a:t>
            </a:r>
            <a:r>
              <a:rPr lang="en-US" sz="1900" dirty="0" smtClean="0"/>
              <a:t>only</a:t>
            </a:r>
          </a:p>
          <a:p>
            <a:pPr marL="0" indent="0">
              <a:buNone/>
            </a:pPr>
            <a:r>
              <a:rPr lang="en-US" sz="1900" dirty="0" smtClean="0"/>
              <a:t>*  Considered non-capital equipment, but will be excluded from indirect cost (F&amp;A)</a:t>
            </a:r>
          </a:p>
          <a:p>
            <a:pPr marL="0" indent="0">
              <a:buNone/>
            </a:pPr>
            <a:r>
              <a:rPr lang="en-US" sz="1900" dirty="0" smtClean="0"/>
              <a:t>    calculation</a:t>
            </a:r>
          </a:p>
          <a:p>
            <a:pPr marL="0" indent="0">
              <a:buNone/>
            </a:pPr>
            <a:endParaRPr lang="en-US" sz="17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 </a:t>
            </a:r>
            <a:br>
              <a:rPr lang="en-US" sz="3500" dirty="0" smtClean="0"/>
            </a:br>
            <a:r>
              <a:rPr lang="en-US" sz="3500" dirty="0" smtClean="0"/>
              <a:t>Sponsored </a:t>
            </a:r>
            <a:r>
              <a:rPr lang="en-US" sz="3500" dirty="0"/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29788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33733" cy="3801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Identifying Grandfathered Award Budgets</a:t>
            </a:r>
            <a:endParaRPr lang="en-US" sz="2000" u="sng" dirty="0" smtClean="0"/>
          </a:p>
          <a:p>
            <a:pPr marL="0" indent="0">
              <a:buNone/>
            </a:pPr>
            <a:r>
              <a:rPr lang="en-US" sz="1800" dirty="0" smtClean="0"/>
              <a:t>MyFD Budget Profile &gt; Grant Section &gt; Grant Flag 14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 </a:t>
            </a:r>
            <a:br>
              <a:rPr lang="en-US" sz="3500" dirty="0" smtClean="0"/>
            </a:br>
            <a:r>
              <a:rPr lang="en-US" sz="3500" dirty="0" smtClean="0"/>
              <a:t>Sponsored </a:t>
            </a:r>
            <a:r>
              <a:rPr lang="en-US" sz="3500" dirty="0"/>
              <a:t>Projects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581400"/>
            <a:ext cx="6934200" cy="283149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105400" y="6324600"/>
            <a:ext cx="3048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67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Equipment Threshold Change</a:t>
            </a:r>
            <a:br>
              <a:rPr lang="en-US" sz="3500" dirty="0" smtClean="0"/>
            </a:br>
            <a:r>
              <a:rPr lang="en-US" sz="3500" dirty="0" smtClean="0"/>
              <a:t>Ariba</a:t>
            </a:r>
            <a:r>
              <a:rPr lang="en-US" sz="3500" dirty="0"/>
              <a:t> </a:t>
            </a:r>
            <a:r>
              <a:rPr lang="en-US" sz="3500" dirty="0" smtClean="0"/>
              <a:t>Changes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June 29, 2016</a:t>
            </a:r>
          </a:p>
          <a:p>
            <a:r>
              <a:rPr lang="en-US" dirty="0" smtClean="0"/>
              <a:t>Heather Nicholson</a:t>
            </a:r>
            <a:endParaRPr lang="en-US" dirty="0" smtClean="0">
              <a:effectLst/>
            </a:endParaRPr>
          </a:p>
          <a:p>
            <a:r>
              <a:rPr lang="en-US" dirty="0" smtClean="0"/>
              <a:t>Procurement Services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University </a:t>
            </a:r>
            <a:r>
              <a:rPr lang="en-US" i="1" dirty="0">
                <a:effectLst/>
              </a:rPr>
              <a:t>of</a:t>
            </a:r>
            <a:r>
              <a:rPr lang="en-US" dirty="0">
                <a:effectLst/>
              </a:rPr>
              <a:t> Washington </a:t>
            </a:r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52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4384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/>
              <a:t>Starting 7/1/2016, the following Equipment Object Codes will no longer be available to use in Ariba.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u="sng" dirty="0"/>
              <a:t>Object Code</a:t>
            </a:r>
            <a:r>
              <a:rPr lang="en-US" sz="1600" dirty="0"/>
              <a:t>	</a:t>
            </a:r>
            <a:r>
              <a:rPr lang="en-US" sz="1600" u="sng" dirty="0"/>
              <a:t>Description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06-10		Computing Equipment ($2,000 - $4,999)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</a:t>
            </a:r>
            <a:r>
              <a:rPr lang="en-US" sz="1600" dirty="0" smtClean="0"/>
              <a:t>06-12</a:t>
            </a:r>
            <a:r>
              <a:rPr lang="en-US" sz="1600" dirty="0"/>
              <a:t>		Computing Equipment ($2,000 - $4,999</a:t>
            </a:r>
            <a:r>
              <a:rPr lang="en-US" sz="1600" dirty="0" smtClean="0"/>
              <a:t>) – M&amp;E Tax Exempt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06-14</a:t>
            </a:r>
            <a:r>
              <a:rPr lang="en-US" sz="1600" dirty="0"/>
              <a:t>		</a:t>
            </a:r>
            <a:r>
              <a:rPr lang="en-US" sz="1600" dirty="0" smtClean="0"/>
              <a:t>Computer Cluster </a:t>
            </a:r>
            <a:r>
              <a:rPr lang="en-US" sz="1600" dirty="0"/>
              <a:t>($2,000 - $4,999)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06-16 		</a:t>
            </a:r>
            <a:r>
              <a:rPr lang="en-US" sz="1600" dirty="0"/>
              <a:t>Computer Cluster ($2,000 - $4,999</a:t>
            </a:r>
            <a:r>
              <a:rPr lang="en-US" sz="1600" dirty="0" smtClean="0"/>
              <a:t>) – M&amp;E Tax Exempt</a:t>
            </a:r>
          </a:p>
          <a:p>
            <a:pPr marL="0" indent="0">
              <a:buNone/>
            </a:pPr>
            <a:r>
              <a:rPr lang="en-US" sz="1600" dirty="0" smtClean="0"/>
              <a:t>     06-90		Other Equipment Non-computing </a:t>
            </a:r>
            <a:r>
              <a:rPr lang="en-US" sz="1600" dirty="0"/>
              <a:t>($2,000 - $4,999</a:t>
            </a:r>
            <a:r>
              <a:rPr lang="en-US" sz="1600" dirty="0" smtClean="0"/>
              <a:t>)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06-92		</a:t>
            </a:r>
            <a:r>
              <a:rPr lang="en-US" sz="1600" dirty="0"/>
              <a:t>Other Equipment Non-computing ($2,000 - $4,999) </a:t>
            </a:r>
            <a:r>
              <a:rPr lang="en-US" sz="1600" dirty="0" smtClean="0"/>
              <a:t>- </a:t>
            </a:r>
            <a:r>
              <a:rPr lang="en-US" sz="1600" dirty="0"/>
              <a:t>M&amp;E Tax </a:t>
            </a:r>
            <a:r>
              <a:rPr lang="en-US" sz="1600" dirty="0" smtClean="0"/>
              <a:t>		Exempt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Threshold </a:t>
            </a:r>
            <a:r>
              <a:rPr lang="en-US" sz="3500" dirty="0" smtClean="0"/>
              <a:t>Change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>Ariba Changes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5362381"/>
            <a:ext cx="2396251" cy="149561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996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</a:t>
            </a:r>
            <a:br>
              <a:rPr lang="en-US" sz="3500" dirty="0" smtClean="0"/>
            </a:br>
            <a:r>
              <a:rPr lang="en-US" sz="3500" dirty="0" smtClean="0"/>
              <a:t>Overview</a:t>
            </a: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>
                <a:effectLst/>
              </a:rPr>
              <a:t>June 29, 2016</a:t>
            </a:r>
          </a:p>
          <a:p>
            <a:r>
              <a:rPr lang="en-US" sz="1700" dirty="0" smtClean="0"/>
              <a:t>Erin Fujiwara</a:t>
            </a:r>
          </a:p>
          <a:p>
            <a:r>
              <a:rPr lang="en-US" sz="1700" dirty="0" smtClean="0"/>
              <a:t>Equipment Inventory Office</a:t>
            </a:r>
            <a:endParaRPr lang="en-US" sz="1700" dirty="0" smtClean="0">
              <a:effectLst/>
            </a:endParaRPr>
          </a:p>
          <a:p>
            <a:r>
              <a:rPr lang="en-US" sz="1700" dirty="0">
                <a:effectLst/>
              </a:rPr>
              <a:t>University </a:t>
            </a:r>
            <a:r>
              <a:rPr lang="en-US" sz="1700" i="1" dirty="0">
                <a:effectLst/>
              </a:rPr>
              <a:t>of</a:t>
            </a:r>
            <a:r>
              <a:rPr lang="en-US" sz="1700" dirty="0">
                <a:effectLst/>
              </a:rPr>
              <a:t> Washington </a:t>
            </a:r>
            <a:endParaRPr lang="en-US" sz="1700" dirty="0" smtClean="0">
              <a:effectLst/>
            </a:endParaRPr>
          </a:p>
          <a:p>
            <a:endParaRPr lang="en-US" sz="19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35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86000"/>
            <a:ext cx="8153400" cy="401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New $5,000 threshold will apply to:</a:t>
            </a:r>
          </a:p>
          <a:p>
            <a:r>
              <a:rPr lang="en-US" sz="1800" dirty="0" smtClean="0"/>
              <a:t>Purchase orders (BPO and EI)</a:t>
            </a:r>
          </a:p>
          <a:p>
            <a:r>
              <a:rPr lang="en-US" sz="1800" dirty="0" smtClean="0"/>
              <a:t>Non-PO Invoices</a:t>
            </a:r>
          </a:p>
          <a:p>
            <a:r>
              <a:rPr lang="en-US" sz="1800" dirty="0" err="1" smtClean="0"/>
              <a:t>eReimbursements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1800" dirty="0"/>
              <a:t>The </a:t>
            </a:r>
            <a:r>
              <a:rPr lang="en-US" sz="1800" dirty="0" smtClean="0"/>
              <a:t>approval date </a:t>
            </a:r>
            <a:r>
              <a:rPr lang="en-US" sz="1800" dirty="0"/>
              <a:t>will determine which threshold will apply.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$2,000 threshold will apply </a:t>
            </a:r>
            <a:r>
              <a:rPr lang="en-US" sz="1800" dirty="0" smtClean="0"/>
              <a:t>if fully approved </a:t>
            </a:r>
            <a:r>
              <a:rPr lang="en-US" sz="1800" dirty="0"/>
              <a:t>prior to July 1, 2016, with the equipment object code “06</a:t>
            </a:r>
            <a:r>
              <a:rPr lang="en-US" sz="1800" dirty="0" smtClean="0"/>
              <a:t>”</a:t>
            </a:r>
            <a:endParaRPr lang="en-US" sz="1800" dirty="0" smtClean="0"/>
          </a:p>
          <a:p>
            <a:r>
              <a:rPr lang="en-US" sz="1800" dirty="0" smtClean="0"/>
              <a:t>Anything executed </a:t>
            </a:r>
            <a:r>
              <a:rPr lang="en-US" sz="1800" dirty="0"/>
              <a:t>on or after July 1, 2016 will be subject to the new $5,000 threshold.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Threshold Change</a:t>
            </a:r>
            <a:br>
              <a:rPr lang="en-US" sz="3500" dirty="0"/>
            </a:br>
            <a:r>
              <a:rPr lang="en-US" sz="3500" dirty="0" smtClean="0"/>
              <a:t>Ariba Changes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215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438401"/>
            <a:ext cx="8382000" cy="3429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800" b="1" u="sng" dirty="0" smtClean="0"/>
          </a:p>
          <a:p>
            <a:pPr marL="0" indent="0">
              <a:buNone/>
            </a:pPr>
            <a:r>
              <a:rPr lang="en-US" sz="3800" b="1" u="sng" dirty="0" smtClean="0"/>
              <a:t>Purchase </a:t>
            </a:r>
            <a:r>
              <a:rPr lang="en-US" sz="3800" b="1" u="sng" dirty="0" smtClean="0"/>
              <a:t>Order Approval Clarification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*</a:t>
            </a:r>
            <a:r>
              <a:rPr lang="en-US" sz="2200" dirty="0" smtClean="0"/>
              <a:t>The </a:t>
            </a:r>
            <a:r>
              <a:rPr lang="en-US" sz="2200" dirty="0"/>
              <a:t>$2,000 threshold will apply in cases where a purchase order has been </a:t>
            </a:r>
            <a:r>
              <a:rPr lang="en-US" sz="2200" b="1" dirty="0">
                <a:solidFill>
                  <a:srgbClr val="7030A0"/>
                </a:solidFill>
              </a:rPr>
              <a:t>fully executed </a:t>
            </a:r>
            <a:r>
              <a:rPr lang="en-US" sz="2200" dirty="0" smtClean="0">
                <a:solidFill>
                  <a:srgbClr val="7030A0"/>
                </a:solidFill>
              </a:rPr>
              <a:t>(</a:t>
            </a:r>
            <a:r>
              <a:rPr lang="en-US" sz="2200" b="1" u="sng" dirty="0">
                <a:solidFill>
                  <a:srgbClr val="7030A0"/>
                </a:solidFill>
              </a:rPr>
              <a:t>EI or BPO number issued</a:t>
            </a:r>
            <a:r>
              <a:rPr lang="en-US" sz="2200" dirty="0">
                <a:solidFill>
                  <a:srgbClr val="7030A0"/>
                </a:solidFill>
              </a:rPr>
              <a:t>) </a:t>
            </a:r>
            <a:r>
              <a:rPr lang="en-US" sz="2200" dirty="0"/>
              <a:t>prior to July 1, </a:t>
            </a:r>
            <a:r>
              <a:rPr lang="en-US" sz="2200" dirty="0" smtClean="0"/>
              <a:t>2016 </a:t>
            </a:r>
            <a:r>
              <a:rPr lang="en-US" sz="1800" dirty="0"/>
              <a:t>regardless of when the equipment is paid for and/or received. 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*We recommend submitting requisitions early to ensure the buyers have adequate time to work through any contracting and compliance issues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*Check Ariba to ensure outstanding  requisitions and contract requests have been processed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*Requisitions that are not fully executed on July 1, 2016, will be subject to the new $5,000 </a:t>
            </a:r>
            <a:r>
              <a:rPr lang="en-US" sz="2200" dirty="0" smtClean="0"/>
              <a:t>threshold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Threshold Change</a:t>
            </a:r>
            <a:br>
              <a:rPr lang="en-US" sz="3500" dirty="0"/>
            </a:br>
            <a:r>
              <a:rPr lang="en-US" sz="3500" dirty="0"/>
              <a:t>Ariba Changes</a:t>
            </a:r>
          </a:p>
        </p:txBody>
      </p:sp>
    </p:spTree>
    <p:extLst>
      <p:ext uri="{BB962C8B-B14F-4D97-AF65-F5344CB8AC3E}">
        <p14:creationId xmlns:p14="http://schemas.microsoft.com/office/powerpoint/2010/main" val="15427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86000"/>
            <a:ext cx="8153400" cy="401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000" b="1" dirty="0" smtClean="0"/>
              <a:t>Frequently asked questions including the initial announcement are available on the EIO’s website:</a:t>
            </a:r>
            <a:endParaRPr lang="en-US" sz="2000" dirty="0"/>
          </a:p>
          <a:p>
            <a:pPr marL="0" indent="0">
              <a:buNone/>
            </a:pPr>
            <a:endParaRPr lang="en-US" sz="2200" u="sng" dirty="0" smtClean="0"/>
          </a:p>
          <a:p>
            <a:pPr marL="0" indent="0">
              <a:buNone/>
            </a:pPr>
            <a:r>
              <a:rPr lang="en-US" sz="1800" u="sng" dirty="0" smtClean="0"/>
              <a:t>https</a:t>
            </a:r>
            <a:r>
              <a:rPr lang="en-US" sz="1800" u="sng" dirty="0"/>
              <a:t>://f2.washington.edu/fm/eio/new-equipment-threshold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Equipment Threshold Change</a:t>
            </a:r>
            <a:br>
              <a:rPr lang="en-US" sz="3500" dirty="0" smtClean="0"/>
            </a:br>
            <a:r>
              <a:rPr lang="en-US" sz="3500" dirty="0" smtClean="0"/>
              <a:t> FAQ’s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01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981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Equipment </a:t>
            </a:r>
            <a:r>
              <a:rPr lang="en-US" sz="1200" b="1" dirty="0"/>
              <a:t>Inventory Office  (EIO</a:t>
            </a:r>
            <a:r>
              <a:rPr lang="en-US" sz="1200" dirty="0"/>
              <a:t>) </a:t>
            </a:r>
            <a:r>
              <a:rPr lang="en-US" sz="1200" b="1" dirty="0"/>
              <a:t>– </a:t>
            </a:r>
            <a:r>
              <a:rPr lang="en-US" sz="1200" b="1" dirty="0" smtClean="0">
                <a:hlinkClick r:id="rId2"/>
              </a:rPr>
              <a:t>eio@uw.edu</a:t>
            </a:r>
            <a:endParaRPr lang="en-US" sz="1200" b="1" dirty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equipment management, Oasis changes,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physical </a:t>
            </a:r>
            <a:r>
              <a:rPr lang="en-US" sz="1200" dirty="0"/>
              <a:t>inventory, depreciation and purchase of new equipment 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Office </a:t>
            </a:r>
            <a:r>
              <a:rPr lang="en-US" sz="1200" b="1" dirty="0"/>
              <a:t>of Sponsored Programs (OSP)</a:t>
            </a:r>
            <a:r>
              <a:rPr lang="en-US" sz="1200" dirty="0"/>
              <a:t> </a:t>
            </a:r>
            <a:r>
              <a:rPr lang="en-US" sz="1200" b="1" dirty="0"/>
              <a:t>– </a:t>
            </a:r>
            <a:r>
              <a:rPr lang="en-US" sz="1200" b="1" dirty="0" smtClean="0">
                <a:hlinkClick r:id="rId3"/>
              </a:rPr>
              <a:t>osp@uw.edu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proposals, awards, sponsors, applications </a:t>
            </a:r>
            <a:r>
              <a:rPr lang="en-US" sz="1200" dirty="0" smtClean="0"/>
              <a:t>and proposals</a:t>
            </a:r>
            <a:r>
              <a:rPr lang="en-US" sz="1200" dirty="0"/>
              <a:t>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                     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Grant </a:t>
            </a:r>
            <a:r>
              <a:rPr lang="en-US" sz="1200" b="1" dirty="0"/>
              <a:t>and Contract Accounting (GCA)</a:t>
            </a:r>
            <a:r>
              <a:rPr lang="en-US" sz="1200" dirty="0"/>
              <a:t> </a:t>
            </a:r>
            <a:r>
              <a:rPr lang="en-US" sz="1200" b="1" dirty="0"/>
              <a:t>– </a:t>
            </a:r>
            <a:r>
              <a:rPr lang="en-US" sz="1200" b="1" dirty="0">
                <a:hlinkClick r:id="rId4"/>
              </a:rPr>
              <a:t>gcahelp@uw.edu</a:t>
            </a:r>
            <a:r>
              <a:rPr lang="en-US" sz="1200" b="1" dirty="0"/>
              <a:t> 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GrantTracker</a:t>
            </a:r>
            <a:r>
              <a:rPr lang="en-US" sz="1200" b="1" dirty="0"/>
              <a:t>: 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http://www.washington.edu/research/gca/budget/granttracker.html</a:t>
            </a:r>
            <a:endParaRPr lang="en-US" sz="1200" b="1" dirty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application of F&amp;A </a:t>
            </a:r>
            <a:r>
              <a:rPr lang="en-US" sz="1200" dirty="0" smtClean="0"/>
              <a:t>rates and base and grant flag for grandfathered awards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Management </a:t>
            </a:r>
            <a:r>
              <a:rPr lang="en-US" sz="1200" b="1" dirty="0"/>
              <a:t>Accounting and Analysis (MAA)</a:t>
            </a:r>
            <a:r>
              <a:rPr lang="en-US" sz="1200" dirty="0"/>
              <a:t> – </a:t>
            </a:r>
            <a:r>
              <a:rPr lang="en-US" sz="1200" dirty="0">
                <a:hlinkClick r:id="rId6"/>
              </a:rPr>
              <a:t>mda1213@u.washington.edu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F&amp;A </a:t>
            </a:r>
            <a:r>
              <a:rPr lang="en-US" sz="1200" dirty="0" smtClean="0"/>
              <a:t>rate calculation, </a:t>
            </a:r>
            <a:r>
              <a:rPr lang="en-US" sz="1200" dirty="0"/>
              <a:t>direct and indirect </a:t>
            </a:r>
            <a:r>
              <a:rPr lang="en-US" sz="1200" dirty="0" smtClean="0"/>
              <a:t>cost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Procurement </a:t>
            </a:r>
            <a:r>
              <a:rPr lang="en-US" sz="1200" b="1" dirty="0"/>
              <a:t>Services</a:t>
            </a:r>
            <a:r>
              <a:rPr lang="en-US" sz="1200" dirty="0"/>
              <a:t> </a:t>
            </a:r>
            <a:r>
              <a:rPr lang="en-US" sz="1200" b="1" dirty="0"/>
              <a:t>– </a:t>
            </a:r>
            <a:r>
              <a:rPr lang="en-US" sz="1200" b="1" dirty="0" smtClean="0">
                <a:hlinkClick r:id="rId3"/>
              </a:rPr>
              <a:t>pcshelp@uw.edu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</a:t>
            </a:r>
            <a:r>
              <a:rPr lang="en-US" sz="1200" dirty="0" smtClean="0"/>
              <a:t>purchasing, purchase orders </a:t>
            </a:r>
            <a:r>
              <a:rPr lang="en-US" sz="1200" dirty="0"/>
              <a:t>and </a:t>
            </a:r>
            <a:r>
              <a:rPr lang="en-US" sz="1200" dirty="0" smtClean="0"/>
              <a:t>Ariba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Office </a:t>
            </a:r>
            <a:r>
              <a:rPr lang="en-US" sz="1200" b="1" dirty="0"/>
              <a:t>of Research Information Services (ORIS)</a:t>
            </a:r>
            <a:r>
              <a:rPr lang="en-US" sz="1200" dirty="0"/>
              <a:t> </a:t>
            </a:r>
            <a:r>
              <a:rPr lang="en-US" sz="1200" b="1" dirty="0"/>
              <a:t>– </a:t>
            </a:r>
            <a:r>
              <a:rPr lang="en-US" sz="1200" b="1" dirty="0" smtClean="0">
                <a:hlinkClick r:id="rId7"/>
              </a:rPr>
              <a:t>oris@uw.edu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for </a:t>
            </a:r>
            <a:r>
              <a:rPr lang="en-US" sz="1200" dirty="0"/>
              <a:t>questions related to </a:t>
            </a:r>
            <a:r>
              <a:rPr lang="en-US" sz="1200" dirty="0" smtClean="0"/>
              <a:t>Sage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/>
              <a:t>Financial </a:t>
            </a:r>
            <a:r>
              <a:rPr lang="en-US" sz="1200" b="1" dirty="0"/>
              <a:t>Reporting (FR) - </a:t>
            </a:r>
            <a:r>
              <a:rPr lang="en-US" sz="1200" b="1" dirty="0">
                <a:hlinkClick r:id="rId8"/>
              </a:rPr>
              <a:t>accountg@uw.edu</a:t>
            </a:r>
            <a:endParaRPr lang="en-US" sz="1200" b="1" dirty="0" smtClean="0"/>
          </a:p>
          <a:p>
            <a:pPr marL="0" indent="0">
              <a:buNone/>
            </a:pPr>
            <a:r>
              <a:rPr lang="en-US" sz="1200" dirty="0" smtClean="0"/>
              <a:t>For questions related to general accounting and financial reporting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Threshold </a:t>
            </a:r>
            <a:r>
              <a:rPr lang="en-US" sz="3500" dirty="0" smtClean="0"/>
              <a:t>Change</a:t>
            </a:r>
            <a:br>
              <a:rPr lang="en-US" sz="3500" dirty="0" smtClean="0"/>
            </a:br>
            <a:r>
              <a:rPr lang="en-US" sz="3500" dirty="0" smtClean="0"/>
              <a:t>Contact Information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78063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2148340"/>
            <a:ext cx="8382000" cy="4319700"/>
          </a:xfrm>
        </p:spPr>
        <p:txBody>
          <a:bodyPr>
            <a:noAutofit/>
          </a:bodyPr>
          <a:lstStyle/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Effective 7/1/2016, </a:t>
            </a:r>
            <a:r>
              <a:rPr lang="en-US" b="1" dirty="0" smtClean="0"/>
              <a:t>UW’s equipment capitalization </a:t>
            </a:r>
            <a:r>
              <a:rPr lang="en-US" dirty="0" smtClean="0"/>
              <a:t>threshold will increase from </a:t>
            </a:r>
            <a:r>
              <a:rPr lang="en-US" b="1" dirty="0" smtClean="0"/>
              <a:t>$2,000 to $5,000</a:t>
            </a:r>
          </a:p>
          <a:p>
            <a:pPr marL="301943" lvl="1" indent="0">
              <a:buNone/>
            </a:pPr>
            <a:endParaRPr lang="en-US" sz="1050" b="1" dirty="0"/>
          </a:p>
          <a:p>
            <a:pPr marL="301943" lvl="1" indent="0">
              <a:buNone/>
            </a:pPr>
            <a:r>
              <a:rPr lang="en-US" sz="2000" dirty="0" smtClean="0"/>
              <a:t>Equipment </a:t>
            </a:r>
            <a:r>
              <a:rPr lang="en-US" sz="2000" dirty="0"/>
              <a:t>over the threshold is </a:t>
            </a:r>
            <a:endParaRPr lang="en-US" sz="2000" dirty="0" smtClean="0"/>
          </a:p>
          <a:p>
            <a:pPr lvl="2"/>
            <a:r>
              <a:rPr lang="en-US" sz="1800" dirty="0" smtClean="0"/>
              <a:t>Capitalized,</a:t>
            </a:r>
          </a:p>
          <a:p>
            <a:pPr lvl="2"/>
            <a:r>
              <a:rPr lang="en-US" sz="1800" dirty="0" smtClean="0"/>
              <a:t>Depreciated,</a:t>
            </a:r>
          </a:p>
          <a:p>
            <a:pPr lvl="2"/>
            <a:r>
              <a:rPr lang="en-US" sz="1800" dirty="0" smtClean="0"/>
              <a:t>Tagged,</a:t>
            </a:r>
          </a:p>
          <a:p>
            <a:pPr lvl="2"/>
            <a:r>
              <a:rPr lang="en-US" sz="1800" dirty="0" smtClean="0"/>
              <a:t>Tracked </a:t>
            </a:r>
            <a:r>
              <a:rPr lang="en-US" sz="1800" dirty="0"/>
              <a:t>and </a:t>
            </a:r>
            <a:endParaRPr lang="en-US" sz="1800" dirty="0" smtClean="0"/>
          </a:p>
          <a:p>
            <a:pPr lvl="2"/>
            <a:r>
              <a:rPr lang="en-US" sz="1800" dirty="0" smtClean="0"/>
              <a:t>Inventoried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Equipment Threshold Change 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1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586133" cy="3450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u="sng" dirty="0" smtClean="0"/>
              <a:t>Considerations </a:t>
            </a:r>
            <a:r>
              <a:rPr lang="en-US" sz="2000" b="1" u="sng" dirty="0"/>
              <a:t>for the change</a:t>
            </a:r>
            <a:r>
              <a:rPr lang="en-US" sz="2000" b="1" u="sng" dirty="0" smtClean="0"/>
              <a:t>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Anticipated reduction of administrative burden for faculty and </a:t>
            </a:r>
            <a:r>
              <a:rPr lang="en-US" sz="1800" dirty="0" smtClean="0"/>
              <a:t>staff</a:t>
            </a:r>
          </a:p>
          <a:p>
            <a:r>
              <a:rPr lang="en-US" sz="1800" dirty="0" smtClean="0"/>
              <a:t>Resolves threshold alignment issues between UW, the Federal government and the State of Washington </a:t>
            </a:r>
          </a:p>
          <a:p>
            <a:r>
              <a:rPr lang="en-US" sz="1800" dirty="0" smtClean="0"/>
              <a:t>Inventory </a:t>
            </a:r>
            <a:r>
              <a:rPr lang="en-US" sz="1800" dirty="0"/>
              <a:t>process is manual and paper-intensive </a:t>
            </a:r>
            <a:endParaRPr lang="en-US" sz="1800" dirty="0" smtClean="0"/>
          </a:p>
          <a:p>
            <a:r>
              <a:rPr lang="en-US" sz="1800" dirty="0" smtClean="0"/>
              <a:t>Our </a:t>
            </a:r>
            <a:r>
              <a:rPr lang="en-US" sz="1800" dirty="0"/>
              <a:t>top 24 research peers have increased their respective thresholds to $</a:t>
            </a:r>
            <a:r>
              <a:rPr lang="en-US" sz="1800" dirty="0" smtClean="0"/>
              <a:t>5,000</a:t>
            </a:r>
          </a:p>
          <a:p>
            <a:r>
              <a:rPr lang="en-US" sz="1800" dirty="0" smtClean="0"/>
              <a:t>Eliminates the previous inconsistent treatment of recharge/cost center equipment ($5K) with the non-recharge/cost center equipment($2K)</a:t>
            </a:r>
            <a:endParaRPr lang="en-US" sz="1800" dirty="0"/>
          </a:p>
          <a:p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Equipment Threshold Change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67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b="1" u="sng" dirty="0" smtClean="0"/>
          </a:p>
          <a:p>
            <a:pPr marL="0" indent="0">
              <a:buNone/>
            </a:pPr>
            <a:endParaRPr lang="en-US" sz="2200" b="1" u="sng" dirty="0" smtClean="0"/>
          </a:p>
          <a:p>
            <a:pPr marL="0" indent="0">
              <a:buNone/>
            </a:pPr>
            <a:r>
              <a:rPr lang="en-US" sz="2000" b="1" u="sng" dirty="0" smtClean="0"/>
              <a:t>Assets </a:t>
            </a:r>
            <a:r>
              <a:rPr lang="en-US" sz="2000" b="1" u="sng" dirty="0"/>
              <a:t>in </a:t>
            </a:r>
            <a:r>
              <a:rPr lang="en-US" sz="2000" b="1" u="sng" dirty="0" smtClean="0"/>
              <a:t>targeted range ($2,000 - $4,999) represent: </a:t>
            </a:r>
          </a:p>
          <a:p>
            <a:pPr marL="0" indent="0">
              <a:buNone/>
            </a:pPr>
            <a:endParaRPr lang="en-US" sz="1800" b="1" u="sng" dirty="0" smtClean="0"/>
          </a:p>
          <a:p>
            <a:r>
              <a:rPr lang="en-US" sz="1800" dirty="0" smtClean="0"/>
              <a:t>Only 13% of the total value of inventory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Over </a:t>
            </a:r>
            <a:r>
              <a:rPr lang="en-US" sz="1800" dirty="0"/>
              <a:t>65% (40,000 count) of items in total </a:t>
            </a:r>
            <a:r>
              <a:rPr lang="en-US" sz="1800" dirty="0" smtClean="0"/>
              <a:t>inventory</a:t>
            </a:r>
          </a:p>
          <a:p>
            <a:endParaRPr lang="en-US" sz="1800" dirty="0" smtClean="0"/>
          </a:p>
          <a:p>
            <a:r>
              <a:rPr lang="en-US" sz="1800" dirty="0" smtClean="0"/>
              <a:t>Over </a:t>
            </a:r>
            <a:r>
              <a:rPr lang="en-US" sz="1800" dirty="0"/>
              <a:t>60% (3,300 count) of equipment items purchased in FY 2013 </a:t>
            </a:r>
            <a:r>
              <a:rPr lang="en-US" sz="1800" dirty="0" smtClean="0"/>
              <a:t>were between the $2,000 and $4,999 range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Equipment Threshold Change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807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b="1" u="sng" dirty="0" smtClean="0"/>
          </a:p>
          <a:p>
            <a:pPr marL="0" indent="0">
              <a:buNone/>
            </a:pPr>
            <a:r>
              <a:rPr lang="en-US" sz="2000" b="1" u="sng" dirty="0" smtClean="0"/>
              <a:t>Participants involved in decision making process</a:t>
            </a:r>
          </a:p>
          <a:p>
            <a:pPr marL="0" indent="0">
              <a:buNone/>
            </a:pPr>
            <a:endParaRPr lang="en-US" sz="2000" b="1" u="sng" dirty="0"/>
          </a:p>
          <a:p>
            <a:r>
              <a:rPr lang="en-US" sz="1800" dirty="0" smtClean="0"/>
              <a:t>Faculty Council on Research</a:t>
            </a:r>
          </a:p>
          <a:p>
            <a:r>
              <a:rPr lang="en-US" sz="1800" dirty="0" smtClean="0"/>
              <a:t>Research Advisory Board</a:t>
            </a:r>
          </a:p>
          <a:p>
            <a:r>
              <a:rPr lang="en-US" sz="1800" dirty="0" smtClean="0"/>
              <a:t>Associate Deans for Research</a:t>
            </a:r>
          </a:p>
          <a:p>
            <a:r>
              <a:rPr lang="en-US" sz="1800" dirty="0" smtClean="0"/>
              <a:t>Post-award Administrative Advisory Group</a:t>
            </a:r>
          </a:p>
          <a:p>
            <a:r>
              <a:rPr lang="en-US" sz="1800" dirty="0" smtClean="0"/>
              <a:t>Office of Research</a:t>
            </a:r>
          </a:p>
          <a:p>
            <a:r>
              <a:rPr lang="en-US" sz="1800" dirty="0" smtClean="0"/>
              <a:t>Office of Sponsored Programs</a:t>
            </a:r>
          </a:p>
          <a:p>
            <a:r>
              <a:rPr lang="en-US" sz="1800" dirty="0" smtClean="0"/>
              <a:t>Office of Planning and Budgeting </a:t>
            </a:r>
            <a:endParaRPr lang="en-US" sz="1800" dirty="0"/>
          </a:p>
          <a:p>
            <a:r>
              <a:rPr lang="en-US" sz="1800" dirty="0" smtClean="0"/>
              <a:t>Financial Accounting</a:t>
            </a:r>
          </a:p>
          <a:p>
            <a:r>
              <a:rPr lang="en-US" sz="1800" dirty="0" smtClean="0"/>
              <a:t>Research Accounting and Analysis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3009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97875" algn="r"/>
              </a:tabLst>
            </a:pPr>
            <a:r>
              <a:rPr lang="en-US" sz="1400" dirty="0" smtClean="0">
                <a:effectLst/>
              </a:rPr>
              <a:t>	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4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Changes for existing assets under $5,000 </a:t>
            </a:r>
          </a:p>
          <a:p>
            <a:pPr marL="0" indent="0">
              <a:buNone/>
            </a:pPr>
            <a:endParaRPr lang="en-US" sz="2000" b="1" u="sng" dirty="0"/>
          </a:p>
          <a:p>
            <a:r>
              <a:rPr lang="en-US" sz="1800" dirty="0" smtClean="0"/>
              <a:t>Assets with a remaining net book value will remain active and continue to depreciate annually</a:t>
            </a:r>
          </a:p>
          <a:p>
            <a:r>
              <a:rPr lang="en-US" sz="1800" dirty="0"/>
              <a:t>Mass update of new titles in </a:t>
            </a:r>
            <a:r>
              <a:rPr lang="en-US" sz="1800" dirty="0" smtClean="0"/>
              <a:t>Oasis</a:t>
            </a:r>
          </a:p>
          <a:p>
            <a:r>
              <a:rPr lang="en-US" sz="1800" dirty="0" smtClean="0"/>
              <a:t>Retirement of items with $0 net book value at the beginning of each fiscal year for the next 5 fiscal years (FY17 – FY22)</a:t>
            </a:r>
          </a:p>
          <a:p>
            <a:r>
              <a:rPr lang="en-US" sz="1800" dirty="0" smtClean="0"/>
              <a:t>Assets will not be included in future physical inventory and federal property reports</a:t>
            </a:r>
          </a:p>
          <a:p>
            <a:r>
              <a:rPr lang="en-US" sz="1800" dirty="0" smtClean="0"/>
              <a:t>Active assets can be viewed in Oasis through ad-hoc reports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Equipment Threshold Change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961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/>
              <a:t>Equipment </a:t>
            </a:r>
            <a:r>
              <a:rPr lang="en-US" sz="3500" dirty="0" smtClean="0"/>
              <a:t>Threshold Change</a:t>
            </a:r>
            <a:br>
              <a:rPr lang="en-US" sz="3500" dirty="0" smtClean="0"/>
            </a:br>
            <a:r>
              <a:rPr lang="en-US" sz="3500" dirty="0" smtClean="0"/>
              <a:t>Object Code Changes</a:t>
            </a:r>
            <a:br>
              <a:rPr lang="en-US" sz="3500" dirty="0" smtClean="0"/>
            </a:br>
            <a:endParaRPr lang="en-US" sz="3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>
                <a:effectLst/>
              </a:rPr>
              <a:t>June 29, 2016</a:t>
            </a:r>
          </a:p>
          <a:p>
            <a:r>
              <a:rPr lang="en-US" sz="1700" dirty="0" smtClean="0"/>
              <a:t>Erin Fujiwara</a:t>
            </a:r>
            <a:endParaRPr lang="en-US" sz="1700" dirty="0" smtClean="0">
              <a:effectLst/>
            </a:endParaRPr>
          </a:p>
          <a:p>
            <a:r>
              <a:rPr lang="en-US" sz="1700" dirty="0" smtClean="0"/>
              <a:t>Equipment Inventory Office</a:t>
            </a:r>
            <a:endParaRPr lang="en-US" sz="1700" dirty="0" smtClean="0">
              <a:effectLst/>
            </a:endParaRPr>
          </a:p>
          <a:p>
            <a:r>
              <a:rPr lang="en-US" sz="1700" dirty="0">
                <a:effectLst/>
              </a:rPr>
              <a:t>University </a:t>
            </a:r>
            <a:r>
              <a:rPr lang="en-US" sz="1700" i="1" dirty="0">
                <a:effectLst/>
              </a:rPr>
              <a:t>of</a:t>
            </a:r>
            <a:r>
              <a:rPr lang="en-US" sz="1700" dirty="0">
                <a:effectLst/>
              </a:rPr>
              <a:t> Washington </a:t>
            </a:r>
            <a:endParaRPr lang="en-US" sz="1700" dirty="0" smtClean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42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Equipment Threshold Change</a:t>
            </a:r>
            <a:br>
              <a:rPr lang="en-US" dirty="0" smtClean="0"/>
            </a:br>
            <a:r>
              <a:rPr lang="en-US" dirty="0" smtClean="0"/>
              <a:t>Object Code Changes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590800"/>
            <a:ext cx="8686800" cy="1828800"/>
          </a:xfrm>
        </p:spPr>
      </p:pic>
      <p:pic>
        <p:nvPicPr>
          <p:cNvPr id="17" name="Content Placeholder 16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800600"/>
            <a:ext cx="8686800" cy="1905000"/>
          </a:xfrm>
        </p:spPr>
      </p:pic>
    </p:spTree>
    <p:extLst>
      <p:ext uri="{BB962C8B-B14F-4D97-AF65-F5344CB8AC3E}">
        <p14:creationId xmlns:p14="http://schemas.microsoft.com/office/powerpoint/2010/main" val="21222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493658"/>
      </a:accent1>
      <a:accent2>
        <a:srgbClr val="438086"/>
      </a:accent2>
      <a:accent3>
        <a:srgbClr val="934B21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B1852D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2793</TotalTime>
  <Words>879</Words>
  <Application>Microsoft Office PowerPoint</Application>
  <PresentationFormat>On-screen Show (4:3)</PresentationFormat>
  <Paragraphs>271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Candara</vt:lpstr>
      <vt:lpstr>Palatino Linotype</vt:lpstr>
      <vt:lpstr>Symbol</vt:lpstr>
      <vt:lpstr>Times New Roman</vt:lpstr>
      <vt:lpstr>Waveform</vt:lpstr>
      <vt:lpstr>PowerPoint Presentation</vt:lpstr>
      <vt:lpstr>Equipment Threshold Change Overview</vt:lpstr>
      <vt:lpstr>Equipment Threshold Change </vt:lpstr>
      <vt:lpstr>Equipment Threshold Change </vt:lpstr>
      <vt:lpstr>Equipment Threshold Change</vt:lpstr>
      <vt:lpstr>Equipment Threshold Change</vt:lpstr>
      <vt:lpstr>Equipment Threshold Change</vt:lpstr>
      <vt:lpstr>Equipment Threshold Change Object Code Changes </vt:lpstr>
      <vt:lpstr>Equipment Threshold Change Object Code Changes</vt:lpstr>
      <vt:lpstr>Equipment Threshold Change Object Code Changes</vt:lpstr>
      <vt:lpstr>Equipment Threshold Change  Object Code Changes</vt:lpstr>
      <vt:lpstr>Equipment Threshold Change Object Code Changes</vt:lpstr>
      <vt:lpstr>Equipment Threshold Change Sponsored Projects</vt:lpstr>
      <vt:lpstr>Equipment Threshold Change   Sponsored Projects</vt:lpstr>
      <vt:lpstr>Equipment Threshold Change  Sponsored Projects</vt:lpstr>
      <vt:lpstr>Equipment Threshold Change  Sponsored Projects</vt:lpstr>
      <vt:lpstr>Equipment Threshold Change  Sponsored Projects</vt:lpstr>
      <vt:lpstr>Equipment Threshold Change Ariba Changes </vt:lpstr>
      <vt:lpstr>Equipment Threshold Change Ariba Changes</vt:lpstr>
      <vt:lpstr>Equipment Threshold Change Ariba Changes</vt:lpstr>
      <vt:lpstr>Equipment Threshold Change Ariba Changes</vt:lpstr>
      <vt:lpstr>Equipment Threshold Change  FAQ’s</vt:lpstr>
      <vt:lpstr>Equipment Threshold Change Contact Information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  Demo</dc:title>
  <dc:creator>dwentz</dc:creator>
  <cp:lastModifiedBy>Erin M. Fujiwara</cp:lastModifiedBy>
  <cp:revision>132</cp:revision>
  <cp:lastPrinted>2016-06-29T15:49:46Z</cp:lastPrinted>
  <dcterms:created xsi:type="dcterms:W3CDTF">2013-04-30T15:46:09Z</dcterms:created>
  <dcterms:modified xsi:type="dcterms:W3CDTF">2016-06-29T15:59:59Z</dcterms:modified>
</cp:coreProperties>
</file>