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sldIdLst>
    <p:sldId id="256" r:id="rId2"/>
    <p:sldId id="261" r:id="rId3"/>
    <p:sldId id="257" r:id="rId4"/>
    <p:sldId id="280" r:id="rId5"/>
    <p:sldId id="258" r:id="rId6"/>
    <p:sldId id="265" r:id="rId7"/>
    <p:sldId id="260" r:id="rId8"/>
    <p:sldId id="268" r:id="rId9"/>
    <p:sldId id="281" r:id="rId10"/>
    <p:sldId id="273" r:id="rId11"/>
    <p:sldId id="270" r:id="rId12"/>
    <p:sldId id="271" r:id="rId13"/>
    <p:sldId id="272" r:id="rId14"/>
    <p:sldId id="274" r:id="rId15"/>
    <p:sldId id="277" r:id="rId16"/>
    <p:sldId id="275" r:id="rId17"/>
    <p:sldId id="276"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9900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3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9751D6-5394-4CD3-9F1E-4838F55F063D}" type="datetimeFigureOut">
              <a:rPr lang="en-US" smtClean="0"/>
              <a:pPr/>
              <a:t>10/14/2011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9DCC34-9AE7-4A35-AE9E-E11C2C026E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Chung: Biochemistry1/1/10</a:t>
            </a:r>
          </a:p>
          <a:p>
            <a:r>
              <a:rPr lang="en-US" dirty="0" smtClean="0"/>
              <a:t>Does not answer required</a:t>
            </a:r>
            <a:r>
              <a:rPr lang="en-US" baseline="0" dirty="0" smtClean="0"/>
              <a:t> questions. NIH Grants Policy Statement: “</a:t>
            </a:r>
            <a:r>
              <a:rPr lang="en-US" dirty="0" smtClean="0"/>
              <a:t>An explanation merely stating that the transfer was made "to correct error" or "to transfer to correct project" is not sufficient.”</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Lober</a:t>
            </a:r>
            <a:r>
              <a:rPr lang="en-US" dirty="0" smtClean="0"/>
              <a:t>, Wm. 9/16/10</a:t>
            </a:r>
          </a:p>
          <a:p>
            <a:r>
              <a:rPr lang="en-US" dirty="0" smtClean="0"/>
              <a:t>Delay in setting up sub budgets</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Kathleen Bell	1/1/10</a:t>
            </a:r>
          </a:p>
          <a:p>
            <a:r>
              <a:rPr lang="en-US" dirty="0" smtClean="0"/>
              <a:t>PI delegating compliance review to staff</a:t>
            </a:r>
          </a:p>
          <a:p>
            <a:r>
              <a:rPr lang="en-US" dirty="0" smtClean="0"/>
              <a:t>Communication</a:t>
            </a:r>
            <a:r>
              <a:rPr lang="en-US" baseline="0" dirty="0" smtClean="0"/>
              <a:t> between departments breaks down</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Mary Campbell:</a:t>
            </a:r>
            <a:r>
              <a:rPr lang="en-US" baseline="0" dirty="0" smtClean="0"/>
              <a:t> 1/1/10</a:t>
            </a:r>
          </a:p>
          <a:p>
            <a:r>
              <a:rPr lang="en-US" baseline="0" dirty="0" smtClean="0"/>
              <a:t>Communication OK from paying dept but faculty home Dept fails to act on request from budget’s dept</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Daniel Lin:</a:t>
            </a:r>
            <a:r>
              <a:rPr lang="en-US" baseline="0" dirty="0" smtClean="0"/>
              <a:t>  1/1/10</a:t>
            </a:r>
          </a:p>
          <a:p>
            <a:r>
              <a:rPr lang="en-US" dirty="0" smtClean="0"/>
              <a:t>Federal guidelines</a:t>
            </a:r>
            <a:r>
              <a:rPr lang="en-US" baseline="0" dirty="0" smtClean="0"/>
              <a:t> emphasize timeliness </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Bruce</a:t>
            </a:r>
            <a:r>
              <a:rPr lang="en-US" baseline="0" dirty="0" smtClean="0"/>
              <a:t> Weir</a:t>
            </a:r>
          </a:p>
          <a:p>
            <a:r>
              <a:rPr lang="en-US" dirty="0" smtClean="0"/>
              <a:t>Better, late but timely. </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David </a:t>
            </a:r>
            <a:r>
              <a:rPr lang="en-US" dirty="0" err="1" smtClean="0"/>
              <a:t>Haynor</a:t>
            </a:r>
            <a:r>
              <a:rPr lang="en-US" dirty="0" smtClean="0"/>
              <a:t>, 1/1/10</a:t>
            </a:r>
          </a:p>
          <a:p>
            <a:r>
              <a:rPr lang="en-US" dirty="0" smtClean="0"/>
              <a:t>OSET begins with earn date 1/15/10</a:t>
            </a:r>
          </a:p>
          <a:p>
            <a:r>
              <a:rPr lang="en-US" dirty="0" smtClean="0"/>
              <a:t>Communication/clerical</a:t>
            </a:r>
            <a:r>
              <a:rPr lang="en-US" baseline="0" dirty="0" smtClean="0"/>
              <a:t> error/PI review incomplete</a:t>
            </a:r>
            <a:endParaRPr lang="en-US" dirty="0" smtClean="0"/>
          </a:p>
          <a:p>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Alphonsus</a:t>
            </a:r>
            <a:r>
              <a:rPr lang="en-US" dirty="0" smtClean="0"/>
              <a:t> </a:t>
            </a:r>
            <a:r>
              <a:rPr lang="en-US" dirty="0" err="1" smtClean="0"/>
              <a:t>Ngai</a:t>
            </a:r>
            <a:r>
              <a:rPr lang="en-US" dirty="0" smtClean="0"/>
              <a:t>,</a:t>
            </a:r>
            <a:r>
              <a:rPr lang="en-US" baseline="0" dirty="0" smtClean="0"/>
              <a:t> 1/1/10</a:t>
            </a:r>
          </a:p>
          <a:p>
            <a:r>
              <a:rPr lang="en-US" baseline="0" dirty="0" smtClean="0"/>
              <a:t>Grant prep paid on non-grant funds.</a:t>
            </a:r>
            <a:endParaRPr lang="en-US" dirty="0"/>
          </a:p>
        </p:txBody>
      </p:sp>
      <p:sp>
        <p:nvSpPr>
          <p:cNvPr id="4" name="Slide Number Placeholder 3"/>
          <p:cNvSpPr>
            <a:spLocks noGrp="1"/>
          </p:cNvSpPr>
          <p:nvPr>
            <p:ph type="sldNum" sz="quarter" idx="10"/>
          </p:nvPr>
        </p:nvSpPr>
        <p:spPr/>
        <p:txBody>
          <a:bodyPr/>
          <a:lstStyle/>
          <a:p>
            <a:fld id="{639DCC34-9AE7-4A35-AE9E-E11C2C026E2C}"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EF58515-BFB6-40A3-BF45-54127F10F3BA}" type="datetimeFigureOut">
              <a:rPr lang="en-US" smtClean="0"/>
              <a:pPr/>
              <a:t>10/14/2011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3269209-22C6-4358-9D5F-5E011D5BED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F58515-BFB6-40A3-BF45-54127F10F3BA}" type="datetimeFigureOut">
              <a:rPr lang="en-US" smtClean="0"/>
              <a:pPr/>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9209-22C6-4358-9D5F-5E011D5BED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F58515-BFB6-40A3-BF45-54127F10F3BA}" type="datetimeFigureOut">
              <a:rPr lang="en-US" smtClean="0"/>
              <a:pPr/>
              <a:t>10/14/2011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69209-22C6-4358-9D5F-5E011D5BED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EF58515-BFB6-40A3-BF45-54127F10F3BA}" type="datetimeFigureOut">
              <a:rPr lang="en-US" smtClean="0"/>
              <a:pPr/>
              <a:t>10/14/2011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3269209-22C6-4358-9D5F-5E011D5BED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EF58515-BFB6-40A3-BF45-54127F10F3BA}" type="datetimeFigureOut">
              <a:rPr lang="en-US" smtClean="0"/>
              <a:pPr/>
              <a:t>10/14/2011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3269209-22C6-4358-9D5F-5E011D5BEDE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EF58515-BFB6-40A3-BF45-54127F10F3BA}" type="datetimeFigureOut">
              <a:rPr lang="en-US" smtClean="0"/>
              <a:pPr/>
              <a:t>10/14/2011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3269209-22C6-4358-9D5F-5E011D5BED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EF58515-BFB6-40A3-BF45-54127F10F3BA}" type="datetimeFigureOut">
              <a:rPr lang="en-US" smtClean="0"/>
              <a:pPr/>
              <a:t>10/14/2011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3269209-22C6-4358-9D5F-5E011D5BED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F58515-BFB6-40A3-BF45-54127F10F3BA}" type="datetimeFigureOut">
              <a:rPr lang="en-US" smtClean="0"/>
              <a:pPr/>
              <a:t>10/14/2011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69209-22C6-4358-9D5F-5E011D5BED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EF58515-BFB6-40A3-BF45-54127F10F3BA}" type="datetimeFigureOut">
              <a:rPr lang="en-US" smtClean="0"/>
              <a:pPr/>
              <a:t>10/14/2011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3269209-22C6-4358-9D5F-5E011D5BED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EF58515-BFB6-40A3-BF45-54127F10F3BA}" type="datetimeFigureOut">
              <a:rPr lang="en-US" smtClean="0"/>
              <a:pPr/>
              <a:t>10/14/2011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3269209-22C6-4358-9D5F-5E011D5BED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EF58515-BFB6-40A3-BF45-54127F10F3BA}" type="datetimeFigureOut">
              <a:rPr lang="en-US" smtClean="0"/>
              <a:pPr/>
              <a:t>10/14/2011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3269209-22C6-4358-9D5F-5E011D5BEDE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EF58515-BFB6-40A3-BF45-54127F10F3BA}" type="datetimeFigureOut">
              <a:rPr lang="en-US" smtClean="0"/>
              <a:pPr/>
              <a:t>10/14/2011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3269209-22C6-4358-9D5F-5E011D5BED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ashington.edu/research/osp/gim/gim15.html" TargetMode="External"/><Relationship Id="rId2" Type="http://schemas.openxmlformats.org/officeDocument/2006/relationships/hyperlink" Target="http://f2.washington.edu/fm/maa/fec/managing/salary-transfer" TargetMode="External"/><Relationship Id="rId1" Type="http://schemas.openxmlformats.org/officeDocument/2006/relationships/slideLayout" Target="../slideLayouts/slideLayout2.xml"/><Relationship Id="rId6" Type="http://schemas.openxmlformats.org/officeDocument/2006/relationships/hyperlink" Target="http://grants.nih.gov/grants/policy/nihgps_2010/nihgps_ch7.htm" TargetMode="External"/><Relationship Id="rId5" Type="http://schemas.openxmlformats.org/officeDocument/2006/relationships/hyperlink" Target="http://f2.washington.edu/fm/myfd/preparingtrans" TargetMode="External"/><Relationship Id="rId4" Type="http://schemas.openxmlformats.org/officeDocument/2006/relationships/hyperlink" Target="http://www.washington.edu/research/osp/gim/gim9.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MAA Brown Bag</a:t>
            </a:r>
            <a:endParaRPr lang="en-US" dirty="0"/>
          </a:p>
        </p:txBody>
      </p:sp>
      <p:sp>
        <p:nvSpPr>
          <p:cNvPr id="3" name="Subtitle 2"/>
          <p:cNvSpPr>
            <a:spLocks noGrp="1"/>
          </p:cNvSpPr>
          <p:nvPr>
            <p:ph type="subTitle" idx="1"/>
          </p:nvPr>
        </p:nvSpPr>
        <p:spPr/>
        <p:txBody>
          <a:bodyPr>
            <a:normAutofit/>
          </a:bodyPr>
          <a:lstStyle/>
          <a:p>
            <a:r>
              <a:rPr lang="en-US" dirty="0" smtClean="0"/>
              <a:t>				</a:t>
            </a:r>
            <a:r>
              <a:rPr lang="en-US" sz="3200" dirty="0" smtClean="0"/>
              <a:t>SALARY TRANSFERS</a:t>
            </a:r>
          </a:p>
          <a:p>
            <a:r>
              <a:rPr lang="en-US" sz="3200" dirty="0" smtClean="0"/>
              <a:t>November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16608"/>
          </a:xfrm>
        </p:spPr>
        <p:txBody>
          <a:bodyPr>
            <a:normAutofit lnSpcReduction="10000"/>
          </a:bodyPr>
          <a:lstStyle/>
          <a:p>
            <a:pPr marL="578358" indent="-514350">
              <a:buFont typeface="+mj-lt"/>
              <a:buAutoNum type="arabicPeriod"/>
            </a:pPr>
            <a:r>
              <a:rPr lang="en-US" dirty="0" smtClean="0"/>
              <a:t>Redistribution of effort.</a:t>
            </a:r>
          </a:p>
          <a:p>
            <a:pPr marL="578358" indent="-514350">
              <a:buFont typeface="+mj-lt"/>
              <a:buAutoNum type="arabicPeriod"/>
            </a:pPr>
            <a:endParaRPr lang="en-US" dirty="0" smtClean="0"/>
          </a:p>
          <a:p>
            <a:pPr marL="578358" indent="-514350">
              <a:buFont typeface="+mj-lt"/>
              <a:buAutoNum type="arabicPeriod"/>
            </a:pPr>
            <a:r>
              <a:rPr lang="en-US" dirty="0" smtClean="0"/>
              <a:t>Prof X is the PI on this budget.</a:t>
            </a:r>
          </a:p>
          <a:p>
            <a:pPr marL="578358" indent="-514350">
              <a:buFont typeface="+mj-lt"/>
              <a:buAutoNum type="arabicPeriod"/>
            </a:pPr>
            <a:endParaRPr lang="en-US" dirty="0" smtClean="0"/>
          </a:p>
          <a:p>
            <a:pPr marL="578358" indent="-514350">
              <a:buFont typeface="+mj-lt"/>
              <a:buAutoNum type="arabicPeriod"/>
            </a:pPr>
            <a:endParaRPr lang="en-US" dirty="0" smtClean="0"/>
          </a:p>
          <a:p>
            <a:pPr marL="578358" indent="-514350">
              <a:buFont typeface="+mj-lt"/>
              <a:buAutoNum type="arabicPeriod"/>
            </a:pPr>
            <a:endParaRPr lang="en-US" dirty="0" smtClean="0"/>
          </a:p>
          <a:p>
            <a:pPr marL="578358" indent="-514350">
              <a:buFont typeface="+mj-lt"/>
              <a:buAutoNum type="arabicPeriod"/>
            </a:pPr>
            <a:endParaRPr lang="en-US" dirty="0" smtClean="0"/>
          </a:p>
          <a:p>
            <a:pPr marL="578358" indent="-514350">
              <a:buFont typeface="+mj-lt"/>
              <a:buAutoNum type="arabicPeriod"/>
            </a:pPr>
            <a:endParaRPr lang="en-US" dirty="0" smtClean="0"/>
          </a:p>
          <a:p>
            <a:pPr marL="578358" indent="-514350">
              <a:buFont typeface="+mj-lt"/>
              <a:buAutoNum type="arabicPeriod"/>
            </a:pPr>
            <a:endParaRPr lang="en-US" dirty="0" smtClean="0"/>
          </a:p>
          <a:p>
            <a:pPr>
              <a:buFont typeface="Wingdings" pitchFamily="2" charset="2"/>
              <a:buChar char="v"/>
            </a:pPr>
            <a:r>
              <a:rPr lang="en-US" sz="2000" dirty="0" smtClean="0"/>
              <a:t>Certified:  8/11/10</a:t>
            </a:r>
          </a:p>
          <a:p>
            <a:pPr>
              <a:buFont typeface="Wingdings" pitchFamily="2" charset="2"/>
              <a:buChar char="v"/>
            </a:pPr>
            <a:r>
              <a:rPr lang="en-US" sz="2000" dirty="0" smtClean="0"/>
              <a:t>Recertified: 6/6/11</a:t>
            </a:r>
          </a:p>
          <a:p>
            <a:pPr>
              <a:buFont typeface="Wingdings" pitchFamily="2" charset="2"/>
              <a:buChar char="v"/>
            </a:pPr>
            <a:r>
              <a:rPr lang="en-US" sz="2000" dirty="0" smtClean="0"/>
              <a:t>OSET: 8/31/10</a:t>
            </a:r>
          </a:p>
          <a:p>
            <a:pPr marL="578358"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normAutofit fontScale="55000" lnSpcReduction="20000"/>
          </a:bodyPr>
          <a:lstStyle/>
          <a:p>
            <a:pPr marL="578358" indent="-514350">
              <a:buAutoNum type="arabicPeriod"/>
            </a:pPr>
            <a:r>
              <a:rPr lang="en-US" sz="4400" dirty="0" smtClean="0"/>
              <a:t>The sub budget for this grant was not yet set up. Now that it has been created, we can transfer the appropriate transactions to it.</a:t>
            </a:r>
          </a:p>
          <a:p>
            <a:pPr marL="578358" indent="-514350">
              <a:buAutoNum type="arabicPeriod"/>
            </a:pPr>
            <a:endParaRPr lang="en-US" sz="4400" dirty="0" smtClean="0"/>
          </a:p>
          <a:p>
            <a:pPr marL="578358" indent="-514350">
              <a:buFont typeface="Wingdings 2"/>
              <a:buAutoNum type="arabicPeriod"/>
            </a:pPr>
            <a:r>
              <a:rPr lang="en-US" sz="4400" dirty="0" smtClean="0"/>
              <a:t>As Co-Investigator at the partnering academic affiliate site, Dr. X will offer expertise on study designs, analysis and other scientific matters. He will participate in Protocol Team meetings, provide leadership on scientific proposals and oversee the development of technology that will be distributed to clinical sites for project implementation.</a:t>
            </a:r>
          </a:p>
          <a:p>
            <a:pPr marL="578358" indent="-514350">
              <a:buFont typeface="Wingdings 2"/>
              <a:buAutoNum type="arabicPeriod"/>
            </a:pPr>
            <a:endParaRPr lang="en-US" sz="4400" dirty="0" smtClean="0"/>
          </a:p>
          <a:p>
            <a:pPr marL="578358" indent="-514350">
              <a:buFont typeface="Wingdings 2"/>
              <a:buAutoNum type="arabicPeriod"/>
            </a:pPr>
            <a:r>
              <a:rPr lang="en-US" sz="4400" dirty="0" smtClean="0"/>
              <a:t>The sub budget for this grant was not yet set up. Now that it has been created, we can transfer the appropriate transactions to it. </a:t>
            </a:r>
          </a:p>
          <a:p>
            <a:pPr marL="578358" indent="-514350">
              <a:buNone/>
            </a:pPr>
            <a:r>
              <a:rPr lang="en-US" sz="3600" dirty="0" smtClean="0"/>
              <a:t>  </a:t>
            </a:r>
          </a:p>
          <a:p>
            <a:pPr marL="578358" indent="-514350">
              <a:buNone/>
            </a:pPr>
            <a:endParaRPr lang="en-US" dirty="0" smtClean="0"/>
          </a:p>
          <a:p>
            <a:pPr marL="578358" indent="-514350">
              <a:buNone/>
            </a:pPr>
            <a:endParaRPr lang="en-US" dirty="0" smtClean="0"/>
          </a:p>
          <a:p>
            <a:pPr marL="578358" indent="-514350">
              <a:buAutoNum type="arabicPeriod"/>
            </a:pPr>
            <a:endParaRPr lang="en-US" dirty="0" smtClean="0"/>
          </a:p>
          <a:p>
            <a:pPr>
              <a:buNone/>
            </a:pPr>
            <a:endParaRPr lang="en-US" dirty="0"/>
          </a:p>
        </p:txBody>
      </p:sp>
      <p:sp>
        <p:nvSpPr>
          <p:cNvPr id="4" name="TextBox 3"/>
          <p:cNvSpPr txBox="1"/>
          <p:nvPr/>
        </p:nvSpPr>
        <p:spPr>
          <a:xfrm>
            <a:off x="990600" y="5334000"/>
            <a:ext cx="8001000" cy="1323439"/>
          </a:xfrm>
          <a:prstGeom prst="rect">
            <a:avLst/>
          </a:prstGeom>
          <a:noFill/>
        </p:spPr>
        <p:txBody>
          <a:bodyPr wrap="square" rtlCol="0">
            <a:spAutoFit/>
          </a:bodyPr>
          <a:lstStyle/>
          <a:p>
            <a:pPr>
              <a:buFont typeface="Wingdings" pitchFamily="2" charset="2"/>
              <a:buChar char="v"/>
            </a:pPr>
            <a:r>
              <a:rPr lang="en-US" sz="2000" dirty="0" smtClean="0"/>
              <a:t>Certified:  5/31/10</a:t>
            </a:r>
          </a:p>
          <a:p>
            <a:pPr>
              <a:buFont typeface="Wingdings" pitchFamily="2" charset="2"/>
              <a:buChar char="v"/>
            </a:pPr>
            <a:r>
              <a:rPr lang="en-US" sz="2000" dirty="0" smtClean="0"/>
              <a:t>Recertified: 9/9/11</a:t>
            </a:r>
          </a:p>
          <a:p>
            <a:pPr>
              <a:buFont typeface="Wingdings" pitchFamily="2" charset="2"/>
              <a:buChar char="v"/>
            </a:pPr>
            <a:r>
              <a:rPr lang="en-US" sz="2000" dirty="0" smtClean="0"/>
              <a:t>OSET: 8/4/11</a:t>
            </a:r>
          </a:p>
          <a:p>
            <a:pPr>
              <a:buFont typeface="Wingdings" pitchFamily="2" charset="2"/>
              <a:buChar char="v"/>
            </a:pPr>
            <a:r>
              <a:rPr lang="en-US" sz="2000" dirty="0" smtClean="0">
                <a:solidFill>
                  <a:srgbClr val="CC3300"/>
                </a:solidFill>
              </a:rPr>
              <a:t>OVER 120 DAYS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534400" cy="4648200"/>
          </a:xfrm>
        </p:spPr>
        <p:txBody>
          <a:bodyPr>
            <a:normAutofit fontScale="92500" lnSpcReduction="20000"/>
          </a:bodyPr>
          <a:lstStyle/>
          <a:p>
            <a:pPr marL="578358" indent="-514350">
              <a:buFont typeface="+mj-lt"/>
              <a:buAutoNum type="arabicPeriod"/>
            </a:pPr>
            <a:r>
              <a:rPr lang="en-US" dirty="0" smtClean="0"/>
              <a:t>See attached [PI responding by email]: “If this is all meeting requirements, then I’ve certainly been doing 20% time on this study. I’m OK with it as long as … everyone is good with the regulatory part of it.” </a:t>
            </a:r>
          </a:p>
          <a:p>
            <a:pPr marL="578358" indent="-514350">
              <a:buFont typeface="+mj-lt"/>
              <a:buAutoNum type="arabicPeriod"/>
            </a:pPr>
            <a:endParaRPr lang="en-US" dirty="0" smtClean="0"/>
          </a:p>
          <a:p>
            <a:pPr marL="578358" indent="-514350">
              <a:buFont typeface="+mj-lt"/>
              <a:buAutoNum type="arabicPeriod"/>
            </a:pPr>
            <a:r>
              <a:rPr lang="en-US" dirty="0" smtClean="0"/>
              <a:t>Charges reflect the actual FTE contributed to the grant for Dr. X.</a:t>
            </a:r>
          </a:p>
          <a:p>
            <a:pPr marL="578358" indent="-514350">
              <a:buFont typeface="+mj-lt"/>
              <a:buAutoNum type="arabicPeriod"/>
            </a:pPr>
            <a:endParaRPr lang="en-US" dirty="0" smtClean="0"/>
          </a:p>
          <a:p>
            <a:pPr marL="578358" indent="-514350">
              <a:buFont typeface="+mj-lt"/>
              <a:buAutoNum type="arabicPeriod"/>
            </a:pPr>
            <a:r>
              <a:rPr lang="en-US" dirty="0" smtClean="0"/>
              <a:t>Paying dept. did not communicate with the home dept. about the actual FTE contributed to the grant. OSET effective as of April 1. </a:t>
            </a:r>
            <a:endParaRPr lang="en-US" dirty="0"/>
          </a:p>
        </p:txBody>
      </p:sp>
      <p:sp>
        <p:nvSpPr>
          <p:cNvPr id="4" name="TextBox 3"/>
          <p:cNvSpPr txBox="1"/>
          <p:nvPr/>
        </p:nvSpPr>
        <p:spPr>
          <a:xfrm>
            <a:off x="990600" y="5105400"/>
            <a:ext cx="7239000" cy="1600438"/>
          </a:xfrm>
          <a:prstGeom prst="rect">
            <a:avLst/>
          </a:prstGeom>
          <a:noFill/>
        </p:spPr>
        <p:txBody>
          <a:bodyPr wrap="square" rtlCol="0">
            <a:spAutoFit/>
          </a:bodyPr>
          <a:lstStyle/>
          <a:p>
            <a:pPr>
              <a:buFont typeface="Wingdings" pitchFamily="2" charset="2"/>
              <a:buChar char="v"/>
            </a:pPr>
            <a:r>
              <a:rPr lang="en-US" sz="2000" dirty="0" smtClean="0"/>
              <a:t>Certified:  9/14/10</a:t>
            </a:r>
          </a:p>
          <a:p>
            <a:pPr>
              <a:buFont typeface="Wingdings" pitchFamily="2" charset="2"/>
              <a:buChar char="v"/>
            </a:pPr>
            <a:r>
              <a:rPr lang="en-US" sz="2000" dirty="0" smtClean="0"/>
              <a:t>Recertified: 11/3/10</a:t>
            </a:r>
          </a:p>
          <a:p>
            <a:pPr>
              <a:buFont typeface="Wingdings" pitchFamily="2" charset="2"/>
              <a:buChar char="v"/>
            </a:pPr>
            <a:r>
              <a:rPr lang="en-US" sz="2000" dirty="0" smtClean="0"/>
              <a:t>OSET: 10/25/10</a:t>
            </a:r>
          </a:p>
          <a:p>
            <a:pPr>
              <a:buFont typeface="Wingdings" pitchFamily="2" charset="2"/>
              <a:buChar char="v"/>
            </a:pPr>
            <a:r>
              <a:rPr lang="en-US" sz="2000" dirty="0" smtClean="0">
                <a:solidFill>
                  <a:srgbClr val="CC3300"/>
                </a:solidFill>
              </a:rPr>
              <a:t>OVER 120 DAYS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876800"/>
          </a:xfrm>
        </p:spPr>
        <p:txBody>
          <a:bodyPr>
            <a:normAutofit fontScale="92500" lnSpcReduction="20000"/>
          </a:bodyPr>
          <a:lstStyle/>
          <a:p>
            <a:pPr marL="578358" indent="-514350">
              <a:buFont typeface="+mj-lt"/>
              <a:buAutoNum type="arabicPeriod"/>
            </a:pPr>
            <a:r>
              <a:rPr lang="en-US" dirty="0" smtClean="0"/>
              <a:t>Prof X was supposed to be paid on budget 63-xxxx from 6/1/10-5/31/10. She was placed on the M’s recapture account until we could get the advance budget set up.</a:t>
            </a:r>
          </a:p>
          <a:p>
            <a:pPr marL="578358" indent="-514350">
              <a:buFont typeface="+mj-lt"/>
              <a:buAutoNum type="arabicPeriod"/>
            </a:pPr>
            <a:endParaRPr lang="en-US" dirty="0" smtClean="0"/>
          </a:p>
          <a:p>
            <a:pPr marL="578358" indent="-514350">
              <a:buFont typeface="+mj-lt"/>
              <a:buAutoNum type="arabicPeriod"/>
            </a:pPr>
            <a:r>
              <a:rPr lang="en-US" dirty="0" smtClean="0"/>
              <a:t>10% of Prof X’s time was attributed to the X492/HIV project and therefore should have been paid on budget 63-xxxx. </a:t>
            </a:r>
          </a:p>
          <a:p>
            <a:pPr marL="578358" indent="-514350">
              <a:buFont typeface="+mj-lt"/>
              <a:buAutoNum type="arabicPeriod"/>
            </a:pPr>
            <a:endParaRPr lang="en-US" dirty="0" smtClean="0"/>
          </a:p>
          <a:p>
            <a:pPr marL="578358" indent="-514350">
              <a:buFont typeface="+mj-lt"/>
              <a:buAutoNum type="arabicPeriod"/>
            </a:pPr>
            <a:r>
              <a:rPr lang="en-US" dirty="0" smtClean="0"/>
              <a:t>Prof X distribution changes were sent to her home department Fiscal Manager but it was never processed and this was not discovered until now. </a:t>
            </a:r>
          </a:p>
          <a:p>
            <a:pPr marL="578358" indent="-514350">
              <a:buFont typeface="+mj-lt"/>
              <a:buAutoNum type="arabicPeriod"/>
            </a:pPr>
            <a:endParaRPr lang="en-US" dirty="0" smtClean="0"/>
          </a:p>
          <a:p>
            <a:pPr marL="578358" indent="-514350">
              <a:buFont typeface="+mj-lt"/>
              <a:buAutoNum type="arabicPeriod"/>
            </a:pPr>
            <a:endParaRPr lang="en-US" dirty="0"/>
          </a:p>
        </p:txBody>
      </p:sp>
      <p:sp>
        <p:nvSpPr>
          <p:cNvPr id="5" name="TextBox 4"/>
          <p:cNvSpPr txBox="1"/>
          <p:nvPr/>
        </p:nvSpPr>
        <p:spPr>
          <a:xfrm>
            <a:off x="914400" y="5334000"/>
            <a:ext cx="6858000" cy="1323439"/>
          </a:xfrm>
          <a:prstGeom prst="rect">
            <a:avLst/>
          </a:prstGeom>
          <a:noFill/>
        </p:spPr>
        <p:txBody>
          <a:bodyPr wrap="square" rtlCol="0">
            <a:spAutoFit/>
          </a:bodyPr>
          <a:lstStyle/>
          <a:p>
            <a:pPr>
              <a:buFont typeface="Wingdings" pitchFamily="2" charset="2"/>
              <a:buChar char="v"/>
            </a:pPr>
            <a:r>
              <a:rPr lang="en-US" sz="2000" dirty="0" smtClean="0"/>
              <a:t>Certified:  8/11/10</a:t>
            </a:r>
          </a:p>
          <a:p>
            <a:pPr>
              <a:buFont typeface="Wingdings" pitchFamily="2" charset="2"/>
              <a:buChar char="v"/>
            </a:pPr>
            <a:r>
              <a:rPr lang="en-US" sz="2000" dirty="0" smtClean="0"/>
              <a:t>Recertified: 6/6/11</a:t>
            </a:r>
          </a:p>
          <a:p>
            <a:pPr>
              <a:buFont typeface="Wingdings" pitchFamily="2" charset="2"/>
              <a:buChar char="v"/>
            </a:pPr>
            <a:r>
              <a:rPr lang="en-US" sz="2000" dirty="0" smtClean="0"/>
              <a:t>OSET: 2/23/11</a:t>
            </a:r>
          </a:p>
          <a:p>
            <a:pPr>
              <a:buFont typeface="Wingdings" pitchFamily="2" charset="2"/>
              <a:buChar char="v"/>
            </a:pPr>
            <a:r>
              <a:rPr lang="en-US" sz="2000" dirty="0" smtClean="0">
                <a:solidFill>
                  <a:srgbClr val="CC3300"/>
                </a:solidFill>
              </a:rPr>
              <a:t>OVER 120 DAYS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4572000"/>
          </a:xfrm>
        </p:spPr>
        <p:txBody>
          <a:bodyPr/>
          <a:lstStyle/>
          <a:p>
            <a:pPr marL="578358" indent="-514350">
              <a:buFont typeface="+mj-lt"/>
              <a:buAutoNum type="arabicPeriod"/>
            </a:pPr>
            <a:r>
              <a:rPr lang="en-US" dirty="0" smtClean="0"/>
              <a:t>Dr. X’s effort was placed on the holding budget while we waited to receive the subcontract and new budget number.</a:t>
            </a:r>
          </a:p>
          <a:p>
            <a:pPr marL="578358" indent="-514350">
              <a:buFont typeface="+mj-lt"/>
              <a:buAutoNum type="arabicPeriod"/>
            </a:pPr>
            <a:endParaRPr lang="en-US" dirty="0" smtClean="0"/>
          </a:p>
          <a:p>
            <a:pPr marL="578358" indent="-514350">
              <a:buFont typeface="+mj-lt"/>
              <a:buAutoNum type="arabicPeriod"/>
            </a:pPr>
            <a:r>
              <a:rPr lang="en-US" dirty="0" smtClean="0"/>
              <a:t>Dr. X’s effort during this time was directly attributable to the </a:t>
            </a:r>
            <a:r>
              <a:rPr lang="en-US" dirty="0" err="1" smtClean="0"/>
              <a:t>Sxxxx</a:t>
            </a:r>
            <a:r>
              <a:rPr lang="en-US" dirty="0" smtClean="0"/>
              <a:t> Study. </a:t>
            </a:r>
          </a:p>
          <a:p>
            <a:pPr marL="578358" indent="-514350">
              <a:buFont typeface="+mj-lt"/>
              <a:buAutoNum type="arabicPeriod"/>
            </a:pPr>
            <a:endParaRPr lang="en-US" dirty="0" smtClean="0"/>
          </a:p>
          <a:p>
            <a:pPr marL="578358" indent="-514350">
              <a:buFont typeface="+mj-lt"/>
              <a:buAutoNum type="arabicPeriod"/>
            </a:pPr>
            <a:r>
              <a:rPr lang="en-US" dirty="0" smtClean="0"/>
              <a:t>Due to competing priorities, the analyst did not move the funds in a timely manner.</a:t>
            </a:r>
            <a:endParaRPr lang="en-US" dirty="0"/>
          </a:p>
        </p:txBody>
      </p:sp>
      <p:sp>
        <p:nvSpPr>
          <p:cNvPr id="4" name="TextBox 3"/>
          <p:cNvSpPr txBox="1"/>
          <p:nvPr/>
        </p:nvSpPr>
        <p:spPr>
          <a:xfrm>
            <a:off x="1066800" y="5181600"/>
            <a:ext cx="6934200" cy="1600438"/>
          </a:xfrm>
          <a:prstGeom prst="rect">
            <a:avLst/>
          </a:prstGeom>
          <a:noFill/>
        </p:spPr>
        <p:txBody>
          <a:bodyPr wrap="square" rtlCol="0">
            <a:spAutoFit/>
          </a:bodyPr>
          <a:lstStyle/>
          <a:p>
            <a:pPr>
              <a:buFont typeface="Wingdings" pitchFamily="2" charset="2"/>
              <a:buChar char="v"/>
            </a:pPr>
            <a:r>
              <a:rPr lang="en-US" sz="2000" dirty="0" smtClean="0"/>
              <a:t>Certified:  10/5/10</a:t>
            </a:r>
          </a:p>
          <a:p>
            <a:pPr>
              <a:buFont typeface="Wingdings" pitchFamily="2" charset="2"/>
              <a:buChar char="v"/>
            </a:pPr>
            <a:r>
              <a:rPr lang="en-US" sz="2000" dirty="0" smtClean="0"/>
              <a:t>Recertified: 7/13/11</a:t>
            </a:r>
          </a:p>
          <a:p>
            <a:pPr>
              <a:buFont typeface="Wingdings" pitchFamily="2" charset="2"/>
              <a:buChar char="v"/>
            </a:pPr>
            <a:r>
              <a:rPr lang="en-US" sz="2000" dirty="0" smtClean="0"/>
              <a:t>OSET: 3/17/11</a:t>
            </a:r>
          </a:p>
          <a:p>
            <a:pPr>
              <a:buFont typeface="Wingdings" pitchFamily="2" charset="2"/>
              <a:buChar char="v"/>
            </a:pPr>
            <a:r>
              <a:rPr lang="en-US" sz="2000" dirty="0" smtClean="0">
                <a:solidFill>
                  <a:srgbClr val="CC3300"/>
                </a:solidFill>
              </a:rPr>
              <a:t>OVER 120 DAYS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rmAutofit fontScale="92500" lnSpcReduction="10000"/>
          </a:bodyPr>
          <a:lstStyle/>
          <a:p>
            <a:pPr marL="578358" indent="-514350">
              <a:buFont typeface="+mj-lt"/>
              <a:buAutoNum type="arabicPeriod"/>
            </a:pPr>
            <a:r>
              <a:rPr lang="en-US" dirty="0" smtClean="0"/>
              <a:t>Dr. X’s pay on 75-xxxx was a placeholder for his work on the PPGG project. PPGG was not extended in time to pay Dr. X for the 5/1/-8/31 period.</a:t>
            </a:r>
          </a:p>
          <a:p>
            <a:pPr marL="578358" indent="-514350">
              <a:buFont typeface="+mj-lt"/>
              <a:buAutoNum type="arabicPeriod"/>
            </a:pPr>
            <a:endParaRPr lang="en-US" dirty="0" smtClean="0"/>
          </a:p>
          <a:p>
            <a:pPr marL="578358" indent="-514350">
              <a:buFont typeface="+mj-lt"/>
              <a:buAutoNum type="arabicPeriod"/>
            </a:pPr>
            <a:r>
              <a:rPr lang="en-US" dirty="0" smtClean="0"/>
              <a:t>Dr. X’s effort actually went to the benefit of PPGG during this whole period.</a:t>
            </a:r>
          </a:p>
          <a:p>
            <a:pPr marL="578358" indent="-514350">
              <a:buFont typeface="+mj-lt"/>
              <a:buAutoNum type="arabicPeriod"/>
            </a:pPr>
            <a:endParaRPr lang="en-US" dirty="0" smtClean="0"/>
          </a:p>
          <a:p>
            <a:pPr marL="578358" indent="-514350">
              <a:buFont typeface="+mj-lt"/>
              <a:buAutoNum type="arabicPeriod"/>
            </a:pPr>
            <a:r>
              <a:rPr lang="en-US" dirty="0" smtClean="0"/>
              <a:t>The authorization to extend PPGG was very late in arriving and was entered as soon as it came.</a:t>
            </a:r>
          </a:p>
          <a:p>
            <a:pPr marL="578358" indent="-514350">
              <a:buFont typeface="+mj-lt"/>
              <a:buAutoNum type="arabicPeriod"/>
            </a:pPr>
            <a:endParaRPr lang="en-US" dirty="0" smtClean="0"/>
          </a:p>
          <a:p>
            <a:pPr marL="578358" indent="-514350">
              <a:buFont typeface="+mj-lt"/>
              <a:buAutoNum type="arabicPeriod"/>
            </a:pPr>
            <a:endParaRPr lang="en-US" dirty="0" smtClean="0"/>
          </a:p>
          <a:p>
            <a:pPr>
              <a:buFont typeface="Wingdings" pitchFamily="2" charset="2"/>
              <a:buChar char="v"/>
            </a:pPr>
            <a:r>
              <a:rPr lang="en-US" sz="1900" dirty="0" smtClean="0"/>
              <a:t>Certified:  9/27/10</a:t>
            </a:r>
          </a:p>
          <a:p>
            <a:pPr>
              <a:buFont typeface="Wingdings" pitchFamily="2" charset="2"/>
              <a:buChar char="v"/>
            </a:pPr>
            <a:r>
              <a:rPr lang="en-US" sz="1900" dirty="0" smtClean="0"/>
              <a:t>Recertified: 5/2/11</a:t>
            </a:r>
          </a:p>
          <a:p>
            <a:pPr>
              <a:buFont typeface="Wingdings" pitchFamily="2" charset="2"/>
              <a:buChar char="v"/>
            </a:pPr>
            <a:r>
              <a:rPr lang="en-US" sz="1900" dirty="0" smtClean="0"/>
              <a:t>OSET: 11/29/10</a:t>
            </a:r>
          </a:p>
          <a:p>
            <a:pPr>
              <a:buFont typeface="Wingdings" pitchFamily="2" charset="2"/>
              <a:buChar char="v"/>
            </a:pPr>
            <a:r>
              <a:rPr lang="en-US" sz="1900" dirty="0" smtClean="0">
                <a:solidFill>
                  <a:srgbClr val="CC3300"/>
                </a:solidFill>
              </a:rPr>
              <a:t>OVER 120 DAYS</a:t>
            </a:r>
          </a:p>
          <a:p>
            <a:pPr marL="578358" indent="-514350">
              <a:buFont typeface="+mj-lt"/>
              <a:buAutoNum type="arabicPeriod"/>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324600"/>
          </a:xfrm>
        </p:spPr>
        <p:txBody>
          <a:bodyPr>
            <a:normAutofit fontScale="85000" lnSpcReduction="10000"/>
          </a:bodyPr>
          <a:lstStyle/>
          <a:p>
            <a:pPr marL="578358" indent="-514350">
              <a:buFont typeface="+mj-lt"/>
              <a:buAutoNum type="arabicPeriod"/>
            </a:pPr>
            <a:r>
              <a:rPr lang="en-US" dirty="0" smtClean="0"/>
              <a:t>The project started January 1, but effort was not started until May 15 due to a miscommunication with the budget manager. The PI did not realize he wasn’t being paid on the grant and certified his FEC.</a:t>
            </a:r>
          </a:p>
          <a:p>
            <a:pPr marL="578358" indent="-514350">
              <a:buFont typeface="+mj-lt"/>
              <a:buAutoNum type="arabicPeriod"/>
            </a:pPr>
            <a:endParaRPr lang="en-US" dirty="0" smtClean="0"/>
          </a:p>
          <a:p>
            <a:pPr marL="578358" indent="-514350">
              <a:buFont typeface="+mj-lt"/>
              <a:buAutoNum type="arabicPeriod"/>
            </a:pPr>
            <a:r>
              <a:rPr lang="en-US" dirty="0" smtClean="0"/>
              <a:t>The effort reflects the actual time the PI worked on the project and was paid by the correct budget.</a:t>
            </a:r>
          </a:p>
          <a:p>
            <a:pPr marL="578358" indent="-514350">
              <a:buFont typeface="+mj-lt"/>
              <a:buAutoNum type="arabicPeriod"/>
            </a:pPr>
            <a:endParaRPr lang="en-US" dirty="0" smtClean="0"/>
          </a:p>
          <a:p>
            <a:pPr marL="578358" indent="-514350">
              <a:buFont typeface="+mj-lt"/>
              <a:buAutoNum type="arabicPeriod"/>
            </a:pPr>
            <a:r>
              <a:rPr lang="en-US" dirty="0" smtClean="0"/>
              <a:t>There was a delay in getting approval from the PI to transfer his effort to the project requiring a recertification of his FEC. After I received the approval, I forgot to submit the transfer. </a:t>
            </a:r>
          </a:p>
          <a:p>
            <a:pPr>
              <a:buFont typeface="Wingdings" pitchFamily="2" charset="2"/>
              <a:buChar char="v"/>
            </a:pPr>
            <a:endParaRPr lang="en-US" sz="2800" dirty="0" smtClean="0"/>
          </a:p>
          <a:p>
            <a:pPr>
              <a:buFont typeface="Wingdings" pitchFamily="2" charset="2"/>
              <a:buChar char="v"/>
            </a:pPr>
            <a:r>
              <a:rPr lang="en-US" sz="2100" dirty="0" smtClean="0"/>
              <a:t>Certified:  10/5/10</a:t>
            </a:r>
          </a:p>
          <a:p>
            <a:pPr>
              <a:buFont typeface="Wingdings" pitchFamily="2" charset="2"/>
              <a:buChar char="v"/>
            </a:pPr>
            <a:r>
              <a:rPr lang="en-US" sz="2100" dirty="0" smtClean="0"/>
              <a:t>Recertified: no date provided; stamped in MAA on May 2, 2011</a:t>
            </a:r>
          </a:p>
          <a:p>
            <a:pPr>
              <a:buFont typeface="Wingdings" pitchFamily="2" charset="2"/>
              <a:buChar char="v"/>
            </a:pPr>
            <a:r>
              <a:rPr lang="en-US" sz="2100" dirty="0" smtClean="0"/>
              <a:t>OSET: 2/7/11</a:t>
            </a:r>
          </a:p>
          <a:p>
            <a:pPr>
              <a:buFont typeface="Wingdings" pitchFamily="2" charset="2"/>
              <a:buChar char="v"/>
            </a:pPr>
            <a:r>
              <a:rPr lang="en-US" sz="2100" dirty="0" smtClean="0">
                <a:solidFill>
                  <a:srgbClr val="CC3300"/>
                </a:solidFill>
              </a:rPr>
              <a:t>OVER 120 DAYS</a:t>
            </a:r>
            <a:endParaRPr lang="en-US" sz="3300" dirty="0" smtClean="0">
              <a:solidFill>
                <a:srgbClr val="CC3300"/>
              </a:solidFill>
            </a:endParaRPr>
          </a:p>
          <a:p>
            <a:pPr marL="578358" indent="-514350">
              <a:buFont typeface="+mj-lt"/>
              <a:buAutoNum type="arabicPeriod"/>
            </a:pPr>
            <a:endParaRPr lang="en-US" dirty="0" smtClean="0"/>
          </a:p>
          <a:p>
            <a:pPr marL="578358" indent="-514350">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pPr marL="578358" indent="-514350">
              <a:buFont typeface="+mj-lt"/>
              <a:buAutoNum type="arabicPeriod"/>
            </a:pPr>
            <a:r>
              <a:rPr lang="en-US" dirty="0" smtClean="0"/>
              <a:t>Dr. X’s FTE should be paid on 65-xxxx for his grant preparation efforts.</a:t>
            </a:r>
          </a:p>
          <a:p>
            <a:pPr marL="578358" indent="-514350">
              <a:buFont typeface="+mj-lt"/>
              <a:buAutoNum type="arabicPeriod"/>
            </a:pPr>
            <a:endParaRPr lang="en-US" dirty="0" smtClean="0"/>
          </a:p>
          <a:p>
            <a:pPr marL="578358" indent="-514350">
              <a:buFont typeface="+mj-lt"/>
              <a:buAutoNum type="arabicPeriod"/>
            </a:pPr>
            <a:r>
              <a:rPr lang="en-US" dirty="0" smtClean="0"/>
              <a:t>65-3687 is the Endowment fund for research.</a:t>
            </a:r>
          </a:p>
          <a:p>
            <a:pPr marL="578358" indent="-514350">
              <a:buFont typeface="+mj-lt"/>
              <a:buAutoNum type="arabicPeriod"/>
            </a:pPr>
            <a:endParaRPr lang="en-US" dirty="0" smtClean="0"/>
          </a:p>
          <a:p>
            <a:pPr marL="578358" indent="-514350">
              <a:buFont typeface="+mj-lt"/>
              <a:buAutoNum type="arabicPeriod"/>
            </a:pPr>
            <a:r>
              <a:rPr lang="en-US" dirty="0" smtClean="0"/>
              <a:t>The discrepancy was discovered during the budget projection process. The delay was caused by the re-organization in the dept. </a:t>
            </a:r>
          </a:p>
          <a:p>
            <a:pPr marL="578358" indent="-514350">
              <a:buFont typeface="+mj-lt"/>
              <a:buAutoNum type="arabicPeriod"/>
            </a:pPr>
            <a:endParaRPr lang="en-US" dirty="0" smtClean="0"/>
          </a:p>
          <a:p>
            <a:pPr marL="578358" indent="-514350">
              <a:buFont typeface="+mj-lt"/>
              <a:buAutoNum type="arabicPeriod"/>
            </a:pPr>
            <a:endParaRPr lang="en-US" dirty="0" smtClean="0"/>
          </a:p>
          <a:p>
            <a:pPr marL="578358" indent="-514350">
              <a:buFont typeface="+mj-lt"/>
              <a:buAutoNum type="arabicPeriod"/>
            </a:pPr>
            <a:endParaRPr lang="en-US" dirty="0" smtClean="0"/>
          </a:p>
          <a:p>
            <a:pPr marL="578358" indent="-514350">
              <a:buFont typeface="+mj-lt"/>
              <a:buAutoNum type="arabicPeriod"/>
            </a:pPr>
            <a:endParaRPr lang="en-US" dirty="0" smtClean="0"/>
          </a:p>
          <a:p>
            <a:pPr>
              <a:buFont typeface="Wingdings" pitchFamily="2" charset="2"/>
              <a:buChar char="v"/>
            </a:pPr>
            <a:r>
              <a:rPr lang="en-US" sz="2400" dirty="0" smtClean="0"/>
              <a:t>Certified:  9/23/10</a:t>
            </a:r>
          </a:p>
          <a:p>
            <a:pPr>
              <a:buFont typeface="Wingdings" pitchFamily="2" charset="2"/>
              <a:buChar char="v"/>
            </a:pPr>
            <a:r>
              <a:rPr lang="en-US" sz="2400" dirty="0" smtClean="0"/>
              <a:t>Recertified: 5/2/11</a:t>
            </a:r>
          </a:p>
          <a:p>
            <a:pPr>
              <a:buFont typeface="Wingdings" pitchFamily="2" charset="2"/>
              <a:buChar char="v"/>
            </a:pPr>
            <a:r>
              <a:rPr lang="en-US" sz="2400" dirty="0" smtClean="0"/>
              <a:t>OSET: 10/13/11</a:t>
            </a:r>
          </a:p>
          <a:p>
            <a:pPr>
              <a:buFont typeface="Wingdings" pitchFamily="2" charset="2"/>
              <a:buChar char="v"/>
            </a:pPr>
            <a:r>
              <a:rPr lang="en-US" sz="2400" dirty="0" smtClean="0">
                <a:solidFill>
                  <a:srgbClr val="CC3300"/>
                </a:solidFill>
              </a:rPr>
              <a:t>OVER 120 DAYS</a:t>
            </a:r>
          </a:p>
          <a:p>
            <a:pPr marL="578358" indent="-514350">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fontScale="92500" lnSpcReduction="20000"/>
          </a:bodyPr>
          <a:lstStyle/>
          <a:p>
            <a:pPr marL="578358" indent="-514350">
              <a:buFont typeface="+mj-lt"/>
              <a:buAutoNum type="arabicPeriod"/>
            </a:pPr>
            <a:r>
              <a:rPr lang="en-US" dirty="0" smtClean="0"/>
              <a:t>The effort was calculated incorrectly for budget 61-xxxx. Percent effort was applied to UW salary, not IBS.</a:t>
            </a:r>
          </a:p>
          <a:p>
            <a:pPr marL="578358" indent="-514350">
              <a:buFont typeface="+mj-lt"/>
              <a:buAutoNum type="arabicPeriod"/>
            </a:pPr>
            <a:endParaRPr lang="en-US" dirty="0" smtClean="0"/>
          </a:p>
          <a:p>
            <a:pPr marL="578358" indent="-514350">
              <a:buFont typeface="+mj-lt"/>
              <a:buAutoNum type="arabicPeriod"/>
            </a:pPr>
            <a:r>
              <a:rPr lang="en-US" dirty="0" smtClean="0"/>
              <a:t>This is the actual work done on this grant.</a:t>
            </a:r>
          </a:p>
          <a:p>
            <a:pPr marL="578358" indent="-514350">
              <a:buFont typeface="+mj-lt"/>
              <a:buAutoNum type="arabicPeriod"/>
            </a:pPr>
            <a:endParaRPr lang="en-US" dirty="0" smtClean="0"/>
          </a:p>
          <a:p>
            <a:pPr marL="578358" indent="-514350">
              <a:buFont typeface="+mj-lt"/>
              <a:buAutoNum type="arabicPeriod"/>
            </a:pPr>
            <a:r>
              <a:rPr lang="en-US" dirty="0" smtClean="0"/>
              <a:t>The incorrect calculation of effort was discovered during a review of the terms and conditions of the award.</a:t>
            </a:r>
          </a:p>
          <a:p>
            <a:pPr marL="578358" indent="-514350">
              <a:buFont typeface="+mj-lt"/>
              <a:buAutoNum type="arabicPeriod"/>
            </a:pPr>
            <a:endParaRPr lang="en-US" dirty="0" smtClean="0"/>
          </a:p>
          <a:p>
            <a:pPr marL="578358" indent="-514350">
              <a:buFont typeface="+mj-lt"/>
              <a:buAutoNum type="arabicPeriod"/>
            </a:pPr>
            <a:endParaRPr lang="en-US" dirty="0" smtClean="0"/>
          </a:p>
          <a:p>
            <a:pPr>
              <a:buFont typeface="Wingdings" pitchFamily="2" charset="2"/>
              <a:buChar char="v"/>
            </a:pPr>
            <a:r>
              <a:rPr lang="en-US" sz="2000" dirty="0" smtClean="0"/>
              <a:t>Certified:  9/23/10</a:t>
            </a:r>
          </a:p>
          <a:p>
            <a:pPr>
              <a:buFont typeface="Wingdings" pitchFamily="2" charset="2"/>
              <a:buChar char="v"/>
            </a:pPr>
            <a:r>
              <a:rPr lang="en-US" sz="2000" dirty="0" smtClean="0"/>
              <a:t>Recertified: 5/2/11</a:t>
            </a:r>
          </a:p>
          <a:p>
            <a:pPr>
              <a:buFont typeface="Wingdings" pitchFamily="2" charset="2"/>
              <a:buChar char="v"/>
            </a:pPr>
            <a:r>
              <a:rPr lang="en-US" sz="2000" dirty="0" smtClean="0"/>
              <a:t>OSET: 10/13/11</a:t>
            </a:r>
          </a:p>
          <a:p>
            <a:pPr>
              <a:buFont typeface="Wingdings" pitchFamily="2" charset="2"/>
              <a:buChar char="v"/>
            </a:pPr>
            <a:r>
              <a:rPr lang="en-US" sz="2000" dirty="0" smtClean="0">
                <a:solidFill>
                  <a:srgbClr val="CC3300"/>
                </a:solidFill>
              </a:rPr>
              <a:t>OVER 120 DAYS</a:t>
            </a:r>
          </a:p>
          <a:p>
            <a:pPr marL="578358" indent="-514350">
              <a:buFont typeface="+mj-lt"/>
              <a:buAutoNum type="arabicPeriod"/>
            </a:pPr>
            <a:endParaRPr lang="en-US" dirty="0" smtClean="0"/>
          </a:p>
          <a:p>
            <a:pPr marL="578358" indent="-514350">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r>
              <a:rPr lang="en-US" sz="1800" dirty="0" smtClean="0"/>
              <a:t>MAA Website, Salary Transfers: </a:t>
            </a:r>
            <a:r>
              <a:rPr lang="en-US" sz="1800" dirty="0" smtClean="0">
                <a:hlinkClick r:id="rId2"/>
              </a:rPr>
              <a:t>http://f2.washington.edu/fm/maa/fec/managing/salary-transfer</a:t>
            </a:r>
            <a:endParaRPr lang="en-US" sz="1800" dirty="0" smtClean="0"/>
          </a:p>
          <a:p>
            <a:r>
              <a:rPr lang="en-US" sz="1800" dirty="0" smtClean="0"/>
              <a:t>GIM 15, Transfer of Expenditures Between Budgets </a:t>
            </a:r>
            <a:r>
              <a:rPr lang="en-US" sz="1800" dirty="0" smtClean="0">
                <a:hlinkClick r:id="rId3"/>
              </a:rPr>
              <a:t>http://www.washington.edu/research/osp/gim/gim15.html</a:t>
            </a:r>
            <a:endParaRPr lang="en-US" sz="1800" dirty="0" smtClean="0"/>
          </a:p>
          <a:p>
            <a:r>
              <a:rPr lang="en-US" sz="1800" dirty="0" smtClean="0"/>
              <a:t>GIM  9, Advance Budget Numbers: </a:t>
            </a:r>
            <a:r>
              <a:rPr lang="en-US" sz="1800" dirty="0" smtClean="0">
                <a:hlinkClick r:id="rId4"/>
              </a:rPr>
              <a:t>http://www.washington.edu/research/osp/gim/gim9.html</a:t>
            </a:r>
            <a:endParaRPr lang="en-US" sz="1800" dirty="0" smtClean="0"/>
          </a:p>
          <a:p>
            <a:r>
              <a:rPr lang="en-US" sz="1800" dirty="0" err="1" smtClean="0"/>
              <a:t>MyFinancial</a:t>
            </a:r>
            <a:r>
              <a:rPr lang="en-US" sz="1800" dirty="0" smtClean="0"/>
              <a:t> Desktop Help:         </a:t>
            </a:r>
            <a:r>
              <a:rPr lang="en-US" sz="1800" dirty="0" smtClean="0">
                <a:hlinkClick r:id="rId5"/>
              </a:rPr>
              <a:t>http://f2.washington.edu/fm/myfd/preparingtrans</a:t>
            </a:r>
            <a:endParaRPr lang="en-US" sz="1800" dirty="0" smtClean="0"/>
          </a:p>
          <a:p>
            <a:r>
              <a:rPr lang="en-US" sz="1800" dirty="0" smtClean="0"/>
              <a:t>NIH Grants Policy Statement,  Section 7.5 , Cost Considerations, Cost Transfers, Overruns, and Accelerated and Delayed Expenditures </a:t>
            </a:r>
            <a:r>
              <a:rPr lang="en-US" sz="1800" dirty="0" smtClean="0">
                <a:hlinkClick r:id="rId6"/>
              </a:rPr>
              <a:t>http://grants.nih.gov/grants/policy/nihgps_2010/nihgps_ch7.htm</a:t>
            </a:r>
            <a:endParaRPr lang="en-US" sz="1800" dirty="0" smtClean="0"/>
          </a:p>
          <a:p>
            <a:endParaRPr lang="en-US" sz="1800" dirty="0" smtClean="0"/>
          </a:p>
          <a:p>
            <a:pPr>
              <a:buNone/>
            </a:pPr>
            <a:r>
              <a:rPr lang="en-US" sz="1800" dirty="0" smtClean="0"/>
              <a:t>	</a:t>
            </a:r>
          </a:p>
          <a:p>
            <a:endParaRPr lang="en-US" sz="18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a Salary Transfer? Why do we do them?</a:t>
            </a:r>
          </a:p>
          <a:p>
            <a:r>
              <a:rPr lang="en-US" dirty="0" smtClean="0"/>
              <a:t>What are best practices?</a:t>
            </a:r>
          </a:p>
          <a:p>
            <a:r>
              <a:rPr lang="en-US" dirty="0" smtClean="0"/>
              <a:t>What makes a good justification?</a:t>
            </a:r>
          </a:p>
          <a:p>
            <a:r>
              <a:rPr lang="en-US" dirty="0" smtClean="0"/>
              <a:t>Resources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salary transfer?</a:t>
            </a:r>
            <a:endParaRPr lang="en-US" dirty="0"/>
          </a:p>
        </p:txBody>
      </p:sp>
      <p:sp>
        <p:nvSpPr>
          <p:cNvPr id="3" name="Content Placeholder 2"/>
          <p:cNvSpPr>
            <a:spLocks noGrp="1"/>
          </p:cNvSpPr>
          <p:nvPr>
            <p:ph idx="1"/>
          </p:nvPr>
        </p:nvSpPr>
        <p:spPr/>
        <p:txBody>
          <a:bodyPr/>
          <a:lstStyle/>
          <a:p>
            <a:pPr marL="274320" indent="-274320">
              <a:lnSpc>
                <a:spcPct val="80000"/>
              </a:lnSpc>
              <a:defRPr/>
            </a:pPr>
            <a:r>
              <a:rPr lang="en-US" sz="2400" dirty="0" smtClean="0"/>
              <a:t>Salary Transfers document a reallocation of salary so the salary is consistent with actual effort. </a:t>
            </a:r>
          </a:p>
          <a:p>
            <a:pPr marL="274320" indent="-274320">
              <a:lnSpc>
                <a:spcPct val="80000"/>
              </a:lnSpc>
              <a:buFont typeface="Wingdings"/>
              <a:buChar char=""/>
              <a:defRPr/>
            </a:pPr>
            <a:endParaRPr lang="en-US" sz="2400" dirty="0" smtClean="0"/>
          </a:p>
          <a:p>
            <a:pPr marL="640906" lvl="1" indent="-182880">
              <a:lnSpc>
                <a:spcPct val="80000"/>
              </a:lnSpc>
              <a:buClr>
                <a:schemeClr val="accent1">
                  <a:shade val="75000"/>
                </a:schemeClr>
              </a:buClr>
              <a:defRPr/>
            </a:pPr>
            <a:r>
              <a:rPr lang="en-US" sz="2400" dirty="0" smtClean="0"/>
              <a:t>% effort is less than the % paid</a:t>
            </a:r>
          </a:p>
          <a:p>
            <a:pPr marL="640906" lvl="1" indent="-182880">
              <a:lnSpc>
                <a:spcPct val="80000"/>
              </a:lnSpc>
              <a:buClr>
                <a:schemeClr val="accent1">
                  <a:shade val="75000"/>
                </a:schemeClr>
              </a:buClr>
              <a:defRPr/>
            </a:pPr>
            <a:r>
              <a:rPr lang="en-US" sz="2400" dirty="0" smtClean="0"/>
              <a:t>% effort is more than the % paid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salary transfers?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federal requirement that pay must be a reasonable reflection of effort performed. </a:t>
            </a:r>
          </a:p>
          <a:p>
            <a:endParaRPr lang="en-US" dirty="0" smtClean="0"/>
          </a:p>
          <a:p>
            <a:r>
              <a:rPr lang="en-US" dirty="0" smtClean="0"/>
              <a:t>OMB A-21, Cost Principles for Educational Institutions</a:t>
            </a:r>
          </a:p>
          <a:p>
            <a:endParaRPr lang="en-US" dirty="0" smtClean="0"/>
          </a:p>
          <a:p>
            <a:endParaRPr lang="en-US" dirty="0" smtClean="0"/>
          </a:p>
          <a:p>
            <a:r>
              <a:rPr lang="en-US" dirty="0" smtClean="0"/>
              <a:t>“Whenever it is apparent that a significant change in work activity that is directly or indirectly charged to sponsored agreements will occur or has occurred, the change will be documented over the signature of a responsible official and entered into the system.”</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a:xfrm>
            <a:off x="457200" y="2209800"/>
            <a:ext cx="8077200" cy="4016408"/>
          </a:xfrm>
        </p:spPr>
        <p:txBody>
          <a:bodyPr>
            <a:normAutofit lnSpcReduction="10000"/>
          </a:bodyPr>
          <a:lstStyle/>
          <a:p>
            <a:pPr marL="274320" indent="-274320">
              <a:lnSpc>
                <a:spcPct val="80000"/>
              </a:lnSpc>
              <a:buFont typeface="Wingdings"/>
              <a:buChar char=""/>
              <a:defRPr/>
            </a:pPr>
            <a:endParaRPr lang="en-US" sz="2400" dirty="0" smtClean="0"/>
          </a:p>
          <a:p>
            <a:pPr marL="274320" lvl="1" indent="-274320">
              <a:lnSpc>
                <a:spcPct val="90000"/>
              </a:lnSpc>
              <a:buSzPct val="80000"/>
              <a:buFont typeface="Wingdings 2"/>
              <a:buChar char=""/>
              <a:defRPr/>
            </a:pPr>
            <a:endParaRPr lang="en-US" sz="2100" dirty="0" smtClean="0"/>
          </a:p>
          <a:p>
            <a:pPr marL="274320" indent="-274320">
              <a:lnSpc>
                <a:spcPct val="90000"/>
              </a:lnSpc>
              <a:defRPr/>
            </a:pPr>
            <a:r>
              <a:rPr lang="en-US" sz="2100" dirty="0" smtClean="0"/>
              <a:t>Personnel processing transfers are trained to comply with University and sponsor policies on cost transfers.</a:t>
            </a:r>
          </a:p>
          <a:p>
            <a:pPr marL="274320" indent="-274320">
              <a:lnSpc>
                <a:spcPct val="90000"/>
              </a:lnSpc>
              <a:defRPr/>
            </a:pPr>
            <a:endParaRPr lang="en-US" sz="2100" dirty="0" smtClean="0"/>
          </a:p>
          <a:p>
            <a:pPr marL="274320" indent="-274320">
              <a:lnSpc>
                <a:spcPct val="90000"/>
              </a:lnSpc>
              <a:defRPr/>
            </a:pPr>
            <a:r>
              <a:rPr lang="en-US" sz="2100" dirty="0" smtClean="0"/>
              <a:t>Guidelines outlined in GIM 14, Delegation of Signature Authority for Sponsored Projects are followed. </a:t>
            </a:r>
          </a:p>
          <a:p>
            <a:pPr marL="274320" indent="-274320">
              <a:lnSpc>
                <a:spcPct val="90000"/>
              </a:lnSpc>
              <a:defRPr/>
            </a:pPr>
            <a:endParaRPr lang="en-US" sz="2100" dirty="0" smtClean="0"/>
          </a:p>
          <a:p>
            <a:pPr marL="274320" indent="-274320">
              <a:lnSpc>
                <a:spcPct val="90000"/>
              </a:lnSpc>
              <a:defRPr/>
            </a:pPr>
            <a:r>
              <a:rPr lang="en-US" sz="2100" dirty="0" smtClean="0"/>
              <a:t>Expenditure review process is in place to detect posting errors within a reasonable time frame (e.g. 30 days)</a:t>
            </a:r>
          </a:p>
          <a:p>
            <a:pPr marL="274320" indent="-274320">
              <a:lnSpc>
                <a:spcPct val="90000"/>
              </a:lnSpc>
              <a:buNone/>
              <a:defRPr/>
            </a:pPr>
            <a:endParaRPr lang="en-US" sz="2100" dirty="0" smtClean="0"/>
          </a:p>
          <a:p>
            <a:pPr marL="274320" indent="-274320">
              <a:lnSpc>
                <a:spcPct val="90000"/>
              </a:lnSpc>
              <a:defRPr/>
            </a:pPr>
            <a:r>
              <a:rPr lang="en-US" sz="2100" dirty="0" smtClean="0"/>
              <a:t>Salary distributions are reviewed on a monthly basis and adjustments made in a timely manner.</a:t>
            </a:r>
          </a:p>
          <a:p>
            <a:endParaRPr lang="en-US" dirty="0"/>
          </a:p>
        </p:txBody>
      </p:sp>
      <p:sp>
        <p:nvSpPr>
          <p:cNvPr id="5" name="TextBox 4"/>
          <p:cNvSpPr txBox="1"/>
          <p:nvPr/>
        </p:nvSpPr>
        <p:spPr>
          <a:xfrm>
            <a:off x="228600" y="1828800"/>
            <a:ext cx="8610600" cy="387798"/>
          </a:xfrm>
          <a:prstGeom prst="rect">
            <a:avLst/>
          </a:prstGeom>
          <a:noFill/>
        </p:spPr>
        <p:txBody>
          <a:bodyPr wrap="square" rtlCol="0">
            <a:spAutoFit/>
          </a:bodyPr>
          <a:lstStyle/>
          <a:p>
            <a:pPr marL="274320" indent="-274320">
              <a:lnSpc>
                <a:spcPct val="80000"/>
              </a:lnSpc>
              <a:buNone/>
              <a:defRPr/>
            </a:pPr>
            <a:r>
              <a:rPr lang="en-US" sz="2400" i="1" dirty="0" smtClean="0"/>
              <a:t>NOTE</a:t>
            </a:r>
            <a:r>
              <a:rPr lang="en-US" sz="2400" dirty="0" smtClean="0"/>
              <a:t>: </a:t>
            </a:r>
            <a:r>
              <a:rPr lang="en-US" sz="2400" i="1" dirty="0" smtClean="0"/>
              <a:t>Primary responsibility for compliance is with the department.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Practices</a:t>
            </a:r>
            <a:endParaRPr lang="en-US" dirty="0"/>
          </a:p>
        </p:txBody>
      </p:sp>
      <p:sp>
        <p:nvSpPr>
          <p:cNvPr id="3" name="Content Placeholder 2"/>
          <p:cNvSpPr>
            <a:spLocks noGrp="1"/>
          </p:cNvSpPr>
          <p:nvPr>
            <p:ph idx="1"/>
          </p:nvPr>
        </p:nvSpPr>
        <p:spPr>
          <a:xfrm>
            <a:off x="457200" y="1676400"/>
            <a:ext cx="8229600" cy="4572000"/>
          </a:xfrm>
        </p:spPr>
        <p:txBody>
          <a:bodyPr>
            <a:normAutofit fontScale="85000" lnSpcReduction="20000"/>
          </a:bodyPr>
          <a:lstStyle/>
          <a:p>
            <a:pPr marL="274320" indent="-274320">
              <a:defRPr/>
            </a:pPr>
            <a:endParaRPr lang="en-US" dirty="0" smtClean="0"/>
          </a:p>
          <a:p>
            <a:pPr marL="274320" indent="-274320">
              <a:defRPr/>
            </a:pPr>
            <a:r>
              <a:rPr lang="en-US" dirty="0" smtClean="0"/>
              <a:t>For recertifications</a:t>
            </a:r>
          </a:p>
          <a:p>
            <a:pPr marL="649224" lvl="1" indent="-274320">
              <a:defRPr/>
            </a:pPr>
            <a:r>
              <a:rPr lang="en-US" dirty="0" smtClean="0"/>
              <a:t>Make copies of the “POSTED” OSET for the FEC and for the faculty member’s home department, if different.</a:t>
            </a:r>
          </a:p>
          <a:p>
            <a:pPr marL="649224" lvl="1" indent="-274320">
              <a:defRPr/>
            </a:pPr>
            <a:r>
              <a:rPr lang="en-US" dirty="0" smtClean="0"/>
              <a:t>Submit “POSTED” salary transfer with recertifications.</a:t>
            </a:r>
          </a:p>
          <a:p>
            <a:pPr marL="274320" indent="-274320">
              <a:buNone/>
              <a:defRPr/>
            </a:pPr>
            <a:endParaRPr lang="en-US" sz="2600" dirty="0" smtClean="0"/>
          </a:p>
          <a:p>
            <a:pPr marL="274320" indent="-274320">
              <a:defRPr/>
            </a:pPr>
            <a:r>
              <a:rPr lang="en-US" dirty="0" smtClean="0"/>
              <a:t>Provide adequate and complete justifications.</a:t>
            </a:r>
          </a:p>
          <a:p>
            <a:pPr marL="274320" indent="-274320">
              <a:defRPr/>
            </a:pPr>
            <a:endParaRPr lang="en-US" dirty="0" smtClean="0"/>
          </a:p>
          <a:p>
            <a:pPr marL="274320" indent="-274320">
              <a:defRPr/>
            </a:pPr>
            <a:r>
              <a:rPr lang="en-US" dirty="0" smtClean="0"/>
              <a:t>Request advance budgets. Request advance budgets. </a:t>
            </a:r>
          </a:p>
          <a:p>
            <a:pPr marL="274320" indent="-274320">
              <a:defRPr/>
            </a:pPr>
            <a:endParaRPr lang="en-US" dirty="0" smtClean="0"/>
          </a:p>
          <a:p>
            <a:pPr marL="274320" indent="-274320">
              <a:defRPr/>
            </a:pPr>
            <a:r>
              <a:rPr lang="en-US" dirty="0" smtClean="0"/>
              <a:t>Restrict use of grant budgets as temporary budgets while waiting for late awards.</a:t>
            </a:r>
          </a:p>
          <a:p>
            <a:pPr marL="274320" indent="-274320">
              <a:defRPr/>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Justifications</a:t>
            </a:r>
            <a:endParaRPr lang="en-US" dirty="0"/>
          </a:p>
        </p:txBody>
      </p:sp>
      <p:sp>
        <p:nvSpPr>
          <p:cNvPr id="3" name="Content Placeholder 2"/>
          <p:cNvSpPr>
            <a:spLocks noGrp="1"/>
          </p:cNvSpPr>
          <p:nvPr>
            <p:ph idx="1"/>
          </p:nvPr>
        </p:nvSpPr>
        <p:spPr/>
        <p:txBody>
          <a:bodyPr>
            <a:normAutofit lnSpcReduction="10000"/>
          </a:bodyPr>
          <a:lstStyle/>
          <a:p>
            <a:pPr marL="274320" indent="-274320">
              <a:defRPr/>
            </a:pPr>
            <a:r>
              <a:rPr lang="en-US" dirty="0" smtClean="0"/>
              <a:t>All salary transfers require (per GIM 15) </a:t>
            </a:r>
            <a:r>
              <a:rPr lang="en-US" sz="2100" dirty="0" smtClean="0"/>
              <a:t>:</a:t>
            </a:r>
          </a:p>
          <a:p>
            <a:pPr marL="640080" lvl="1" indent="-274320">
              <a:defRPr/>
            </a:pPr>
            <a:r>
              <a:rPr lang="en-US" sz="2400" dirty="0" smtClean="0"/>
              <a:t>The reason for transferring the expenditure.</a:t>
            </a:r>
          </a:p>
          <a:p>
            <a:pPr marL="640080" lvl="1" indent="-274320">
              <a:defRPr/>
            </a:pPr>
            <a:endParaRPr lang="en-US" sz="2400" dirty="0" smtClean="0"/>
          </a:p>
          <a:p>
            <a:pPr marL="640080" lvl="1" indent="-274320">
              <a:defRPr/>
            </a:pPr>
            <a:r>
              <a:rPr lang="en-US" sz="2400" dirty="0" smtClean="0"/>
              <a:t>Evidence that the transfer benefits the budget to be charged.</a:t>
            </a:r>
          </a:p>
          <a:p>
            <a:pPr marL="640080" lvl="1" indent="-274320">
              <a:defRPr/>
            </a:pPr>
            <a:endParaRPr lang="en-US" sz="2400" dirty="0" smtClean="0"/>
          </a:p>
          <a:p>
            <a:pPr marL="640080" lvl="1" indent="-274320">
              <a:defRPr/>
            </a:pPr>
            <a:r>
              <a:rPr lang="en-US" sz="2400" dirty="0" smtClean="0"/>
              <a:t>Verification that the transfer is within the approved guidelines of the budget and is in support of its objectives.</a:t>
            </a:r>
          </a:p>
          <a:p>
            <a:pPr marL="640080" lvl="1" indent="-274320">
              <a:defRPr/>
            </a:pPr>
            <a:endParaRPr lang="en-US" sz="2400" dirty="0" smtClean="0"/>
          </a:p>
          <a:p>
            <a:pPr marL="640080" lvl="1" indent="-274320">
              <a:defRPr/>
            </a:pPr>
            <a:r>
              <a:rPr lang="en-US" sz="2400" dirty="0" smtClean="0"/>
              <a:t>The reason the expenditure was initially charged to the incorrect budget.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Questions</a:t>
            </a:r>
            <a:endParaRPr lang="en-US" dirty="0"/>
          </a:p>
        </p:txBody>
      </p:sp>
      <p:sp>
        <p:nvSpPr>
          <p:cNvPr id="3" name="Content Placeholder 2"/>
          <p:cNvSpPr>
            <a:spLocks noGrp="1"/>
          </p:cNvSpPr>
          <p:nvPr>
            <p:ph idx="1"/>
          </p:nvPr>
        </p:nvSpPr>
        <p:spPr>
          <a:xfrm>
            <a:off x="457200" y="1600200"/>
            <a:ext cx="8229600" cy="5638800"/>
          </a:xfrm>
        </p:spPr>
        <p:txBody>
          <a:bodyPr>
            <a:normAutofit fontScale="85000" lnSpcReduction="20000"/>
          </a:bodyPr>
          <a:lstStyle/>
          <a:p>
            <a:pPr marL="578358" indent="-514350">
              <a:buFont typeface="+mj-lt"/>
              <a:buAutoNum type="arabicPeriod"/>
            </a:pPr>
            <a:r>
              <a:rPr lang="en-US" sz="3200" dirty="0" smtClean="0"/>
              <a:t>Provide the reason for the transfer and why it was charged to the wrong budget number. If effort was previously certified, explain why the effort was considered to be correct then but now requires a change.</a:t>
            </a:r>
          </a:p>
          <a:p>
            <a:pPr marL="578358" indent="-514350">
              <a:buFont typeface="+mj-lt"/>
              <a:buAutoNum type="arabicPeriod"/>
            </a:pPr>
            <a:endParaRPr lang="en-US" sz="3200" b="1" dirty="0" smtClean="0"/>
          </a:p>
          <a:p>
            <a:pPr marL="578358" indent="-514350">
              <a:buFont typeface="+mj-lt"/>
              <a:buAutoNum type="arabicPeriod"/>
            </a:pPr>
            <a:r>
              <a:rPr lang="en-US" sz="3200" dirty="0" smtClean="0"/>
              <a:t>How did this employee's work benefit the grant budget to be charged?</a:t>
            </a:r>
          </a:p>
          <a:p>
            <a:pPr marL="578358" indent="-514350">
              <a:buFont typeface="+mj-lt"/>
              <a:buAutoNum type="arabicPeriod"/>
            </a:pPr>
            <a:endParaRPr lang="en-US" sz="3200" b="1" dirty="0" smtClean="0"/>
          </a:p>
          <a:p>
            <a:pPr marL="578358" indent="-514350">
              <a:buFont typeface="+mj-lt"/>
              <a:buAutoNum type="arabicPeriod"/>
            </a:pPr>
            <a:r>
              <a:rPr lang="en-US" sz="3200" b="1" dirty="0" smtClean="0">
                <a:solidFill>
                  <a:srgbClr val="FF6600"/>
                </a:solidFill>
              </a:rPr>
              <a:t>(OVER 120 DAYS) </a:t>
            </a:r>
            <a:r>
              <a:rPr lang="en-US" sz="3200" dirty="0" smtClean="0"/>
              <a:t>Provide a complete statement that fully documents the reasons the transfer date is greater than 120 days from the original transaction date.</a:t>
            </a:r>
          </a:p>
          <a:p>
            <a:pPr fontAlgn="t"/>
            <a:endParaRPr lang="en-US" sz="3200" dirty="0" smtClean="0"/>
          </a:p>
          <a:p>
            <a:pPr fontAlgn="t">
              <a:buNone/>
            </a:pPr>
            <a:r>
              <a:rPr lang="en-US" sz="3600" dirty="0" smtClean="0"/>
              <a:t>	</a:t>
            </a:r>
            <a:endParaRPr lang="en-US" sz="3200" dirty="0" smtClean="0"/>
          </a:p>
          <a:p>
            <a:endParaRPr lang="en-US" sz="32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Justifications</a:t>
            </a:r>
            <a:endParaRPr lang="en-US" dirty="0"/>
          </a:p>
        </p:txBody>
      </p:sp>
      <p:sp>
        <p:nvSpPr>
          <p:cNvPr id="3" name="Content Placeholder 2"/>
          <p:cNvSpPr>
            <a:spLocks noGrp="1"/>
          </p:cNvSpPr>
          <p:nvPr>
            <p:ph idx="1"/>
          </p:nvPr>
        </p:nvSpPr>
        <p:spPr/>
        <p:txBody>
          <a:bodyPr/>
          <a:lstStyle/>
          <a:p>
            <a:r>
              <a:rPr lang="en-US" dirty="0" smtClean="0"/>
              <a:t>The following justifications are from actual salary transfers.</a:t>
            </a:r>
          </a:p>
          <a:p>
            <a:pPr lvl="1"/>
            <a:r>
              <a:rPr lang="en-US" dirty="0" smtClean="0"/>
              <a:t>#1 and 2 are required by all salary transfers.</a:t>
            </a:r>
          </a:p>
          <a:p>
            <a:pPr lvl="1"/>
            <a:r>
              <a:rPr lang="en-US" dirty="0" smtClean="0"/>
              <a:t>#3 is required for any salary transfer completed over 120 days from the date of the original transaction.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1431</TotalTime>
  <Words>1376</Words>
  <Application>Microsoft Office PowerPoint</Application>
  <PresentationFormat>On-screen Show (4:3)</PresentationFormat>
  <Paragraphs>194</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MAA Brown Bag</vt:lpstr>
      <vt:lpstr>Agenda</vt:lpstr>
      <vt:lpstr>What is a salary transfer?</vt:lpstr>
      <vt:lpstr>Why do salary transfers?</vt:lpstr>
      <vt:lpstr>Best Practices</vt:lpstr>
      <vt:lpstr>Best Practices</vt:lpstr>
      <vt:lpstr>Justifications</vt:lpstr>
      <vt:lpstr>Justification Questions</vt:lpstr>
      <vt:lpstr>Examples of Justifications</vt:lpstr>
      <vt:lpstr>Slide 10</vt:lpstr>
      <vt:lpstr>Slide 11</vt:lpstr>
      <vt:lpstr>Slide 12</vt:lpstr>
      <vt:lpstr>Slide 13</vt:lpstr>
      <vt:lpstr>Slide 14</vt:lpstr>
      <vt:lpstr>Slide 15</vt:lpstr>
      <vt:lpstr>Slide 16</vt:lpstr>
      <vt:lpstr>Slide 17</vt:lpstr>
      <vt:lpstr>Slide 18</vt:lpstr>
      <vt:lpstr>Resources</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MAA Brown Bag</dc:title>
  <dc:creator>suzette</dc:creator>
  <cp:lastModifiedBy>suzette</cp:lastModifiedBy>
  <cp:revision>148</cp:revision>
  <dcterms:created xsi:type="dcterms:W3CDTF">2011-09-03T00:09:57Z</dcterms:created>
  <dcterms:modified xsi:type="dcterms:W3CDTF">2011-10-14T21:44:00Z</dcterms:modified>
</cp:coreProperties>
</file>