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2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embeddedFontLst>
    <p:embeddedFont>
      <p:font typeface="Encode Sans Black" panose="020B0604020202020204" charset="0"/>
      <p:bold r:id="rId4"/>
    </p:embeddedFont>
    <p:embeddedFont>
      <p:font typeface="Merriweather Sans" pitchFamily="2" charset="0"/>
      <p:regular r:id="rId5"/>
    </p:embeddedFont>
    <p:embeddedFont>
      <p:font typeface="Open Sans" panose="020B0606030504020204" pitchFamily="34" charset="0"/>
      <p:regular r:id="rId6"/>
      <p:bold r:id="rId7"/>
      <p:italic r:id="rId8"/>
      <p:boldItalic r:id="rId9"/>
    </p:embeddedFont>
    <p:embeddedFont>
      <p:font typeface="Open Sans Light" panose="020B0306030504020204" pitchFamily="34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font" Target="fonts/font10.fntdata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viewProps" Target="viewProp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g418b5b4128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Google Shape;33;g418b5b4128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g418b5b4128_0_3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5461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Char char="●"/>
              <a:defRPr sz="5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2" name="Google Shape;12;p2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2" descr="Wordmark_center_Purple_HEX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2039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 descr="Bar_RtAngle_7502_RGB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3587" y="4006085"/>
            <a:ext cx="2264487" cy="112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Content">
  <p:cSld name="Header + Conten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Open Sans"/>
              <a:buChar char="–"/>
              <a:defRPr sz="2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Open Sans"/>
              <a:buChar char="–"/>
              <a:defRPr sz="16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8" name="Google Shape;18;p3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9;p3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Subheader + Content">
  <p:cSld name="Header + Subheader +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2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3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4" name="Google Shape;24;p4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8215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4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Graphic">
  <p:cSld name="Header + Graphic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>
            <a:spLocks noGrp="1"/>
          </p:cNvSpPr>
          <p:nvPr>
            <p:ph type="chart" idx="2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sz="2400" b="0" i="1" u="none" strike="noStrike" cap="non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L="742950" marR="0" lvl="1" indent="-1079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9" name="Google Shape;29;p5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6310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5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finance.uw.edu/gca/sites/default/files/SAGE%20Modification%20Checklist.xlsx" TargetMode="External"/><Relationship Id="rId13" Type="http://schemas.openxmlformats.org/officeDocument/2006/relationships/hyperlink" Target="https://outlook.office365.com/book/ORISHelp1@cloud.washington.edu/?login_hint" TargetMode="External"/><Relationship Id="rId3" Type="http://schemas.openxmlformats.org/officeDocument/2006/relationships/hyperlink" Target="https://www.washington.edu/research/faq/what-do-i-do-if-i-receive-noa/" TargetMode="External"/><Relationship Id="rId7" Type="http://schemas.openxmlformats.org/officeDocument/2006/relationships/hyperlink" Target="https://www.washington.edu/research/forms-and-templates/checklist-osp-gca-mods-in-sage/" TargetMode="External"/><Relationship Id="rId12" Type="http://schemas.openxmlformats.org/officeDocument/2006/relationships/hyperlink" Target="https://www.washington.edu/research/learning/online/index.php/lessons/sage-awards-resource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ashington.edu/research/tools/sage/guide/awards/awards-supporting-attachments/" TargetMode="External"/><Relationship Id="rId11" Type="http://schemas.openxmlformats.org/officeDocument/2006/relationships/hyperlink" Target="https://www.washington.edu/research/learning/online/index.php/lessons/sage-budget-resources/" TargetMode="External"/><Relationship Id="rId5" Type="http://schemas.openxmlformats.org/officeDocument/2006/relationships/hyperlink" Target="https://www.washington.edu/research/tools/sage/guide/awards/awards-comments-history/" TargetMode="External"/><Relationship Id="rId10" Type="http://schemas.openxmlformats.org/officeDocument/2006/relationships/hyperlink" Target="https://finance.uw.edu/gca/award-lifecycle/award-setup/modifications" TargetMode="External"/><Relationship Id="rId4" Type="http://schemas.openxmlformats.org/officeDocument/2006/relationships/hyperlink" Target="https://www.washington.edu/research/myresearch-lifecycle/setup/financials/#asr-checklist-pi-campus" TargetMode="External"/><Relationship Id="rId9" Type="http://schemas.openxmlformats.org/officeDocument/2006/relationships/hyperlink" Target="https://www.washington.edu/research/faq/what-info-to-include-asr-mod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REMINDER RESOURCES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Award Setup &amp; Modification Requests</a:t>
            </a:r>
            <a:r>
              <a:rPr lang="en-US" sz="1400">
                <a:latin typeface="Encode Sans Black"/>
                <a:ea typeface="Encode Sans Black"/>
                <a:cs typeface="Encode Sans Black"/>
                <a:sym typeface="Encode Sans Black"/>
              </a:rPr>
              <a:t> </a:t>
            </a:r>
            <a:endParaRPr sz="1400"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2"/>
          </p:nvPr>
        </p:nvSpPr>
        <p:spPr>
          <a:xfrm>
            <a:off x="608775" y="1812925"/>
            <a:ext cx="8100300" cy="401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Char char="&gt;"/>
            </a:pPr>
            <a:r>
              <a:rPr lang="en-US" sz="2000" u="sng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What do I do if I received a Notice of Award? 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-US" sz="2000" b="1"/>
              <a:t>Review</a:t>
            </a:r>
            <a:r>
              <a:rPr lang="en-US" sz="2000"/>
              <a:t> </a:t>
            </a:r>
            <a:r>
              <a:rPr lang="en-US" sz="2000" u="sng">
                <a:solidFill>
                  <a:schemeClr val="accent6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Checklist: Award Setup Request Steps for PI/Campus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-US" sz="2000" b="1"/>
              <a:t>Read </a:t>
            </a:r>
            <a:r>
              <a:rPr lang="en-US" sz="2000" u="sng">
                <a:solidFill>
                  <a:schemeClr val="accent6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Comments &amp; History</a:t>
            </a:r>
            <a:r>
              <a:rPr lang="en-US" sz="2000" b="1">
                <a:solidFill>
                  <a:schemeClr val="accent6"/>
                </a:solidFill>
              </a:rPr>
              <a:t> </a:t>
            </a:r>
            <a:r>
              <a:rPr lang="en-US" sz="2000"/>
              <a:t>before contacting OSP/GCA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-US" sz="2000" b="1"/>
              <a:t>Always</a:t>
            </a:r>
            <a:r>
              <a:rPr lang="en-US" sz="2000"/>
              <a:t> include relevant </a:t>
            </a:r>
            <a:r>
              <a:rPr lang="en-US" sz="2000" u="sng">
                <a:solidFill>
                  <a:schemeClr val="accent6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attachments</a:t>
            </a:r>
            <a:endParaRPr sz="2000">
              <a:solidFill>
                <a:schemeClr val="accent6"/>
              </a:solidFill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-US" sz="2000" b="1"/>
              <a:t>MODs: </a:t>
            </a:r>
            <a:r>
              <a:rPr lang="en-US" sz="2000"/>
              <a:t>Review </a:t>
            </a:r>
            <a:r>
              <a:rPr lang="en-US" sz="2000" u="sng">
                <a:solidFill>
                  <a:schemeClr val="accent6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OSP/GCA MOD Checklist</a:t>
            </a:r>
            <a:r>
              <a:rPr lang="en-US" sz="2000"/>
              <a:t> and </a:t>
            </a:r>
            <a:r>
              <a:rPr lang="en-US" sz="2000" u="sng">
                <a:solidFill>
                  <a:schemeClr val="accent6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GCA Only MOD Checklist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-US" sz="2000" u="sng">
                <a:solidFill>
                  <a:schemeClr val="accent6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Tell OSP your ASR/MOD story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rriweather Sans"/>
              <a:buChar char="&gt;"/>
            </a:pPr>
            <a:r>
              <a:rPr lang="en-US" sz="2000"/>
              <a:t>Need to change a Grant Name in WD? - Send </a:t>
            </a:r>
            <a:r>
              <a:rPr lang="en-US" sz="2000" u="sng">
                <a:solidFill>
                  <a:schemeClr val="accent6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GCA Only MOD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rriweather Sans"/>
              <a:buChar char="&gt;"/>
            </a:pPr>
            <a:r>
              <a:rPr lang="en-US" sz="2000" u="sng">
                <a:solidFill>
                  <a:schemeClr val="accent6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SAGE Budget Resources</a:t>
            </a:r>
            <a:r>
              <a:rPr lang="en-US" sz="2000">
                <a:solidFill>
                  <a:schemeClr val="accent6"/>
                </a:solidFill>
              </a:rPr>
              <a:t> </a:t>
            </a:r>
            <a:r>
              <a:rPr lang="en-US" sz="2000"/>
              <a:t>and </a:t>
            </a:r>
            <a:r>
              <a:rPr lang="en-US" sz="2000" u="sng">
                <a:solidFill>
                  <a:schemeClr val="accent6"/>
                </a:solidFill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SAGE Awards &amp; Mods Resources</a:t>
            </a:r>
            <a:r>
              <a:rPr lang="en-US" sz="2000"/>
              <a:t> 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Merriweather Sans"/>
              <a:buChar char="&gt;"/>
            </a:pPr>
            <a:r>
              <a:rPr lang="en-US" sz="2000" u="sng">
                <a:solidFill>
                  <a:schemeClr val="accent6"/>
                </a:solidFill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Schedule a Teams Appointment for SAGE Support</a:t>
            </a:r>
            <a:endParaRPr sz="2000">
              <a:solidFill>
                <a:schemeClr val="accent6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endParaRPr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Open Sans Light</vt:lpstr>
      <vt:lpstr>Merriweather Sans</vt:lpstr>
      <vt:lpstr>Calibri</vt:lpstr>
      <vt:lpstr>Arial</vt:lpstr>
      <vt:lpstr>Encode Sans Black</vt:lpstr>
      <vt:lpstr>Open Sans</vt:lpstr>
      <vt:lpstr>2_Custom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Susan Wilbanks</dc:creator>
  <cp:lastModifiedBy>Susan Wilbanks</cp:lastModifiedBy>
  <cp:revision>1</cp:revision>
  <dcterms:modified xsi:type="dcterms:W3CDTF">2025-01-09T22:17:06Z</dcterms:modified>
</cp:coreProperties>
</file>