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Encode Sans Black"/>
      <p:bold r:id="rId6"/>
    </p:embeddedFont>
    <p:embeddedFont>
      <p:font typeface="Open Sans Light"/>
      <p:regular r:id="rId7"/>
      <p:bold r:id="rId8"/>
      <p:italic r:id="rId9"/>
      <p:boldItalic r:id="rId10"/>
    </p:embeddedFont>
    <p:embeddedFont>
      <p:font typeface="Open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regular.fntdata"/><Relationship Id="rId10" Type="http://schemas.openxmlformats.org/officeDocument/2006/relationships/font" Target="fonts/OpenSansLight-boldItalic.fntdata"/><Relationship Id="rId13" Type="http://schemas.openxmlformats.org/officeDocument/2006/relationships/font" Target="fonts/OpenSans-italic.fntdata"/><Relationship Id="rId12" Type="http://schemas.openxmlformats.org/officeDocument/2006/relationships/font" Target="fonts/OpenSans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OpenSansLight-italic.fntdata"/><Relationship Id="rId14" Type="http://schemas.openxmlformats.org/officeDocument/2006/relationships/font" Target="fonts/OpenSans-boldItalic.fntdata"/><Relationship Id="rId5" Type="http://schemas.openxmlformats.org/officeDocument/2006/relationships/slide" Target="slides/slide1.xml"/><Relationship Id="rId6" Type="http://schemas.openxmlformats.org/officeDocument/2006/relationships/font" Target="fonts/EncodeSansBlack-bold.fntdata"/><Relationship Id="rId7" Type="http://schemas.openxmlformats.org/officeDocument/2006/relationships/font" Target="fonts/OpenSansLight-regular.fntdata"/><Relationship Id="rId8" Type="http://schemas.openxmlformats.org/officeDocument/2006/relationships/font" Target="fonts/OpenSans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" name="Google Shape;3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4" name="Google Shape;34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3" name="Google Shape;1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7" name="Google Shape;17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8" name="Google Shape;1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washington.edu/research/learning/online/index.php/lessons/sage-budget-resources/" TargetMode="External"/><Relationship Id="rId10" Type="http://schemas.openxmlformats.org/officeDocument/2006/relationships/hyperlink" Target="https://finance.uw.edu/gca/award-lifecycle/award-setup/modifications" TargetMode="External"/><Relationship Id="rId13" Type="http://schemas.openxmlformats.org/officeDocument/2006/relationships/hyperlink" Target="https://outlook.office365.com/book/ORISHelp1@cloud.washington.edu/?login_hint" TargetMode="External"/><Relationship Id="rId12" Type="http://schemas.openxmlformats.org/officeDocument/2006/relationships/hyperlink" Target="https://www.washington.edu/research/learning/online/index.php/lessons/sage-awards-resources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washington.edu/research/faq/what-do-i-do-if-i-receive-noa/" TargetMode="External"/><Relationship Id="rId4" Type="http://schemas.openxmlformats.org/officeDocument/2006/relationships/hyperlink" Target="https://www.washington.edu/research/myresearch-lifecycle/setup/financials/#asr-checklist-pi-campus" TargetMode="External"/><Relationship Id="rId9" Type="http://schemas.openxmlformats.org/officeDocument/2006/relationships/hyperlink" Target="https://www.washington.edu/research/faq/what-info-to-include-asr-mod/" TargetMode="External"/><Relationship Id="rId5" Type="http://schemas.openxmlformats.org/officeDocument/2006/relationships/hyperlink" Target="https://www.washington.edu/research/tools/sage/guide/awards/awards-supporting-attachments/" TargetMode="External"/><Relationship Id="rId6" Type="http://schemas.openxmlformats.org/officeDocument/2006/relationships/hyperlink" Target="https://www.washington.edu/research/tools/sage/guide/awards/awards-comments-history/" TargetMode="External"/><Relationship Id="rId7" Type="http://schemas.openxmlformats.org/officeDocument/2006/relationships/hyperlink" Target="https://www.washington.edu/research/forms-and-templates/checklist-osp-gca-mods-in-sage/" TargetMode="External"/><Relationship Id="rId8" Type="http://schemas.openxmlformats.org/officeDocument/2006/relationships/hyperlink" Target="https://finance.uw.edu/gca/sites/default/files/SAGE%20Modification%20Checklist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REMINDER 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Award Setup &amp; Modification Requests</a:t>
            </a:r>
            <a:r>
              <a:rPr lang="en-US" sz="1400">
                <a:latin typeface="Encode Sans Black"/>
                <a:ea typeface="Encode Sans Black"/>
                <a:cs typeface="Encode Sans Black"/>
                <a:sym typeface="Encode Sans Black"/>
              </a:rPr>
              <a:t> </a:t>
            </a:r>
            <a:endParaRPr sz="14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608775" y="1812925"/>
            <a:ext cx="8100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What do I do if I received a Notice of Award?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Review</a:t>
            </a:r>
            <a:r>
              <a:rPr lang="en-US" sz="2000"/>
              <a:t> </a:t>
            </a:r>
            <a:r>
              <a:rPr lang="en-US" sz="2000" u="sng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Checklist: Award Setup Request Steps for PI/Campus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Always</a:t>
            </a:r>
            <a:r>
              <a:rPr lang="en-US" sz="2000"/>
              <a:t> include relevant </a:t>
            </a:r>
            <a:r>
              <a:rPr lang="en-US" sz="2000" u="sng">
                <a:solidFill>
                  <a:schemeClr val="accent6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attachments</a:t>
            </a:r>
            <a:endParaRPr b="1"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Read </a:t>
            </a:r>
            <a:r>
              <a:rPr lang="en-US" sz="2000" u="sng">
                <a:solidFill>
                  <a:schemeClr val="accent6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Comments &amp; History</a:t>
            </a:r>
            <a:r>
              <a:rPr b="1" lang="en-US" sz="2000">
                <a:solidFill>
                  <a:schemeClr val="accent6"/>
                </a:solidFill>
              </a:rPr>
              <a:t> </a:t>
            </a:r>
            <a:r>
              <a:rPr lang="en-US" sz="2000"/>
              <a:t>before contacting OSP/GCA</a:t>
            </a:r>
            <a:endParaRPr sz="2000">
              <a:solidFill>
                <a:schemeClr val="accent6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MODs: </a:t>
            </a:r>
            <a:r>
              <a:rPr lang="en-US" sz="2000"/>
              <a:t>Review </a:t>
            </a:r>
            <a:r>
              <a:rPr lang="en-US" sz="2000" u="sng">
                <a:solidFill>
                  <a:schemeClr val="accent6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OSP/GCA MOD Checklist</a:t>
            </a:r>
            <a:r>
              <a:rPr lang="en-US" sz="2000"/>
              <a:t> and </a:t>
            </a:r>
            <a:r>
              <a:rPr lang="en-US" sz="2000" u="sng">
                <a:solidFill>
                  <a:schemeClr val="accent6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GCA Only MOD Checklist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Tell OSP your ASR/MOD story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/>
              <a:t>Need to change a Grant Name in WD? - Send </a:t>
            </a:r>
            <a:r>
              <a:rPr lang="en-US" sz="2000" u="sng">
                <a:solidFill>
                  <a:schemeClr val="accent6"/>
                </a:solidFill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GCA Only MOD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SAGE Budget Resources</a:t>
            </a:r>
            <a:r>
              <a:rPr lang="en-US" sz="2000">
                <a:solidFill>
                  <a:schemeClr val="accent6"/>
                </a:solidFill>
              </a:rPr>
              <a:t> </a:t>
            </a:r>
            <a:r>
              <a:rPr lang="en-US" sz="2000"/>
              <a:t>and </a:t>
            </a:r>
            <a:r>
              <a:rPr lang="en-US" sz="2000" u="sng">
                <a:solidFill>
                  <a:schemeClr val="accent6"/>
                </a:solidFill>
                <a:hlinkClick r:id="rId1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SAGE Awards &amp; Mods Resources</a:t>
            </a:r>
            <a:r>
              <a:rPr lang="en-US" sz="2000"/>
              <a:t>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Schedule a Teams Appointment for SAGE Support</a:t>
            </a:r>
            <a:endParaRPr sz="2000">
              <a:solidFill>
                <a:schemeClr val="accent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24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