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2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embeddedFontLst>
    <p:embeddedFont>
      <p:font typeface="Encode Sans Black" panose="020B0604020202020204" charset="0"/>
      <p:bold r:id="rId4"/>
    </p:embeddedFont>
    <p:embeddedFont>
      <p:font typeface="Merriweather Sans" pitchFamily="2" charset="0"/>
      <p:regular r:id="rId5"/>
    </p:embeddedFont>
    <p:embeddedFont>
      <p:font typeface="Open Sans" panose="020B0606030504020204" pitchFamily="34" charset="0"/>
      <p:regular r:id="rId6"/>
      <p:bold r:id="rId7"/>
      <p:italic r:id="rId8"/>
      <p:boldItalic r:id="rId9"/>
    </p:embeddedFont>
    <p:embeddedFont>
      <p:font typeface="Open Sans Light" panose="020B0306030504020204" pitchFamily="34" charset="0"/>
      <p:regular r:id="rId10"/>
      <p:bold r:id="rId11"/>
      <p:italic r:id="rId12"/>
      <p:boldItalic r:id="rId13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1" d="100"/>
          <a:sy n="101" d="100"/>
        </p:scale>
        <p:origin x="18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5.fntdata"/><Relationship Id="rId13" Type="http://schemas.openxmlformats.org/officeDocument/2006/relationships/font" Target="fonts/font10.fntdata"/><Relationship Id="rId3" Type="http://schemas.openxmlformats.org/officeDocument/2006/relationships/notesMaster" Target="notesMasters/notesMaster1.xml"/><Relationship Id="rId7" Type="http://schemas.openxmlformats.org/officeDocument/2006/relationships/font" Target="fonts/font4.fntdata"/><Relationship Id="rId12" Type="http://schemas.openxmlformats.org/officeDocument/2006/relationships/font" Target="fonts/font9.fntdata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font" Target="fonts/font8.fntdata"/><Relationship Id="rId5" Type="http://schemas.openxmlformats.org/officeDocument/2006/relationships/font" Target="fonts/font2.fntdata"/><Relationship Id="rId15" Type="http://schemas.openxmlformats.org/officeDocument/2006/relationships/viewProps" Target="viewProps.xml"/><Relationship Id="rId10" Type="http://schemas.openxmlformats.org/officeDocument/2006/relationships/font" Target="fonts/font7.fntdata"/><Relationship Id="rId4" Type="http://schemas.openxmlformats.org/officeDocument/2006/relationships/font" Target="fonts/font1.fntdata"/><Relationship Id="rId9" Type="http://schemas.openxmlformats.org/officeDocument/2006/relationships/font" Target="fonts/font6.fntdata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g418b5b4128_0_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" name="Google Shape;33;g418b5b4128_0_3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" name="Google Shape;34;g418b5b4128_0_3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1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>
  <p:cSld name="Title Slide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"/>
          <p:cNvSpPr txBox="1">
            <a:spLocks noGrp="1"/>
          </p:cNvSpPr>
          <p:nvPr>
            <p:ph type="body" idx="1"/>
          </p:nvPr>
        </p:nvSpPr>
        <p:spPr>
          <a:xfrm>
            <a:off x="671757" y="1167124"/>
            <a:ext cx="6972300" cy="26417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457200" marR="0" lvl="0" indent="-5461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4B2E83"/>
              </a:buClr>
              <a:buSzPts val="5000"/>
              <a:buFont typeface="Arial"/>
              <a:buChar char="●"/>
              <a:defRPr sz="5000" b="0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Char char="○"/>
              <a:defRPr sz="28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Char char="■"/>
              <a:defRPr sz="24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●"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○"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12" name="Google Shape;12;p2" descr="W Logo_Purple_2685_HEX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448139" y="5949410"/>
            <a:ext cx="1368171" cy="923452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Google Shape;13;p2" descr="Wordmark_center_Purple_HEX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92039" y="6487457"/>
            <a:ext cx="2407146" cy="16336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Google Shape;14;p2" descr="Bar_RtAngle_7502_RGB.png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13587" y="4006085"/>
            <a:ext cx="2264487" cy="11276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Header + Content">
  <p:cSld name="Header + Content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>
            <a:spLocks noGrp="1"/>
          </p:cNvSpPr>
          <p:nvPr>
            <p:ph type="body" idx="1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457200" marR="0" lvl="0" indent="-4191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Char char="●"/>
              <a:defRPr sz="3000" b="0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Char char="○"/>
              <a:defRPr sz="28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Char char="■"/>
              <a:defRPr sz="24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●"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○"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body" idx="2"/>
          </p:nvPr>
        </p:nvSpPr>
        <p:spPr>
          <a:xfrm>
            <a:off x="659305" y="1736725"/>
            <a:ext cx="8196210" cy="40154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  <a:defRPr sz="2400" b="0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Font typeface="Open Sans"/>
              <a:buChar char="–"/>
              <a:defRPr sz="2000" b="0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B2E83"/>
              </a:buClr>
              <a:buSzPts val="1800"/>
              <a:buFont typeface="Merriweather Sans"/>
              <a:buChar char="&gt;"/>
              <a:defRPr sz="1800" b="0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4B2E83"/>
              </a:buClr>
              <a:buSzPts val="1600"/>
              <a:buFont typeface="Open Sans"/>
              <a:buChar char="–"/>
              <a:defRPr sz="1600" b="0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4B2E83"/>
              </a:buClr>
              <a:buSzPts val="1400"/>
              <a:buFont typeface="Merriweather Sans"/>
              <a:buChar char="&gt;"/>
              <a:defRPr sz="1400" b="0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18" name="Google Shape;18;p3" descr="W Logo_Purple_2685_HEX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448139" y="5949410"/>
            <a:ext cx="1368171" cy="923452"/>
          </a:xfrm>
          <a:prstGeom prst="rect">
            <a:avLst/>
          </a:prstGeom>
          <a:noFill/>
          <a:ln>
            <a:noFill/>
          </a:ln>
        </p:spPr>
      </p:pic>
      <p:pic>
        <p:nvPicPr>
          <p:cNvPr id="19" name="Google Shape;19;p3" descr="Bar_RtAngle_7502_RGB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84225" y="1437805"/>
            <a:ext cx="1346402" cy="6704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Header + Subheader + Content">
  <p:cSld name="Header + Subheader + Content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4"/>
          <p:cNvSpPr txBox="1">
            <a:spLocks noGrp="1"/>
          </p:cNvSpPr>
          <p:nvPr>
            <p:ph type="body" idx="1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457200" marR="0" lvl="0" indent="-4191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Char char="●"/>
              <a:defRPr sz="3000" b="0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Char char="○"/>
              <a:defRPr sz="28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Char char="■"/>
              <a:defRPr sz="24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●"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○"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body" idx="2"/>
          </p:nvPr>
        </p:nvSpPr>
        <p:spPr>
          <a:xfrm>
            <a:off x="659305" y="2320239"/>
            <a:ext cx="8197114" cy="38100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  <a:defRPr sz="2400" b="1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Font typeface="Arial"/>
              <a:buChar char="–"/>
              <a:defRPr sz="2000" b="1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B2E83"/>
              </a:buClr>
              <a:buSzPts val="1800"/>
              <a:buFont typeface="Merriweather Sans"/>
              <a:buChar char="&gt;"/>
              <a:defRPr sz="1800" b="1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4B2E83"/>
              </a:buClr>
              <a:buSzPts val="1600"/>
              <a:buFont typeface="Arial"/>
              <a:buChar char="–"/>
              <a:defRPr sz="1600" b="1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4B2E83"/>
              </a:buClr>
              <a:buSzPts val="1400"/>
              <a:buFont typeface="Merriweather Sans"/>
              <a:buChar char="&gt;"/>
              <a:defRPr sz="1400" b="1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body" idx="3"/>
          </p:nvPr>
        </p:nvSpPr>
        <p:spPr>
          <a:xfrm>
            <a:off x="671757" y="1730667"/>
            <a:ext cx="8184662" cy="4111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810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Arial"/>
              <a:buChar char="●"/>
              <a:defRPr sz="2400" b="0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Char char="○"/>
              <a:defRPr sz="28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Char char="■"/>
              <a:defRPr sz="24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●"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○"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24" name="Google Shape;24;p4" descr="Wordmark_center_Purple_HEX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6382155" y="6487457"/>
            <a:ext cx="2407146" cy="16336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" name="Google Shape;25;p4" descr="Bar_RtAngle_7502_RGB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84225" y="1437805"/>
            <a:ext cx="1346402" cy="6704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Header + Graphic">
  <p:cSld name="Header + Graphic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5"/>
          <p:cNvSpPr>
            <a:spLocks noGrp="1"/>
          </p:cNvSpPr>
          <p:nvPr>
            <p:ph type="chart" idx="2"/>
          </p:nvPr>
        </p:nvSpPr>
        <p:spPr>
          <a:xfrm>
            <a:off x="766763" y="1736725"/>
            <a:ext cx="8021637" cy="443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999999"/>
              </a:buClr>
              <a:buSzPts val="2400"/>
              <a:buFont typeface="Arial"/>
              <a:buNone/>
              <a:defRPr sz="2400" b="0" i="1" u="none" strike="noStrike" cap="none">
                <a:solidFill>
                  <a:srgbClr val="999999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1pPr>
            <a:lvl2pPr marL="742950" marR="0" lvl="1" indent="-10795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body" idx="1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457200" marR="0" lvl="0" indent="-4191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Char char="●"/>
              <a:defRPr sz="3000" b="0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Char char="○"/>
              <a:defRPr sz="28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Char char="■"/>
              <a:defRPr sz="24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●"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○"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29" name="Google Shape;29;p5" descr="Wordmark_center_Purple_HEX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6363105" y="6487457"/>
            <a:ext cx="2407146" cy="163360"/>
          </a:xfrm>
          <a:prstGeom prst="rect">
            <a:avLst/>
          </a:prstGeom>
          <a:noFill/>
          <a:ln>
            <a:noFill/>
          </a:ln>
        </p:spPr>
      </p:pic>
      <p:pic>
        <p:nvPicPr>
          <p:cNvPr id="30" name="Google Shape;30;p5" descr="Bar_RtAngle_7502_RGB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84225" y="1437805"/>
            <a:ext cx="1346402" cy="6704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2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washington.edu/research/faq/what-info-to-include-asr-mod/" TargetMode="External"/><Relationship Id="rId3" Type="http://schemas.openxmlformats.org/officeDocument/2006/relationships/hyperlink" Target="https://www.washington.edu/research/faq/what-do-i-do-if-i-receive-noa/" TargetMode="External"/><Relationship Id="rId7" Type="http://schemas.openxmlformats.org/officeDocument/2006/relationships/hyperlink" Target="https://www.washington.edu/research/learning/online/index.php/lessons/how-to-make-a-sage-budget-snapshot/" TargetMode="External"/><Relationship Id="rId12" Type="http://schemas.openxmlformats.org/officeDocument/2006/relationships/hyperlink" Target="https://www.washington.edu/research/workday-finance-research/#sage-office-hours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washington.edu/research/tools/sage/guide/awards/awards-supporting-attachments/" TargetMode="External"/><Relationship Id="rId11" Type="http://schemas.openxmlformats.org/officeDocument/2006/relationships/hyperlink" Target="https://www.washington.edu/research/learning/online/index.php/lessons/sage-awards-resources/" TargetMode="External"/><Relationship Id="rId5" Type="http://schemas.openxmlformats.org/officeDocument/2006/relationships/hyperlink" Target="https://www.washington.edu/research/tools/sage/guide/awards/awards-comments-history/" TargetMode="External"/><Relationship Id="rId10" Type="http://schemas.openxmlformats.org/officeDocument/2006/relationships/hyperlink" Target="https://www.washington.edu/research/learning/online/index.php/lessons/sage-budget-resources/" TargetMode="External"/><Relationship Id="rId4" Type="http://schemas.openxmlformats.org/officeDocument/2006/relationships/hyperlink" Target="https://www.washington.edu/research/myresearch-lifecycle/setup/financials/#asr-checklist-pi-campus" TargetMode="External"/><Relationship Id="rId9" Type="http://schemas.openxmlformats.org/officeDocument/2006/relationships/hyperlink" Target="https://finance.uw.edu/gca/award-lifecycle/award-setup/modification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6"/>
          <p:cNvSpPr txBox="1">
            <a:spLocks noGrp="1"/>
          </p:cNvSpPr>
          <p:nvPr>
            <p:ph type="body" idx="1"/>
          </p:nvPr>
        </p:nvSpPr>
        <p:spPr>
          <a:xfrm>
            <a:off x="671757" y="371510"/>
            <a:ext cx="8184600" cy="992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>
                <a:latin typeface="Encode Sans Black"/>
                <a:ea typeface="Encode Sans Black"/>
                <a:cs typeface="Encode Sans Black"/>
                <a:sym typeface="Encode Sans Black"/>
              </a:rPr>
              <a:t>REMINDER RESOURCES</a:t>
            </a:r>
            <a:endParaRPr>
              <a:latin typeface="Encode Sans Black"/>
              <a:ea typeface="Encode Sans Black"/>
              <a:cs typeface="Encode Sans Black"/>
              <a:sym typeface="Encode Sans Black"/>
            </a:endParaRP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>
                <a:latin typeface="Encode Sans Black"/>
                <a:ea typeface="Encode Sans Black"/>
                <a:cs typeface="Encode Sans Black"/>
                <a:sym typeface="Encode Sans Black"/>
              </a:rPr>
              <a:t>Award Setup &amp; Modification Requests</a:t>
            </a:r>
            <a:r>
              <a:rPr lang="en-US" sz="1400">
                <a:latin typeface="Encode Sans Black"/>
                <a:ea typeface="Encode Sans Black"/>
                <a:cs typeface="Encode Sans Black"/>
                <a:sym typeface="Encode Sans Black"/>
              </a:rPr>
              <a:t> </a:t>
            </a:r>
            <a:endParaRPr sz="1400">
              <a:latin typeface="Encode Sans Black"/>
              <a:ea typeface="Encode Sans Black"/>
              <a:cs typeface="Encode Sans Black"/>
              <a:sym typeface="Encode Sans Black"/>
            </a:endParaRPr>
          </a:p>
        </p:txBody>
      </p:sp>
      <p:sp>
        <p:nvSpPr>
          <p:cNvPr id="37" name="Google Shape;37;p6"/>
          <p:cNvSpPr txBox="1">
            <a:spLocks noGrp="1"/>
          </p:cNvSpPr>
          <p:nvPr>
            <p:ph type="body" idx="2"/>
          </p:nvPr>
        </p:nvSpPr>
        <p:spPr>
          <a:xfrm>
            <a:off x="608775" y="1812925"/>
            <a:ext cx="8100300" cy="401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000"/>
              <a:buChar char="&gt;"/>
            </a:pPr>
            <a:r>
              <a:rPr lang="en-US" sz="2000" u="sng">
                <a:solidFill>
                  <a:schemeClr val="accent6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What do I do if I received a Notice of Award? </a:t>
            </a:r>
            <a:endParaRPr sz="2000"/>
          </a:p>
          <a:p>
            <a:pPr marL="457200" lvl="0" indent="-35560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Char char="&gt;"/>
            </a:pPr>
            <a:r>
              <a:rPr lang="en-US" sz="2000" b="1"/>
              <a:t>Review</a:t>
            </a:r>
            <a:r>
              <a:rPr lang="en-US" sz="2000"/>
              <a:t> </a:t>
            </a:r>
            <a:r>
              <a:rPr lang="en-US" sz="2000" u="sng">
                <a:solidFill>
                  <a:schemeClr val="accent6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Checklist: Award Setup Request Steps for PI/Campus</a:t>
            </a:r>
            <a:endParaRPr sz="2000"/>
          </a:p>
          <a:p>
            <a:pPr marL="457200" lvl="0" indent="-35560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Char char="&gt;"/>
            </a:pPr>
            <a:r>
              <a:rPr lang="en-US" sz="2000" b="1"/>
              <a:t>Read </a:t>
            </a:r>
            <a:r>
              <a:rPr lang="en-US" sz="2000" u="sng">
                <a:solidFill>
                  <a:schemeClr val="accent6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Comments &amp; History</a:t>
            </a:r>
            <a:r>
              <a:rPr lang="en-US" sz="2000" b="1">
                <a:solidFill>
                  <a:schemeClr val="accent6"/>
                </a:solidFill>
              </a:rPr>
              <a:t> </a:t>
            </a:r>
            <a:r>
              <a:rPr lang="en-US" sz="2000"/>
              <a:t>before contacting OSP/GCA</a:t>
            </a:r>
            <a:endParaRPr sz="2000"/>
          </a:p>
          <a:p>
            <a:pPr marL="457200" lvl="0" indent="-35560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Char char="&gt;"/>
            </a:pPr>
            <a:r>
              <a:rPr lang="en-US" sz="2000" b="1"/>
              <a:t>Always</a:t>
            </a:r>
            <a:r>
              <a:rPr lang="en-US" sz="2000"/>
              <a:t> include relevant </a:t>
            </a:r>
            <a:r>
              <a:rPr lang="en-US" sz="2000" u="sng">
                <a:solidFill>
                  <a:schemeClr val="accent6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attachments</a:t>
            </a:r>
            <a:endParaRPr sz="2000">
              <a:solidFill>
                <a:schemeClr val="accent6"/>
              </a:solidFill>
            </a:endParaRPr>
          </a:p>
          <a:p>
            <a:pPr marL="457200" lvl="0" indent="-35560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Char char="&gt;"/>
            </a:pPr>
            <a:r>
              <a:rPr lang="en-US" sz="2000" b="1"/>
              <a:t>MODs: </a:t>
            </a:r>
            <a:r>
              <a:rPr lang="en-US" sz="2000"/>
              <a:t>Include </a:t>
            </a:r>
            <a:r>
              <a:rPr lang="en-US" sz="2000" u="sng">
                <a:solidFill>
                  <a:schemeClr val="accent6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</a:t>
            </a:r>
            <a:r>
              <a:rPr lang="en-US" sz="2000" u="sng">
                <a:solidFill>
                  <a:schemeClr val="accent6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AGE Budget Snapshot</a:t>
            </a:r>
            <a:r>
              <a:rPr lang="en-US" sz="2000" b="1">
                <a:solidFill>
                  <a:schemeClr val="accent6"/>
                </a:solidFill>
              </a:rPr>
              <a:t> </a:t>
            </a:r>
            <a:r>
              <a:rPr lang="en-US" sz="2000"/>
              <a:t>URLs </a:t>
            </a:r>
            <a:endParaRPr sz="2000"/>
          </a:p>
          <a:p>
            <a:pPr marL="457200" lvl="0" indent="-35560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Char char="&gt;"/>
            </a:pPr>
            <a:r>
              <a:rPr lang="en-US" sz="2000" u="sng">
                <a:solidFill>
                  <a:schemeClr val="accent6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Tell OSP your ASR/MOD story</a:t>
            </a:r>
            <a:endParaRPr sz="2000"/>
          </a:p>
          <a:p>
            <a:pPr marL="457200" lvl="0" indent="-35560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Merriweather Sans"/>
              <a:buChar char="&gt;"/>
            </a:pPr>
            <a:r>
              <a:rPr lang="en-US" sz="2000"/>
              <a:t>Need to change a Grant Name in WD? - Send </a:t>
            </a:r>
            <a:r>
              <a:rPr lang="en-US" sz="2000" u="sng">
                <a:solidFill>
                  <a:schemeClr val="accent6"/>
                </a:solidFill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GCA Only MOD</a:t>
            </a:r>
            <a:endParaRPr sz="2000"/>
          </a:p>
          <a:p>
            <a:pPr marL="457200" lvl="0" indent="-35560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Merriweather Sans"/>
              <a:buChar char="&gt;"/>
            </a:pPr>
            <a:r>
              <a:rPr lang="en-US" sz="2000" u="sng">
                <a:solidFill>
                  <a:schemeClr val="accent6"/>
                </a:solidFill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SAGE Budget Resources</a:t>
            </a:r>
            <a:r>
              <a:rPr lang="en-US" sz="2000">
                <a:solidFill>
                  <a:schemeClr val="accent6"/>
                </a:solidFill>
              </a:rPr>
              <a:t> </a:t>
            </a:r>
            <a:r>
              <a:rPr lang="en-US" sz="2000"/>
              <a:t>and </a:t>
            </a:r>
            <a:r>
              <a:rPr lang="en-US" sz="2000" u="sng">
                <a:solidFill>
                  <a:schemeClr val="accent6"/>
                </a:solidFill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SAGE Awards &amp; Mods Resources</a:t>
            </a:r>
            <a:r>
              <a:rPr lang="en-US" sz="2000"/>
              <a:t> </a:t>
            </a:r>
            <a:endParaRPr sz="2000"/>
          </a:p>
          <a:p>
            <a:pPr marL="457200" lvl="0" indent="-35560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Merriweather Sans"/>
              <a:buChar char="&gt;"/>
            </a:pPr>
            <a:r>
              <a:rPr lang="en-US" sz="2000" u="sng">
                <a:solidFill>
                  <a:schemeClr val="accent6"/>
                </a:solidFill>
                <a:hlinkClick r:id="rId1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SAGE Office Hours Schedule</a:t>
            </a:r>
            <a:endParaRPr sz="2000">
              <a:solidFill>
                <a:schemeClr val="accent6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None/>
            </a:pPr>
            <a:endParaRPr sz="20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2_Custom Design">
  <a:themeElements>
    <a:clrScheme name="Custom 5">
      <a:dk1>
        <a:srgbClr val="33006F"/>
      </a:dk1>
      <a:lt1>
        <a:srgbClr val="E8D3A2"/>
      </a:lt1>
      <a:dk2>
        <a:srgbClr val="33006F"/>
      </a:dk2>
      <a:lt2>
        <a:srgbClr val="FFFFFF"/>
      </a:lt2>
      <a:accent1>
        <a:srgbClr val="33006F"/>
      </a:accent1>
      <a:accent2>
        <a:srgbClr val="E8D3A2"/>
      </a:accent2>
      <a:accent3>
        <a:srgbClr val="FFFFFF"/>
      </a:accent3>
      <a:accent4>
        <a:srgbClr val="B2B2B2"/>
      </a:accent4>
      <a:accent5>
        <a:srgbClr val="26005C"/>
      </a:accent5>
      <a:accent6>
        <a:srgbClr val="917B4C"/>
      </a:accent6>
      <a:hlink>
        <a:srgbClr val="26005C"/>
      </a:hlink>
      <a:folHlink>
        <a:srgbClr val="33006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85</Words>
  <Application>Microsoft Office PowerPoint</Application>
  <PresentationFormat>On-screen Show (4:3)</PresentationFormat>
  <Paragraphs>12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Merriweather Sans</vt:lpstr>
      <vt:lpstr>Calibri</vt:lpstr>
      <vt:lpstr>Arial</vt:lpstr>
      <vt:lpstr>Open Sans</vt:lpstr>
      <vt:lpstr>Open Sans Light</vt:lpstr>
      <vt:lpstr>Encode Sans Black</vt:lpstr>
      <vt:lpstr>2_Custom Design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Patrick F. Carney</dc:creator>
  <cp:lastModifiedBy>gcahelp</cp:lastModifiedBy>
  <cp:revision>1</cp:revision>
  <dcterms:modified xsi:type="dcterms:W3CDTF">2024-11-20T17:40:19Z</dcterms:modified>
</cp:coreProperties>
</file>