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3736" r:id="rId1"/>
    <p:sldMasterId id="2147483737" r:id="rId2"/>
    <p:sldMasterId id="2147483745" r:id="rId3"/>
  </p:sldMasterIdLst>
  <p:notesMasterIdLst>
    <p:notesMasterId r:id="rId7"/>
  </p:notesMasterIdLst>
  <p:sldIdLst>
    <p:sldId id="256" r:id="rId4"/>
    <p:sldId id="257" r:id="rId5"/>
    <p:sldId id="312" r:id="rId6"/>
  </p:sldIdLst>
  <p:sldSz cx="9144000" cy="6858000" type="screen4x3"/>
  <p:notesSz cx="6858000" cy="9144000"/>
  <p:embeddedFontLst>
    <p:embeddedFont>
      <p:font typeface="Encode Sans Black" panose="020B0604020202020204" charset="0"/>
      <p:bold r:id="rId8"/>
    </p:embeddedFont>
    <p:embeddedFont>
      <p:font typeface="Merriweather Sans" pitchFamily="2" charset="0"/>
      <p:regular r:id="rId9"/>
    </p:embeddedFont>
    <p:embeddedFont>
      <p:font typeface="Open Sans" pitchFamily="2" charset="0"/>
      <p:regular r:id="rId10"/>
      <p:bold r:id="rId11"/>
      <p:italic r:id="rId12"/>
      <p:boldItalic r:id="rId13"/>
    </p:embeddedFont>
    <p:embeddedFont>
      <p:font typeface="Open Sans Light" pitchFamily="2" charset="0"/>
      <p:regular r:id="rId14"/>
      <p:bold r:id="rId15"/>
      <p:italic r:id="rId16"/>
      <p:boldItalic r:id="rId17"/>
    </p:embeddedFont>
  </p:embeddedFontLst>
  <p:custDataLst>
    <p:tags r:id="rId18"/>
  </p:custData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58A49F7-4858-4C85-A930-0195FCBB85E2}">
  <a:tblStyle styleId="{058A49F7-4858-4C85-A930-0195FCBB85E2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tcBdr/>
        <a:fill>
          <a:solidFill>
            <a:srgbClr val="CFD7E7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FD7E7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57E5BB86-D4EB-45A9-9365-573906F37D95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7E6EA"/>
          </a:solidFill>
        </a:fill>
      </a:tcStyle>
    </a:wholeTbl>
    <a:band1H>
      <a:tcTxStyle/>
      <a:tcStyle>
        <a:tcBdr/>
        <a:fill>
          <a:solidFill>
            <a:srgbClr val="CCCAD4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CCAD4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123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tags" Target="tags/tag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font" Target="fonts/font10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9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font" Target="fonts/font4.fntdata"/><Relationship Id="rId5" Type="http://schemas.openxmlformats.org/officeDocument/2006/relationships/slide" Target="slides/slide2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font" Target="fonts/font2.fntdata"/><Relationship Id="rId14" Type="http://schemas.openxmlformats.org/officeDocument/2006/relationships/font" Target="fonts/font7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g30977a24523_0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9" name="Google Shape;529;g30977a24523_0_80:notes"/>
          <p:cNvSpPr txBox="1">
            <a:spLocks noGrp="1"/>
          </p:cNvSpPr>
          <p:nvPr>
            <p:ph type="body" idx="1"/>
          </p:nvPr>
        </p:nvSpPr>
        <p:spPr>
          <a:xfrm>
            <a:off x="731353" y="4620496"/>
            <a:ext cx="5852400" cy="378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100" tIns="47550" rIns="95100" bIns="475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0" name="Google Shape;530;g30977a24523_0_80:notes"/>
          <p:cNvSpPr txBox="1">
            <a:spLocks noGrp="1"/>
          </p:cNvSpPr>
          <p:nvPr>
            <p:ph type="sldNum" idx="12"/>
          </p:nvPr>
        </p:nvSpPr>
        <p:spPr>
          <a:xfrm>
            <a:off x="4144334" y="9119831"/>
            <a:ext cx="3169200" cy="48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100" tIns="47550" rIns="95100" bIns="475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g309fefcf0a4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5" name="Google Shape;535;g309fefcf0a4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6" name="Google Shape;536;g309fefcf0a4_0_3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g309fefcf0a4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5" name="Google Shape;535;g309fefcf0a4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6" name="Google Shape;536;g309fefcf0a4_0_3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2129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2" name="Google Shape;62;p15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8" name="Google Shape;68;p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7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4" name="Google Shape;74;p17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0" name="Google Shape;80;p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Google Shape;81;p18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Google Shape;82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Google Shape;83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7" name="Google Shape;87;p19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Google Shape;88;p1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Google Shape;89;p19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0" name="Google Shape;90;p1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1" name="Google Shape;91;p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2" name="Google Shape;92;p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96" name="Google Shape;96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7" name="Google Shape;97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8" name="Google Shape;98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400" cy="116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1" name="Google Shape;101;p21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2" name="Google Shape;102;p2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3" name="Google Shape;103;p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4" name="Google Shape;104;p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5" name="Google Shape;105;p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8" name="Google Shape;108;p2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9" name="Google Shape;109;p22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0" name="Google Shape;110;p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1" name="Google Shape;111;p2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2" name="Google Shape;112;p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5" name="Google Shape;115;p23"/>
          <p:cNvSpPr txBox="1">
            <a:spLocks noGrp="1"/>
          </p:cNvSpPr>
          <p:nvPr>
            <p:ph type="body" idx="1"/>
          </p:nvPr>
        </p:nvSpPr>
        <p:spPr>
          <a:xfrm rot="5400000">
            <a:off x="2308950" y="-251550"/>
            <a:ext cx="45261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6" name="Google Shape;116;p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7" name="Google Shape;117;p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8" name="Google Shape;118;p2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>
            <a:spLocks noGrp="1"/>
          </p:cNvSpPr>
          <p:nvPr>
            <p:ph type="title"/>
          </p:nvPr>
        </p:nvSpPr>
        <p:spPr>
          <a:xfrm rot="5400000">
            <a:off x="4732350" y="2171688"/>
            <a:ext cx="58515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1" name="Google Shape;121;p24"/>
          <p:cNvSpPr txBox="1">
            <a:spLocks noGrp="1"/>
          </p:cNvSpPr>
          <p:nvPr>
            <p:ph type="body" idx="1"/>
          </p:nvPr>
        </p:nvSpPr>
        <p:spPr>
          <a:xfrm rot="5400000">
            <a:off x="541350" y="190488"/>
            <a:ext cx="585150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2" name="Google Shape;122;p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3" name="Google Shape;123;p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4" name="Google Shape;124;p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Content">
  <p:cSld name="Header + Content">
    <p:spTree>
      <p:nvGrpSpPr>
        <p:cNvPr id="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p96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3" name="Google Shape;513;p96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Open Sans"/>
              <a:buChar char="–"/>
              <a:defRPr sz="2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Open Sans"/>
              <a:buChar char="–"/>
              <a:defRPr sz="16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514" name="Google Shape;514;p96" descr="W Logo_Purple_2685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id="515" name="Google Shape;515;p96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Subheader + Content">
  <p:cSld name="Header + Subheader + Content">
    <p:spTree>
      <p:nvGrpSpPr>
        <p:cNvPr id="1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Google Shape;517;p97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8" name="Google Shape;518;p97"/>
          <p:cNvSpPr txBox="1">
            <a:spLocks noGrp="1"/>
          </p:cNvSpPr>
          <p:nvPr>
            <p:ph type="body" idx="2"/>
          </p:nvPr>
        </p:nvSpPr>
        <p:spPr>
          <a:xfrm>
            <a:off x="659305" y="2320239"/>
            <a:ext cx="8197200" cy="38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9" name="Google Shape;519;p97"/>
          <p:cNvSpPr txBox="1">
            <a:spLocks noGrp="1"/>
          </p:cNvSpPr>
          <p:nvPr>
            <p:ph type="body" idx="3"/>
          </p:nvPr>
        </p:nvSpPr>
        <p:spPr>
          <a:xfrm>
            <a:off x="671757" y="1730667"/>
            <a:ext cx="8184600" cy="4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●"/>
              <a:defRPr sz="2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520" name="Google Shape;520;p97" descr="Wordmark_center_Purple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8215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1" name="Google Shape;521;p97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Graphic">
  <p:cSld name="Header + Graphic">
    <p:spTree>
      <p:nvGrpSpPr>
        <p:cNvPr id="1" name="Shape 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Google Shape;523;p98"/>
          <p:cNvSpPr>
            <a:spLocks noGrp="1"/>
          </p:cNvSpPr>
          <p:nvPr>
            <p:ph type="chart" idx="2"/>
          </p:nvPr>
        </p:nvSpPr>
        <p:spPr>
          <a:xfrm>
            <a:off x="766763" y="1736725"/>
            <a:ext cx="8021700" cy="44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sz="2400" b="0" i="1" u="none" strike="noStrike" cap="non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L="742950" marR="0" lvl="1" indent="-10795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4" name="Google Shape;524;p98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525" name="Google Shape;525;p98" descr="Wordmark_center_Purple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6310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6" name="Google Shape;526;p98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carhodes@uw.edu" TargetMode="External"/><Relationship Id="rId3" Type="http://schemas.openxmlformats.org/officeDocument/2006/relationships/notesSlide" Target="../notesSlides/notesSlide1.xml"/><Relationship Id="rId7" Type="http://schemas.openxmlformats.org/officeDocument/2006/relationships/hyperlink" Target="mailto:gcafco@uw.edu" TargetMode="Externa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.xml"/><Relationship Id="rId6" Type="http://schemas.openxmlformats.org/officeDocument/2006/relationships/hyperlink" Target="mailto:kabah12@uw.edu" TargetMode="External"/><Relationship Id="rId5" Type="http://schemas.openxmlformats.org/officeDocument/2006/relationships/hyperlink" Target="mailto:kirsten5@uw.edu" TargetMode="External"/><Relationship Id="rId10" Type="http://schemas.openxmlformats.org/officeDocument/2006/relationships/hyperlink" Target="mailto:mramques@uw.edu" TargetMode="External"/><Relationship Id="rId4" Type="http://schemas.openxmlformats.org/officeDocument/2006/relationships/hyperlink" Target="https://washington.zoom.us/j/346891888" TargetMode="External"/><Relationship Id="rId9" Type="http://schemas.openxmlformats.org/officeDocument/2006/relationships/hyperlink" Target="mailto:corehelp@uw.edu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ashington.edu/research/learning/online/index.php/lessons/how-to-make-a-sage-budget-snapshot/" TargetMode="External"/><Relationship Id="rId13" Type="http://schemas.openxmlformats.org/officeDocument/2006/relationships/hyperlink" Target="https://www.washington.edu/research/workday-finance-research/#sage-office-hours" TargetMode="External"/><Relationship Id="rId3" Type="http://schemas.openxmlformats.org/officeDocument/2006/relationships/notesSlide" Target="../notesSlides/notesSlide2.xml"/><Relationship Id="rId7" Type="http://schemas.openxmlformats.org/officeDocument/2006/relationships/hyperlink" Target="https://www.washington.edu/research/tools/sage/guide/awards/awards-supporting-attachments/" TargetMode="External"/><Relationship Id="rId12" Type="http://schemas.openxmlformats.org/officeDocument/2006/relationships/hyperlink" Target="https://www.washington.edu/research/learning/online/index.php/lessons/sage-awards-resources/" TargetMode="External"/><Relationship Id="rId2" Type="http://schemas.openxmlformats.org/officeDocument/2006/relationships/slideLayout" Target="../slideLayouts/slideLayout23.xml"/><Relationship Id="rId1" Type="http://schemas.openxmlformats.org/officeDocument/2006/relationships/tags" Target="../tags/tag3.xml"/><Relationship Id="rId6" Type="http://schemas.openxmlformats.org/officeDocument/2006/relationships/hyperlink" Target="https://www.washington.edu/research/tools/sage/guide/awards/awards-comments-history/" TargetMode="External"/><Relationship Id="rId11" Type="http://schemas.openxmlformats.org/officeDocument/2006/relationships/hyperlink" Target="https://www.washington.edu/research/learning/online/index.php/lessons/sage-budget-resources/" TargetMode="External"/><Relationship Id="rId5" Type="http://schemas.openxmlformats.org/officeDocument/2006/relationships/hyperlink" Target="https://www.washington.edu/research/myresearch-lifecycle/setup/financials/#asr-checklist-pi-campus" TargetMode="External"/><Relationship Id="rId10" Type="http://schemas.openxmlformats.org/officeDocument/2006/relationships/hyperlink" Target="https://finance.uw.edu/gca/award-lifecycle/award-setup/modifications" TargetMode="External"/><Relationship Id="rId4" Type="http://schemas.openxmlformats.org/officeDocument/2006/relationships/hyperlink" Target="https://www.washington.edu/research/faq/what-do-i-do-if-i-receive-noa/" TargetMode="External"/><Relationship Id="rId9" Type="http://schemas.openxmlformats.org/officeDocument/2006/relationships/hyperlink" Target="https://www.washington.edu/research/faq/what-info-to-include-asr-mod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3.xml"/><Relationship Id="rId1" Type="http://schemas.openxmlformats.org/officeDocument/2006/relationships/tags" Target="../tags/tag4.xml"/><Relationship Id="rId4" Type="http://schemas.openxmlformats.org/officeDocument/2006/relationships/hyperlink" Target="https://finance.uw.edu/gca/node/182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2" name="Google Shape;532;p99"/>
          <p:cNvGraphicFramePr/>
          <p:nvPr/>
        </p:nvGraphicFramePr>
        <p:xfrm>
          <a:off x="0" y="75"/>
          <a:ext cx="9144000" cy="6382575"/>
        </p:xfrm>
        <a:graphic>
          <a:graphicData uri="http://schemas.openxmlformats.org/drawingml/2006/table">
            <a:tbl>
              <a:tblPr firstRow="1" firstCol="1" bandRow="1">
                <a:noFill/>
                <a:tableStyleId>{058A49F7-4858-4C85-A930-0195FCBB85E2}</a:tableStyleId>
              </a:tblPr>
              <a:tblGrid>
                <a:gridCol w="38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5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6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3850">
                <a:tc grid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F497A"/>
                        </a:buClr>
                        <a:buSzPts val="3000"/>
                        <a:buFont typeface="Calibri"/>
                        <a:buNone/>
                      </a:pPr>
                      <a:r>
                        <a:rPr lang="en" sz="3000" b="0" u="none" strike="noStrike" cap="none">
                          <a:solidFill>
                            <a:srgbClr val="5F497A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MRAM </a:t>
                      </a:r>
                      <a:r>
                        <a:rPr lang="en" sz="3000" b="0" u="none" strike="noStrike" cap="none">
                          <a:solidFill>
                            <a:srgbClr val="BFBFB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|</a:t>
                      </a:r>
                      <a:r>
                        <a:rPr lang="en" sz="3000" b="0" u="none" strike="noStrike" cap="none">
                          <a:solidFill>
                            <a:srgbClr val="5F497A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Monthly Research Administration Meeting </a:t>
                      </a:r>
                      <a:endParaRPr/>
                    </a:p>
                  </a:txBody>
                  <a:tcPr marL="68575" marR="68575" marT="0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3800">
                <a:tc grid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b="0" u="none" strike="noStrike" cap="none" dirty="0">
                        <a:solidFill>
                          <a:srgbClr val="5F497A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0" u="none" strike="noStrike" cap="none" dirty="0">
                        <a:solidFill>
                          <a:srgbClr val="5F497A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8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F497A"/>
                        </a:buClr>
                        <a:buSzPts val="1400"/>
                        <a:buFont typeface="Calibri"/>
                        <a:buNone/>
                      </a:pPr>
                      <a:r>
                        <a:rPr lang="en" b="0" dirty="0">
                          <a:solidFill>
                            <a:srgbClr val="5F497A"/>
                          </a:solidFill>
                        </a:rPr>
                        <a:t>October 10, 2024, </a:t>
                      </a:r>
                      <a:r>
                        <a:rPr lang="en" sz="1400" b="0" u="none" strike="noStrike" cap="none" dirty="0">
                          <a:solidFill>
                            <a:srgbClr val="5F497A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9:00 </a:t>
                      </a:r>
                      <a:r>
                        <a:rPr lang="en" b="0" dirty="0">
                          <a:solidFill>
                            <a:srgbClr val="5F497A"/>
                          </a:solidFill>
                        </a:rPr>
                        <a:t>AM </a:t>
                      </a:r>
                      <a:r>
                        <a:rPr lang="en" sz="1400" b="0" u="none" strike="noStrike" cap="none" dirty="0">
                          <a:solidFill>
                            <a:srgbClr val="5F497A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– 10:00 AM</a:t>
                      </a:r>
                      <a:endParaRPr sz="1400" b="0" u="none" strike="noStrike" cap="none" dirty="0">
                        <a:solidFill>
                          <a:srgbClr val="5F497A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F497A"/>
                        </a:buClr>
                        <a:buSzPts val="1400"/>
                        <a:buFont typeface="Calibri"/>
                        <a:buNone/>
                      </a:pPr>
                      <a:r>
                        <a:rPr lang="en" b="0" dirty="0">
                          <a:solidFill>
                            <a:srgbClr val="5F497A"/>
                          </a:solidFill>
                        </a:rPr>
                        <a:t>Join Webinar</a:t>
                      </a:r>
                      <a:r>
                        <a:rPr lang="en" dirty="0">
                          <a:solidFill>
                            <a:srgbClr val="5F497A"/>
                          </a:solidFill>
                        </a:rPr>
                        <a:t>: </a:t>
                      </a:r>
                      <a:r>
                        <a:rPr lang="en" b="0" u="sng" dirty="0">
                          <a:solidFill>
                            <a:schemeClr val="hlink"/>
                          </a:solidFill>
                          <a:hlinkClick r:id="rId4"/>
                        </a:rPr>
                        <a:t>https://washington.zoom.us/j/346891888</a:t>
                      </a:r>
                      <a:endParaRPr sz="1200" b="0" dirty="0">
                        <a:solidFill>
                          <a:srgbClr val="5F497A"/>
                        </a:solidFill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 b="0" dirty="0">
                          <a:solidFill>
                            <a:srgbClr val="5F497A"/>
                          </a:solidFill>
                        </a:rPr>
                        <a:t>Click “CC” to Show Captions in your Zoom Controls</a:t>
                      </a:r>
                      <a:endParaRPr sz="1600" b="0" u="none" strike="noStrike" cap="none" dirty="0">
                        <a:solidFill>
                          <a:srgbClr val="5F497A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u="none" strike="noStrike" cap="none" dirty="0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3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" sz="1600" b="0" u="none" strike="noStrike" cap="none">
                          <a:solidFill>
                            <a:schemeClr val="lt1"/>
                          </a:solidFill>
                        </a:rPr>
                        <a:t>TOPIC </a:t>
                      </a:r>
                      <a:endParaRPr sz="1600" b="0" u="none" strike="noStrike" cap="non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F49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" sz="1600" b="0" u="none" strike="noStrike" cap="none">
                          <a:solidFill>
                            <a:schemeClr val="lt1"/>
                          </a:solidFill>
                        </a:rPr>
                        <a:t>PRESENTER</a:t>
                      </a:r>
                      <a:endParaRPr sz="1600" b="0" u="none" strike="noStrike" cap="non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F49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" sz="1600" dirty="0">
                          <a:solidFill>
                            <a:schemeClr val="lt1"/>
                          </a:solidFill>
                        </a:rPr>
                        <a:t> </a:t>
                      </a:r>
                      <a:r>
                        <a:rPr lang="en" sz="1600" b="0" u="none" strike="noStrike" cap="none" dirty="0">
                          <a:solidFill>
                            <a:schemeClr val="lt1"/>
                          </a:solidFill>
                        </a:rPr>
                        <a:t>EMAIL </a:t>
                      </a:r>
                      <a:endParaRPr sz="1600" b="0" u="none" strike="noStrike" cap="none" dirty="0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F49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" sz="1600" b="0" u="none" strike="noStrike" cap="none" dirty="0">
                          <a:solidFill>
                            <a:schemeClr val="lt1"/>
                          </a:solidFill>
                        </a:rPr>
                        <a:t>MIN</a:t>
                      </a:r>
                      <a:endParaRPr sz="1600" b="0" u="none" strike="noStrike" cap="none" dirty="0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F49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92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F3F3F"/>
                        </a:buClr>
                        <a:buSzPts val="1400"/>
                        <a:buFont typeface="Calibri"/>
                        <a:buNone/>
                      </a:pPr>
                      <a:r>
                        <a:rPr lang="en" sz="1400" b="0" u="none" strike="noStrike" cap="none" dirty="0">
                          <a:solidFill>
                            <a:srgbClr val="3F3F3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Welcome</a:t>
                      </a:r>
                      <a:endParaRPr dirty="0"/>
                    </a:p>
                  </a:txBody>
                  <a:tcPr marL="68575" marR="68575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u="none" strike="noStrike" cap="none">
                          <a:solidFill>
                            <a:srgbClr val="3F3F3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Kirsten DeFries</a:t>
                      </a:r>
                      <a:endParaRPr sz="1000" b="1" u="none" strike="noStrike" cap="none">
                        <a:solidFill>
                          <a:srgbClr val="3F3F3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u="none" strike="noStrike" cap="none">
                          <a:solidFill>
                            <a:srgbClr val="3F3F3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Research Compliance &amp; Operations </a:t>
                      </a:r>
                      <a:endParaRPr sz="1000" b="1" u="none" strike="noStrike" cap="none">
                        <a:solidFill>
                          <a:srgbClr val="3F3F3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14300" marR="11430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u="sng" strike="noStrike" cap="none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kirsten5@uw.edu</a:t>
                      </a:r>
                      <a:r>
                        <a:rPr lang="en" sz="1000" u="sng">
                          <a:solidFill>
                            <a:srgbClr val="000000"/>
                          </a:solidFill>
                        </a:rPr>
                        <a:t> </a:t>
                      </a:r>
                      <a:endParaRPr sz="1000" u="sng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11430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strike="noStrike" cap="none">
                          <a:solidFill>
                            <a:srgbClr val="3F3F3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100" u="none" strike="noStrike" cap="none">
                        <a:solidFill>
                          <a:srgbClr val="3F3F3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92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F3F3F"/>
                        </a:buClr>
                        <a:buSzPts val="1100"/>
                        <a:buFont typeface="Calibri"/>
                        <a:buNone/>
                      </a:pPr>
                      <a:r>
                        <a:rPr lang="en" b="0">
                          <a:solidFill>
                            <a:srgbClr val="3F3F3F"/>
                          </a:solidFill>
                        </a:rPr>
                        <a:t>Biosafety Month</a:t>
                      </a:r>
                      <a:endParaRPr b="0">
                        <a:solidFill>
                          <a:srgbClr val="3F3F3F"/>
                        </a:solidFill>
                      </a:endParaRPr>
                    </a:p>
                  </a:txBody>
                  <a:tcPr marL="68575" marR="68575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rgbClr val="3F3F3F"/>
                          </a:solidFill>
                        </a:rPr>
                        <a:t>Esther Pellham</a:t>
                      </a:r>
                      <a:endParaRPr sz="1000" b="1">
                        <a:solidFill>
                          <a:srgbClr val="3F3F3F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3F3F3F"/>
                          </a:solidFill>
                        </a:rPr>
                        <a:t>EH&amp;S Biosafety</a:t>
                      </a:r>
                      <a:endParaRPr sz="1000">
                        <a:solidFill>
                          <a:srgbClr val="3F3F3F"/>
                        </a:solidFill>
                      </a:endParaRPr>
                    </a:p>
                  </a:txBody>
                  <a:tcPr marL="114300" marR="11430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1430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u="sng">
                          <a:solidFill>
                            <a:schemeClr val="hlink"/>
                          </a:solidFill>
                        </a:rPr>
                        <a:t>epellham@uw.edu</a:t>
                      </a:r>
                      <a:endParaRPr sz="1000" u="sng">
                        <a:solidFill>
                          <a:schemeClr val="hlink"/>
                        </a:solidFill>
                      </a:endParaRPr>
                    </a:p>
                  </a:txBody>
                  <a:tcPr marL="0" marR="11430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3F3F3F"/>
                          </a:solidFill>
                        </a:rPr>
                        <a:t>10</a:t>
                      </a:r>
                      <a:endParaRPr sz="1000">
                        <a:solidFill>
                          <a:srgbClr val="3F3F3F"/>
                        </a:solidFill>
                      </a:endParaRPr>
                    </a:p>
                  </a:txBody>
                  <a:tcPr marL="68575" marR="68575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92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0">
                          <a:solidFill>
                            <a:srgbClr val="3F3F3F"/>
                          </a:solidFill>
                        </a:rPr>
                        <a:t>NIH SNAP SAGE Budget Requirement</a:t>
                      </a:r>
                      <a:endParaRPr b="0">
                        <a:solidFill>
                          <a:srgbClr val="3F3F3F"/>
                        </a:solidFill>
                      </a:endParaRPr>
                    </a:p>
                  </a:txBody>
                  <a:tcPr marL="68575" marR="68575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rgbClr val="3F3F3F"/>
                          </a:solidFill>
                        </a:rPr>
                        <a:t>Juan Lepez</a:t>
                      </a:r>
                      <a:endParaRPr sz="1000" b="1">
                        <a:solidFill>
                          <a:srgbClr val="3F3F3F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3F3F3F"/>
                          </a:solidFill>
                        </a:rPr>
                        <a:t>Grant &amp; Contract Accounting</a:t>
                      </a:r>
                      <a:endParaRPr sz="1000" b="1">
                        <a:solidFill>
                          <a:srgbClr val="3F3F3F"/>
                        </a:solidFill>
                      </a:endParaRPr>
                    </a:p>
                  </a:txBody>
                  <a:tcPr marL="114300" marR="11430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u="sng">
                          <a:solidFill>
                            <a:schemeClr val="hlink"/>
                          </a:solidFill>
                          <a:hlinkClick r:id="rId6"/>
                        </a:rPr>
                        <a:t>kabah12@uw.edu</a:t>
                      </a:r>
                      <a:r>
                        <a:rPr lang="en" sz="1000"/>
                        <a:t> </a:t>
                      </a:r>
                      <a:endParaRPr sz="1000"/>
                    </a:p>
                  </a:txBody>
                  <a:tcPr marL="0" marR="11430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3F3F3F"/>
                          </a:solidFill>
                        </a:rPr>
                        <a:t>5</a:t>
                      </a:r>
                      <a:endParaRPr sz="1000">
                        <a:solidFill>
                          <a:srgbClr val="3F3F3F"/>
                        </a:solidFill>
                      </a:endParaRPr>
                    </a:p>
                  </a:txBody>
                  <a:tcPr marL="68575" marR="68575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92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F3F3F"/>
                        </a:buClr>
                        <a:buSzPts val="1100"/>
                        <a:buFont typeface="Calibri"/>
                        <a:buNone/>
                      </a:pPr>
                      <a:r>
                        <a:rPr lang="en" b="0">
                          <a:solidFill>
                            <a:srgbClr val="3F3F3F"/>
                          </a:solidFill>
                        </a:rPr>
                        <a:t>PAFC Hot Topic: Federal Regulations Update</a:t>
                      </a:r>
                      <a:endParaRPr sz="1100" b="1" u="none" strike="noStrike" cap="none">
                        <a:solidFill>
                          <a:srgbClr val="3F3F3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lang="en" sz="1000" b="1">
                          <a:solidFill>
                            <a:srgbClr val="3F3F3F"/>
                          </a:solidFill>
                        </a:rPr>
                        <a:t>Matt Gardner</a:t>
                      </a:r>
                      <a:endParaRPr sz="1000" b="1">
                        <a:solidFill>
                          <a:srgbClr val="3F3F3F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lang="en" sz="1000">
                          <a:solidFill>
                            <a:srgbClr val="3F3F3F"/>
                          </a:solidFill>
                        </a:rPr>
                        <a:t>Post Award Fiscal Compliance</a:t>
                      </a:r>
                      <a:endParaRPr sz="1000" b="1">
                        <a:solidFill>
                          <a:srgbClr val="3F3F3F"/>
                        </a:solidFill>
                      </a:endParaRPr>
                    </a:p>
                  </a:txBody>
                  <a:tcPr marL="114300" marR="11430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u="sng">
                          <a:solidFill>
                            <a:schemeClr val="hlink"/>
                          </a:solidFill>
                          <a:hlinkClick r:id="rId7"/>
                        </a:rPr>
                        <a:t>gcafco@uw.edu</a:t>
                      </a:r>
                      <a:r>
                        <a:rPr lang="en" sz="1000" u="sng"/>
                        <a:t> </a:t>
                      </a:r>
                      <a:endParaRPr sz="1000" u="sng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11430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3F3F3F"/>
                          </a:solidFill>
                        </a:rPr>
                        <a:t>10</a:t>
                      </a:r>
                      <a:endParaRPr sz="1000" u="none" strike="noStrike" cap="none">
                        <a:solidFill>
                          <a:srgbClr val="3F3F3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92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0">
                          <a:solidFill>
                            <a:srgbClr val="3F3F3F"/>
                          </a:solidFill>
                        </a:rPr>
                        <a:t>OSP Update</a:t>
                      </a:r>
                      <a:endParaRPr b="0">
                        <a:solidFill>
                          <a:srgbClr val="3F3F3F"/>
                        </a:solidFill>
                      </a:endParaRPr>
                    </a:p>
                  </a:txBody>
                  <a:tcPr marL="68575" marR="68575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rgbClr val="3F3F3F"/>
                          </a:solidFill>
                        </a:rPr>
                        <a:t>Carol Rhodes</a:t>
                      </a:r>
                      <a:endParaRPr sz="1000" b="1">
                        <a:solidFill>
                          <a:srgbClr val="3F3F3F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3F3F3F"/>
                          </a:solidFill>
                        </a:rPr>
                        <a:t>Office of Sponsored Programs</a:t>
                      </a:r>
                      <a:endParaRPr sz="1000">
                        <a:solidFill>
                          <a:srgbClr val="3F3F3F"/>
                        </a:solidFill>
                      </a:endParaRPr>
                    </a:p>
                  </a:txBody>
                  <a:tcPr marL="114300" marR="11430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1430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u="sng">
                          <a:solidFill>
                            <a:schemeClr val="hlink"/>
                          </a:solidFill>
                          <a:hlinkClick r:id="rId8"/>
                        </a:rPr>
                        <a:t>carhodes@uw.edu</a:t>
                      </a:r>
                      <a:r>
                        <a:rPr lang="en" sz="1000"/>
                        <a:t> </a:t>
                      </a:r>
                      <a:endParaRPr sz="1000"/>
                    </a:p>
                  </a:txBody>
                  <a:tcPr marL="0" marR="11430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" sz="1000">
                          <a:solidFill>
                            <a:srgbClr val="3F3F3F"/>
                          </a:solidFill>
                        </a:rPr>
                        <a:t>15</a:t>
                      </a:r>
                      <a:endParaRPr sz="1000">
                        <a:solidFill>
                          <a:srgbClr val="3F3F3F"/>
                        </a:solidFill>
                      </a:endParaRPr>
                    </a:p>
                  </a:txBody>
                  <a:tcPr marL="68575" marR="68575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92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F3F3F"/>
                        </a:buClr>
                        <a:buSzPts val="1100"/>
                        <a:buFont typeface="Calibri"/>
                        <a:buNone/>
                      </a:pPr>
                      <a:r>
                        <a:rPr lang="en" b="0">
                          <a:solidFill>
                            <a:srgbClr val="3F3F3F"/>
                          </a:solidFill>
                        </a:rPr>
                        <a:t>CORE Update</a:t>
                      </a:r>
                      <a:endParaRPr b="0">
                        <a:solidFill>
                          <a:srgbClr val="3F3F3F"/>
                        </a:solidFill>
                      </a:endParaRPr>
                    </a:p>
                  </a:txBody>
                  <a:tcPr marL="68575" marR="68575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rgbClr val="3F3F3F"/>
                          </a:solidFill>
                        </a:rPr>
                        <a:t>Laurie Stephan</a:t>
                      </a:r>
                      <a:endParaRPr sz="1000" b="1">
                        <a:solidFill>
                          <a:srgbClr val="3F3F3F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3F3F3F"/>
                          </a:solidFill>
                        </a:rPr>
                        <a:t>Collaborative On Research Education (CORE)</a:t>
                      </a:r>
                      <a:endParaRPr sz="1000" u="none" strike="noStrike" cap="none">
                        <a:solidFill>
                          <a:srgbClr val="3F3F3F"/>
                        </a:solidFill>
                      </a:endParaRPr>
                    </a:p>
                  </a:txBody>
                  <a:tcPr marL="114300" marR="11430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1430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" sz="1000" u="sng">
                          <a:solidFill>
                            <a:schemeClr val="hlink"/>
                          </a:solidFill>
                          <a:hlinkClick r:id="rId9"/>
                        </a:rPr>
                        <a:t>corehelp@uw.edu</a:t>
                      </a:r>
                      <a:r>
                        <a:rPr lang="en" sz="1000" u="sng"/>
                        <a:t> </a:t>
                      </a:r>
                      <a:endParaRPr sz="1000" u="sng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11430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3F3F3F"/>
                          </a:solidFill>
                        </a:rPr>
                        <a:t>2</a:t>
                      </a:r>
                      <a:endParaRPr sz="1000" u="none" strike="noStrike" cap="none">
                        <a:solidFill>
                          <a:srgbClr val="3F3F3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26200">
                <a:tc gridSpan="4">
                  <a:txBody>
                    <a:bodyPr/>
                    <a:lstStyle/>
                    <a:p>
                      <a:pPr marL="0" marR="0" lvl="8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b="0" u="none" strike="noStrike" cap="none" dirty="0">
                        <a:solidFill>
                          <a:srgbClr val="5F497A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8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A5A5A5"/>
                        </a:buClr>
                        <a:buSzPts val="1800"/>
                        <a:buFont typeface="Calibri"/>
                        <a:buNone/>
                      </a:pPr>
                      <a:r>
                        <a:rPr lang="en" sz="1800" b="1" u="none" strike="noStrike" cap="none" dirty="0">
                          <a:solidFill>
                            <a:srgbClr val="A5A5A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NEXT MEETING</a:t>
                      </a:r>
                      <a:endParaRPr sz="1800" b="1" u="none" strike="noStrike" cap="none" dirty="0">
                        <a:solidFill>
                          <a:srgbClr val="A5A5A5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8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F497A"/>
                        </a:buClr>
                        <a:buSzPts val="1400"/>
                        <a:buFont typeface="Calibri"/>
                        <a:buNone/>
                      </a:pPr>
                      <a:r>
                        <a:rPr lang="en" b="0" dirty="0">
                          <a:solidFill>
                            <a:srgbClr val="5F497A"/>
                          </a:solidFill>
                        </a:rPr>
                        <a:t>November 14, 2024 9:00 AM - 10:00 AM</a:t>
                      </a:r>
                      <a:endParaRPr b="0" dirty="0">
                        <a:solidFill>
                          <a:srgbClr val="5F497A"/>
                        </a:solidFill>
                      </a:endParaRPr>
                    </a:p>
                    <a:p>
                      <a:pPr marL="0" lvl="8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F497A"/>
                        </a:buClr>
                        <a:buSzPts val="1400"/>
                        <a:buFont typeface="Calibri"/>
                        <a:buNone/>
                      </a:pPr>
                      <a:r>
                        <a:rPr lang="en" sz="1100" b="0" dirty="0">
                          <a:solidFill>
                            <a:srgbClr val="5F497A"/>
                          </a:solidFill>
                          <a:highlight>
                            <a:schemeClr val="lt1"/>
                          </a:highlight>
                        </a:rPr>
                        <a:t>Questions about MRAM? email </a:t>
                      </a:r>
                      <a:r>
                        <a:rPr lang="en" sz="1100" b="0" u="sng" dirty="0">
                          <a:solidFill>
                            <a:schemeClr val="hlink"/>
                          </a:solidFill>
                          <a:highlight>
                            <a:schemeClr val="lt1"/>
                          </a:highlight>
                          <a:hlinkClick r:id="rId10"/>
                        </a:rPr>
                        <a:t>mramques@uw.edu</a:t>
                      </a:r>
                      <a:r>
                        <a:rPr lang="en" sz="1100" b="0" dirty="0">
                          <a:solidFill>
                            <a:srgbClr val="5F497A"/>
                          </a:solidFill>
                          <a:highlight>
                            <a:schemeClr val="lt1"/>
                          </a:highlight>
                        </a:rPr>
                        <a:t> </a:t>
                      </a:r>
                      <a:endParaRPr b="0" dirty="0">
                        <a:solidFill>
                          <a:srgbClr val="5F497A"/>
                        </a:solidFill>
                      </a:endParaRPr>
                    </a:p>
                    <a:p>
                      <a:pPr marL="0" marR="0" lvl="8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F497A"/>
                        </a:buClr>
                        <a:buSzPts val="1400"/>
                        <a:buFont typeface="Calibri"/>
                        <a:buNone/>
                      </a:pPr>
                      <a:endParaRPr b="0" dirty="0">
                        <a:solidFill>
                          <a:srgbClr val="5F497A"/>
                        </a:solidFill>
                        <a:highlight>
                          <a:srgbClr val="FFFF00"/>
                        </a:highlight>
                      </a:endParaRPr>
                    </a:p>
                    <a:p>
                      <a:pPr marL="0" marR="0" lvl="8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F497A"/>
                        </a:buClr>
                        <a:buSzPts val="1100"/>
                        <a:buFont typeface="Calibri"/>
                        <a:buNone/>
                      </a:pPr>
                      <a:endParaRPr dirty="0"/>
                    </a:p>
                  </a:txBody>
                  <a:tcPr marL="68575" marR="68575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Google Shape;538;p100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00" cy="992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>
                <a:latin typeface="Encode Sans Black"/>
                <a:ea typeface="Encode Sans Black"/>
                <a:cs typeface="Encode Sans Black"/>
                <a:sym typeface="Encode Sans Black"/>
              </a:rPr>
              <a:t>REMINDER RESOURCES</a:t>
            </a:r>
            <a:endParaRPr>
              <a:latin typeface="Encode Sans Black"/>
              <a:ea typeface="Encode Sans Black"/>
              <a:cs typeface="Encode Sans Black"/>
              <a:sym typeface="Encode Sans Black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>
                <a:latin typeface="Encode Sans Black"/>
                <a:ea typeface="Encode Sans Black"/>
                <a:cs typeface="Encode Sans Black"/>
                <a:sym typeface="Encode Sans Black"/>
              </a:rPr>
              <a:t>Award Setup &amp; Modification Requests</a:t>
            </a:r>
            <a:r>
              <a:rPr lang="en" sz="1400">
                <a:latin typeface="Encode Sans Black"/>
                <a:ea typeface="Encode Sans Black"/>
                <a:cs typeface="Encode Sans Black"/>
                <a:sym typeface="Encode Sans Black"/>
              </a:rPr>
              <a:t> </a:t>
            </a:r>
            <a:endParaRPr sz="1400"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539" name="Google Shape;539;p100"/>
          <p:cNvSpPr txBox="1">
            <a:spLocks noGrp="1"/>
          </p:cNvSpPr>
          <p:nvPr>
            <p:ph type="body" idx="2"/>
          </p:nvPr>
        </p:nvSpPr>
        <p:spPr>
          <a:xfrm>
            <a:off x="608775" y="1812925"/>
            <a:ext cx="8100300" cy="401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Char char="&gt;"/>
            </a:pPr>
            <a:r>
              <a:rPr lang="en" sz="2000" u="sng">
                <a:solidFill>
                  <a:schemeClr val="accent6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What do I do if I received a Notice of Award? 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lang="en" sz="2000" b="1"/>
              <a:t>Review</a:t>
            </a:r>
            <a:r>
              <a:rPr lang="en" sz="2000"/>
              <a:t> </a:t>
            </a:r>
            <a:r>
              <a:rPr lang="en" sz="2000" u="sng">
                <a:solidFill>
                  <a:schemeClr val="accent6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Checklist: Award Setup Request Steps for PI/Campus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lang="en" sz="2000" b="1"/>
              <a:t>Read </a:t>
            </a:r>
            <a:r>
              <a:rPr lang="en" sz="2000" u="sng">
                <a:solidFill>
                  <a:schemeClr val="accent6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Comments &amp; History</a:t>
            </a:r>
            <a:r>
              <a:rPr lang="en" sz="2000" b="1">
                <a:solidFill>
                  <a:schemeClr val="accent6"/>
                </a:solidFill>
              </a:rPr>
              <a:t> </a:t>
            </a:r>
            <a:r>
              <a:rPr lang="en" sz="2000"/>
              <a:t>before contacting OSP/GCA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lang="en" sz="2000" b="1"/>
              <a:t>Always</a:t>
            </a:r>
            <a:r>
              <a:rPr lang="en" sz="2000"/>
              <a:t> include relevant </a:t>
            </a:r>
            <a:r>
              <a:rPr lang="en" sz="2000" u="sng">
                <a:solidFill>
                  <a:schemeClr val="accent6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attachments</a:t>
            </a:r>
            <a:endParaRPr sz="2000">
              <a:solidFill>
                <a:schemeClr val="accent6"/>
              </a:solidFill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lang="en" sz="2000" b="1"/>
              <a:t>MODs: </a:t>
            </a:r>
            <a:r>
              <a:rPr lang="en" sz="2000"/>
              <a:t>Include </a:t>
            </a:r>
            <a:r>
              <a:rPr lang="en" sz="2000" u="sng">
                <a:solidFill>
                  <a:schemeClr val="accent6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SAGE Budget Snapshot</a:t>
            </a:r>
            <a:r>
              <a:rPr lang="en" sz="2000" b="1">
                <a:solidFill>
                  <a:schemeClr val="accent6"/>
                </a:solidFill>
              </a:rPr>
              <a:t> </a:t>
            </a:r>
            <a:r>
              <a:rPr lang="en" sz="2000"/>
              <a:t>URLs 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lang="en" sz="2000" u="sng">
                <a:solidFill>
                  <a:schemeClr val="accent6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Tell OSP your ASR/MOD story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erriweather Sans"/>
              <a:buChar char="&gt;"/>
            </a:pPr>
            <a:r>
              <a:rPr lang="en" sz="2000"/>
              <a:t>Need to change a Grant Name in WD? - Send </a:t>
            </a:r>
            <a:r>
              <a:rPr lang="en" sz="2000" u="sng">
                <a:solidFill>
                  <a:schemeClr val="accent6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GCA Only MOD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erriweather Sans"/>
              <a:buChar char="&gt;"/>
            </a:pPr>
            <a:r>
              <a:rPr lang="en" sz="2000" u="sng">
                <a:solidFill>
                  <a:schemeClr val="accent6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SAGE Budget Resources</a:t>
            </a:r>
            <a:r>
              <a:rPr lang="en" sz="2000">
                <a:solidFill>
                  <a:schemeClr val="accent6"/>
                </a:solidFill>
              </a:rPr>
              <a:t> </a:t>
            </a:r>
            <a:r>
              <a:rPr lang="en" sz="2000"/>
              <a:t>and </a:t>
            </a:r>
            <a:r>
              <a:rPr lang="en" sz="2000" u="sng">
                <a:solidFill>
                  <a:schemeClr val="accent6"/>
                </a:solidFill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SAGE Awards &amp; Mods Resources</a:t>
            </a:r>
            <a:r>
              <a:rPr lang="en" sz="2000"/>
              <a:t> 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erriweather Sans"/>
              <a:buChar char="&gt;"/>
            </a:pPr>
            <a:r>
              <a:rPr lang="en" sz="2000" u="sng">
                <a:solidFill>
                  <a:schemeClr val="accent6"/>
                </a:solidFill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SAGE Office Hours Schedule</a:t>
            </a:r>
            <a:endParaRPr sz="2000">
              <a:solidFill>
                <a:schemeClr val="accent6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endParaRPr sz="2000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Google Shape;538;p100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00" cy="992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>
                <a:latin typeface="Encode Sans Black"/>
                <a:ea typeface="Encode Sans Black"/>
                <a:cs typeface="Encode Sans Black"/>
                <a:sym typeface="Encode Sans Black"/>
              </a:rPr>
              <a:t>NOTE</a:t>
            </a:r>
            <a:endParaRPr sz="1400" dirty="0"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539" name="Google Shape;539;p100"/>
          <p:cNvSpPr txBox="1">
            <a:spLocks noGrp="1"/>
          </p:cNvSpPr>
          <p:nvPr>
            <p:ph type="body" idx="2"/>
          </p:nvPr>
        </p:nvSpPr>
        <p:spPr>
          <a:xfrm>
            <a:off x="608775" y="1812925"/>
            <a:ext cx="8100300" cy="401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en-US" sz="2000" dirty="0"/>
              <a:t>File size limitations prevented us from uploading a single complete slide deck for October. </a:t>
            </a: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en-US" sz="2000" dirty="0"/>
              <a:t>Please review remaining presentation files from the meeting on the October meeting materials page: </a:t>
            </a: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en-US" dirty="0">
                <a:hlinkClick r:id="rId4"/>
              </a:rPr>
              <a:t>October 2024 MRAM Meeting</a:t>
            </a:r>
            <a:endParaRPr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4281999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283</Words>
  <Application>Microsoft Office PowerPoint</Application>
  <PresentationFormat>On-screen Show (4:3)</PresentationFormat>
  <Paragraphs>62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Open Sans Light</vt:lpstr>
      <vt:lpstr>Encode Sans Black</vt:lpstr>
      <vt:lpstr>Arial</vt:lpstr>
      <vt:lpstr>Merriweather Sans</vt:lpstr>
      <vt:lpstr>Calibri</vt:lpstr>
      <vt:lpstr>Open Sans</vt:lpstr>
      <vt:lpstr>Simple Light</vt:lpstr>
      <vt:lpstr>Office Theme</vt:lpstr>
      <vt:lpstr>2_Custom Design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MRAM</dc:creator>
  <cp:lastModifiedBy>Mara Rivet</cp:lastModifiedBy>
  <cp:revision>9</cp:revision>
  <dcterms:modified xsi:type="dcterms:W3CDTF">2024-10-15T00:00:50Z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3D8529EE-B774-4226-8003-924E5838F65D</vt:lpwstr>
  </property>
  <property fmtid="{D5CDD505-2E9C-101B-9397-08002B2CF9AE}" pid="3" name="ArticulatePath">
    <vt:lpwstr>00 MRAM All Slides.MRAM.10.10.24</vt:lpwstr>
  </property>
</Properties>
</file>