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 id="2147483713" r:id="rId6"/>
    <p:sldMasterId id="2147483714" r:id="rId7"/>
  </p:sldMasterIdLst>
  <p:notesMasterIdLst>
    <p:notesMasterId r:id="rId50"/>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type="screen4x3"/>
  <p:notesSz cx="6858000" cy="9144000"/>
  <p:embeddedFontLst>
    <p:embeddedFont>
      <p:font typeface="Arial Black" panose="020B0A04020102020204" pitchFamily="34" charset="0"/>
      <p:regular r:id="rId51"/>
      <p:bold r:id="rId52"/>
    </p:embeddedFont>
    <p:embeddedFont>
      <p:font typeface="Encode Sans Black" panose="020B0604020202020204" charset="0"/>
      <p:bold r:id="rId53"/>
    </p:embeddedFont>
    <p:embeddedFont>
      <p:font typeface="Merriweather Sans" pitchFamily="2" charset="0"/>
      <p:regular r:id="rId54"/>
    </p:embeddedFont>
    <p:embeddedFont>
      <p:font typeface="Open Sans" panose="020B0606030504020204" pitchFamily="34" charset="0"/>
      <p:regular r:id="rId55"/>
      <p:bold r:id="rId56"/>
      <p:italic r:id="rId57"/>
      <p:boldItalic r:id="rId58"/>
    </p:embeddedFont>
    <p:embeddedFont>
      <p:font typeface="Open Sans ExtraBold" panose="020B0906030804020204" pitchFamily="34" charset="0"/>
      <p:bold r:id="rId59"/>
      <p:boldItalic r:id="rId60"/>
    </p:embeddedFont>
    <p:embeddedFont>
      <p:font typeface="Open Sans Light" panose="020B0306030504020204" pitchFamily="34" charset="0"/>
      <p:regular r:id="rId61"/>
      <p:bold r:id="rId62"/>
      <p:italic r:id="rId63"/>
      <p:boldItalic r:id="rId64"/>
    </p:embeddedFont>
    <p:embeddedFont>
      <p:font typeface="Play"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2BD31D-7A6E-4C4E-97F8-EEB673CCD722}">
  <a:tblStyle styleId="{072BD31D-7A6E-4C4E-97F8-EEB673CCD7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5B1F194-559D-49A4-8D31-F20A03587C3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A"/>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Master" Target="slideMasters/slideMaster5.xml"/><Relationship Id="rId61" Type="http://schemas.openxmlformats.org/officeDocument/2006/relationships/font" Target="fonts/font11.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7.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src.nist.gov/pubs/sp/800/53/r5/upd1/fina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
        <p:nvSpPr>
          <p:cNvPr id="389" name="Google Shape;389;p1: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We also carved out types of clinical trials that would generally NOT be subject to the DCT requirements.</a:t>
            </a:r>
            <a:endParaRPr/>
          </a:p>
          <a:p>
            <a:pPr marL="457200" lvl="0" indent="-228600" algn="l" rtl="0">
              <a:lnSpc>
                <a:spcPct val="100000"/>
              </a:lnSpc>
              <a:spcBef>
                <a:spcPts val="0"/>
              </a:spcBef>
              <a:spcAft>
                <a:spcPts val="0"/>
              </a:spcAft>
              <a:buSzPts val="1100"/>
              <a:buNone/>
            </a:pPr>
            <a:endParaRPr/>
          </a:p>
        </p:txBody>
      </p:sp>
      <p:sp>
        <p:nvSpPr>
          <p:cNvPr id="456" name="Google Shape;45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So, what will researchers have to do? Starting on January 1, 2026, any researcher who submits a new clinical trial application to HSD (either for UW or external IRB review) will be required to develop a diversity plan.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HSD has developed a new supplement for this. We chose to do a supplement versus incorporate the questions into our IRB Protocol Form because only about 12% of our total research portfolio is comprised of clinical trials that are subject to the DCT requirements.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The plan is modeled after FDA’s proposed diversity action plan, which should make it easier for FDA-regulated studies to utilize a Sponsor’s existing plan.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The diversity plan solicits information in 5 areas… [</a:t>
            </a:r>
            <a:r>
              <a:rPr lang="en-US" b="1"/>
              <a:t>REVIEW </a:t>
            </a:r>
            <a:r>
              <a:rPr lang="en-US"/>
              <a:t>Slide]</a:t>
            </a:r>
            <a:endParaRPr/>
          </a:p>
          <a:p>
            <a:pPr marL="457200" lvl="0" indent="-228600" algn="l" rtl="0">
              <a:lnSpc>
                <a:spcPct val="100000"/>
              </a:lnSpc>
              <a:spcBef>
                <a:spcPts val="0"/>
              </a:spcBef>
              <a:spcAft>
                <a:spcPts val="0"/>
              </a:spcAft>
              <a:buSzPts val="1100"/>
              <a:buNone/>
            </a:pPr>
            <a:endParaRPr/>
          </a:p>
        </p:txBody>
      </p:sp>
      <p:sp>
        <p:nvSpPr>
          <p:cNvPr id="464" name="Google Shape;464;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In order to implement the DCT requirements, researchers will need more time and money. Some of the specific implications include: [</a:t>
            </a:r>
            <a:r>
              <a:rPr lang="en-US" b="1"/>
              <a:t>REVIEW</a:t>
            </a:r>
            <a:r>
              <a:rPr lang="en-US"/>
              <a:t> Slide]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It is because of these requirements that we have published our policy and guidance a year in advance so that researchers have time to plan and budget for the additional costs.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After 1/1/26, new study submissions for studies subject to the DCT policy will be expect to comply. Insufficient funding will generally not be an acceptable justification for excluding participants from underrepresented communities.</a:t>
            </a:r>
            <a:endParaRPr/>
          </a:p>
          <a:p>
            <a:pPr marL="457200" lvl="0" indent="-228600" algn="l" rtl="0">
              <a:lnSpc>
                <a:spcPct val="100000"/>
              </a:lnSpc>
              <a:spcBef>
                <a:spcPts val="0"/>
              </a:spcBef>
              <a:spcAft>
                <a:spcPts val="0"/>
              </a:spcAft>
              <a:buSzPts val="1100"/>
              <a:buNone/>
            </a:pPr>
            <a:endParaRPr/>
          </a:p>
        </p:txBody>
      </p:sp>
      <p:sp>
        <p:nvSpPr>
          <p:cNvPr id="473" name="Google Shape;473;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So, what’s next? HSD is planning to do a lot of outreach to message the new requirements to affected researchers.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We have been working with ORIS and OSP to develop a report out of SAGE that will identify new applications for funding that are being submitted for CTs subject to the DCT requirements. We intend to reach out to those researchers directly to educate them about the requirements and offer assistance to a subset of them in piloting the development of an appropriate diversity plan, in coordination with new resources that are being stood up at UW.</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Internally we have to update our other existing forms, guidance, and policies to align with the DCT requirements and develop training and guidance for staff and IRB members on how to review the plans.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We also need to work with our commercial IRB partners WCG and Advarra to ensure they have a review process in place.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We will need to have all of these things completed by December of this year so we’re ready to start receiving/reviewing diversity plans next January</a:t>
            </a:r>
            <a:endParaRPr/>
          </a:p>
        </p:txBody>
      </p:sp>
      <p:sp>
        <p:nvSpPr>
          <p:cNvPr id="481" name="Google Shape;481;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Outside of HSD there are several other groups working on establishing additional resources to support researchers. Some of these include… [</a:t>
            </a:r>
            <a:r>
              <a:rPr lang="en-US" b="1"/>
              <a:t>REVIEW</a:t>
            </a:r>
            <a:r>
              <a:rPr lang="en-US"/>
              <a:t> Slide]</a:t>
            </a:r>
            <a:endParaRPr/>
          </a:p>
          <a:p>
            <a:pPr marL="457200" lvl="0" indent="-228600" algn="l" rtl="0">
              <a:lnSpc>
                <a:spcPct val="100000"/>
              </a:lnSpc>
              <a:spcBef>
                <a:spcPts val="0"/>
              </a:spcBef>
              <a:spcAft>
                <a:spcPts val="0"/>
              </a:spcAft>
              <a:buSzPts val="1100"/>
              <a:buNone/>
            </a:pPr>
            <a:endParaRPr/>
          </a:p>
        </p:txBody>
      </p:sp>
      <p:sp>
        <p:nvSpPr>
          <p:cNvPr id="497" name="Google Shape;497;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Outside of HSD there are several other groups working on establishing additional resources to support researchers. Some of these include… [</a:t>
            </a:r>
            <a:r>
              <a:rPr lang="en-US" b="1"/>
              <a:t>REVIEW</a:t>
            </a:r>
            <a:r>
              <a:rPr lang="en-US"/>
              <a:t> Slide]</a:t>
            </a:r>
            <a:endParaRPr/>
          </a:p>
          <a:p>
            <a:pPr marL="457200" lvl="0" indent="-228600" algn="l" rtl="0">
              <a:lnSpc>
                <a:spcPct val="100000"/>
              </a:lnSpc>
              <a:spcBef>
                <a:spcPts val="0"/>
              </a:spcBef>
              <a:spcAft>
                <a:spcPts val="0"/>
              </a:spcAft>
              <a:buSzPts val="1100"/>
              <a:buNone/>
            </a:pPr>
            <a:endParaRPr/>
          </a:p>
        </p:txBody>
      </p:sp>
      <p:sp>
        <p:nvSpPr>
          <p:cNvPr id="505" name="Google Shape;505;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12" name="Google Shape;5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19" name="Google Shape;5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27" name="Google Shape;52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34" name="Google Shape;53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1" name="Google Shape;54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49" name="Google Shape;54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57" name="Google Shape;55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3" name="Google Shape;5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8" name="Google Shape;56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33006F"/>
                </a:solidFill>
              </a:rPr>
              <a:t>Not covered - </a:t>
            </a:r>
            <a:r>
              <a:rPr lang="en-US" u="sng">
                <a:solidFill>
                  <a:srgbClr val="33006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NIST SP 800-53</a:t>
            </a:r>
            <a:r>
              <a:rPr lang="en-US">
                <a:solidFill>
                  <a:srgbClr val="33006F"/>
                </a:solidFill>
                <a:latin typeface="Open Sans"/>
                <a:ea typeface="Open Sans"/>
                <a:cs typeface="Open Sans"/>
                <a:sym typeface="Open Sans"/>
              </a:rPr>
              <a:t> security requirements</a:t>
            </a:r>
            <a:endParaRPr>
              <a:solidFill>
                <a:srgbClr val="33006F"/>
              </a:solidFill>
            </a:endParaRPr>
          </a:p>
        </p:txBody>
      </p:sp>
      <p:sp>
        <p:nvSpPr>
          <p:cNvPr id="575" name="Google Shape;57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a:solidFill>
                  <a:srgbClr val="4B2E83"/>
                </a:solidFill>
                <a:latin typeface="Open Sans"/>
                <a:ea typeface="Open Sans"/>
                <a:cs typeface="Open Sans"/>
                <a:sym typeface="Open Sans"/>
              </a:rPr>
              <a:t>dbGap Provides two levels of data, Open or Controlled data. </a:t>
            </a:r>
            <a:endParaRPr sz="900">
              <a:solidFill>
                <a:srgbClr val="4B2E8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B2E8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1800">
                <a:solidFill>
                  <a:srgbClr val="4B2E83"/>
                </a:solidFill>
                <a:latin typeface="Open Sans"/>
                <a:ea typeface="Open Sans"/>
                <a:cs typeface="Open Sans"/>
                <a:sym typeface="Open Sans"/>
              </a:rPr>
              <a:t>Requesting datasets from dbGaP includes steps within the eRA Commons as well as within SAGE.</a:t>
            </a:r>
            <a:endParaRPr sz="1100"/>
          </a:p>
        </p:txBody>
      </p:sp>
      <p:sp>
        <p:nvSpPr>
          <p:cNvPr id="582" name="Google Shape;58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a:t>Work with IT director over the unit specific environments to understand cost</a:t>
            </a:r>
            <a:endParaRPr sz="1100"/>
          </a:p>
        </p:txBody>
      </p:sp>
      <p:sp>
        <p:nvSpPr>
          <p:cNvPr id="589" name="Google Shape;58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596" name="Google Shape;59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603" name="Google Shape;60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610" name="Google Shape;61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617" name="Google Shape;61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624" name="Google Shape;62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30" name="Google Shape;63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35" name="Google Shape;6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(e.g. unauthorized transfer of IP, establishing a lab in a foreign country in violation of the terms and conditions of a federally funded award).</a:t>
            </a:r>
            <a:endParaRPr/>
          </a:p>
        </p:txBody>
      </p:sp>
      <p:sp>
        <p:nvSpPr>
          <p:cNvPr id="642" name="Google Shape;64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649" name="Google Shape;64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62" name="Google Shape;6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3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1" name="Google Shape;691;p4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Recall that in 2023, WA State legislature passed the Diversity in Clinical Trials law to improve participation of underrepresented demographic groups in clinical trials.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Part of the law required that institutions like UW develop a policy that requires researchers to… [</a:t>
            </a:r>
            <a:r>
              <a:rPr lang="en-US" b="1"/>
              <a:t>REVIEW</a:t>
            </a:r>
            <a:r>
              <a:rPr lang="en-US"/>
              <a:t> Slide]</a:t>
            </a:r>
            <a:endParaRPr/>
          </a:p>
        </p:txBody>
      </p:sp>
      <p:sp>
        <p:nvSpPr>
          <p:cNvPr id="431" name="Google Shape;431;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After 1.5 years of development with input from a variety of interested parties across our research community, we have finalized and published our institutional policy including associated guidance. </a:t>
            </a:r>
            <a:endParaRPr/>
          </a:p>
          <a:p>
            <a:pPr marL="457200" lvl="0" indent="-298450" algn="l" rtl="0">
              <a:lnSpc>
                <a:spcPct val="100000"/>
              </a:lnSpc>
              <a:spcBef>
                <a:spcPts val="0"/>
              </a:spcBef>
              <a:spcAft>
                <a:spcPts val="0"/>
              </a:spcAft>
              <a:buSzPts val="1100"/>
              <a:buChar char="●"/>
            </a:pPr>
            <a:br>
              <a:rPr lang="en-US"/>
            </a:br>
            <a:r>
              <a:rPr lang="en-US"/>
              <a:t>If you navigate to our newsletter article you can click links to the guidance on our website. There is also a document that summarizes all the feedback we received from the research community and how we addressed that in the final policy.</a:t>
            </a:r>
            <a:endParaRPr/>
          </a:p>
          <a:p>
            <a:pPr marL="457200" lvl="0" indent="-228600" algn="l" rtl="0">
              <a:lnSpc>
                <a:spcPct val="100000"/>
              </a:lnSpc>
              <a:spcBef>
                <a:spcPts val="0"/>
              </a:spcBef>
              <a:spcAft>
                <a:spcPts val="0"/>
              </a:spcAft>
              <a:buSzPts val="1100"/>
              <a:buNone/>
            </a:pPr>
            <a:endParaRPr/>
          </a:p>
          <a:p>
            <a:pPr marL="0" marR="0" lvl="0" indent="0" algn="l" rtl="0">
              <a:lnSpc>
                <a:spcPct val="100000"/>
              </a:lnSpc>
              <a:spcBef>
                <a:spcPts val="0"/>
              </a:spcBef>
              <a:spcAft>
                <a:spcPts val="0"/>
              </a:spcAft>
              <a:buClr>
                <a:srgbClr val="000000"/>
              </a:buClr>
              <a:buSzPts val="1100"/>
              <a:buFont typeface="Arial"/>
              <a:buNone/>
            </a:pPr>
            <a:r>
              <a:rPr lang="en-US"/>
              <a:t>The effective date of the policy, however, is not until January 1, 2026.</a:t>
            </a:r>
            <a:endParaRPr/>
          </a:p>
          <a:p>
            <a:pPr marL="457200" lvl="0" indent="-228600" algn="l" rtl="0">
              <a:lnSpc>
                <a:spcPct val="100000"/>
              </a:lnSpc>
              <a:spcBef>
                <a:spcPts val="0"/>
              </a:spcBef>
              <a:spcAft>
                <a:spcPts val="0"/>
              </a:spcAft>
              <a:buSzPts val="1100"/>
              <a:buNone/>
            </a:pPr>
            <a:endParaRPr/>
          </a:p>
        </p:txBody>
      </p:sp>
      <p:sp>
        <p:nvSpPr>
          <p:cNvPr id="439" name="Google Shape;439;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A quick refresher on the UW’s policy scope. The UW Diversity in Clinical Trials policy would apply to… [</a:t>
            </a:r>
            <a:r>
              <a:rPr lang="en-US" b="1"/>
              <a:t>REVIEW</a:t>
            </a:r>
            <a:r>
              <a:rPr lang="en-US"/>
              <a:t> Slide]</a:t>
            </a:r>
            <a:endParaRPr/>
          </a:p>
          <a:p>
            <a:pPr marL="457200" lvl="0" indent="-228600" algn="l" rtl="0">
              <a:lnSpc>
                <a:spcPct val="100000"/>
              </a:lnSpc>
              <a:spcBef>
                <a:spcPts val="0"/>
              </a:spcBef>
              <a:spcAft>
                <a:spcPts val="0"/>
              </a:spcAft>
              <a:buSzPts val="1100"/>
              <a:buNone/>
            </a:pPr>
            <a:endParaRPr/>
          </a:p>
        </p:txBody>
      </p:sp>
      <p:sp>
        <p:nvSpPr>
          <p:cNvPr id="447" name="Google Shape;447;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81"/>
        <p:cNvGrpSpPr/>
        <p:nvPr/>
      </p:nvGrpSpPr>
      <p:grpSpPr>
        <a:xfrm>
          <a:off x="0" y="0"/>
          <a:ext cx="0" cy="0"/>
          <a:chOff x="0" y="0"/>
          <a:chExt cx="0" cy="0"/>
        </a:xfrm>
      </p:grpSpPr>
      <p:sp>
        <p:nvSpPr>
          <p:cNvPr id="82" name="Google Shape;82;p1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84" name="Google Shape;84;p14"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85" name="Google Shape;85;p1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8" name="Google Shape;88;p15"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89" name="Google Shape;89;p15"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90" name="Google Shape;90;p15"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5" name="Google Shape;95;p16"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96" name="Google Shape;96;p16"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97"/>
        <p:cNvGrpSpPr/>
        <p:nvPr/>
      </p:nvGrpSpPr>
      <p:grpSpPr>
        <a:xfrm>
          <a:off x="0" y="0"/>
          <a:ext cx="0" cy="0"/>
          <a:chOff x="0" y="0"/>
          <a:chExt cx="0" cy="0"/>
        </a:xfrm>
      </p:grpSpPr>
      <p:sp>
        <p:nvSpPr>
          <p:cNvPr id="98" name="Google Shape;98;p17"/>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0" name="Google Shape;100;p17"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01" name="Google Shape;101;p1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3"/>
        <p:cNvGrpSpPr/>
        <p:nvPr/>
      </p:nvGrpSpPr>
      <p:grpSpPr>
        <a:xfrm>
          <a:off x="0" y="0"/>
          <a:ext cx="0" cy="0"/>
          <a:chOff x="0" y="0"/>
          <a:chExt cx="0" cy="0"/>
        </a:xfrm>
      </p:grpSpPr>
      <p:pic>
        <p:nvPicPr>
          <p:cNvPr id="104" name="Google Shape;104;p1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05" name="Google Shape;105;p19"/>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106" name="Google Shape;106;p19"/>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7" name="Google Shape;107;p19"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0" name="Google Shape;110;p20"/>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1" name="Google Shape;111;p20"/>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2" name="Google Shape;112;p20"/>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13" name="Google Shape;113;p2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14"/>
        <p:cNvGrpSpPr/>
        <p:nvPr/>
      </p:nvGrpSpPr>
      <p:grpSpPr>
        <a:xfrm>
          <a:off x="0" y="0"/>
          <a:ext cx="0" cy="0"/>
          <a:chOff x="0" y="0"/>
          <a:chExt cx="0" cy="0"/>
        </a:xfrm>
      </p:grpSpPr>
      <p:pic>
        <p:nvPicPr>
          <p:cNvPr id="115" name="Google Shape;115;p21"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16" name="Google Shape;116;p2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7" name="Google Shape;117;p21"/>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8" name="Google Shape;118;p21"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121" name="Google Shape;121;p22"/>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2" name="Google Shape;122;p2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23" name="Google Shape;123;p2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45" name="Google Shape;145;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2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2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6" name="Google Shape;176;p3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7" name="Google Shape;17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32"/>
          <p:cNvSpPr>
            <a:spLocks noGrp="1"/>
          </p:cNvSpPr>
          <p:nvPr>
            <p:ph type="pic" idx="2"/>
          </p:nvPr>
        </p:nvSpPr>
        <p:spPr>
          <a:xfrm>
            <a:off x="3887391" y="987426"/>
            <a:ext cx="4629150" cy="4873625"/>
          </a:xfrm>
          <a:prstGeom prst="rect">
            <a:avLst/>
          </a:prstGeom>
          <a:noFill/>
          <a:ln>
            <a:noFill/>
          </a:ln>
        </p:spPr>
      </p:sp>
      <p:sp>
        <p:nvSpPr>
          <p:cNvPr id="183" name="Google Shape;183;p3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4" name="Google Shape;184;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3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0"/>
        <p:cNvGrpSpPr/>
        <p:nvPr/>
      </p:nvGrpSpPr>
      <p:grpSpPr>
        <a:xfrm>
          <a:off x="0" y="0"/>
          <a:ext cx="0" cy="0"/>
          <a:chOff x="0" y="0"/>
          <a:chExt cx="0" cy="0"/>
        </a:xfrm>
      </p:grpSpPr>
      <p:sp>
        <p:nvSpPr>
          <p:cNvPr id="201" name="Google Shape;201;p3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Google Shape;202;p3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3" name="Google Shape;203;p3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4" name="Google Shape;204;p36"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sp>
        <p:nvSpPr>
          <p:cNvPr id="206" name="Google Shape;206;p37"/>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7" name="Google Shape;207;p3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8" name="Google Shape;208;p37"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209" name="Google Shape;209;p3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0"/>
        <p:cNvGrpSpPr/>
        <p:nvPr/>
      </p:nvGrpSpPr>
      <p:grpSpPr>
        <a:xfrm>
          <a:off x="0" y="0"/>
          <a:ext cx="0" cy="0"/>
          <a:chOff x="0" y="0"/>
          <a:chExt cx="0" cy="0"/>
        </a:xfrm>
      </p:grpSpPr>
      <p:sp>
        <p:nvSpPr>
          <p:cNvPr id="211" name="Google Shape;211;p3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Google Shape;212;p3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Google Shape;213;p3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4" name="Google Shape;214;p38"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215" name="Google Shape;215;p3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6"/>
        <p:cNvGrpSpPr/>
        <p:nvPr/>
      </p:nvGrpSpPr>
      <p:grpSpPr>
        <a:xfrm>
          <a:off x="0" y="0"/>
          <a:ext cx="0" cy="0"/>
          <a:chOff x="0" y="0"/>
          <a:chExt cx="0" cy="0"/>
        </a:xfrm>
      </p:grpSpPr>
      <p:sp>
        <p:nvSpPr>
          <p:cNvPr id="217" name="Google Shape;217;p39"/>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3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9" name="Google Shape;219;p39"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220" name="Google Shape;220;p3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22"/>
        <p:cNvGrpSpPr/>
        <p:nvPr/>
      </p:nvGrpSpPr>
      <p:grpSpPr>
        <a:xfrm>
          <a:off x="0" y="0"/>
          <a:ext cx="0" cy="0"/>
          <a:chOff x="0" y="0"/>
          <a:chExt cx="0" cy="0"/>
        </a:xfrm>
      </p:grpSpPr>
      <p:sp>
        <p:nvSpPr>
          <p:cNvPr id="223" name="Google Shape;223;p4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Google Shape;224;p41"/>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25" name="Google Shape;225;p41"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226" name="Google Shape;226;p41"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7"/>
        <p:cNvGrpSpPr/>
        <p:nvPr/>
      </p:nvGrpSpPr>
      <p:grpSpPr>
        <a:xfrm>
          <a:off x="0" y="0"/>
          <a:ext cx="0" cy="0"/>
          <a:chOff x="0" y="0"/>
          <a:chExt cx="0" cy="0"/>
        </a:xfrm>
      </p:grpSpPr>
      <p:sp>
        <p:nvSpPr>
          <p:cNvPr id="228" name="Google Shape;228;p42"/>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9" name="Google Shape;229;p4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230" name="Google Shape;230;p4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231" name="Google Shape;231;p42"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32"/>
        <p:cNvGrpSpPr/>
        <p:nvPr/>
      </p:nvGrpSpPr>
      <p:grpSpPr>
        <a:xfrm>
          <a:off x="0" y="0"/>
          <a:ext cx="0" cy="0"/>
          <a:chOff x="0" y="0"/>
          <a:chExt cx="0" cy="0"/>
        </a:xfrm>
      </p:grpSpPr>
      <p:sp>
        <p:nvSpPr>
          <p:cNvPr id="233" name="Google Shape;233;p4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Google Shape;234;p43"/>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6" name="Google Shape;236;p43"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37" name="Google Shape;237;p4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38"/>
        <p:cNvGrpSpPr/>
        <p:nvPr/>
      </p:nvGrpSpPr>
      <p:grpSpPr>
        <a:xfrm>
          <a:off x="0" y="0"/>
          <a:ext cx="0" cy="0"/>
          <a:chOff x="0" y="0"/>
          <a:chExt cx="0" cy="0"/>
        </a:xfrm>
      </p:grpSpPr>
      <p:sp>
        <p:nvSpPr>
          <p:cNvPr id="239" name="Google Shape;239;p44"/>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1" name="Google Shape;241;p44"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242" name="Google Shape;242;p4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lt1"/>
        </a:solidFill>
        <a:effectLst/>
      </p:bgPr>
    </p:bg>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609600" y="1447800"/>
            <a:ext cx="5830887" cy="13620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Open Sans ExtraBold"/>
              <a:buNone/>
              <a:defRPr sz="3600" b="1"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46"/>
          <p:cNvSpPr txBox="1">
            <a:spLocks noGrp="1"/>
          </p:cNvSpPr>
          <p:nvPr>
            <p:ph type="body" idx="1"/>
          </p:nvPr>
        </p:nvSpPr>
        <p:spPr>
          <a:xfrm>
            <a:off x="609600" y="4138744"/>
            <a:ext cx="5297487" cy="6731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262626"/>
              </a:buClr>
              <a:buSzPts val="2000"/>
              <a:buNone/>
              <a:defRPr sz="2000" b="1">
                <a:solidFill>
                  <a:srgbClr val="262626"/>
                </a:solidFill>
                <a:latin typeface="Open Sans"/>
                <a:ea typeface="Open Sans"/>
                <a:cs typeface="Open Sans"/>
                <a:sym typeface="Open Sans"/>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250" name="Google Shape;250;p46"/>
          <p:cNvPicPr preferRelativeResize="0"/>
          <p:nvPr/>
        </p:nvPicPr>
        <p:blipFill rotWithShape="1">
          <a:blip r:embed="rId2">
            <a:alphaModFix/>
          </a:blip>
          <a:srcRect/>
          <a:stretch/>
        </p:blipFill>
        <p:spPr>
          <a:xfrm>
            <a:off x="0" y="0"/>
            <a:ext cx="9144000" cy="796066"/>
          </a:xfrm>
          <a:prstGeom prst="rect">
            <a:avLst/>
          </a:prstGeom>
          <a:noFill/>
          <a:ln>
            <a:noFill/>
          </a:ln>
        </p:spPr>
      </p:pic>
      <p:pic>
        <p:nvPicPr>
          <p:cNvPr id="251" name="Google Shape;251;p46"/>
          <p:cNvPicPr preferRelativeResize="0"/>
          <p:nvPr/>
        </p:nvPicPr>
        <p:blipFill rotWithShape="1">
          <a:blip r:embed="rId3">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52"/>
        <p:cNvGrpSpPr/>
        <p:nvPr/>
      </p:nvGrpSpPr>
      <p:grpSpPr>
        <a:xfrm>
          <a:off x="0" y="0"/>
          <a:ext cx="0" cy="0"/>
          <a:chOff x="0" y="0"/>
          <a:chExt cx="0" cy="0"/>
        </a:xfrm>
      </p:grpSpPr>
      <p:sp>
        <p:nvSpPr>
          <p:cNvPr id="253" name="Google Shape;253;p47"/>
          <p:cNvSpPr txBox="1">
            <a:spLocks noGrp="1"/>
          </p:cNvSpPr>
          <p:nvPr>
            <p:ph type="title"/>
          </p:nvPr>
        </p:nvSpPr>
        <p:spPr>
          <a:xfrm>
            <a:off x="457200" y="277327"/>
            <a:ext cx="8229600" cy="7159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2800"/>
              <a:buFont typeface="Open Sans ExtraBold"/>
              <a:buNone/>
              <a:defRPr sz="2800" b="1">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7"/>
          <p:cNvSpPr txBox="1">
            <a:spLocks noGrp="1"/>
          </p:cNvSpPr>
          <p:nvPr>
            <p:ph type="body" idx="1"/>
          </p:nvPr>
        </p:nvSpPr>
        <p:spPr>
          <a:xfrm>
            <a:off x="457200" y="1338748"/>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chemeClr val="dk1"/>
              </a:buClr>
              <a:buSzPts val="2000"/>
              <a:buNone/>
              <a:defRPr sz="2000" b="1">
                <a:latin typeface="Open Sans"/>
                <a:ea typeface="Open Sans"/>
                <a:cs typeface="Open Sans"/>
                <a:sym typeface="Open San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55" name="Google Shape;255;p47"/>
          <p:cNvCxnSpPr/>
          <p:nvPr/>
        </p:nvCxnSpPr>
        <p:spPr>
          <a:xfrm>
            <a:off x="457200" y="1090001"/>
            <a:ext cx="8686800" cy="0"/>
          </a:xfrm>
          <a:prstGeom prst="straightConnector1">
            <a:avLst/>
          </a:prstGeom>
          <a:noFill/>
          <a:ln w="28575" cap="flat" cmpd="sng">
            <a:solidFill>
              <a:srgbClr val="2F006D"/>
            </a:solidFill>
            <a:prstDash val="solid"/>
            <a:round/>
            <a:headEnd type="none" w="sm" len="sm"/>
            <a:tailEnd type="none" w="sm" len="sm"/>
          </a:ln>
        </p:spPr>
      </p:cxnSp>
      <p:sp>
        <p:nvSpPr>
          <p:cNvPr id="256" name="Google Shape;256;p47"/>
          <p:cNvSpPr txBox="1"/>
          <p:nvPr/>
        </p:nvSpPr>
        <p:spPr>
          <a:xfrm>
            <a:off x="54864" y="6520875"/>
            <a:ext cx="402336" cy="2444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chemeClr val="accent1"/>
                </a:solidFill>
                <a:latin typeface="Open Sans"/>
                <a:ea typeface="Open Sans"/>
                <a:cs typeface="Open Sans"/>
                <a:sym typeface="Open Sans"/>
              </a:rPr>
              <a:t>‹#›</a:t>
            </a:fld>
            <a:endParaRPr sz="1000" b="0" i="0" u="none" strike="noStrike" cap="none">
              <a:solidFill>
                <a:schemeClr val="accent1"/>
              </a:solidFill>
              <a:latin typeface="Open Sans"/>
              <a:ea typeface="Open Sans"/>
              <a:cs typeface="Open Sans"/>
              <a:sym typeface="Open Sans"/>
            </a:endParaRPr>
          </a:p>
        </p:txBody>
      </p:sp>
      <p:pic>
        <p:nvPicPr>
          <p:cNvPr id="257" name="Google Shape;257;p47"/>
          <p:cNvPicPr preferRelativeResize="0"/>
          <p:nvPr/>
        </p:nvPicPr>
        <p:blipFill rotWithShape="1">
          <a:blip r:embed="rId2">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1"/>
        </a:solidFill>
        <a:effectLst/>
      </p:bgPr>
    </p:bg>
    <p:spTree>
      <p:nvGrpSpPr>
        <p:cNvPr id="1" name="Shape 258"/>
        <p:cNvGrpSpPr/>
        <p:nvPr/>
      </p:nvGrpSpPr>
      <p:grpSpPr>
        <a:xfrm>
          <a:off x="0" y="0"/>
          <a:ext cx="0" cy="0"/>
          <a:chOff x="0" y="0"/>
          <a:chExt cx="0" cy="0"/>
        </a:xfrm>
      </p:grpSpPr>
      <p:sp>
        <p:nvSpPr>
          <p:cNvPr id="259" name="Google Shape;259;p48"/>
          <p:cNvSpPr txBox="1"/>
          <p:nvPr/>
        </p:nvSpPr>
        <p:spPr>
          <a:xfrm>
            <a:off x="54864" y="6520875"/>
            <a:ext cx="402336" cy="2444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chemeClr val="accent1"/>
                </a:solidFill>
                <a:latin typeface="Open Sans"/>
                <a:ea typeface="Open Sans"/>
                <a:cs typeface="Open Sans"/>
                <a:sym typeface="Open Sans"/>
              </a:rPr>
              <a:t>‹#›</a:t>
            </a:fld>
            <a:endParaRPr sz="1000" b="0" i="0" u="none" strike="noStrike" cap="none">
              <a:solidFill>
                <a:schemeClr val="accent1"/>
              </a:solidFill>
              <a:latin typeface="Open Sans"/>
              <a:ea typeface="Open Sans"/>
              <a:cs typeface="Open Sans"/>
              <a:sym typeface="Open Sans"/>
            </a:endParaRPr>
          </a:p>
        </p:txBody>
      </p:sp>
      <p:pic>
        <p:nvPicPr>
          <p:cNvPr id="260" name="Google Shape;260;p48"/>
          <p:cNvPicPr preferRelativeResize="0"/>
          <p:nvPr/>
        </p:nvPicPr>
        <p:blipFill rotWithShape="1">
          <a:blip r:embed="rId2">
            <a:alphaModFix/>
          </a:blip>
          <a:srcRect/>
          <a:stretch/>
        </p:blipFill>
        <p:spPr>
          <a:xfrm>
            <a:off x="0" y="6350924"/>
            <a:ext cx="9144000" cy="50707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Title">
  <p:cSld name="Content with Title">
    <p:bg>
      <p:bgPr>
        <a:solidFill>
          <a:schemeClr val="lt1"/>
        </a:solidFill>
        <a:effectLst/>
      </p:bgPr>
    </p:bg>
    <p:spTree>
      <p:nvGrpSpPr>
        <p:cNvPr id="1" name="Shape 261"/>
        <p:cNvGrpSpPr/>
        <p:nvPr/>
      </p:nvGrpSpPr>
      <p:grpSpPr>
        <a:xfrm>
          <a:off x="0" y="0"/>
          <a:ext cx="0" cy="0"/>
          <a:chOff x="0" y="0"/>
          <a:chExt cx="0" cy="0"/>
        </a:xfrm>
      </p:grpSpPr>
      <p:pic>
        <p:nvPicPr>
          <p:cNvPr id="262" name="Google Shape;262;p49"/>
          <p:cNvPicPr preferRelativeResize="0"/>
          <p:nvPr/>
        </p:nvPicPr>
        <p:blipFill rotWithShape="1">
          <a:blip r:embed="rId2">
            <a:alphaModFix/>
          </a:blip>
          <a:srcRect/>
          <a:stretch/>
        </p:blipFill>
        <p:spPr>
          <a:xfrm>
            <a:off x="128726" y="6243656"/>
            <a:ext cx="532863" cy="496858"/>
          </a:xfrm>
          <a:prstGeom prst="rect">
            <a:avLst/>
          </a:prstGeom>
          <a:noFill/>
          <a:ln>
            <a:noFill/>
          </a:ln>
        </p:spPr>
      </p:pic>
      <p:sp>
        <p:nvSpPr>
          <p:cNvPr id="263" name="Google Shape;263;p49"/>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264"/>
        <p:cNvGrpSpPr/>
        <p:nvPr/>
      </p:nvGrpSpPr>
      <p:grpSpPr>
        <a:xfrm>
          <a:off x="0" y="0"/>
          <a:ext cx="0" cy="0"/>
          <a:chOff x="0" y="0"/>
          <a:chExt cx="0" cy="0"/>
        </a:xfrm>
      </p:grpSpPr>
      <p:sp>
        <p:nvSpPr>
          <p:cNvPr id="265" name="Google Shape;265;p50"/>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66" name="Google Shape;266;p50"/>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50"/>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pic>
        <p:nvPicPr>
          <p:cNvPr id="268" name="Google Shape;268;p50"/>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69" name="Google Shape;269;p5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70" name="Google Shape;270;p50"/>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71" name="Google Shape;271;p50"/>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BFBFBF"/>
        </a:solidFill>
        <a:effectLst/>
      </p:bgPr>
    </p:bg>
    <p:spTree>
      <p:nvGrpSpPr>
        <p:cNvPr id="1" name="Shape 272"/>
        <p:cNvGrpSpPr/>
        <p:nvPr/>
      </p:nvGrpSpPr>
      <p:grpSpPr>
        <a:xfrm>
          <a:off x="0" y="0"/>
          <a:ext cx="0" cy="0"/>
          <a:chOff x="0" y="0"/>
          <a:chExt cx="0" cy="0"/>
        </a:xfrm>
      </p:grpSpPr>
      <p:sp>
        <p:nvSpPr>
          <p:cNvPr id="273" name="Google Shape;273;p51"/>
          <p:cNvSpPr/>
          <p:nvPr/>
        </p:nvSpPr>
        <p:spPr>
          <a:xfrm>
            <a:off x="609600" y="2582678"/>
            <a:ext cx="8382000" cy="1524000"/>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74" name="Google Shape;274;p51"/>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5" name="Google Shape;275;p51"/>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76" name="Google Shape;276;p51"/>
          <p:cNvSpPr txBox="1">
            <a:spLocks noGrp="1"/>
          </p:cNvSpPr>
          <p:nvPr>
            <p:ph type="title"/>
          </p:nvPr>
        </p:nvSpPr>
        <p:spPr>
          <a:xfrm>
            <a:off x="312864" y="2438400"/>
            <a:ext cx="7391400"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5400"/>
              <a:buFont typeface="Arial Black"/>
              <a:buNone/>
              <a:defRPr sz="5400" b="1"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277"/>
        <p:cNvGrpSpPr/>
        <p:nvPr/>
      </p:nvGrpSpPr>
      <p:grpSpPr>
        <a:xfrm>
          <a:off x="0" y="0"/>
          <a:ext cx="0" cy="0"/>
          <a:chOff x="0" y="0"/>
          <a:chExt cx="0" cy="0"/>
        </a:xfrm>
      </p:grpSpPr>
      <p:sp>
        <p:nvSpPr>
          <p:cNvPr id="278" name="Google Shape;278;p52"/>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79" name="Google Shape;279;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1" name="Google Shape;281;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282" name="Google Shape;282;p52"/>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83" name="Google Shape;283;p5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84" name="Google Shape;284;p52"/>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85" name="Google Shape;285;p52"/>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286"/>
        <p:cNvGrpSpPr/>
        <p:nvPr/>
      </p:nvGrpSpPr>
      <p:grpSpPr>
        <a:xfrm>
          <a:off x="0" y="0"/>
          <a:ext cx="0" cy="0"/>
          <a:chOff x="0" y="0"/>
          <a:chExt cx="0" cy="0"/>
        </a:xfrm>
      </p:grpSpPr>
      <p:sp>
        <p:nvSpPr>
          <p:cNvPr id="287" name="Google Shape;287;p53"/>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88" name="Google Shape;28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53"/>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0" name="Google Shape;290;p53"/>
          <p:cNvSpPr txBox="1">
            <a:spLocks noGrp="1"/>
          </p:cNvSpPr>
          <p:nvPr>
            <p:ph type="body" idx="2"/>
          </p:nvPr>
        </p:nvSpPr>
        <p:spPr>
          <a:xfrm>
            <a:off x="457200" y="3733801"/>
            <a:ext cx="8229600" cy="239236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291" name="Google Shape;291;p53"/>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292" name="Google Shape;292;p5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93" name="Google Shape;293;p53"/>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94" name="Google Shape;294;p53"/>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295"/>
        <p:cNvGrpSpPr/>
        <p:nvPr/>
      </p:nvGrpSpPr>
      <p:grpSpPr>
        <a:xfrm>
          <a:off x="0" y="0"/>
          <a:ext cx="0" cy="0"/>
          <a:chOff x="0" y="0"/>
          <a:chExt cx="0" cy="0"/>
        </a:xfrm>
      </p:grpSpPr>
      <p:sp>
        <p:nvSpPr>
          <p:cNvPr id="296" name="Google Shape;296;p54"/>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297" name="Google Shape;29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9" name="Google Shape;299;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00" name="Google Shape;300;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1" name="Google Shape;301;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02" name="Google Shape;302;p54"/>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03" name="Google Shape;303;p5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04" name="Google Shape;304;p54"/>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05" name="Google Shape;305;p54"/>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306"/>
        <p:cNvGrpSpPr/>
        <p:nvPr/>
      </p:nvGrpSpPr>
      <p:grpSpPr>
        <a:xfrm>
          <a:off x="0" y="0"/>
          <a:ext cx="0" cy="0"/>
          <a:chOff x="0" y="0"/>
          <a:chExt cx="0" cy="0"/>
        </a:xfrm>
      </p:grpSpPr>
      <p:sp>
        <p:nvSpPr>
          <p:cNvPr id="307" name="Google Shape;307;p55"/>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08" name="Google Shape;30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55"/>
          <p:cNvSpPr txBox="1">
            <a:spLocks noGrp="1"/>
          </p:cNvSpPr>
          <p:nvPr>
            <p:ph type="body" idx="1"/>
          </p:nvPr>
        </p:nvSpPr>
        <p:spPr>
          <a:xfrm>
            <a:off x="457200" y="1535113"/>
            <a:ext cx="822960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0" name="Google Shape;310;p55"/>
          <p:cNvSpPr txBox="1">
            <a:spLocks noGrp="1"/>
          </p:cNvSpPr>
          <p:nvPr>
            <p:ph type="body" idx="2"/>
          </p:nvPr>
        </p:nvSpPr>
        <p:spPr>
          <a:xfrm>
            <a:off x="457200" y="2209790"/>
            <a:ext cx="8229600" cy="160021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1" name="Google Shape;311;p55"/>
          <p:cNvSpPr txBox="1">
            <a:spLocks noGrp="1"/>
          </p:cNvSpPr>
          <p:nvPr>
            <p:ph type="body" idx="3"/>
          </p:nvPr>
        </p:nvSpPr>
        <p:spPr>
          <a:xfrm>
            <a:off x="457200" y="3968769"/>
            <a:ext cx="822960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2" name="Google Shape;312;p55"/>
          <p:cNvSpPr txBox="1">
            <a:spLocks noGrp="1"/>
          </p:cNvSpPr>
          <p:nvPr>
            <p:ph type="body" idx="4"/>
          </p:nvPr>
        </p:nvSpPr>
        <p:spPr>
          <a:xfrm>
            <a:off x="455613" y="4654560"/>
            <a:ext cx="8231187" cy="163512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13" name="Google Shape;313;p55"/>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14" name="Google Shape;314;p5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15" name="Google Shape;315;p55"/>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16" name="Google Shape;316;p55"/>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7"/>
        <p:cNvGrpSpPr/>
        <p:nvPr/>
      </p:nvGrpSpPr>
      <p:grpSpPr>
        <a:xfrm>
          <a:off x="0" y="0"/>
          <a:ext cx="0" cy="0"/>
          <a:chOff x="0" y="0"/>
          <a:chExt cx="0" cy="0"/>
        </a:xfrm>
      </p:grpSpPr>
      <p:sp>
        <p:nvSpPr>
          <p:cNvPr id="318" name="Google Shape;318;p56"/>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19" name="Google Shape;319;p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56"/>
          <p:cNvSpPr txBox="1">
            <a:spLocks noGrp="1"/>
          </p:cNvSpPr>
          <p:nvPr>
            <p:ph type="body" idx="1"/>
          </p:nvPr>
        </p:nvSpPr>
        <p:spPr>
          <a:xfrm>
            <a:off x="3575050" y="1435100"/>
            <a:ext cx="5111750" cy="46910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21" name="Google Shape;321;p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22" name="Google Shape;322;p56"/>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23" name="Google Shape;323;p5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24" name="Google Shape;324;p56"/>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25" name="Google Shape;325;p56"/>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6"/>
        <p:cNvGrpSpPr/>
        <p:nvPr/>
      </p:nvGrpSpPr>
      <p:grpSpPr>
        <a:xfrm>
          <a:off x="0" y="0"/>
          <a:ext cx="0" cy="0"/>
          <a:chOff x="0" y="0"/>
          <a:chExt cx="0" cy="0"/>
        </a:xfrm>
      </p:grpSpPr>
      <p:sp>
        <p:nvSpPr>
          <p:cNvPr id="327" name="Google Shape;327;p57"/>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28" name="Google Shape;328;p57"/>
          <p:cNvSpPr txBox="1">
            <a:spLocks noGrp="1"/>
          </p:cNvSpPr>
          <p:nvPr>
            <p:ph type="title"/>
          </p:nvPr>
        </p:nvSpPr>
        <p:spPr>
          <a:xfrm>
            <a:off x="1792288" y="4800600"/>
            <a:ext cx="5486400" cy="566738"/>
          </a:xfrm>
          <a:prstGeom prst="rect">
            <a:avLst/>
          </a:prstGeom>
          <a:solidFill>
            <a:srgbClr val="323F4F"/>
          </a:solid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Open Sans"/>
              <a:buNone/>
              <a:defRPr sz="2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57"/>
          <p:cNvSpPr>
            <a:spLocks noGrp="1"/>
          </p:cNvSpPr>
          <p:nvPr>
            <p:ph type="pic" idx="2"/>
          </p:nvPr>
        </p:nvSpPr>
        <p:spPr>
          <a:xfrm>
            <a:off x="1792288" y="612775"/>
            <a:ext cx="5486400" cy="4114800"/>
          </a:xfrm>
          <a:prstGeom prst="rect">
            <a:avLst/>
          </a:prstGeom>
          <a:noFill/>
          <a:ln>
            <a:noFill/>
          </a:ln>
        </p:spPr>
      </p:sp>
      <p:sp>
        <p:nvSpPr>
          <p:cNvPr id="330" name="Google Shape;330;p5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3F3F3F"/>
              </a:buClr>
              <a:buSzPts val="1400"/>
              <a:buNone/>
              <a:defRPr sz="1400">
                <a:solidFill>
                  <a:srgbClr val="3F3F3F"/>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331" name="Google Shape;331;p57"/>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32" name="Google Shape;332;p5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33" name="Google Shape;333;p57"/>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34" name="Google Shape;334;p57"/>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335"/>
        <p:cNvGrpSpPr/>
        <p:nvPr/>
      </p:nvGrpSpPr>
      <p:grpSpPr>
        <a:xfrm>
          <a:off x="0" y="0"/>
          <a:ext cx="0" cy="0"/>
          <a:chOff x="0" y="0"/>
          <a:chExt cx="0" cy="0"/>
        </a:xfrm>
      </p:grpSpPr>
      <p:sp>
        <p:nvSpPr>
          <p:cNvPr id="336" name="Google Shape;336;p58"/>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37" name="Google Shape;337;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8" name="Google Shape;338;p5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39" name="Google Shape;339;p5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40" name="Google Shape;340;p58"/>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41" name="Google Shape;341;p58"/>
          <p:cNvSpPr txBox="1">
            <a:spLocks noGrp="1"/>
          </p:cNvSpPr>
          <p:nvPr>
            <p:ph type="sldNum" idx="12"/>
          </p:nvPr>
        </p:nvSpPr>
        <p:spPr>
          <a:xfrm>
            <a:off x="93214" y="6427434"/>
            <a:ext cx="404674"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1pPr>
            <a:lvl2pPr marL="0" lvl="1"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2pPr>
            <a:lvl3pPr marL="0" lvl="2"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3pPr>
            <a:lvl4pPr marL="0" lvl="3"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4pPr>
            <a:lvl5pPr marL="0" lvl="4"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5pPr>
            <a:lvl6pPr marL="0" lvl="5"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6pPr>
            <a:lvl7pPr marL="0" lvl="6"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7pPr>
            <a:lvl8pPr marL="0" lvl="7"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8pPr>
            <a:lvl9pPr marL="0" lvl="8" indent="0" algn="l">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342"/>
        <p:cNvGrpSpPr/>
        <p:nvPr/>
      </p:nvGrpSpPr>
      <p:grpSpPr>
        <a:xfrm>
          <a:off x="0" y="0"/>
          <a:ext cx="0" cy="0"/>
          <a:chOff x="0" y="0"/>
          <a:chExt cx="0" cy="0"/>
        </a:xfrm>
      </p:grpSpPr>
      <p:sp>
        <p:nvSpPr>
          <p:cNvPr id="343" name="Google Shape;343;p59"/>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pic>
        <p:nvPicPr>
          <p:cNvPr id="344" name="Google Shape;344;p59"/>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45" name="Google Shape;345;p5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46" name="Google Shape;346;p59"/>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p59"/>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48" name="Google Shape;348;p59"/>
          <p:cNvSpPr txBox="1">
            <a:spLocks noGrp="1"/>
          </p:cNvSpPr>
          <p:nvPr>
            <p:ph type="body" idx="1"/>
          </p:nvPr>
        </p:nvSpPr>
        <p:spPr>
          <a:xfrm>
            <a:off x="128588" y="152400"/>
            <a:ext cx="8863012" cy="609123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349"/>
        <p:cNvGrpSpPr/>
        <p:nvPr/>
      </p:nvGrpSpPr>
      <p:grpSpPr>
        <a:xfrm>
          <a:off x="0" y="0"/>
          <a:ext cx="0" cy="0"/>
          <a:chOff x="0" y="0"/>
          <a:chExt cx="0" cy="0"/>
        </a:xfrm>
      </p:grpSpPr>
      <p:pic>
        <p:nvPicPr>
          <p:cNvPr id="350" name="Google Shape;350;p60"/>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51" name="Google Shape;351;p6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52" name="Google Shape;352;p60"/>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53" name="Google Shape;353;p60"/>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54" name="Google Shape;354;p60"/>
          <p:cNvSpPr txBox="1">
            <a:spLocks noGrp="1"/>
          </p:cNvSpPr>
          <p:nvPr>
            <p:ph type="body" idx="1"/>
          </p:nvPr>
        </p:nvSpPr>
        <p:spPr>
          <a:xfrm>
            <a:off x="128588" y="152400"/>
            <a:ext cx="8863012" cy="609123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355"/>
        <p:cNvGrpSpPr/>
        <p:nvPr/>
      </p:nvGrpSpPr>
      <p:grpSpPr>
        <a:xfrm>
          <a:off x="0" y="0"/>
          <a:ext cx="0" cy="0"/>
          <a:chOff x="0" y="0"/>
          <a:chExt cx="0" cy="0"/>
        </a:xfrm>
      </p:grpSpPr>
      <p:sp>
        <p:nvSpPr>
          <p:cNvPr id="356" name="Google Shape;356;p61"/>
          <p:cNvSpPr txBox="1">
            <a:spLocks noGrp="1"/>
          </p:cNvSpPr>
          <p:nvPr>
            <p:ph type="body" idx="1"/>
          </p:nvPr>
        </p:nvSpPr>
        <p:spPr>
          <a:xfrm>
            <a:off x="128588" y="152399"/>
            <a:ext cx="8863012" cy="652030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357"/>
        <p:cNvGrpSpPr/>
        <p:nvPr/>
      </p:nvGrpSpPr>
      <p:grpSpPr>
        <a:xfrm>
          <a:off x="0" y="0"/>
          <a:ext cx="0" cy="0"/>
          <a:chOff x="0" y="0"/>
          <a:chExt cx="0" cy="0"/>
        </a:xfrm>
      </p:grpSpPr>
      <p:sp>
        <p:nvSpPr>
          <p:cNvPr id="358" name="Google Shape;358;p62"/>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59" name="Google Shape;359;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0" name="Google Shape;360;p62"/>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61" name="Google Shape;361;p6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62" name="Google Shape;362;p62"/>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63" name="Google Shape;363;p62"/>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364"/>
        <p:cNvGrpSpPr/>
        <p:nvPr/>
      </p:nvGrpSpPr>
      <p:grpSpPr>
        <a:xfrm>
          <a:off x="0" y="0"/>
          <a:ext cx="0" cy="0"/>
          <a:chOff x="0" y="0"/>
          <a:chExt cx="0" cy="0"/>
        </a:xfrm>
      </p:grpSpPr>
      <p:sp>
        <p:nvSpPr>
          <p:cNvPr id="365" name="Google Shape;365;p63"/>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66" name="Google Shape;366;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367"/>
        <p:cNvGrpSpPr/>
        <p:nvPr/>
      </p:nvGrpSpPr>
      <p:grpSpPr>
        <a:xfrm>
          <a:off x="0" y="0"/>
          <a:ext cx="0" cy="0"/>
          <a:chOff x="0" y="0"/>
          <a:chExt cx="0" cy="0"/>
        </a:xfrm>
      </p:grpSpPr>
      <p:sp>
        <p:nvSpPr>
          <p:cNvPr id="368" name="Google Shape;368;p64"/>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369"/>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0"/>
        <p:cNvGrpSpPr/>
        <p:nvPr/>
      </p:nvGrpSpPr>
      <p:grpSpPr>
        <a:xfrm>
          <a:off x="0" y="0"/>
          <a:ext cx="0" cy="0"/>
          <a:chOff x="0" y="0"/>
          <a:chExt cx="0" cy="0"/>
        </a:xfrm>
      </p:grpSpPr>
      <p:sp>
        <p:nvSpPr>
          <p:cNvPr id="371" name="Google Shape;371;p66"/>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72" name="Google Shape;372;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6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74" name="Google Shape;374;p66"/>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75" name="Google Shape;375;p6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76" name="Google Shape;376;p66"/>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77" name="Google Shape;377;p66"/>
          <p:cNvSpPr/>
          <p:nvPr/>
        </p:nvSpPr>
        <p:spPr>
          <a:xfrm>
            <a:off x="8382000" y="6289685"/>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67"/>
          <p:cNvSpPr/>
          <p:nvPr/>
        </p:nvSpPr>
        <p:spPr>
          <a:xfrm>
            <a:off x="128726" y="152400"/>
            <a:ext cx="8862874" cy="6588116"/>
          </a:xfrm>
          <a:prstGeom prst="rect">
            <a:avLst/>
          </a:prstGeom>
          <a:solidFill>
            <a:srgbClr val="DB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380" name="Google Shape;380;p6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67"/>
          <p:cNvSpPr txBox="1">
            <a:spLocks noGrp="1"/>
          </p:cNvSpPr>
          <p:nvPr>
            <p:ph type="body" idx="1"/>
          </p:nvPr>
        </p:nvSpPr>
        <p:spPr>
          <a:xfrm rot="5400000">
            <a:off x="579438" y="228601"/>
            <a:ext cx="5851525"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2" name="Google Shape;382;p67"/>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383" name="Google Shape;383;p67"/>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384" name="Google Shape;384;p67"/>
          <p:cNvSpPr txBox="1">
            <a:spLocks noGrp="1"/>
          </p:cNvSpPr>
          <p:nvPr>
            <p:ph type="sldNum" idx="12"/>
          </p:nvPr>
        </p:nvSpPr>
        <p:spPr>
          <a:xfrm rot="5400000">
            <a:off x="113797" y="220663"/>
            <a:ext cx="381000" cy="24447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385" name="Google Shape;385;p67"/>
          <p:cNvSpPr/>
          <p:nvPr/>
        </p:nvSpPr>
        <p:spPr>
          <a:xfrm rot="5400000">
            <a:off x="64725" y="6214780"/>
            <a:ext cx="609600" cy="415915"/>
          </a:xfrm>
          <a:prstGeom prst="rect">
            <a:avLst/>
          </a:prstGeom>
          <a:solidFill>
            <a:srgbClr val="DBDADA">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7.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0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8" name="Google Shape;128;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9" name="Google Shape;129;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3"/>
        <p:cNvGrpSpPr/>
        <p:nvPr/>
      </p:nvGrpSpPr>
      <p:grpSpPr>
        <a:xfrm>
          <a:off x="0" y="0"/>
          <a:ext cx="0" cy="0"/>
          <a:chOff x="0" y="0"/>
          <a:chExt cx="0" cy="0"/>
        </a:xfrm>
      </p:grpSpPr>
      <p:sp>
        <p:nvSpPr>
          <p:cNvPr id="244" name="Google Shape;244;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5" name="Google Shape;245;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Google Shape;246;p45"/>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1pPr>
            <a:lvl2pPr marL="0" marR="0" lvl="1"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2pPr>
            <a:lvl3pPr marL="0" marR="0" lvl="2"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3pPr>
            <a:lvl4pPr marL="0" marR="0" lvl="3"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4pPr>
            <a:lvl5pPr marL="0" marR="0" lvl="4"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5pPr>
            <a:lvl6pPr marL="0" marR="0" lvl="5"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6pPr>
            <a:lvl7pPr marL="0" marR="0" lvl="6"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7pPr>
            <a:lvl8pPr marL="0" marR="0" lvl="7"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8pPr>
            <a:lvl9pPr marL="0" marR="0" lvl="8" indent="0" algn="l" rtl="0">
              <a:lnSpc>
                <a:spcPct val="100000"/>
              </a:lnSpc>
              <a:spcBef>
                <a:spcPts val="0"/>
              </a:spcBef>
              <a:spcAft>
                <a:spcPts val="0"/>
              </a:spcAft>
              <a:buNone/>
              <a:defRPr sz="1000" b="0" i="0" u="none" strike="noStrike" cap="none">
                <a:solidFill>
                  <a:srgbClr val="191919"/>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ramques@uw.edu" TargetMode="External"/><Relationship Id="rId3" Type="http://schemas.openxmlformats.org/officeDocument/2006/relationships/hyperlink" Target="https://washington.zoom.us/j/346891888" TargetMode="External"/><Relationship Id="rId7" Type="http://schemas.openxmlformats.org/officeDocument/2006/relationships/hyperlink" Target="mailto:corehelp@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arhodes@uw.edu" TargetMode="External"/><Relationship Id="rId5" Type="http://schemas.openxmlformats.org/officeDocument/2006/relationships/hyperlink" Target="mailto:jmmalone@uw.edu" TargetMode="External"/><Relationship Id="rId4" Type="http://schemas.openxmlformats.org/officeDocument/2006/relationships/hyperlink" Target="mailto:kirsten5@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hs.org/dcti/?mkt_tok=MTMxLUFRTy0yMjUAAAGX3ShNtffpAveEMTAg9q_QGVWoot8MtvyPMUoOReG3PUAy32PQ0U6j0Dxf0pfgkICLdRcnOuA7XK6U-SbxvxWK"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hyperlink" Target="mailto:hsdinfo@uw.edu" TargetMode="External"/><Relationship Id="rId4" Type="http://schemas.openxmlformats.org/officeDocument/2006/relationships/hyperlink" Target="https://www.washington.edu/research/manage-your-office-of-research-subscriptions/#hsd-newslett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shington.edu/research/myresearch-lifecycle/setup/financials/#why-asr-returned"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shington.edu/research/faq/urgent-osp-asr-mod-and-subawards/#urgent-subawards"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https://www.washington.edu/research/myresearch-lifecycle/setup/subawards/#first-step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hyperlink" Target="https://finance.uw.edu/gca/sites/default/files/SAGE%20Modification%20Checklist.xlsx" TargetMode="External"/><Relationship Id="rId13" Type="http://schemas.openxmlformats.org/officeDocument/2006/relationships/hyperlink" Target="https://www.washington.edu/research/workday-finance-research/#sage-office-hours" TargetMode="External"/><Relationship Id="rId3" Type="http://schemas.openxmlformats.org/officeDocument/2006/relationships/hyperlink" Target="https://www.washington.edu/research/faq/what-do-i-do-if-i-receive-noa/" TargetMode="External"/><Relationship Id="rId7" Type="http://schemas.openxmlformats.org/officeDocument/2006/relationships/hyperlink" Target="https://www.washington.edu/research/forms-and-templates/checklist-osp-gca-mods-in-sage/" TargetMode="External"/><Relationship Id="rId12" Type="http://schemas.openxmlformats.org/officeDocument/2006/relationships/hyperlink" Target="https://www.washington.edu/research/learning/online/index.php/lessons/sage-awards-resourc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washington.edu/research/tools/sage/guide/awards/awards-supporting-attachments/" TargetMode="External"/><Relationship Id="rId11" Type="http://schemas.openxmlformats.org/officeDocument/2006/relationships/hyperlink" Target="https://www.washington.edu/research/learning/online/index.php/lessons/sage-budget-resources/" TargetMode="External"/><Relationship Id="rId5" Type="http://schemas.openxmlformats.org/officeDocument/2006/relationships/hyperlink" Target="https://www.washington.edu/research/tools/sage/guide/awards/awards-comments-history/" TargetMode="External"/><Relationship Id="rId10" Type="http://schemas.openxmlformats.org/officeDocument/2006/relationships/hyperlink" Target="https://finance.uw.edu/gca/award-lifecycle/award-setup/modifications"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hyperlink" Target="https://www.washington.edu/research/forms-and-templates/checklist-osp-gca-mods-in-sage/" TargetMode="External"/><Relationship Id="rId3" Type="http://schemas.openxmlformats.org/officeDocument/2006/relationships/hyperlink" Target="https://www.washington.edu/research/myresearch-lifecycle/setup/financials/#why-asr-returned" TargetMode="External"/><Relationship Id="rId7" Type="http://schemas.openxmlformats.org/officeDocument/2006/relationships/hyperlink" Target="https://www.washington.edu/research/myresearch-lifecycle/setup/financials/#asr-checklist-pi-campus"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hyperlink" Target="https://www.washington.edu/research/osp/about-osp/osp-volume/" TargetMode="External"/><Relationship Id="rId11" Type="http://schemas.openxmlformats.org/officeDocument/2006/relationships/hyperlink" Target="https://www.washington.edu/research/myresearch-lifecycle/setup/subawards/" TargetMode="External"/><Relationship Id="rId5" Type="http://schemas.openxmlformats.org/officeDocument/2006/relationships/hyperlink" Target="https://www.washington.edu/research/faq/urgent-osp-asr-mod-and-subawards/" TargetMode="External"/><Relationship Id="rId10" Type="http://schemas.openxmlformats.org/officeDocument/2006/relationships/hyperlink" Target="https://www.washington.edu/research/faq/what-info-to-include-asr-mod/" TargetMode="External"/><Relationship Id="rId4" Type="http://schemas.openxmlformats.org/officeDocument/2006/relationships/hyperlink" Target="https://www.washington.edu/research/myresearch-lifecycle/setup/subawards/#first-steps" TargetMode="External"/><Relationship Id="rId9" Type="http://schemas.openxmlformats.org/officeDocument/2006/relationships/hyperlink" Target="https://www.washington.edu/research/myresearch-lifecycle/manage/award-chang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csrc.nist.gov/pubs/sp/800/171/r3/final"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sharing.nih.gov/sites/default/files/flmngr/NIH-Security-BPs-for-Users-of-Controlled-Access-Data.pdf" TargetMode="External"/><Relationship Id="rId4" Type="http://schemas.openxmlformats.org/officeDocument/2006/relationships/hyperlink" Target="https://grants.nih.gov/grants/guide/notice-files/NOT-OD-24-157.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hyperlink" Target="https://csrc.nist.gov/pubs/sp/800/171/r2/upd1/final" TargetMode="External"/><Relationship Id="rId3" Type="http://schemas.openxmlformats.org/officeDocument/2006/relationships/hyperlink" Target="https://grants.nih.gov/grants/guide/notice-files/not-od-14-124.html" TargetMode="External"/><Relationship Id="rId7" Type="http://schemas.openxmlformats.org/officeDocument/2006/relationships/hyperlink" Target="https://sharing.nih.gov/faqs#/genomic-data-sharing-policy.htm??anchor=11964"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sharing.nih.gov/sites/default/files/flmngr/NIH-Security-BPs-for-Users-of-Controlled-Access-Data.pdf" TargetMode="External"/><Relationship Id="rId5" Type="http://schemas.openxmlformats.org/officeDocument/2006/relationships/hyperlink" Target="https://grants.nih.gov/grants/guide/notice-files/NOT-OD-25-021.html" TargetMode="External"/><Relationship Id="rId4" Type="http://schemas.openxmlformats.org/officeDocument/2006/relationships/hyperlink" Target="https://grants.nih.gov/grants/guide/notice-files/NOT-OD-24-157.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washington.edu/research/compliance/foreign-interests-in-sponsored-programs/"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www.washington.edu/research/wp-content/uploads/UW-Presidential-Memo-on-MFTRP.pdf" TargetMode="External"/><Relationship Id="rId4" Type="http://schemas.openxmlformats.org/officeDocument/2006/relationships/hyperlink" Target="https://www.whitehouse.gov/wp-content/uploads/2024/02/OSTP-Foreign-Talent-Recruitment-Program-Guidelines.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www.washington.edu/research/announcements/for-the-record-january-7-2025-dct-guidance-revised-short-form-policy-more/#a1"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8"/>
          <p:cNvSpPr txBox="1">
            <a:spLocks noGrp="1"/>
          </p:cNvSpPr>
          <p:nvPr>
            <p:ph type="title" idx="4294967295"/>
          </p:nvPr>
        </p:nvSpPr>
        <p:spPr>
          <a:xfrm>
            <a:off x="20725" y="102225"/>
            <a:ext cx="9123300" cy="74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5F497A"/>
              </a:buClr>
              <a:buSzPts val="3000"/>
              <a:buFont typeface="Calibri"/>
              <a:buNone/>
            </a:pPr>
            <a:r>
              <a:rPr lang="en-US" sz="3000" b="0" i="0" u="none" strike="noStrike" cap="none">
                <a:solidFill>
                  <a:schemeClr val="dk1"/>
                </a:solidFill>
                <a:latin typeface="Calibri"/>
                <a:ea typeface="Calibri"/>
                <a:cs typeface="Calibri"/>
                <a:sym typeface="Calibri"/>
              </a:rPr>
              <a:t>MRAM | Monthly Research Administration Meeting</a:t>
            </a:r>
            <a:endParaRPr sz="3200" b="0" i="0" u="none" strike="noStrike" cap="none">
              <a:solidFill>
                <a:schemeClr val="dk1"/>
              </a:solidFill>
              <a:latin typeface="Calibri"/>
              <a:ea typeface="Calibri"/>
              <a:cs typeface="Calibri"/>
              <a:sym typeface="Calibri"/>
            </a:endParaRPr>
          </a:p>
        </p:txBody>
      </p:sp>
      <p:sp>
        <p:nvSpPr>
          <p:cNvPr id="392" name="Google Shape;392;p68"/>
          <p:cNvSpPr txBox="1"/>
          <p:nvPr/>
        </p:nvSpPr>
        <p:spPr>
          <a:xfrm>
            <a:off x="0" y="605450"/>
            <a:ext cx="9144000" cy="911700"/>
          </a:xfrm>
          <a:prstGeom prst="rect">
            <a:avLst/>
          </a:prstGeom>
          <a:noFill/>
          <a:ln>
            <a:noFill/>
          </a:ln>
        </p:spPr>
        <p:txBody>
          <a:bodyPr spcFirstLastPara="1" wrap="square" lIns="91425" tIns="91425" rIns="91425" bIns="91425" anchor="t" anchorCtr="0">
            <a:noAutofit/>
          </a:bodyPr>
          <a:lstStyle/>
          <a:p>
            <a:pPr marL="0" marR="0" lvl="8" indent="0" algn="ctr" rtl="0">
              <a:lnSpc>
                <a:spcPct val="100000"/>
              </a:lnSpc>
              <a:spcBef>
                <a:spcPts val="0"/>
              </a:spcBef>
              <a:spcAft>
                <a:spcPts val="0"/>
              </a:spcAft>
              <a:buClr>
                <a:srgbClr val="5F497A"/>
              </a:buClr>
              <a:buSzPts val="1400"/>
              <a:buFont typeface="Calibri"/>
              <a:buNone/>
            </a:pPr>
            <a:r>
              <a:rPr lang="en-US" sz="1400" b="0" i="0" u="none" strike="noStrike" cap="none">
                <a:solidFill>
                  <a:schemeClr val="dk1"/>
                </a:solidFill>
                <a:latin typeface="Calibri"/>
                <a:ea typeface="Calibri"/>
                <a:cs typeface="Calibri"/>
                <a:sym typeface="Calibri"/>
              </a:rPr>
              <a:t>January 9, 2025, 9:00 AM – 10:00 AM</a:t>
            </a: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US" sz="1400" b="0" i="0" u="none" strike="noStrike" cap="none">
                <a:solidFill>
                  <a:schemeClr val="dk1"/>
                </a:solidFill>
                <a:latin typeface="Calibri"/>
                <a:ea typeface="Calibri"/>
                <a:cs typeface="Calibri"/>
                <a:sym typeface="Calibri"/>
              </a:rPr>
              <a:t>Join Webinar</a:t>
            </a:r>
            <a:r>
              <a:rPr lang="en-US" sz="1400" b="1" i="0" u="none" strike="noStrike" cap="none">
                <a:solidFill>
                  <a:schemeClr val="dk1"/>
                </a:solidFill>
                <a:latin typeface="Calibri"/>
                <a:ea typeface="Calibri"/>
                <a:cs typeface="Calibri"/>
                <a:sym typeface="Calibri"/>
              </a:rPr>
              <a:t>: </a:t>
            </a:r>
            <a:r>
              <a:rPr lang="en-US" sz="1400" b="0" i="0" u="sng" strike="noStrike" cap="none">
                <a:solidFill>
                  <a:schemeClr val="hlink"/>
                </a:solidFill>
                <a:latin typeface="Calibri"/>
                <a:ea typeface="Calibri"/>
                <a:cs typeface="Calibri"/>
                <a:sym typeface="Calibri"/>
                <a:hlinkClick r:id="rId3"/>
              </a:rPr>
              <a:t>https://washington.zoom.us/j/346891888</a:t>
            </a:r>
            <a:endParaRPr sz="1200" b="0" i="0" u="none" strike="noStrike" cap="none">
              <a:solidFill>
                <a:srgbClr val="5F497A"/>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1300" b="0" i="0" u="none" strike="noStrike" cap="none">
                <a:solidFill>
                  <a:schemeClr val="dk1"/>
                </a:solidFill>
                <a:latin typeface="Calibri"/>
                <a:ea typeface="Calibri"/>
                <a:cs typeface="Calibri"/>
                <a:sym typeface="Calibri"/>
              </a:rPr>
              <a:t>Click “CC” to Show Captions in your Zoom Controls</a:t>
            </a:r>
            <a:endParaRPr sz="3200" b="0" i="0" u="none" strike="noStrike" cap="none">
              <a:solidFill>
                <a:schemeClr val="dk1"/>
              </a:solidFill>
              <a:latin typeface="Calibri"/>
              <a:ea typeface="Calibri"/>
              <a:cs typeface="Calibri"/>
              <a:sym typeface="Calibri"/>
            </a:endParaRPr>
          </a:p>
        </p:txBody>
      </p:sp>
      <p:graphicFrame>
        <p:nvGraphicFramePr>
          <p:cNvPr id="393" name="Google Shape;393;p68"/>
          <p:cNvGraphicFramePr/>
          <p:nvPr/>
        </p:nvGraphicFramePr>
        <p:xfrm>
          <a:off x="10375" y="1439225"/>
          <a:ext cx="9123300" cy="4020450"/>
        </p:xfrm>
        <a:graphic>
          <a:graphicData uri="http://schemas.openxmlformats.org/drawingml/2006/table">
            <a:tbl>
              <a:tblPr firstRow="1" firstCol="1" bandRow="1">
                <a:noFill/>
                <a:tableStyleId>{072BD31D-7A6E-4C4E-97F8-EEB673CCD722}</a:tableStyleId>
              </a:tblPr>
              <a:tblGrid>
                <a:gridCol w="4383250">
                  <a:extLst>
                    <a:ext uri="{9D8B030D-6E8A-4147-A177-3AD203B41FA5}">
                      <a16:colId xmlns:a16="http://schemas.microsoft.com/office/drawing/2014/main" val="20000"/>
                    </a:ext>
                  </a:extLst>
                </a:gridCol>
                <a:gridCol w="2683900">
                  <a:extLst>
                    <a:ext uri="{9D8B030D-6E8A-4147-A177-3AD203B41FA5}">
                      <a16:colId xmlns:a16="http://schemas.microsoft.com/office/drawing/2014/main" val="20001"/>
                    </a:ext>
                  </a:extLst>
                </a:gridCol>
                <a:gridCol w="1434125">
                  <a:extLst>
                    <a:ext uri="{9D8B030D-6E8A-4147-A177-3AD203B41FA5}">
                      <a16:colId xmlns:a16="http://schemas.microsoft.com/office/drawing/2014/main" val="20002"/>
                    </a:ext>
                  </a:extLst>
                </a:gridCol>
                <a:gridCol w="622025">
                  <a:extLst>
                    <a:ext uri="{9D8B030D-6E8A-4147-A177-3AD203B41FA5}">
                      <a16:colId xmlns:a16="http://schemas.microsoft.com/office/drawing/2014/main" val="20003"/>
                    </a:ext>
                  </a:extLst>
                </a:gridCol>
              </a:tblGrid>
              <a:tr h="4138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dk1"/>
                          </a:solidFill>
                        </a:rPr>
                        <a:t>TOPIC </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dk1"/>
                          </a:solidFill>
                        </a:rPr>
                        <a:t>PRESENTER</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u="none" strike="noStrike" cap="none">
                          <a:solidFill>
                            <a:schemeClr val="dk1"/>
                          </a:solidFill>
                        </a:rPr>
                        <a:t> </a:t>
                      </a:r>
                      <a:r>
                        <a:rPr lang="en-US" sz="1600" b="0" u="none" strike="noStrike" cap="none">
                          <a:solidFill>
                            <a:schemeClr val="dk1"/>
                          </a:solidFill>
                        </a:rPr>
                        <a:t>EMAIL </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dk1"/>
                          </a:solidFill>
                        </a:rPr>
                        <a:t>MIN</a:t>
                      </a:r>
                      <a:endParaRPr sz="1600" b="0" u="none" strike="noStrike" cap="none">
                        <a:solidFill>
                          <a:schemeClr val="dk1"/>
                        </a:solidFill>
                        <a:latin typeface="Arial"/>
                        <a:ea typeface="Arial"/>
                        <a:cs typeface="Arial"/>
                        <a:sym typeface="Aria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517275">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chemeClr val="dk1"/>
                          </a:solidFill>
                          <a:latin typeface="Calibri"/>
                          <a:ea typeface="Calibri"/>
                          <a:cs typeface="Calibri"/>
                          <a:sym typeface="Calibri"/>
                        </a:rPr>
                        <a:t>Welcome</a:t>
                      </a:r>
                      <a:endParaRPr sz="1400" u="none" strike="noStrike" cap="none">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Kirsten DeFries</a:t>
                      </a:r>
                      <a:endParaRPr sz="10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Calibri"/>
                          <a:ea typeface="Calibri"/>
                          <a:cs typeface="Calibri"/>
                          <a:sym typeface="Calibri"/>
                        </a:rPr>
                        <a:t>Research Compliance &amp; Operations </a:t>
                      </a:r>
                      <a:endParaRPr sz="1000" b="1" u="none" strike="noStrike" cap="none">
                        <a:latin typeface="Calibri"/>
                        <a:ea typeface="Calibri"/>
                        <a:cs typeface="Calibri"/>
                        <a:sym typeface="Calibri"/>
                      </a:endParaRPr>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kirsten5@uw.edu</a:t>
                      </a:r>
                      <a:r>
                        <a:rPr lang="en-US" sz="1000" u="sng" strike="noStrike" cap="none">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1727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rPr>
                        <a:t>Compliance and Ethics Week Promo </a:t>
                      </a:r>
                      <a:endParaRPr sz="1600" b="0" u="none" strike="noStrike" cap="none">
                        <a:solidFill>
                          <a:schemeClr val="dk1"/>
                        </a:solidFill>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b="1" u="none" strike="noStrike" cap="none"/>
                        <a:t>Emily Lemieux </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Records Management Services</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rgbClr val="0000FF"/>
                          </a:solidFill>
                        </a:rPr>
                        <a:t>elemieux@uw.edu</a:t>
                      </a:r>
                      <a:endParaRPr sz="1000" u="sng" strike="noStrike" cap="none">
                        <a:solidFill>
                          <a:srgbClr val="0000FF"/>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5</a:t>
                      </a:r>
                      <a:endParaRPr sz="1400"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9357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rPr>
                        <a:t>Diversity in Clinical Trials</a:t>
                      </a:r>
                      <a:endParaRPr sz="1400" b="0" u="none" strike="noStrike" cap="none">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Jason Malone</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Human Subjects Division</a:t>
                      </a:r>
                      <a:endParaRPr sz="1000" u="none" strike="noStrike" cap="none"/>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5"/>
                        </a:rPr>
                        <a:t>jmmalone@uw.edu</a:t>
                      </a:r>
                      <a:r>
                        <a:rPr lang="en-US" sz="1000" u="none" strike="noStrike" cap="none"/>
                        <a:t> </a:t>
                      </a:r>
                      <a:endParaRPr sz="1000" u="none" strike="noStrike" cap="none"/>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a:t>
                      </a:r>
                      <a:endParaRPr sz="1400" u="none" strike="noStrike" cap="none"/>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435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rPr>
                        <a:t>OSP Update</a:t>
                      </a:r>
                      <a:endParaRPr sz="1400" b="0" u="none" strike="noStrike" cap="none">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Carol Rhodes</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Sponsored Programs</a:t>
                      </a:r>
                      <a:endParaRPr sz="1000" u="none" strike="noStrike" cap="none">
                        <a:solidFill>
                          <a:srgbClr val="3F3F3F"/>
                        </a:solidFill>
                      </a:endParaRPr>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6"/>
                        </a:rPr>
                        <a:t>carhodes@uw.edu</a:t>
                      </a:r>
                      <a:r>
                        <a:rPr lang="en-US" sz="1000" u="none" strike="noStrike" cap="none"/>
                        <a:t> </a:t>
                      </a:r>
                      <a:endParaRPr sz="1000" u="none" strike="noStrike" cap="none"/>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a:t>
                      </a:r>
                      <a:endParaRPr sz="1400" u="none" strike="noStrike" cap="none"/>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17275">
                <a:tc>
                  <a:txBody>
                    <a:bodyPr/>
                    <a:lstStyle/>
                    <a:p>
                      <a:pPr marL="0" marR="0" lvl="0" indent="0" algn="l" rtl="0">
                        <a:lnSpc>
                          <a:spcPct val="100000"/>
                        </a:lnSpc>
                        <a:spcBef>
                          <a:spcPts val="0"/>
                        </a:spcBef>
                        <a:spcAft>
                          <a:spcPts val="0"/>
                        </a:spcAft>
                        <a:buClr>
                          <a:schemeClr val="dk1"/>
                        </a:buClr>
                        <a:buSzPts val="1100"/>
                        <a:buFont typeface="Arial"/>
                        <a:buNone/>
                      </a:pPr>
                      <a:r>
                        <a:rPr lang="en-US" sz="1400" b="0" u="none" strike="noStrike" cap="none">
                          <a:solidFill>
                            <a:schemeClr val="dk1"/>
                          </a:solidFill>
                        </a:rPr>
                        <a:t>NIH: Controlled- Access Genomic Data &amp; NIST SP 800-171 </a:t>
                      </a:r>
                      <a:endParaRPr sz="1100" b="1" u="none" strike="noStrike" cap="none">
                        <a:solidFill>
                          <a:schemeClr val="dk1"/>
                        </a:solidFill>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000" b="1" u="none" strike="noStrike" cap="none"/>
                        <a:t>Carol Rhodes</a:t>
                      </a:r>
                      <a:endParaRPr sz="1000" b="1" u="none" strike="noStrike" cap="none"/>
                    </a:p>
                    <a:p>
                      <a:pPr marL="0" marR="0" lvl="0" indent="0" algn="l" rtl="0">
                        <a:lnSpc>
                          <a:spcPct val="100000"/>
                        </a:lnSpc>
                        <a:spcBef>
                          <a:spcPts val="0"/>
                        </a:spcBef>
                        <a:spcAft>
                          <a:spcPts val="0"/>
                        </a:spcAft>
                        <a:buClr>
                          <a:schemeClr val="dk1"/>
                        </a:buClr>
                        <a:buSzPts val="1100"/>
                        <a:buFont typeface="Arial"/>
                        <a:buNone/>
                      </a:pPr>
                      <a:r>
                        <a:rPr lang="en-US" sz="1000" u="none" strike="noStrike" cap="none"/>
                        <a:t>Office of Sponsored Programs </a:t>
                      </a:r>
                      <a:endParaRPr sz="1000" b="1" u="none" strike="noStrike" cap="none">
                        <a:solidFill>
                          <a:srgbClr val="3F3F3F"/>
                        </a:solidFill>
                      </a:endParaRPr>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chemeClr val="dk1"/>
                        </a:buClr>
                        <a:buSzPts val="1100"/>
                        <a:buFont typeface="Arial"/>
                        <a:buNone/>
                      </a:pPr>
                      <a:r>
                        <a:rPr lang="en-US" sz="1000" u="sng" strike="noStrike" cap="none">
                          <a:solidFill>
                            <a:schemeClr val="hlink"/>
                          </a:solidFill>
                        </a:rPr>
                        <a:t>carhodes@uw.edu</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a:t>
                      </a:r>
                      <a:endParaRPr sz="1400"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1727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chemeClr val="dk1"/>
                          </a:solidFill>
                        </a:rPr>
                        <a:t>Research Security Update- Malign Foreign Talent Recruitment Programs Prohibition &amp; Statement</a:t>
                      </a:r>
                      <a:endParaRPr sz="1400" b="0" u="none" strike="noStrike" cap="none">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Carol Rhodes</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Office of Sponsored Programs</a:t>
                      </a:r>
                      <a:endParaRPr sz="1000" u="none" strike="noStrike" cap="none"/>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chemeClr val="dk1"/>
                        </a:buClr>
                        <a:buSzPts val="1100"/>
                        <a:buFont typeface="Arial"/>
                        <a:buNone/>
                      </a:pPr>
                      <a:r>
                        <a:rPr lang="en-US" sz="1000" u="sng" strike="noStrike" cap="none">
                          <a:solidFill>
                            <a:schemeClr val="hlink"/>
                          </a:solidFill>
                        </a:rPr>
                        <a:t>carhodes@uw.edu</a:t>
                      </a:r>
                      <a:endParaRPr sz="1000" u="sng" strike="noStrike" cap="none">
                        <a:solidFill>
                          <a:schemeClr val="hlink"/>
                        </a:solidFill>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10</a:t>
                      </a:r>
                      <a:endParaRPr sz="1400" u="none" strike="noStrike" cap="none"/>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17275">
                <a:tc>
                  <a:txBody>
                    <a:bodyPr/>
                    <a:lstStyle/>
                    <a:p>
                      <a:pPr marL="0" marR="0" lvl="0" indent="0" algn="l" rtl="0">
                        <a:lnSpc>
                          <a:spcPct val="100000"/>
                        </a:lnSpc>
                        <a:spcBef>
                          <a:spcPts val="0"/>
                        </a:spcBef>
                        <a:spcAft>
                          <a:spcPts val="0"/>
                        </a:spcAft>
                        <a:buClr>
                          <a:srgbClr val="3F3F3F"/>
                        </a:buClr>
                        <a:buSzPts val="1100"/>
                        <a:buFont typeface="Calibri"/>
                        <a:buNone/>
                      </a:pPr>
                      <a:r>
                        <a:rPr lang="en-US" sz="1400" b="0" u="none" strike="noStrike" cap="none">
                          <a:solidFill>
                            <a:schemeClr val="dk1"/>
                          </a:solidFill>
                        </a:rPr>
                        <a:t>CORE Update</a:t>
                      </a:r>
                      <a:endParaRPr sz="1400" b="0" u="none" strike="noStrike" cap="none">
                        <a:solidFill>
                          <a:schemeClr val="dk1"/>
                        </a:solidFill>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Laurie Stephan</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t>Collaborative On Research Education (CORE)</a:t>
                      </a:r>
                      <a:endParaRPr sz="1000" u="none" strike="noStrike" cap="none"/>
                    </a:p>
                  </a:txBody>
                  <a:tcPr marL="11430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chemeClr val="dk1"/>
                        </a:buClr>
                        <a:buSzPts val="1000"/>
                        <a:buFont typeface="Arial"/>
                        <a:buNone/>
                      </a:pPr>
                      <a:r>
                        <a:rPr lang="en-US" sz="1000" u="sng" strike="noStrike" cap="none">
                          <a:solidFill>
                            <a:schemeClr val="hlink"/>
                          </a:solidFill>
                          <a:hlinkClick r:id="rId7"/>
                        </a:rPr>
                        <a:t>corehelp@uw.edu</a:t>
                      </a:r>
                      <a:r>
                        <a:rPr lang="en-US" sz="1000" u="sng" strike="noStrike" cap="none"/>
                        <a:t> </a:t>
                      </a:r>
                      <a:endParaRPr sz="1000" u="sng" strike="noStrike" cap="none">
                        <a:solidFill>
                          <a:srgbClr val="000000"/>
                        </a:solidFill>
                        <a:latin typeface="Calibri"/>
                        <a:ea typeface="Calibri"/>
                        <a:cs typeface="Calibri"/>
                        <a:sym typeface="Calibri"/>
                      </a:endParaRPr>
                    </a:p>
                  </a:txBody>
                  <a:tcPr marL="0" marR="11430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2</a:t>
                      </a:r>
                      <a:endParaRPr sz="1400" u="none" strike="noStrike" cap="none">
                        <a:latin typeface="Calibri"/>
                        <a:ea typeface="Calibri"/>
                        <a:cs typeface="Calibri"/>
                        <a:sym typeface="Calibri"/>
                      </a:endParaRPr>
                    </a:p>
                  </a:txBody>
                  <a:tcPr marL="68575" marR="6857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394" name="Google Shape;394;p68"/>
          <p:cNvSpPr txBox="1"/>
          <p:nvPr/>
        </p:nvSpPr>
        <p:spPr>
          <a:xfrm>
            <a:off x="20725" y="6050875"/>
            <a:ext cx="9123300" cy="1129200"/>
          </a:xfrm>
          <a:prstGeom prst="rect">
            <a:avLst/>
          </a:prstGeom>
          <a:noFill/>
          <a:ln>
            <a:noFill/>
          </a:ln>
        </p:spPr>
        <p:txBody>
          <a:bodyPr spcFirstLastPara="1" wrap="square" lIns="91425" tIns="91425" rIns="91425" bIns="91425" anchor="t" anchorCtr="0">
            <a:noAutofit/>
          </a:bodyPr>
          <a:lstStyle/>
          <a:p>
            <a:pPr marL="0" marR="0" lvl="8" indent="0" algn="ctr" rtl="0">
              <a:lnSpc>
                <a:spcPct val="100000"/>
              </a:lnSpc>
              <a:spcBef>
                <a:spcPts val="0"/>
              </a:spcBef>
              <a:spcAft>
                <a:spcPts val="0"/>
              </a:spcAft>
              <a:buClr>
                <a:srgbClr val="A5A5A5"/>
              </a:buClr>
              <a:buSzPts val="1800"/>
              <a:buFont typeface="Calibri"/>
              <a:buNone/>
            </a:pPr>
            <a:r>
              <a:rPr lang="en-US" sz="1600" b="1" i="0" u="none" strike="noStrike" cap="none">
                <a:solidFill>
                  <a:schemeClr val="dk1"/>
                </a:solidFill>
                <a:latin typeface="Calibri"/>
                <a:ea typeface="Calibri"/>
                <a:cs typeface="Calibri"/>
                <a:sym typeface="Calibri"/>
              </a:rPr>
              <a:t>NEXT MEETING</a:t>
            </a:r>
            <a:endParaRPr sz="1600" b="1" i="0" u="none" strike="noStrike" cap="none">
              <a:solidFill>
                <a:schemeClr val="dk1"/>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1200" b="0" i="0" u="none" strike="noStrike" cap="none">
                <a:solidFill>
                  <a:schemeClr val="dk1"/>
                </a:solidFill>
                <a:latin typeface="Calibri"/>
                <a:ea typeface="Calibri"/>
                <a:cs typeface="Calibri"/>
                <a:sym typeface="Calibri"/>
              </a:rPr>
              <a:t>February 13, 2025 9:00 AM - 10:00 AM</a:t>
            </a:r>
            <a:endParaRPr sz="1200" b="0" i="0" u="none" strike="noStrike" cap="none">
              <a:solidFill>
                <a:schemeClr val="dk1"/>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900" b="0" i="0" u="none" strike="noStrike" cap="none">
                <a:solidFill>
                  <a:schemeClr val="dk1"/>
                </a:solidFill>
                <a:highlight>
                  <a:schemeClr val="lt1"/>
                </a:highlight>
                <a:latin typeface="Calibri"/>
                <a:ea typeface="Calibri"/>
                <a:cs typeface="Calibri"/>
                <a:sym typeface="Calibri"/>
              </a:rPr>
              <a:t>Questions about MRAM? email</a:t>
            </a:r>
            <a:r>
              <a:rPr lang="en-US" sz="900" b="0" i="0" u="none" strike="noStrike" cap="none">
                <a:solidFill>
                  <a:srgbClr val="5F497A"/>
                </a:solidFill>
                <a:highlight>
                  <a:schemeClr val="lt1"/>
                </a:highlight>
                <a:latin typeface="Calibri"/>
                <a:ea typeface="Calibri"/>
                <a:cs typeface="Calibri"/>
                <a:sym typeface="Calibri"/>
              </a:rPr>
              <a:t> </a:t>
            </a:r>
            <a:r>
              <a:rPr lang="en-US" sz="900" b="0" i="0" u="sng" strike="noStrike" cap="none">
                <a:solidFill>
                  <a:schemeClr val="hlink"/>
                </a:solidFill>
                <a:highlight>
                  <a:schemeClr val="lt1"/>
                </a:highlight>
                <a:latin typeface="Calibri"/>
                <a:ea typeface="Calibri"/>
                <a:cs typeface="Calibri"/>
                <a:sym typeface="Calibri"/>
                <a:hlinkClick r:id="rId8"/>
              </a:rPr>
              <a:t>mramques@uw.edu</a:t>
            </a:r>
            <a:r>
              <a:rPr lang="en-US" sz="900" b="0" i="0" u="none" strike="noStrike" cap="none">
                <a:solidFill>
                  <a:srgbClr val="5F497A"/>
                </a:solidFill>
                <a:highlight>
                  <a:schemeClr val="lt1"/>
                </a:highlight>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7"/>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Justified Exclusions</a:t>
            </a:r>
            <a:endParaRPr/>
          </a:p>
        </p:txBody>
      </p:sp>
      <p:sp>
        <p:nvSpPr>
          <p:cNvPr id="459" name="Google Shape;459;p7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pic>
        <p:nvPicPr>
          <p:cNvPr id="460" name="Google Shape;460;p77" descr="A series of graphics with a list of items that would generally not be subject to DCT requirements: Phase 1 or earlier trials, pilot and feasability studies, and treatment for small populations."/>
          <p:cNvPicPr preferRelativeResize="0"/>
          <p:nvPr/>
        </p:nvPicPr>
        <p:blipFill rotWithShape="1">
          <a:blip r:embed="rId3">
            <a:alphaModFix/>
          </a:blip>
          <a:srcRect/>
          <a:stretch/>
        </p:blipFill>
        <p:spPr>
          <a:xfrm>
            <a:off x="817112" y="2259228"/>
            <a:ext cx="7322184" cy="28930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8"/>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HSD Supplement – Diversity Plan </a:t>
            </a:r>
            <a:endParaRPr/>
          </a:p>
        </p:txBody>
      </p:sp>
      <p:sp>
        <p:nvSpPr>
          <p:cNvPr id="467" name="Google Shape;467;p78"/>
          <p:cNvSpPr txBox="1">
            <a:spLocks noGrp="1"/>
          </p:cNvSpPr>
          <p:nvPr>
            <p:ph type="body" idx="2"/>
          </p:nvPr>
        </p:nvSpPr>
        <p:spPr>
          <a:xfrm>
            <a:off x="659305" y="1736725"/>
            <a:ext cx="3912695" cy="4015497"/>
          </a:xfrm>
          <a:prstGeom prst="rect">
            <a:avLst/>
          </a:prstGeom>
          <a:noFill/>
          <a:ln>
            <a:noFill/>
          </a:ln>
        </p:spPr>
        <p:txBody>
          <a:bodyPr spcFirstLastPara="1" wrap="square" lIns="91425" tIns="45700" rIns="91425" bIns="45700" anchor="t" anchorCtr="0">
            <a:noAutofit/>
          </a:bodyPr>
          <a:lstStyle/>
          <a:p>
            <a:pPr marL="325755" lvl="0" indent="-257175" algn="l" rtl="0">
              <a:lnSpc>
                <a:spcPct val="90000"/>
              </a:lnSpc>
              <a:spcBef>
                <a:spcPts val="0"/>
              </a:spcBef>
              <a:spcAft>
                <a:spcPts val="0"/>
              </a:spcAft>
              <a:buClr>
                <a:srgbClr val="4B2E83"/>
              </a:buClr>
              <a:buSzPts val="1600"/>
              <a:buChar char="&gt;"/>
            </a:pPr>
            <a:r>
              <a:rPr lang="en-US" sz="1600" b="0"/>
              <a:t>Establishing Enrollment Goals - age, race, ethnicity, biologic sex, sexual orientation, geographic location (probably zip codes), social economic status (several variables, TBD)</a:t>
            </a:r>
            <a:endParaRPr/>
          </a:p>
          <a:p>
            <a:pPr marL="325755" lvl="0" indent="-257175" algn="l" rtl="0">
              <a:lnSpc>
                <a:spcPct val="90000"/>
              </a:lnSpc>
              <a:spcBef>
                <a:spcPts val="920"/>
              </a:spcBef>
              <a:spcAft>
                <a:spcPts val="0"/>
              </a:spcAft>
              <a:buClr>
                <a:srgbClr val="4B2E83"/>
              </a:buClr>
              <a:buSzPts val="1600"/>
              <a:buChar char="&gt;"/>
            </a:pPr>
            <a:r>
              <a:rPr lang="en-US" sz="1600" b="0"/>
              <a:t>Rationale for current enrollment goals and any exclusions</a:t>
            </a:r>
            <a:endParaRPr/>
          </a:p>
          <a:p>
            <a:pPr marL="325755" lvl="0" indent="-257175" algn="l" rtl="0">
              <a:lnSpc>
                <a:spcPct val="90000"/>
              </a:lnSpc>
              <a:spcBef>
                <a:spcPts val="920"/>
              </a:spcBef>
              <a:spcAft>
                <a:spcPts val="0"/>
              </a:spcAft>
              <a:buClr>
                <a:srgbClr val="4B2E83"/>
              </a:buClr>
              <a:buSzPts val="1600"/>
              <a:buChar char="&gt;"/>
            </a:pPr>
            <a:r>
              <a:rPr lang="en-US" sz="1600" b="0"/>
              <a:t>Strategy for meeting enrollment goals (e.g., study design, recruitment, and retentional plan, reducing barriers to participation</a:t>
            </a:r>
            <a:endParaRPr/>
          </a:p>
          <a:p>
            <a:pPr marL="325755" lvl="0" indent="-257175" algn="l" rtl="0">
              <a:lnSpc>
                <a:spcPct val="90000"/>
              </a:lnSpc>
              <a:spcBef>
                <a:spcPts val="920"/>
              </a:spcBef>
              <a:spcAft>
                <a:spcPts val="0"/>
              </a:spcAft>
              <a:buClr>
                <a:srgbClr val="4B2E83"/>
              </a:buClr>
              <a:buSzPts val="1600"/>
              <a:buChar char="&gt;"/>
            </a:pPr>
            <a:r>
              <a:rPr lang="en-US" sz="1600" b="0"/>
              <a:t>Description of efforts/resources utilized for community engagement that informs recruitment strategy</a:t>
            </a:r>
            <a:endParaRPr/>
          </a:p>
          <a:p>
            <a:pPr marL="325755" lvl="0" indent="-257175" algn="l" rtl="0">
              <a:lnSpc>
                <a:spcPct val="90000"/>
              </a:lnSpc>
              <a:spcBef>
                <a:spcPts val="920"/>
              </a:spcBef>
              <a:spcAft>
                <a:spcPts val="0"/>
              </a:spcAft>
              <a:buClr>
                <a:srgbClr val="4B2E83"/>
              </a:buClr>
              <a:buSzPts val="1600"/>
              <a:buChar char="&gt;"/>
            </a:pPr>
            <a:r>
              <a:rPr lang="en-US" sz="1600" b="0"/>
              <a:t>Plan for tracking enrollment data</a:t>
            </a:r>
            <a:endParaRPr/>
          </a:p>
          <a:p>
            <a:pPr marL="342900" lvl="0" indent="-190500" algn="l" rtl="0">
              <a:spcBef>
                <a:spcPts val="1080"/>
              </a:spcBef>
              <a:spcAft>
                <a:spcPts val="0"/>
              </a:spcAft>
              <a:buClr>
                <a:srgbClr val="4B2E83"/>
              </a:buClr>
              <a:buSzPts val="2400"/>
              <a:buFont typeface="Merriweather Sans"/>
              <a:buNone/>
            </a:pPr>
            <a:endParaRPr>
              <a:latin typeface="Arial"/>
              <a:ea typeface="Arial"/>
              <a:cs typeface="Arial"/>
              <a:sym typeface="Arial"/>
            </a:endParaRPr>
          </a:p>
        </p:txBody>
      </p:sp>
      <p:pic>
        <p:nvPicPr>
          <p:cNvPr id="468" name="Google Shape;468;p78" descr="A graphic showing an example of what a University of Washington &quot;Supplement Diversity Plan for Clinical Trials&quot; document may look like. "/>
          <p:cNvPicPr preferRelativeResize="0"/>
          <p:nvPr/>
        </p:nvPicPr>
        <p:blipFill rotWithShape="1">
          <a:blip r:embed="rId3">
            <a:alphaModFix/>
          </a:blip>
          <a:srcRect/>
          <a:stretch/>
        </p:blipFill>
        <p:spPr>
          <a:xfrm>
            <a:off x="4677783" y="1583051"/>
            <a:ext cx="3375971" cy="4286948"/>
          </a:xfrm>
          <a:prstGeom prst="rect">
            <a:avLst/>
          </a:prstGeom>
          <a:noFill/>
          <a:ln>
            <a:noFill/>
          </a:ln>
        </p:spPr>
      </p:pic>
      <p:sp>
        <p:nvSpPr>
          <p:cNvPr id="469" name="Google Shape;469;p7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Researcher Implications</a:t>
            </a:r>
            <a:endParaRPr/>
          </a:p>
        </p:txBody>
      </p:sp>
      <p:sp>
        <p:nvSpPr>
          <p:cNvPr id="476" name="Google Shape;476;p79"/>
          <p:cNvSpPr txBox="1">
            <a:spLocks noGrp="1"/>
          </p:cNvSpPr>
          <p:nvPr>
            <p:ph type="body" idx="2"/>
          </p:nvPr>
        </p:nvSpPr>
        <p:spPr>
          <a:xfrm>
            <a:off x="378069" y="1736725"/>
            <a:ext cx="8477446" cy="380242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b="0">
                <a:latin typeface="Arial"/>
                <a:ea typeface="Arial"/>
                <a:cs typeface="Arial"/>
                <a:sym typeface="Arial"/>
              </a:rPr>
              <a:t>More staff FTE needed to:</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Identify and recruit underrepresented populations</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Engaged with targeted communities</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Develop culturally specific recruitment materials</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Provide e-consent option</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Track and report on enrollment metrics</a:t>
            </a:r>
            <a:endParaRPr/>
          </a:p>
          <a:p>
            <a:pPr marL="342900" lvl="0" indent="-342900" algn="l" rtl="0">
              <a:spcBef>
                <a:spcPts val="480"/>
              </a:spcBef>
              <a:spcAft>
                <a:spcPts val="0"/>
              </a:spcAft>
              <a:buClr>
                <a:srgbClr val="4B2E83"/>
              </a:buClr>
              <a:buSzPts val="2400"/>
              <a:buFont typeface="Merriweather Sans"/>
              <a:buChar char="&gt;"/>
            </a:pPr>
            <a:r>
              <a:rPr lang="en-US" b="0">
                <a:latin typeface="Arial"/>
                <a:ea typeface="Arial"/>
                <a:cs typeface="Arial"/>
                <a:sym typeface="Arial"/>
              </a:rPr>
              <a:t>More funding to cover costs associated with:</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Translation and interpreter services</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Culturally specific recruitment strategies/materials</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Reimbursement for participation expenses to reduce barriers (e.g., travel, parking, childcare)</a:t>
            </a:r>
            <a:endParaRPr/>
          </a:p>
          <a:p>
            <a:pPr marL="742950" lvl="1" indent="-285750" algn="l" rtl="0">
              <a:spcBef>
                <a:spcPts val="360"/>
              </a:spcBef>
              <a:spcAft>
                <a:spcPts val="0"/>
              </a:spcAft>
              <a:buClr>
                <a:srgbClr val="4B2E83"/>
              </a:buClr>
              <a:buSzPts val="1800"/>
              <a:buChar char="–"/>
            </a:pPr>
            <a:r>
              <a:rPr lang="en-US" sz="1800" b="0">
                <a:latin typeface="Arial"/>
                <a:ea typeface="Arial"/>
                <a:cs typeface="Arial"/>
                <a:sym typeface="Arial"/>
              </a:rPr>
              <a:t>Possible IRB review fees (e.g., commercial IRB review)</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477" name="Google Shape;477;p79"/>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0"/>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What’s Next? – HSD Timeline</a:t>
            </a:r>
            <a:endParaRPr/>
          </a:p>
        </p:txBody>
      </p:sp>
      <p:sp>
        <p:nvSpPr>
          <p:cNvPr id="484" name="Google Shape;484;p80"/>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grpSp>
        <p:nvGrpSpPr>
          <p:cNvPr id="485" name="Google Shape;485;p80"/>
          <p:cNvGrpSpPr/>
          <p:nvPr/>
        </p:nvGrpSpPr>
        <p:grpSpPr>
          <a:xfrm>
            <a:off x="452810" y="3242643"/>
            <a:ext cx="8238380" cy="890635"/>
            <a:chOff x="3825" y="1382410"/>
            <a:chExt cx="8238380" cy="890635"/>
          </a:xfrm>
        </p:grpSpPr>
        <p:sp>
          <p:nvSpPr>
            <p:cNvPr id="486" name="Google Shape;486;p80"/>
            <p:cNvSpPr/>
            <p:nvPr/>
          </p:nvSpPr>
          <p:spPr>
            <a:xfrm>
              <a:off x="3825" y="1382410"/>
              <a:ext cx="2226589" cy="890635"/>
            </a:xfrm>
            <a:prstGeom prst="chevron">
              <a:avLst>
                <a:gd name="adj" fmla="val 50000"/>
              </a:avLst>
            </a:prstGeom>
            <a:solidFill>
              <a:schemeClr val="accent5"/>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0"/>
            <p:cNvSpPr txBox="1"/>
            <p:nvPr/>
          </p:nvSpPr>
          <p:spPr>
            <a:xfrm>
              <a:off x="449143" y="1382410"/>
              <a:ext cx="1335954" cy="890635"/>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Publication of final diversity plan, policy, and guidance (Jan. 2025)</a:t>
              </a:r>
              <a:endParaRPr/>
            </a:p>
          </p:txBody>
        </p:sp>
        <p:sp>
          <p:nvSpPr>
            <p:cNvPr id="488" name="Google Shape;488;p80"/>
            <p:cNvSpPr/>
            <p:nvPr/>
          </p:nvSpPr>
          <p:spPr>
            <a:xfrm>
              <a:off x="2007755" y="1382410"/>
              <a:ext cx="2226589" cy="890635"/>
            </a:xfrm>
            <a:prstGeom prst="chevron">
              <a:avLst>
                <a:gd name="adj" fmla="val 50000"/>
              </a:avLst>
            </a:prstGeom>
            <a:solidFill>
              <a:schemeClr val="accent5"/>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0"/>
            <p:cNvSpPr txBox="1"/>
            <p:nvPr/>
          </p:nvSpPr>
          <p:spPr>
            <a:xfrm>
              <a:off x="2453073" y="1382410"/>
              <a:ext cx="1335954" cy="890635"/>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Pilot pre-award planning* (Jan.-Jun. 2025)</a:t>
              </a:r>
              <a:endParaRPr/>
            </a:p>
          </p:txBody>
        </p:sp>
        <p:sp>
          <p:nvSpPr>
            <p:cNvPr id="490" name="Google Shape;490;p80"/>
            <p:cNvSpPr/>
            <p:nvPr/>
          </p:nvSpPr>
          <p:spPr>
            <a:xfrm>
              <a:off x="4011686" y="1382410"/>
              <a:ext cx="2226589" cy="890635"/>
            </a:xfrm>
            <a:prstGeom prst="chevron">
              <a:avLst>
                <a:gd name="adj" fmla="val 50000"/>
              </a:avLst>
            </a:prstGeom>
            <a:solidFill>
              <a:schemeClr val="accent5"/>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0"/>
            <p:cNvSpPr txBox="1"/>
            <p:nvPr/>
          </p:nvSpPr>
          <p:spPr>
            <a:xfrm>
              <a:off x="4457004" y="1382410"/>
              <a:ext cx="1335954" cy="890635"/>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Update other associated HSD forms, policy, and guidance (Jan.-Aug. 2025)</a:t>
              </a:r>
              <a:endParaRPr/>
            </a:p>
          </p:txBody>
        </p:sp>
        <p:sp>
          <p:nvSpPr>
            <p:cNvPr id="492" name="Google Shape;492;p80"/>
            <p:cNvSpPr/>
            <p:nvPr/>
          </p:nvSpPr>
          <p:spPr>
            <a:xfrm>
              <a:off x="6015616" y="1382410"/>
              <a:ext cx="2226589" cy="890635"/>
            </a:xfrm>
            <a:prstGeom prst="chevron">
              <a:avLst>
                <a:gd name="adj" fmla="val 50000"/>
              </a:avLst>
            </a:prstGeom>
            <a:solidFill>
              <a:schemeClr val="accent5"/>
            </a:solidFill>
            <a:ln w="25400" cap="flat" cmpd="sng">
              <a:solidFill>
                <a:srgbClr val="E8D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0"/>
            <p:cNvSpPr txBox="1"/>
            <p:nvPr/>
          </p:nvSpPr>
          <p:spPr>
            <a:xfrm>
              <a:off x="6460934" y="1382410"/>
              <a:ext cx="1335954" cy="890635"/>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Training and dissemination (Oct.-Dec. 2025</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1"/>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Other DCTI Activities</a:t>
            </a:r>
            <a:endParaRPr/>
          </a:p>
        </p:txBody>
      </p:sp>
      <p:sp>
        <p:nvSpPr>
          <p:cNvPr id="500" name="Google Shape;500;p8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200"/>
              <a:buChar char="&gt;"/>
            </a:pPr>
            <a:r>
              <a:rPr lang="en-US" sz="2200" b="0">
                <a:latin typeface="Arial"/>
                <a:ea typeface="Arial"/>
                <a:cs typeface="Arial"/>
                <a:sym typeface="Arial"/>
              </a:rPr>
              <a:t>Community Collaboratory – community engagement</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UW Libraries/ITHS target population identification service</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ITHS Recruitment Support Service</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Centralized admin support for translation/interpreter services</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Translation support for unfunded/underfunded studies</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More e-consent options</a:t>
            </a:r>
            <a:endParaRPr/>
          </a:p>
          <a:p>
            <a:pPr marL="342900" lvl="0" indent="-342900" algn="l" rtl="0">
              <a:spcBef>
                <a:spcPts val="1040"/>
              </a:spcBef>
              <a:spcAft>
                <a:spcPts val="0"/>
              </a:spcAft>
              <a:buClr>
                <a:srgbClr val="4B2E83"/>
              </a:buClr>
              <a:buSzPts val="2200"/>
              <a:buChar char="&gt;"/>
            </a:pPr>
            <a:r>
              <a:rPr lang="en-US" sz="2200" b="0">
                <a:latin typeface="Arial"/>
                <a:ea typeface="Arial"/>
                <a:cs typeface="Arial"/>
                <a:sym typeface="Arial"/>
              </a:rPr>
              <a:t>Centralized institutional enrollment reporting</a:t>
            </a:r>
            <a:endParaRPr/>
          </a:p>
        </p:txBody>
      </p:sp>
      <p:sp>
        <p:nvSpPr>
          <p:cNvPr id="501" name="Google Shape;501;p8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2"/>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Additional Info &amp; Questions</a:t>
            </a:r>
            <a:endParaRPr/>
          </a:p>
        </p:txBody>
      </p:sp>
      <p:sp>
        <p:nvSpPr>
          <p:cNvPr id="508" name="Google Shape;508;p8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200"/>
              <a:buChar char="&gt;"/>
            </a:pPr>
            <a:r>
              <a:rPr lang="en-US" sz="2200">
                <a:latin typeface="Arial"/>
                <a:ea typeface="Arial"/>
                <a:cs typeface="Arial"/>
                <a:sym typeface="Arial"/>
              </a:rPr>
              <a:t>ITHS DCTI Website:</a:t>
            </a:r>
            <a:r>
              <a:rPr lang="en-US" sz="2200" b="0">
                <a:latin typeface="Arial"/>
                <a:ea typeface="Arial"/>
                <a:cs typeface="Arial"/>
                <a:sym typeface="Arial"/>
              </a:rPr>
              <a:t> </a:t>
            </a:r>
            <a:r>
              <a:rPr lang="en-US" sz="1800" b="0" u="sng">
                <a:solidFill>
                  <a:schemeClr val="hlink"/>
                </a:solidFill>
                <a:latin typeface="Arial"/>
                <a:ea typeface="Arial"/>
                <a:cs typeface="Arial"/>
                <a:sym typeface="Arial"/>
                <a:hlinkClick r:id="rId3"/>
              </a:rPr>
              <a:t>https://www.iths.org/dcti/?mkt_tok=MTMxLUFRTy0yMjUAAAGX3ShNtffpAveEMTAg9q_QGVWoot8MtvyPMUoOReG3PUAy32PQ0U6j0Dxf0pfgkICLdRcnOuA7XK6U-SbxvxWK</a:t>
            </a:r>
            <a:r>
              <a:rPr lang="en-US" sz="1800" b="0">
                <a:latin typeface="Arial"/>
                <a:ea typeface="Arial"/>
                <a:cs typeface="Arial"/>
                <a:sym typeface="Arial"/>
              </a:rPr>
              <a:t> </a:t>
            </a:r>
            <a:endParaRPr/>
          </a:p>
          <a:p>
            <a:pPr marL="342900" lvl="0" indent="-342900" algn="l" rtl="0">
              <a:spcBef>
                <a:spcPts val="1640"/>
              </a:spcBef>
              <a:spcAft>
                <a:spcPts val="0"/>
              </a:spcAft>
              <a:buClr>
                <a:srgbClr val="4B2E83"/>
              </a:buClr>
              <a:buSzPts val="2200"/>
              <a:buChar char="&gt;"/>
            </a:pPr>
            <a:r>
              <a:rPr lang="en-US" sz="2200">
                <a:latin typeface="Arial"/>
                <a:ea typeface="Arial"/>
                <a:cs typeface="Arial"/>
                <a:sym typeface="Arial"/>
              </a:rPr>
              <a:t>HSD e-newsletter:</a:t>
            </a:r>
            <a:r>
              <a:rPr lang="en-US" sz="2200" b="0">
                <a:latin typeface="Arial"/>
                <a:ea typeface="Arial"/>
                <a:cs typeface="Arial"/>
                <a:sym typeface="Arial"/>
              </a:rPr>
              <a:t> </a:t>
            </a:r>
            <a:r>
              <a:rPr lang="en-US" sz="1800" b="0" u="sng">
                <a:solidFill>
                  <a:schemeClr val="hlink"/>
                </a:solidFill>
                <a:latin typeface="Arial"/>
                <a:ea typeface="Arial"/>
                <a:cs typeface="Arial"/>
                <a:sym typeface="Arial"/>
                <a:hlinkClick r:id="rId4"/>
              </a:rPr>
              <a:t>https://www.washington.edu/research/manage-your-office-of-research-subscriptions/#hsd-newsletter</a:t>
            </a:r>
            <a:r>
              <a:rPr lang="en-US" sz="1800" b="0">
                <a:latin typeface="Arial"/>
                <a:ea typeface="Arial"/>
                <a:cs typeface="Arial"/>
                <a:sym typeface="Arial"/>
              </a:rPr>
              <a:t> </a:t>
            </a:r>
            <a:endParaRPr/>
          </a:p>
          <a:p>
            <a:pPr marL="342900" lvl="0" indent="-342900" algn="l" rtl="0">
              <a:spcBef>
                <a:spcPts val="1640"/>
              </a:spcBef>
              <a:spcAft>
                <a:spcPts val="0"/>
              </a:spcAft>
              <a:buClr>
                <a:srgbClr val="4B2E83"/>
              </a:buClr>
              <a:buSzPts val="2200"/>
              <a:buChar char="&gt;"/>
            </a:pPr>
            <a:r>
              <a:rPr lang="en-US" sz="2200">
                <a:latin typeface="Arial"/>
                <a:ea typeface="Arial"/>
                <a:cs typeface="Arial"/>
                <a:sym typeface="Arial"/>
              </a:rPr>
              <a:t>Contact HSD: </a:t>
            </a:r>
            <a:r>
              <a:rPr lang="en-US" sz="2200" b="0" u="sng">
                <a:solidFill>
                  <a:schemeClr val="hlink"/>
                </a:solidFill>
                <a:latin typeface="Arial"/>
                <a:ea typeface="Arial"/>
                <a:cs typeface="Arial"/>
                <a:sym typeface="Arial"/>
                <a:hlinkClick r:id="rId5"/>
              </a:rPr>
              <a:t>hsdinfo@uw.edu</a:t>
            </a:r>
            <a:r>
              <a:rPr lang="en-US" sz="2200" b="0">
                <a:latin typeface="Arial"/>
                <a:ea typeface="Arial"/>
                <a:cs typeface="Arial"/>
                <a:sym typeface="Arial"/>
              </a:rPr>
              <a:t> </a:t>
            </a:r>
            <a:endParaRPr/>
          </a:p>
        </p:txBody>
      </p:sp>
      <p:sp>
        <p:nvSpPr>
          <p:cNvPr id="509" name="Google Shape;509;p82"/>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3"/>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3700" b="0" i="0" u="none" strike="noStrike" cap="none">
                <a:solidFill>
                  <a:srgbClr val="4B2E83"/>
                </a:solidFill>
                <a:latin typeface="Encode Sans Black"/>
                <a:ea typeface="Encode Sans Black"/>
                <a:cs typeface="Encode Sans Black"/>
                <a:sym typeface="Encode Sans Black"/>
              </a:rPr>
              <a:t>OSP Update</a:t>
            </a:r>
            <a:endParaRPr/>
          </a:p>
        </p:txBody>
      </p:sp>
      <p:sp>
        <p:nvSpPr>
          <p:cNvPr id="515" name="Google Shape;515;p83"/>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January 2025 MRAM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Carol Rhodes, Director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4"/>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OSP Using Workload Status Reports</a:t>
            </a:r>
            <a:endParaRPr/>
          </a:p>
        </p:txBody>
      </p:sp>
      <p:sp>
        <p:nvSpPr>
          <p:cNvPr id="522" name="Google Shape;522;p84"/>
          <p:cNvSpPr txBox="1">
            <a:spLocks noGrp="1"/>
          </p:cNvSpPr>
          <p:nvPr>
            <p:ph type="body" idx="2"/>
          </p:nvPr>
        </p:nvSpPr>
        <p:spPr>
          <a:xfrm>
            <a:off x="720200" y="1333725"/>
            <a:ext cx="7788000" cy="453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endParaRPr sz="2100"/>
          </a:p>
          <a:p>
            <a:pPr marL="457200" lvl="0" indent="-361950" algn="l" rtl="0">
              <a:lnSpc>
                <a:spcPct val="115000"/>
              </a:lnSpc>
              <a:spcBef>
                <a:spcPts val="0"/>
              </a:spcBef>
              <a:spcAft>
                <a:spcPts val="0"/>
              </a:spcAft>
              <a:buSzPts val="2100"/>
              <a:buChar char="&gt;"/>
            </a:pPr>
            <a:r>
              <a:rPr lang="en-US" sz="2100"/>
              <a:t>Priority given to items 60+ days in OSP</a:t>
            </a:r>
            <a:endParaRPr sz="2100"/>
          </a:p>
          <a:p>
            <a:pPr marL="914400" lvl="1" indent="-342900" algn="l" rtl="0">
              <a:lnSpc>
                <a:spcPct val="115000"/>
              </a:lnSpc>
              <a:spcBef>
                <a:spcPts val="0"/>
              </a:spcBef>
              <a:spcAft>
                <a:spcPts val="0"/>
              </a:spcAft>
              <a:buSzPts val="1800"/>
              <a:buChar char="–"/>
            </a:pPr>
            <a:r>
              <a:rPr lang="en-US" sz="1800"/>
              <a:t>60+ numbers look steady ~ things move in and out </a:t>
            </a:r>
            <a:endParaRPr sz="1800"/>
          </a:p>
          <a:p>
            <a:pPr marL="914400" lvl="1" indent="-342900" algn="l" rtl="0">
              <a:lnSpc>
                <a:spcPct val="115000"/>
              </a:lnSpc>
              <a:spcBef>
                <a:spcPts val="0"/>
              </a:spcBef>
              <a:spcAft>
                <a:spcPts val="0"/>
              </a:spcAft>
              <a:buSzPts val="1800"/>
              <a:buChar char="–"/>
            </a:pPr>
            <a:r>
              <a:rPr lang="en-US" sz="1800"/>
              <a:t>Examples: Negotiating with sponsors, Clinical Trials, Waiting on Compliance Approvals (IRB/Export Control/IACUC…etc.) </a:t>
            </a:r>
            <a:endParaRPr sz="1800"/>
          </a:p>
          <a:p>
            <a:pPr marL="457200" lvl="0" indent="-361950" algn="l" rtl="0">
              <a:lnSpc>
                <a:spcPct val="115000"/>
              </a:lnSpc>
              <a:spcBef>
                <a:spcPts val="0"/>
              </a:spcBef>
              <a:spcAft>
                <a:spcPts val="0"/>
              </a:spcAft>
              <a:buSzPts val="2100"/>
              <a:buChar char="&gt;"/>
            </a:pPr>
            <a:r>
              <a:rPr lang="en-US" sz="2100"/>
              <a:t>Items that need campus action: Will be returned with prefixes in front of the comment to categorize the type of change needed</a:t>
            </a:r>
            <a:endParaRPr sz="2100"/>
          </a:p>
          <a:p>
            <a:pPr marL="914400" lvl="1" indent="-361950" algn="l" rtl="0">
              <a:lnSpc>
                <a:spcPct val="115000"/>
              </a:lnSpc>
              <a:spcBef>
                <a:spcPts val="0"/>
              </a:spcBef>
              <a:spcAft>
                <a:spcPts val="0"/>
              </a:spcAft>
              <a:buSzPts val="2100"/>
              <a:buChar char="–"/>
            </a:pPr>
            <a:r>
              <a:rPr lang="en-US" sz="2100"/>
              <a:t>Items on hold OSP: Placed on HOLD with comments for reason(s) on HOLD e.g. waiting on sponsor edits, sponsor signature, etc.</a:t>
            </a:r>
            <a:endParaRPr sz="2100"/>
          </a:p>
          <a:p>
            <a:pPr marL="0" marR="0" lvl="0" indent="0" algn="l" rtl="0">
              <a:lnSpc>
                <a:spcPct val="115000"/>
              </a:lnSpc>
              <a:spcBef>
                <a:spcPts val="0"/>
              </a:spcBef>
              <a:spcAft>
                <a:spcPts val="0"/>
              </a:spcAft>
              <a:buSzPts val="2400"/>
              <a:buNone/>
            </a:pPr>
            <a:endParaRPr sz="2100"/>
          </a:p>
        </p:txBody>
      </p:sp>
      <p:sp>
        <p:nvSpPr>
          <p:cNvPr id="523" name="Google Shape;523;p84"/>
          <p:cNvSpPr txBox="1"/>
          <p:nvPr/>
        </p:nvSpPr>
        <p:spPr>
          <a:xfrm>
            <a:off x="671750" y="5805375"/>
            <a:ext cx="6315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3006F"/>
                </a:solidFill>
                <a:latin typeface="Open Sans"/>
                <a:ea typeface="Open Sans"/>
                <a:cs typeface="Open Sans"/>
                <a:sym typeface="Open Sans"/>
              </a:rPr>
              <a:t>OSP ASR Return Reasons: </a:t>
            </a:r>
            <a:r>
              <a:rPr lang="en-US" sz="1400" b="0" i="0" u="sng" strike="noStrike" cap="none">
                <a:solidFill>
                  <a:srgbClr val="33006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https://www.washington.edu/research/myresearch-lifecycle/setup/financials/#why-asr-returned</a:t>
            </a:r>
            <a:r>
              <a:rPr lang="en-US" sz="1400" b="0" i="0" u="none" strike="noStrike" cap="none">
                <a:solidFill>
                  <a:srgbClr val="33006F"/>
                </a:solidFill>
                <a:latin typeface="Open Sans"/>
                <a:ea typeface="Open Sans"/>
                <a:cs typeface="Open Sans"/>
                <a:sym typeface="Open Sans"/>
              </a:rPr>
              <a:t> </a:t>
            </a:r>
            <a:endParaRPr sz="14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5"/>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Subaward Escalation Process</a:t>
            </a:r>
            <a:endParaRPr/>
          </a:p>
        </p:txBody>
      </p:sp>
      <p:sp>
        <p:nvSpPr>
          <p:cNvPr id="530" name="Google Shape;530;p85"/>
          <p:cNvSpPr txBox="1">
            <a:spLocks noGrp="1"/>
          </p:cNvSpPr>
          <p:nvPr>
            <p:ph type="body" idx="2"/>
          </p:nvPr>
        </p:nvSpPr>
        <p:spPr>
          <a:xfrm>
            <a:off x="720200" y="1409925"/>
            <a:ext cx="7788000" cy="453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endParaRPr sz="2200"/>
          </a:p>
          <a:p>
            <a:pPr marL="457200" lvl="0" indent="-368300" algn="l" rtl="0">
              <a:lnSpc>
                <a:spcPct val="115000"/>
              </a:lnSpc>
              <a:spcBef>
                <a:spcPts val="0"/>
              </a:spcBef>
              <a:spcAft>
                <a:spcPts val="0"/>
              </a:spcAft>
              <a:buSzPts val="2200"/>
              <a:buChar char="&gt;"/>
            </a:pPr>
            <a:r>
              <a:rPr lang="en-US" sz="2200"/>
              <a:t>Extended through March</a:t>
            </a:r>
            <a:endParaRPr sz="2200"/>
          </a:p>
          <a:p>
            <a:pPr marL="457200" lvl="0" indent="-368300" algn="l" rtl="0">
              <a:lnSpc>
                <a:spcPct val="115000"/>
              </a:lnSpc>
              <a:spcBef>
                <a:spcPts val="0"/>
              </a:spcBef>
              <a:spcAft>
                <a:spcPts val="0"/>
              </a:spcAft>
              <a:buSzPts val="2200"/>
              <a:buChar char="&gt;"/>
            </a:pPr>
            <a:r>
              <a:rPr lang="en-US" sz="2200"/>
              <a:t>OSP and Dean’s offices using </a:t>
            </a:r>
            <a:r>
              <a:rPr lang="en-US" sz="2200" u="sng">
                <a:solidFill>
                  <a:schemeClr val="hlink"/>
                </a:solidFill>
                <a:hlinkClick r:id="rId3"/>
              </a:rPr>
              <a:t>subaward escalation process</a:t>
            </a:r>
            <a:r>
              <a:rPr lang="en-US" sz="2200"/>
              <a:t>. </a:t>
            </a:r>
            <a:endParaRPr sz="2200"/>
          </a:p>
          <a:p>
            <a:pPr marL="0" lvl="0" indent="457200" algn="l" rtl="0">
              <a:lnSpc>
                <a:spcPct val="115000"/>
              </a:lnSpc>
              <a:spcBef>
                <a:spcPts val="0"/>
              </a:spcBef>
              <a:spcAft>
                <a:spcPts val="0"/>
              </a:spcAft>
              <a:buSzPts val="2400"/>
              <a:buNone/>
            </a:pPr>
            <a:endParaRPr sz="2200"/>
          </a:p>
          <a:p>
            <a:pPr marL="914400" lvl="0" indent="0" algn="l" rtl="0">
              <a:lnSpc>
                <a:spcPct val="115000"/>
              </a:lnSpc>
              <a:spcBef>
                <a:spcPts val="0"/>
              </a:spcBef>
              <a:spcAft>
                <a:spcPts val="0"/>
              </a:spcAft>
              <a:buSzPts val="2400"/>
              <a:buNone/>
            </a:pPr>
            <a:endParaRPr sz="2200"/>
          </a:p>
          <a:p>
            <a:pPr marL="457200" lvl="0" indent="0" algn="l" rtl="0">
              <a:lnSpc>
                <a:spcPct val="115000"/>
              </a:lnSpc>
              <a:spcBef>
                <a:spcPts val="0"/>
              </a:spcBef>
              <a:spcAft>
                <a:spcPts val="0"/>
              </a:spcAft>
              <a:buSzPts val="2400"/>
              <a:buNone/>
            </a:pPr>
            <a:endParaRPr sz="2200"/>
          </a:p>
          <a:p>
            <a:pPr marL="0" lvl="0" indent="0" algn="l" rtl="0">
              <a:lnSpc>
                <a:spcPct val="115000"/>
              </a:lnSpc>
              <a:spcBef>
                <a:spcPts val="0"/>
              </a:spcBef>
              <a:spcAft>
                <a:spcPts val="0"/>
              </a:spcAft>
              <a:buSzPts val="2400"/>
              <a:buNone/>
            </a:pPr>
            <a:r>
              <a:rPr lang="en-US" sz="1100">
                <a:solidFill>
                  <a:srgbClr val="4B2E83"/>
                </a:solidFill>
              </a:rPr>
              <a:t>Setup Subawards </a:t>
            </a:r>
            <a:endParaRPr sz="1100">
              <a:solidFill>
                <a:srgbClr val="4B2E83"/>
              </a:solidFill>
            </a:endParaRPr>
          </a:p>
          <a:p>
            <a:pPr marL="0" lvl="0" indent="0" algn="l" rtl="0">
              <a:lnSpc>
                <a:spcPct val="115000"/>
              </a:lnSpc>
              <a:spcBef>
                <a:spcPts val="0"/>
              </a:spcBef>
              <a:spcAft>
                <a:spcPts val="0"/>
              </a:spcAft>
              <a:buSzPts val="2400"/>
              <a:buNone/>
            </a:pPr>
            <a:r>
              <a:rPr lang="en-US" sz="1100" u="sng">
                <a:solidFill>
                  <a:srgbClr val="1155CC"/>
                </a:solidFill>
                <a:hlinkClick r:id="rId4">
                  <a:extLst>
                    <a:ext uri="{A12FA001-AC4F-418D-AE19-62706E023703}">
                      <ahyp:hlinkClr xmlns:ahyp="http://schemas.microsoft.com/office/drawing/2018/hyperlinkcolor" val="tx"/>
                    </a:ext>
                  </a:extLst>
                </a:hlinkClick>
              </a:rPr>
              <a:t>https://www.washington.edu/research/myresearch-lifecycle/setup/subawards/#first-steps</a:t>
            </a:r>
            <a:r>
              <a:rPr lang="en-US" sz="1100">
                <a:solidFill>
                  <a:srgbClr val="4B2E83"/>
                </a:solidFill>
              </a:rPr>
              <a:t>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6"/>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Staffing Update</a:t>
            </a:r>
            <a:endParaRPr/>
          </a:p>
        </p:txBody>
      </p:sp>
      <p:sp>
        <p:nvSpPr>
          <p:cNvPr id="537" name="Google Shape;537;p86"/>
          <p:cNvSpPr txBox="1">
            <a:spLocks noGrp="1"/>
          </p:cNvSpPr>
          <p:nvPr>
            <p:ph type="body" idx="2"/>
          </p:nvPr>
        </p:nvSpPr>
        <p:spPr>
          <a:xfrm>
            <a:off x="720200" y="14974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300" b="1"/>
              <a:t>Proposals &amp; Awards: </a:t>
            </a:r>
            <a:endParaRPr sz="2300" b="1"/>
          </a:p>
          <a:p>
            <a:pPr marL="457200" lvl="0" indent="-361950" algn="l" rtl="0">
              <a:lnSpc>
                <a:spcPct val="115000"/>
              </a:lnSpc>
              <a:spcBef>
                <a:spcPts val="0"/>
              </a:spcBef>
              <a:spcAft>
                <a:spcPts val="0"/>
              </a:spcAft>
              <a:buSzPts val="2100"/>
              <a:buChar char="&gt;"/>
            </a:pPr>
            <a:r>
              <a:rPr lang="en-US" sz="2100"/>
              <a:t>12/09: two temporary Program Coordinators started</a:t>
            </a:r>
            <a:endParaRPr sz="2100"/>
          </a:p>
          <a:p>
            <a:pPr marL="457200" lvl="0" indent="-361950" algn="l" rtl="0">
              <a:lnSpc>
                <a:spcPct val="115000"/>
              </a:lnSpc>
              <a:spcBef>
                <a:spcPts val="0"/>
              </a:spcBef>
              <a:spcAft>
                <a:spcPts val="0"/>
              </a:spcAft>
              <a:buSzPts val="2100"/>
              <a:buChar char="&gt;"/>
            </a:pPr>
            <a:r>
              <a:rPr lang="en-US" sz="2100"/>
              <a:t>12/10: temporary Grant and Contract Analyst started; focus on federal grants &amp; pass-through awards &amp; modifications </a:t>
            </a:r>
            <a:endParaRPr sz="2100" b="1"/>
          </a:p>
          <a:p>
            <a:pPr marL="457200" lvl="0" indent="-361950" algn="l" rtl="0">
              <a:lnSpc>
                <a:spcPct val="115000"/>
              </a:lnSpc>
              <a:spcBef>
                <a:spcPts val="0"/>
              </a:spcBef>
              <a:spcAft>
                <a:spcPts val="0"/>
              </a:spcAft>
              <a:buSzPts val="2100"/>
              <a:buChar char="&gt;"/>
            </a:pPr>
            <a:r>
              <a:rPr lang="en-US" sz="2100"/>
              <a:t>1/22 new Grant and Contract Analyst starts </a:t>
            </a:r>
            <a:endParaRPr sz="2100"/>
          </a:p>
          <a:p>
            <a:pPr marL="0" lvl="0" indent="0" algn="l" rtl="0">
              <a:lnSpc>
                <a:spcPct val="115000"/>
              </a:lnSpc>
              <a:spcBef>
                <a:spcPts val="0"/>
              </a:spcBef>
              <a:spcAft>
                <a:spcPts val="0"/>
              </a:spcAft>
              <a:buSzPts val="2400"/>
              <a:buNone/>
            </a:pPr>
            <a:endParaRPr sz="2000"/>
          </a:p>
          <a:p>
            <a:pPr marL="0" lvl="0" indent="0" algn="l" rtl="0">
              <a:lnSpc>
                <a:spcPct val="115000"/>
              </a:lnSpc>
              <a:spcBef>
                <a:spcPts val="0"/>
              </a:spcBef>
              <a:spcAft>
                <a:spcPts val="0"/>
              </a:spcAft>
              <a:buSzPts val="2400"/>
              <a:buNone/>
            </a:pPr>
            <a:r>
              <a:rPr lang="en-US" sz="2300" b="1"/>
              <a:t>Subawards Four Open Positions: </a:t>
            </a:r>
            <a:endParaRPr sz="2300" b="1"/>
          </a:p>
          <a:p>
            <a:pPr marL="457200" lvl="0" indent="-368300" algn="l" rtl="0">
              <a:lnSpc>
                <a:spcPct val="115000"/>
              </a:lnSpc>
              <a:spcBef>
                <a:spcPts val="0"/>
              </a:spcBef>
              <a:spcAft>
                <a:spcPts val="0"/>
              </a:spcAft>
              <a:buSzPts val="2200"/>
              <a:buChar char="&gt;"/>
            </a:pPr>
            <a:r>
              <a:rPr lang="en-US" sz="2200"/>
              <a:t>Two temporary Subaward Administrator positions - interviewing</a:t>
            </a:r>
            <a:endParaRPr sz="2200"/>
          </a:p>
          <a:p>
            <a:pPr marL="457200" lvl="0" indent="-368300" algn="l" rtl="0">
              <a:lnSpc>
                <a:spcPct val="115000"/>
              </a:lnSpc>
              <a:spcBef>
                <a:spcPts val="0"/>
              </a:spcBef>
              <a:spcAft>
                <a:spcPts val="0"/>
              </a:spcAft>
              <a:buSzPts val="2200"/>
              <a:buChar char="&gt;"/>
            </a:pPr>
            <a:r>
              <a:rPr lang="en-US" sz="2200"/>
              <a:t>Backfill of two permanent positions - finalists stage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REMINDER RESOURCES</a:t>
            </a:r>
            <a:endParaRPr/>
          </a:p>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Award Setup &amp; Modification Requests</a:t>
            </a:r>
            <a:r>
              <a:rPr lang="en-US" sz="1400" b="0" i="0" u="none" strike="noStrike" cap="none">
                <a:solidFill>
                  <a:srgbClr val="4B2E83"/>
                </a:solidFill>
                <a:latin typeface="Encode Sans Black"/>
                <a:ea typeface="Encode Sans Black"/>
                <a:cs typeface="Encode Sans Black"/>
                <a:sym typeface="Encode Sans Black"/>
              </a:rPr>
              <a:t> </a:t>
            </a:r>
            <a:endParaRPr/>
          </a:p>
        </p:txBody>
      </p:sp>
      <p:sp>
        <p:nvSpPr>
          <p:cNvPr id="401" name="Google Shape;401;p69"/>
          <p:cNvSpPr txBox="1">
            <a:spLocks noGrp="1"/>
          </p:cNvSpPr>
          <p:nvPr>
            <p:ph type="body" idx="2"/>
          </p:nvPr>
        </p:nvSpPr>
        <p:spPr>
          <a:xfrm>
            <a:off x="608775" y="1812925"/>
            <a:ext cx="8100300" cy="401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accent6"/>
              </a:buClr>
              <a:buSzPts val="2000"/>
              <a:buChar char="&gt;"/>
            </a:pPr>
            <a:r>
              <a:rPr lang="en-US" sz="2000" u="sng">
                <a:solidFill>
                  <a:schemeClr val="accent6"/>
                </a:solidFill>
                <a:hlinkClick r:id="rId3">
                  <a:extLst>
                    <a:ext uri="{A12FA001-AC4F-418D-AE19-62706E023703}">
                      <ahyp:hlinkClr xmlns:ahyp="http://schemas.microsoft.com/office/drawing/2018/hyperlinkcolor" val="tx"/>
                    </a:ext>
                  </a:extLst>
                </a:hlinkClick>
              </a:rPr>
              <a:t>What do I do if I received a Notice of Award? </a:t>
            </a:r>
            <a:endParaRPr sz="2000"/>
          </a:p>
          <a:p>
            <a:pPr marL="457200" lvl="0" indent="-355600" algn="l" rtl="0">
              <a:lnSpc>
                <a:spcPct val="115000"/>
              </a:lnSpc>
              <a:spcBef>
                <a:spcPts val="1000"/>
              </a:spcBef>
              <a:spcAft>
                <a:spcPts val="0"/>
              </a:spcAft>
              <a:buClr>
                <a:schemeClr val="dk1"/>
              </a:buClr>
              <a:buSzPts val="2000"/>
              <a:buChar char="&gt;"/>
            </a:pPr>
            <a:r>
              <a:rPr lang="en-US" sz="2000" b="1"/>
              <a:t>Review</a:t>
            </a:r>
            <a:r>
              <a:rPr lang="en-US" sz="2000"/>
              <a:t> </a:t>
            </a:r>
            <a:r>
              <a:rPr lang="en-US" sz="2000" u="sng">
                <a:solidFill>
                  <a:schemeClr val="accent6"/>
                </a:solidFill>
                <a:hlinkClick r:id="rId4">
                  <a:extLst>
                    <a:ext uri="{A12FA001-AC4F-418D-AE19-62706E023703}">
                      <ahyp:hlinkClr xmlns:ahyp="http://schemas.microsoft.com/office/drawing/2018/hyperlinkcolor" val="tx"/>
                    </a:ext>
                  </a:extLst>
                </a:hlinkClick>
              </a:rPr>
              <a:t>Checklist: Award Setup Request Steps for PI/Campus</a:t>
            </a:r>
            <a:endParaRPr sz="2000"/>
          </a:p>
          <a:p>
            <a:pPr marL="457200" lvl="0" indent="-355600" algn="l" rtl="0">
              <a:lnSpc>
                <a:spcPct val="115000"/>
              </a:lnSpc>
              <a:spcBef>
                <a:spcPts val="1000"/>
              </a:spcBef>
              <a:spcAft>
                <a:spcPts val="0"/>
              </a:spcAft>
              <a:buClr>
                <a:schemeClr val="dk1"/>
              </a:buClr>
              <a:buSzPts val="2000"/>
              <a:buChar char="&gt;"/>
            </a:pPr>
            <a:r>
              <a:rPr lang="en-US" sz="2000" b="1"/>
              <a:t>Read </a:t>
            </a:r>
            <a:r>
              <a:rPr lang="en-US" sz="2000" u="sng">
                <a:solidFill>
                  <a:schemeClr val="accent6"/>
                </a:solidFill>
                <a:hlinkClick r:id="rId5">
                  <a:extLst>
                    <a:ext uri="{A12FA001-AC4F-418D-AE19-62706E023703}">
                      <ahyp:hlinkClr xmlns:ahyp="http://schemas.microsoft.com/office/drawing/2018/hyperlinkcolor" val="tx"/>
                    </a:ext>
                  </a:extLst>
                </a:hlinkClick>
              </a:rPr>
              <a:t>Comments &amp; History</a:t>
            </a:r>
            <a:r>
              <a:rPr lang="en-US" sz="2000" b="1">
                <a:solidFill>
                  <a:schemeClr val="accent6"/>
                </a:solidFill>
              </a:rPr>
              <a:t> </a:t>
            </a:r>
            <a:r>
              <a:rPr lang="en-US" sz="2000"/>
              <a:t>before contacting OSP/GCA</a:t>
            </a:r>
            <a:endParaRPr sz="2000"/>
          </a:p>
          <a:p>
            <a:pPr marL="457200" lvl="0" indent="-355600" algn="l" rtl="0">
              <a:lnSpc>
                <a:spcPct val="115000"/>
              </a:lnSpc>
              <a:spcBef>
                <a:spcPts val="1000"/>
              </a:spcBef>
              <a:spcAft>
                <a:spcPts val="0"/>
              </a:spcAft>
              <a:buClr>
                <a:schemeClr val="dk1"/>
              </a:buClr>
              <a:buSzPts val="2000"/>
              <a:buChar char="&gt;"/>
            </a:pPr>
            <a:r>
              <a:rPr lang="en-US" sz="2000" b="1"/>
              <a:t>Always</a:t>
            </a:r>
            <a:r>
              <a:rPr lang="en-US" sz="2000"/>
              <a:t> include relevant </a:t>
            </a:r>
            <a:r>
              <a:rPr lang="en-US" sz="2000" u="sng">
                <a:solidFill>
                  <a:schemeClr val="accent6"/>
                </a:solidFill>
                <a:hlinkClick r:id="rId6">
                  <a:extLst>
                    <a:ext uri="{A12FA001-AC4F-418D-AE19-62706E023703}">
                      <ahyp:hlinkClr xmlns:ahyp="http://schemas.microsoft.com/office/drawing/2018/hyperlinkcolor" val="tx"/>
                    </a:ext>
                  </a:extLst>
                </a:hlinkClick>
              </a:rPr>
              <a:t>attachments</a:t>
            </a:r>
            <a:endParaRPr sz="2000">
              <a:solidFill>
                <a:schemeClr val="accent6"/>
              </a:solidFill>
            </a:endParaRPr>
          </a:p>
          <a:p>
            <a:pPr marL="457200" lvl="0" indent="-355600" algn="l" rtl="0">
              <a:lnSpc>
                <a:spcPct val="115000"/>
              </a:lnSpc>
              <a:spcBef>
                <a:spcPts val="1000"/>
              </a:spcBef>
              <a:spcAft>
                <a:spcPts val="0"/>
              </a:spcAft>
              <a:buClr>
                <a:schemeClr val="dk1"/>
              </a:buClr>
              <a:buSzPts val="2000"/>
              <a:buChar char="&gt;"/>
            </a:pPr>
            <a:r>
              <a:rPr lang="en-US" sz="2000" b="1"/>
              <a:t>MODs: </a:t>
            </a:r>
            <a:r>
              <a:rPr lang="en-US" sz="2000"/>
              <a:t>Review </a:t>
            </a:r>
            <a:r>
              <a:rPr lang="en-US" sz="2000" u="sng">
                <a:solidFill>
                  <a:schemeClr val="accent6"/>
                </a:solidFill>
                <a:hlinkClick r:id="rId7">
                  <a:extLst>
                    <a:ext uri="{A12FA001-AC4F-418D-AE19-62706E023703}">
                      <ahyp:hlinkClr xmlns:ahyp="http://schemas.microsoft.com/office/drawing/2018/hyperlinkcolor" val="tx"/>
                    </a:ext>
                  </a:extLst>
                </a:hlinkClick>
              </a:rPr>
              <a:t>OSP/GCA MOD Checklist</a:t>
            </a:r>
            <a:r>
              <a:rPr lang="en-US" sz="2000"/>
              <a:t> and </a:t>
            </a:r>
            <a:r>
              <a:rPr lang="en-US" sz="2000" u="sng">
                <a:solidFill>
                  <a:schemeClr val="accent6"/>
                </a:solidFill>
                <a:hlinkClick r:id="rId8">
                  <a:extLst>
                    <a:ext uri="{A12FA001-AC4F-418D-AE19-62706E023703}">
                      <ahyp:hlinkClr xmlns:ahyp="http://schemas.microsoft.com/office/drawing/2018/hyperlinkcolor" val="tx"/>
                    </a:ext>
                  </a:extLst>
                </a:hlinkClick>
              </a:rPr>
              <a:t>GCA Only MOD Checklist</a:t>
            </a:r>
            <a:endParaRPr sz="2000"/>
          </a:p>
          <a:p>
            <a:pPr marL="457200" lvl="0" indent="-355600" algn="l" rtl="0">
              <a:lnSpc>
                <a:spcPct val="115000"/>
              </a:lnSpc>
              <a:spcBef>
                <a:spcPts val="1000"/>
              </a:spcBef>
              <a:spcAft>
                <a:spcPts val="0"/>
              </a:spcAft>
              <a:buClr>
                <a:schemeClr val="dk1"/>
              </a:buClr>
              <a:buSzPts val="2000"/>
              <a:buChar char="&gt;"/>
            </a:pPr>
            <a:r>
              <a:rPr lang="en-US" sz="2000" u="sng">
                <a:solidFill>
                  <a:schemeClr val="accent6"/>
                </a:solidFill>
                <a:hlinkClick r:id="rId9">
                  <a:extLst>
                    <a:ext uri="{A12FA001-AC4F-418D-AE19-62706E023703}">
                      <ahyp:hlinkClr xmlns:ahyp="http://schemas.microsoft.com/office/drawing/2018/hyperlinkcolor" val="tx"/>
                    </a:ext>
                  </a:extLst>
                </a:hlinkClick>
              </a:rPr>
              <a:t>Tell OSP your ASR/MOD story</a:t>
            </a:r>
            <a:endParaRPr sz="2000"/>
          </a:p>
          <a:p>
            <a:pPr marL="457200" lvl="0" indent="-355600" algn="l" rtl="0">
              <a:lnSpc>
                <a:spcPct val="115000"/>
              </a:lnSpc>
              <a:spcBef>
                <a:spcPts val="1000"/>
              </a:spcBef>
              <a:spcAft>
                <a:spcPts val="0"/>
              </a:spcAft>
              <a:buClr>
                <a:schemeClr val="dk1"/>
              </a:buClr>
              <a:buSzPts val="2000"/>
              <a:buFont typeface="Merriweather Sans"/>
              <a:buChar char="&gt;"/>
            </a:pPr>
            <a:r>
              <a:rPr lang="en-US" sz="2000"/>
              <a:t>Need to change a Grant Name in WD? - Send </a:t>
            </a:r>
            <a:r>
              <a:rPr lang="en-US" sz="2000" u="sng">
                <a:solidFill>
                  <a:schemeClr val="accent6"/>
                </a:solidFill>
                <a:hlinkClick r:id="rId10">
                  <a:extLst>
                    <a:ext uri="{A12FA001-AC4F-418D-AE19-62706E023703}">
                      <ahyp:hlinkClr xmlns:ahyp="http://schemas.microsoft.com/office/drawing/2018/hyperlinkcolor" val="tx"/>
                    </a:ext>
                  </a:extLst>
                </a:hlinkClick>
              </a:rPr>
              <a:t>GCA Only MOD</a:t>
            </a:r>
            <a:endParaRPr sz="2000"/>
          </a:p>
          <a:p>
            <a:pPr marL="457200" lvl="0" indent="-355600" algn="l" rtl="0">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1">
                  <a:extLst>
                    <a:ext uri="{A12FA001-AC4F-418D-AE19-62706E023703}">
                      <ahyp:hlinkClr xmlns:ahyp="http://schemas.microsoft.com/office/drawing/2018/hyperlinkcolor" val="tx"/>
                    </a:ext>
                  </a:extLst>
                </a:hlinkClick>
              </a:rPr>
              <a:t>SAGE Budget Resources</a:t>
            </a:r>
            <a:r>
              <a:rPr lang="en-US" sz="2000">
                <a:solidFill>
                  <a:schemeClr val="accent6"/>
                </a:solidFill>
              </a:rPr>
              <a:t> </a:t>
            </a:r>
            <a:r>
              <a:rPr lang="en-US" sz="2000"/>
              <a:t>and </a:t>
            </a:r>
            <a:r>
              <a:rPr lang="en-US" sz="2000" u="sng">
                <a:solidFill>
                  <a:schemeClr val="accent6"/>
                </a:solidFill>
                <a:hlinkClick r:id="rId12">
                  <a:extLst>
                    <a:ext uri="{A12FA001-AC4F-418D-AE19-62706E023703}">
                      <ahyp:hlinkClr xmlns:ahyp="http://schemas.microsoft.com/office/drawing/2018/hyperlinkcolor" val="tx"/>
                    </a:ext>
                  </a:extLst>
                </a:hlinkClick>
              </a:rPr>
              <a:t>SAGE Awards &amp; Mods Resources</a:t>
            </a:r>
            <a:r>
              <a:rPr lang="en-US" sz="2000"/>
              <a:t> </a:t>
            </a:r>
            <a:endParaRPr sz="2000"/>
          </a:p>
          <a:p>
            <a:pPr marL="457200" lvl="0" indent="-355600" algn="l" rtl="0">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3">
                  <a:extLst>
                    <a:ext uri="{A12FA001-AC4F-418D-AE19-62706E023703}">
                      <ahyp:hlinkClr xmlns:ahyp="http://schemas.microsoft.com/office/drawing/2018/hyperlinkcolor" val="tx"/>
                    </a:ext>
                  </a:extLst>
                </a:hlinkClick>
              </a:rPr>
              <a:t>SAGE Office Hours Schedule</a:t>
            </a:r>
            <a:endParaRPr sz="2000">
              <a:solidFill>
                <a:schemeClr val="accent6"/>
              </a:solidFill>
            </a:endParaRPr>
          </a:p>
          <a:p>
            <a:pPr marL="0" lvl="0" indent="0" algn="l" rtl="0">
              <a:lnSpc>
                <a:spcPct val="115000"/>
              </a:lnSpc>
              <a:spcBef>
                <a:spcPts val="1000"/>
              </a:spcBef>
              <a:spcAft>
                <a:spcPts val="1000"/>
              </a:spcAft>
              <a:buSzPts val="2400"/>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7"/>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ASR &amp; MOD Update as of 1/06</a:t>
            </a:r>
            <a:endParaRPr/>
          </a:p>
        </p:txBody>
      </p:sp>
      <p:sp>
        <p:nvSpPr>
          <p:cNvPr id="544" name="Google Shape;544;p87"/>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000"/>
              <a:t>ASR/MOD #s (week over week)</a:t>
            </a:r>
            <a:endParaRPr sz="2000"/>
          </a:p>
          <a:p>
            <a:pPr marL="457200" lvl="0" indent="-355600" algn="l" rtl="0">
              <a:lnSpc>
                <a:spcPct val="115000"/>
              </a:lnSpc>
              <a:spcBef>
                <a:spcPts val="0"/>
              </a:spcBef>
              <a:spcAft>
                <a:spcPts val="0"/>
              </a:spcAft>
              <a:buSzPts val="2000"/>
              <a:buChar char="&gt;"/>
            </a:pPr>
            <a:r>
              <a:rPr lang="en-US" sz="2000"/>
              <a:t>Total with OSP: 583</a:t>
            </a:r>
            <a:endParaRPr sz="2000"/>
          </a:p>
          <a:p>
            <a:pPr marL="457200" lvl="0" indent="-355600" algn="l" rtl="0">
              <a:lnSpc>
                <a:spcPct val="115000"/>
              </a:lnSpc>
              <a:spcBef>
                <a:spcPts val="0"/>
              </a:spcBef>
              <a:spcAft>
                <a:spcPts val="0"/>
              </a:spcAft>
              <a:buSzPts val="2000"/>
              <a:buChar char="&gt;"/>
            </a:pPr>
            <a:r>
              <a:rPr lang="en-US" sz="2000"/>
              <a:t>% change from last week: -2.7%</a:t>
            </a:r>
            <a:endParaRPr sz="2000"/>
          </a:p>
          <a:p>
            <a:pPr marL="457200" lvl="0" indent="-355600" algn="l" rtl="0">
              <a:lnSpc>
                <a:spcPct val="115000"/>
              </a:lnSpc>
              <a:spcBef>
                <a:spcPts val="0"/>
              </a:spcBef>
              <a:spcAft>
                <a:spcPts val="0"/>
              </a:spcAft>
              <a:buSzPts val="2000"/>
              <a:buChar char="&gt;"/>
            </a:pPr>
            <a:r>
              <a:rPr lang="en-US" sz="2000"/>
              <a:t>Arrived past week: 85</a:t>
            </a:r>
            <a:endParaRPr sz="2000"/>
          </a:p>
          <a:p>
            <a:pPr marL="457200" lvl="0" indent="-355600" algn="l" rtl="0">
              <a:lnSpc>
                <a:spcPct val="115000"/>
              </a:lnSpc>
              <a:spcBef>
                <a:spcPts val="0"/>
              </a:spcBef>
              <a:spcAft>
                <a:spcPts val="0"/>
              </a:spcAft>
              <a:buSzPts val="2000"/>
              <a:buChar char="&gt;"/>
            </a:pPr>
            <a:r>
              <a:rPr lang="en-US" sz="2000"/>
              <a:t>Approved &amp; assigned to GCA past week: 110</a:t>
            </a:r>
            <a:endParaRPr sz="2000"/>
          </a:p>
          <a:p>
            <a:pPr marL="457200" lvl="0" indent="-355600" algn="l" rtl="0">
              <a:lnSpc>
                <a:spcPct val="115000"/>
              </a:lnSpc>
              <a:spcBef>
                <a:spcPts val="0"/>
              </a:spcBef>
              <a:spcAft>
                <a:spcPts val="0"/>
              </a:spcAft>
              <a:buSzPts val="2000"/>
              <a:buChar char="&gt;"/>
            </a:pPr>
            <a:r>
              <a:rPr lang="en-US" sz="2000"/>
              <a:t>Returned past week: 52</a:t>
            </a:r>
            <a:endParaRPr sz="2000"/>
          </a:p>
          <a:p>
            <a:pPr marL="0" lvl="0" indent="0" algn="l" rtl="0">
              <a:lnSpc>
                <a:spcPct val="115000"/>
              </a:lnSpc>
              <a:spcBef>
                <a:spcPts val="0"/>
              </a:spcBef>
              <a:spcAft>
                <a:spcPts val="0"/>
              </a:spcAft>
              <a:buSzPts val="2400"/>
              <a:buNone/>
            </a:pPr>
            <a:endParaRPr sz="2000"/>
          </a:p>
          <a:p>
            <a:pPr marL="0" lvl="0" indent="0" algn="l" rtl="0">
              <a:lnSpc>
                <a:spcPct val="115000"/>
              </a:lnSpc>
              <a:spcBef>
                <a:spcPts val="0"/>
              </a:spcBef>
              <a:spcAft>
                <a:spcPts val="0"/>
              </a:spcAft>
              <a:buSzPts val="2400"/>
              <a:buNone/>
            </a:pPr>
            <a:r>
              <a:rPr lang="en-US" sz="2000"/>
              <a:t>Work in Progress - Days in Status of OSP Assigned / OSP Setup</a:t>
            </a:r>
            <a:endParaRPr sz="2000"/>
          </a:p>
          <a:p>
            <a:pPr marL="457200" lvl="0" indent="-355600" algn="l" rtl="0">
              <a:lnSpc>
                <a:spcPct val="115000"/>
              </a:lnSpc>
              <a:spcBef>
                <a:spcPts val="0"/>
              </a:spcBef>
              <a:spcAft>
                <a:spcPts val="0"/>
              </a:spcAft>
              <a:buSzPts val="2000"/>
              <a:buChar char="&gt;"/>
            </a:pPr>
            <a:r>
              <a:rPr lang="en-US" sz="2000"/>
              <a:t>0-15: 146</a:t>
            </a:r>
            <a:endParaRPr sz="2000"/>
          </a:p>
          <a:p>
            <a:pPr marL="457200" lvl="0" indent="-355600" algn="l" rtl="0">
              <a:lnSpc>
                <a:spcPct val="115000"/>
              </a:lnSpc>
              <a:spcBef>
                <a:spcPts val="0"/>
              </a:spcBef>
              <a:spcAft>
                <a:spcPts val="0"/>
              </a:spcAft>
              <a:buSzPts val="2000"/>
              <a:buChar char="&gt;"/>
            </a:pPr>
            <a:r>
              <a:rPr lang="en-US" sz="2000"/>
              <a:t>16-30: 135</a:t>
            </a:r>
            <a:endParaRPr sz="2000"/>
          </a:p>
          <a:p>
            <a:pPr marL="457200" lvl="0" indent="-355600" algn="l" rtl="0">
              <a:lnSpc>
                <a:spcPct val="115000"/>
              </a:lnSpc>
              <a:spcBef>
                <a:spcPts val="0"/>
              </a:spcBef>
              <a:spcAft>
                <a:spcPts val="0"/>
              </a:spcAft>
              <a:buSzPts val="2000"/>
              <a:buChar char="&gt;"/>
            </a:pPr>
            <a:r>
              <a:rPr lang="en-US" sz="2000"/>
              <a:t>31-60: 110</a:t>
            </a:r>
            <a:endParaRPr sz="2000"/>
          </a:p>
          <a:p>
            <a:pPr marL="457200" lvl="0" indent="-355600" algn="l" rtl="0">
              <a:lnSpc>
                <a:spcPct val="115000"/>
              </a:lnSpc>
              <a:spcBef>
                <a:spcPts val="0"/>
              </a:spcBef>
              <a:spcAft>
                <a:spcPts val="0"/>
              </a:spcAft>
              <a:buSzPts val="2000"/>
              <a:buChar char="&gt;"/>
            </a:pPr>
            <a:r>
              <a:rPr lang="en-US" sz="2000"/>
              <a:t>61+: 192</a:t>
            </a:r>
            <a:endParaRPr sz="2000"/>
          </a:p>
          <a:p>
            <a:pPr marL="0" lvl="0" indent="0" algn="l" rtl="0">
              <a:lnSpc>
                <a:spcPct val="115000"/>
              </a:lnSpc>
              <a:spcBef>
                <a:spcPts val="0"/>
              </a:spcBef>
              <a:spcAft>
                <a:spcPts val="0"/>
              </a:spcAft>
              <a:buSzPts val="2400"/>
              <a:buNone/>
            </a:pPr>
            <a:endParaRPr sz="2000"/>
          </a:p>
        </p:txBody>
      </p:sp>
      <p:sp>
        <p:nvSpPr>
          <p:cNvPr id="545" name="Google Shape;545;p87"/>
          <p:cNvSpPr txBox="1"/>
          <p:nvPr/>
        </p:nvSpPr>
        <p:spPr>
          <a:xfrm>
            <a:off x="187450" y="6280000"/>
            <a:ext cx="7031400" cy="4155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4B2E83"/>
                </a:solidFill>
                <a:latin typeface="Open Sans"/>
                <a:ea typeface="Open Sans"/>
                <a:cs typeface="Open Sans"/>
                <a:sym typeface="Open Sans"/>
              </a:rPr>
              <a:t>Volume: https://www.washington.edu/research/osp/about-osp/osp-volume/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8"/>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Subaward Update as of 1/06</a:t>
            </a:r>
            <a:endParaRPr/>
          </a:p>
        </p:txBody>
      </p:sp>
      <p:sp>
        <p:nvSpPr>
          <p:cNvPr id="552" name="Google Shape;552;p88"/>
          <p:cNvSpPr txBox="1">
            <a:spLocks noGrp="1"/>
          </p:cNvSpPr>
          <p:nvPr>
            <p:ph type="body" idx="2"/>
          </p:nvPr>
        </p:nvSpPr>
        <p:spPr>
          <a:xfrm>
            <a:off x="720200" y="14974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000"/>
              <a:t>Subaward #s (week over week)</a:t>
            </a:r>
            <a:endParaRPr sz="2000"/>
          </a:p>
          <a:p>
            <a:pPr marL="0" lvl="0" indent="0" algn="l" rtl="0">
              <a:lnSpc>
                <a:spcPct val="115000"/>
              </a:lnSpc>
              <a:spcBef>
                <a:spcPts val="0"/>
              </a:spcBef>
              <a:spcAft>
                <a:spcPts val="0"/>
              </a:spcAft>
              <a:buSzPts val="2400"/>
              <a:buNone/>
            </a:pPr>
            <a:endParaRPr sz="2000"/>
          </a:p>
          <a:p>
            <a:pPr marL="457200" lvl="0" indent="-355600" algn="l" rtl="0">
              <a:lnSpc>
                <a:spcPct val="115000"/>
              </a:lnSpc>
              <a:spcBef>
                <a:spcPts val="0"/>
              </a:spcBef>
              <a:spcAft>
                <a:spcPts val="0"/>
              </a:spcAft>
              <a:buSzPts val="2000"/>
              <a:buChar char="&gt;"/>
            </a:pPr>
            <a:r>
              <a:rPr lang="en-US" sz="2000"/>
              <a:t>Total with OSP: 933</a:t>
            </a:r>
            <a:endParaRPr sz="2000"/>
          </a:p>
          <a:p>
            <a:pPr marL="457200" lvl="0" indent="-355600" algn="l" rtl="0">
              <a:lnSpc>
                <a:spcPct val="115000"/>
              </a:lnSpc>
              <a:spcBef>
                <a:spcPts val="0"/>
              </a:spcBef>
              <a:spcAft>
                <a:spcPts val="0"/>
              </a:spcAft>
              <a:buSzPts val="2000"/>
              <a:buChar char="&gt;"/>
            </a:pPr>
            <a:r>
              <a:rPr lang="en-US" sz="2000"/>
              <a:t>% change from last week: .2%</a:t>
            </a:r>
            <a:endParaRPr sz="2000"/>
          </a:p>
          <a:p>
            <a:pPr marL="457200" lvl="0" indent="-355600" algn="l" rtl="0">
              <a:lnSpc>
                <a:spcPct val="115000"/>
              </a:lnSpc>
              <a:spcBef>
                <a:spcPts val="0"/>
              </a:spcBef>
              <a:spcAft>
                <a:spcPts val="0"/>
              </a:spcAft>
              <a:buSzPts val="2000"/>
              <a:buChar char="&gt;"/>
            </a:pPr>
            <a:r>
              <a:rPr lang="en-US" sz="2000"/>
              <a:t>In OSP: 602</a:t>
            </a:r>
            <a:endParaRPr sz="2000"/>
          </a:p>
          <a:p>
            <a:pPr marL="457200" marR="0" lvl="0" indent="-355600" algn="l" rtl="0">
              <a:lnSpc>
                <a:spcPct val="115000"/>
              </a:lnSpc>
              <a:spcBef>
                <a:spcPts val="0"/>
              </a:spcBef>
              <a:spcAft>
                <a:spcPts val="0"/>
              </a:spcAft>
              <a:buSzPts val="2000"/>
              <a:buChar char="&gt;"/>
            </a:pPr>
            <a:r>
              <a:rPr lang="en-US" sz="2000"/>
              <a:t>Assigned: 55</a:t>
            </a:r>
            <a:endParaRPr sz="2000"/>
          </a:p>
          <a:p>
            <a:pPr marL="457200" marR="0" lvl="0" indent="-355600" algn="l" rtl="0">
              <a:lnSpc>
                <a:spcPct val="115000"/>
              </a:lnSpc>
              <a:spcBef>
                <a:spcPts val="0"/>
              </a:spcBef>
              <a:spcAft>
                <a:spcPts val="0"/>
              </a:spcAft>
              <a:buSzPts val="2000"/>
              <a:buChar char="&gt;"/>
            </a:pPr>
            <a:r>
              <a:rPr lang="en-US" sz="2000"/>
              <a:t>Issued: 276</a:t>
            </a:r>
            <a:endParaRPr sz="2000"/>
          </a:p>
        </p:txBody>
      </p:sp>
      <p:sp>
        <p:nvSpPr>
          <p:cNvPr id="553" name="Google Shape;553;p88"/>
          <p:cNvSpPr txBox="1"/>
          <p:nvPr/>
        </p:nvSpPr>
        <p:spPr>
          <a:xfrm>
            <a:off x="187450" y="6280000"/>
            <a:ext cx="7031400" cy="4155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4B2E83"/>
                </a:solidFill>
                <a:latin typeface="Open Sans"/>
                <a:ea typeface="Open Sans"/>
                <a:cs typeface="Open Sans"/>
                <a:sym typeface="Open Sans"/>
              </a:rPr>
              <a:t>https://www.washington.edu/research/osp/about-osp/osp-volume/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9"/>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Resources</a:t>
            </a:r>
            <a:endParaRPr/>
          </a:p>
        </p:txBody>
      </p:sp>
      <p:sp>
        <p:nvSpPr>
          <p:cNvPr id="560" name="Google Shape;560;p89"/>
          <p:cNvSpPr txBox="1">
            <a:spLocks noGrp="1"/>
          </p:cNvSpPr>
          <p:nvPr>
            <p:ph type="body" idx="2"/>
          </p:nvPr>
        </p:nvSpPr>
        <p:spPr>
          <a:xfrm>
            <a:off x="720200" y="1497450"/>
            <a:ext cx="7788000" cy="4015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gt;"/>
            </a:pPr>
            <a:r>
              <a:rPr lang="en-US" u="sng">
                <a:solidFill>
                  <a:schemeClr val="hlink"/>
                </a:solidFill>
                <a:hlinkClick r:id="rId3"/>
              </a:rPr>
              <a:t>OSP ASR Return Reasons</a:t>
            </a:r>
            <a:endParaRPr/>
          </a:p>
          <a:p>
            <a:pPr marL="457200" lvl="0" indent="-368300" algn="l" rtl="0">
              <a:lnSpc>
                <a:spcPct val="115000"/>
              </a:lnSpc>
              <a:spcBef>
                <a:spcPts val="0"/>
              </a:spcBef>
              <a:spcAft>
                <a:spcPts val="0"/>
              </a:spcAft>
              <a:buSzPts val="2200"/>
              <a:buChar char="&gt;"/>
            </a:pPr>
            <a:r>
              <a:rPr lang="en-US" u="sng">
                <a:solidFill>
                  <a:schemeClr val="hlink"/>
                </a:solidFill>
                <a:hlinkClick r:id="rId4"/>
              </a:rPr>
              <a:t>Subaward Escalation</a:t>
            </a:r>
            <a:endParaRPr/>
          </a:p>
          <a:p>
            <a:pPr marL="457200" lvl="0" indent="-368300" algn="l" rtl="0">
              <a:lnSpc>
                <a:spcPct val="115000"/>
              </a:lnSpc>
              <a:spcBef>
                <a:spcPts val="0"/>
              </a:spcBef>
              <a:spcAft>
                <a:spcPts val="0"/>
              </a:spcAft>
              <a:buSzPts val="2200"/>
              <a:buChar char="&gt;"/>
            </a:pPr>
            <a:r>
              <a:rPr lang="en-US" sz="2200" u="sng">
                <a:solidFill>
                  <a:schemeClr val="accent5"/>
                </a:solidFill>
                <a:hlinkClick r:id="rId5">
                  <a:extLst>
                    <a:ext uri="{A12FA001-AC4F-418D-AE19-62706E023703}">
                      <ahyp:hlinkClr xmlns:ahyp="http://schemas.microsoft.com/office/drawing/2018/hyperlinkcolor" val="tx"/>
                    </a:ext>
                  </a:extLst>
                </a:hlinkClick>
              </a:rPr>
              <a:t>Urgent Requests OSP Requests - ASRs, MODs, Subawards </a:t>
            </a:r>
            <a:endParaRPr sz="2200"/>
          </a:p>
          <a:p>
            <a:pPr marL="457200" lvl="0" indent="-368300" algn="l" rtl="0">
              <a:lnSpc>
                <a:spcPct val="115000"/>
              </a:lnSpc>
              <a:spcBef>
                <a:spcPts val="0"/>
              </a:spcBef>
              <a:spcAft>
                <a:spcPts val="0"/>
              </a:spcAft>
              <a:buSzPts val="2200"/>
              <a:buChar char="&gt;"/>
            </a:pPr>
            <a:r>
              <a:rPr lang="en-US" sz="2200" u="sng">
                <a:solidFill>
                  <a:schemeClr val="accent5"/>
                </a:solidFill>
                <a:hlinkClick r:id="rId6">
                  <a:extLst>
                    <a:ext uri="{A12FA001-AC4F-418D-AE19-62706E023703}">
                      <ahyp:hlinkClr xmlns:ahyp="http://schemas.microsoft.com/office/drawing/2018/hyperlinkcolor" val="tx"/>
                    </a:ext>
                  </a:extLst>
                </a:hlinkClick>
              </a:rPr>
              <a:t>OSP Volume- ASR, MOD, Subaward </a:t>
            </a:r>
            <a:endParaRPr sz="2200"/>
          </a:p>
          <a:p>
            <a:pPr marL="457200" lvl="0" indent="-368300" algn="l" rtl="0">
              <a:lnSpc>
                <a:spcPct val="115000"/>
              </a:lnSpc>
              <a:spcBef>
                <a:spcPts val="0"/>
              </a:spcBef>
              <a:spcAft>
                <a:spcPts val="0"/>
              </a:spcAft>
              <a:buSzPts val="2200"/>
              <a:buChar char="&gt;"/>
            </a:pPr>
            <a:r>
              <a:rPr lang="en-US" sz="2200" u="sng">
                <a:solidFill>
                  <a:schemeClr val="accent5"/>
                </a:solidFill>
                <a:hlinkClick r:id="rId7">
                  <a:extLst>
                    <a:ext uri="{A12FA001-AC4F-418D-AE19-62706E023703}">
                      <ahyp:hlinkClr xmlns:ahyp="http://schemas.microsoft.com/office/drawing/2018/hyperlinkcolor" val="tx"/>
                    </a:ext>
                  </a:extLst>
                </a:hlinkClick>
              </a:rPr>
              <a:t>ASR Checklist for PIs &amp; Campus</a:t>
            </a:r>
            <a:endParaRPr sz="2200"/>
          </a:p>
          <a:p>
            <a:pPr marL="457200" lvl="0" indent="-368300" algn="l" rtl="0">
              <a:lnSpc>
                <a:spcPct val="115000"/>
              </a:lnSpc>
              <a:spcBef>
                <a:spcPts val="0"/>
              </a:spcBef>
              <a:spcAft>
                <a:spcPts val="0"/>
              </a:spcAft>
              <a:buSzPts val="2200"/>
              <a:buChar char="&gt;"/>
            </a:pPr>
            <a:r>
              <a:rPr lang="en-US" sz="2200" u="sng">
                <a:solidFill>
                  <a:schemeClr val="hlink"/>
                </a:solidFill>
                <a:hlinkClick r:id="rId8"/>
              </a:rPr>
              <a:t>OSP/GCA Modifications in SAGE - Checklist</a:t>
            </a:r>
            <a:endParaRPr sz="2200"/>
          </a:p>
          <a:p>
            <a:pPr marL="457200" lvl="0" indent="-368300" algn="l" rtl="0">
              <a:lnSpc>
                <a:spcPct val="115000"/>
              </a:lnSpc>
              <a:spcBef>
                <a:spcPts val="0"/>
              </a:spcBef>
              <a:spcAft>
                <a:spcPts val="0"/>
              </a:spcAft>
              <a:buSzPts val="2200"/>
              <a:buChar char="&gt;"/>
            </a:pPr>
            <a:r>
              <a:rPr lang="en-US" sz="2200" u="sng">
                <a:solidFill>
                  <a:schemeClr val="accent5"/>
                </a:solidFill>
                <a:hlinkClick r:id="rId9">
                  <a:extLst>
                    <a:ext uri="{A12FA001-AC4F-418D-AE19-62706E023703}">
                      <ahyp:hlinkClr xmlns:ahyp="http://schemas.microsoft.com/office/drawing/2018/hyperlinkcolor" val="tx"/>
                    </a:ext>
                  </a:extLst>
                </a:hlinkClick>
              </a:rPr>
              <a:t>Award Changes</a:t>
            </a:r>
            <a:endParaRPr sz="2200"/>
          </a:p>
          <a:p>
            <a:pPr marL="457200" lvl="0" indent="-368300" algn="l" rtl="0">
              <a:lnSpc>
                <a:spcPct val="115000"/>
              </a:lnSpc>
              <a:spcBef>
                <a:spcPts val="0"/>
              </a:spcBef>
              <a:spcAft>
                <a:spcPts val="0"/>
              </a:spcAft>
              <a:buSzPts val="2200"/>
              <a:buChar char="&gt;"/>
            </a:pPr>
            <a:r>
              <a:rPr lang="en-US" sz="2200" u="sng">
                <a:solidFill>
                  <a:schemeClr val="hlink"/>
                </a:solidFill>
                <a:hlinkClick r:id="rId10"/>
              </a:rPr>
              <a:t>Tell OSP your story</a:t>
            </a:r>
            <a:endParaRPr sz="2200"/>
          </a:p>
          <a:p>
            <a:pPr marL="457200" lvl="0" indent="-368300" algn="l" rtl="0">
              <a:lnSpc>
                <a:spcPct val="115000"/>
              </a:lnSpc>
              <a:spcBef>
                <a:spcPts val="0"/>
              </a:spcBef>
              <a:spcAft>
                <a:spcPts val="0"/>
              </a:spcAft>
              <a:buSzPts val="2200"/>
              <a:buChar char="&gt;"/>
            </a:pPr>
            <a:r>
              <a:rPr lang="en-US" sz="2200"/>
              <a:t>Setup </a:t>
            </a:r>
            <a:r>
              <a:rPr lang="en-US" sz="2200" u="sng">
                <a:solidFill>
                  <a:schemeClr val="accent5"/>
                </a:solidFill>
                <a:hlinkClick r:id="rId11">
                  <a:extLst>
                    <a:ext uri="{A12FA001-AC4F-418D-AE19-62706E023703}">
                      <ahyp:hlinkClr xmlns:ahyp="http://schemas.microsoft.com/office/drawing/2018/hyperlinkcolor" val="tx"/>
                    </a:ext>
                  </a:extLst>
                </a:hlinkClick>
              </a:rPr>
              <a:t>Subawards</a:t>
            </a:r>
            <a:endParaRPr sz="2200"/>
          </a:p>
          <a:p>
            <a:pPr marL="457200" marR="0" lvl="0" indent="0" algn="l" rtl="0">
              <a:lnSpc>
                <a:spcPct val="115000"/>
              </a:lnSpc>
              <a:spcBef>
                <a:spcPts val="0"/>
              </a:spcBef>
              <a:spcAft>
                <a:spcPts val="0"/>
              </a:spcAft>
              <a:buSzPts val="2400"/>
              <a:buNone/>
            </a:pP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0"/>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Encode Sans Black"/>
                <a:ea typeface="Encode Sans Black"/>
                <a:cs typeface="Encode Sans Black"/>
                <a:sym typeface="Encode Sans Black"/>
              </a:rPr>
              <a:t>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91"/>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3700" b="0" i="0" u="none" strike="noStrike" cap="none">
                <a:solidFill>
                  <a:srgbClr val="4B2E83"/>
                </a:solidFill>
                <a:latin typeface="Encode Sans Black"/>
                <a:ea typeface="Encode Sans Black"/>
                <a:cs typeface="Encode Sans Black"/>
                <a:sym typeface="Encode Sans Black"/>
              </a:rPr>
              <a:t>NIH: Controlled-Access Genomic Data and </a:t>
            </a:r>
            <a:endParaRPr/>
          </a:p>
          <a:p>
            <a:pPr marL="0" marR="0" lvl="0" indent="0" algn="l" rtl="0">
              <a:lnSpc>
                <a:spcPct val="100000"/>
              </a:lnSpc>
              <a:spcBef>
                <a:spcPts val="0"/>
              </a:spcBef>
              <a:spcAft>
                <a:spcPts val="0"/>
              </a:spcAft>
              <a:buClr>
                <a:srgbClr val="4B2E83"/>
              </a:buClr>
              <a:buSzPts val="1500"/>
              <a:buFont typeface="Arial"/>
              <a:buNone/>
            </a:pPr>
            <a:r>
              <a:rPr lang="en-US" sz="3700" b="0" i="0" u="none" strike="noStrike" cap="none">
                <a:solidFill>
                  <a:srgbClr val="4B2E83"/>
                </a:solidFill>
                <a:latin typeface="Encode Sans Black"/>
                <a:ea typeface="Encode Sans Black"/>
                <a:cs typeface="Encode Sans Black"/>
                <a:sym typeface="Encode Sans Black"/>
              </a:rPr>
              <a:t>NIST SP 800-171 </a:t>
            </a:r>
            <a:endParaRPr/>
          </a:p>
        </p:txBody>
      </p:sp>
      <p:sp>
        <p:nvSpPr>
          <p:cNvPr id="571" name="Google Shape;571;p9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January 2025 MRAM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Carol Rhodes, Director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2"/>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Effective 1/25/2025 </a:t>
            </a:r>
            <a:endParaRPr/>
          </a:p>
        </p:txBody>
      </p:sp>
      <p:sp>
        <p:nvSpPr>
          <p:cNvPr id="578" name="Google Shape;578;p92"/>
          <p:cNvSpPr txBox="1">
            <a:spLocks noGrp="1"/>
          </p:cNvSpPr>
          <p:nvPr>
            <p:ph type="body" idx="2"/>
          </p:nvPr>
        </p:nvSpPr>
        <p:spPr>
          <a:xfrm>
            <a:off x="678000" y="1518250"/>
            <a:ext cx="7788000" cy="533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2400"/>
              <a:buNone/>
            </a:pPr>
            <a:r>
              <a:rPr lang="en-US" sz="1800">
                <a:solidFill>
                  <a:schemeClr val="accent1"/>
                </a:solidFill>
              </a:rPr>
              <a:t>Projects working with or need access to controlled-access human genomic data will need to comply with </a:t>
            </a:r>
            <a:r>
              <a:rPr lang="en-US" sz="1800" u="sng">
                <a:solidFill>
                  <a:schemeClr val="accent1"/>
                </a:solidFill>
                <a:hlinkClick r:id="rId3">
                  <a:extLst>
                    <a:ext uri="{A12FA001-AC4F-418D-AE19-62706E023703}">
                      <ahyp:hlinkClr xmlns:ahyp="http://schemas.microsoft.com/office/drawing/2018/hyperlinkcolor" val="tx"/>
                    </a:ext>
                  </a:extLst>
                </a:hlinkClick>
              </a:rPr>
              <a:t>NIST SP 800-171</a:t>
            </a:r>
            <a:r>
              <a:rPr lang="en-US" sz="1800">
                <a:solidFill>
                  <a:schemeClr val="accent1"/>
                </a:solidFill>
              </a:rPr>
              <a:t> requirements.</a:t>
            </a:r>
            <a:endParaRPr sz="1800">
              <a:solidFill>
                <a:schemeClr val="accent1"/>
              </a:solidFill>
            </a:endParaRPr>
          </a:p>
          <a:p>
            <a:pPr marL="0" lvl="0" indent="0" algn="l" rtl="0">
              <a:lnSpc>
                <a:spcPct val="115000"/>
              </a:lnSpc>
              <a:spcBef>
                <a:spcPts val="1200"/>
              </a:spcBef>
              <a:spcAft>
                <a:spcPts val="0"/>
              </a:spcAft>
              <a:buSzPts val="2400"/>
              <a:buNone/>
            </a:pPr>
            <a:r>
              <a:rPr lang="en-US" sz="1800" b="1">
                <a:solidFill>
                  <a:schemeClr val="accent1"/>
                </a:solidFill>
              </a:rPr>
              <a:t>NIST SP 800-171 compliance required of :</a:t>
            </a:r>
            <a:endParaRPr sz="1800" b="1">
              <a:solidFill>
                <a:schemeClr val="accent1"/>
              </a:solidFill>
            </a:endParaRPr>
          </a:p>
          <a:p>
            <a:pPr marL="457200" lvl="0" indent="-342900" algn="l" rtl="0">
              <a:lnSpc>
                <a:spcPct val="115000"/>
              </a:lnSpc>
              <a:spcBef>
                <a:spcPts val="1200"/>
              </a:spcBef>
              <a:spcAft>
                <a:spcPts val="0"/>
              </a:spcAft>
              <a:buClr>
                <a:schemeClr val="accent1"/>
              </a:buClr>
              <a:buSzPts val="1800"/>
              <a:buFont typeface="Open Sans"/>
              <a:buChar char="●"/>
            </a:pPr>
            <a:r>
              <a:rPr lang="en-US" sz="1800">
                <a:solidFill>
                  <a:schemeClr val="accent1"/>
                </a:solidFill>
              </a:rPr>
              <a:t>Approved users of controlled-access human genomic data from NIH controlled-access data repositories. Impacts data access requests to dbGaP.</a:t>
            </a:r>
            <a:endParaRPr sz="1800">
              <a:solidFill>
                <a:schemeClr val="accent1"/>
              </a:solidFill>
            </a:endParaRPr>
          </a:p>
          <a:p>
            <a:pPr marL="457200" lvl="0" indent="-342900" algn="l" rtl="0">
              <a:lnSpc>
                <a:spcPct val="115000"/>
              </a:lnSpc>
              <a:spcBef>
                <a:spcPts val="0"/>
              </a:spcBef>
              <a:spcAft>
                <a:spcPts val="0"/>
              </a:spcAft>
              <a:buClr>
                <a:schemeClr val="accent1"/>
              </a:buClr>
              <a:buSzPts val="1800"/>
              <a:buFont typeface="Open Sans"/>
              <a:buChar char="●"/>
            </a:pPr>
            <a:r>
              <a:rPr lang="en-US" sz="1800">
                <a:solidFill>
                  <a:schemeClr val="accent1"/>
                </a:solidFill>
              </a:rPr>
              <a:t>Developers who test platforms, pipelines, analysis tools, and user interfaces that store, manage, and interact with human genomic data from NIH controlled-access data repositories as well as provide infrastructure development and repository maintenance. </a:t>
            </a:r>
            <a:endParaRPr sz="1800">
              <a:solidFill>
                <a:schemeClr val="accent1"/>
              </a:solidFill>
            </a:endParaRPr>
          </a:p>
          <a:p>
            <a:pPr marL="0" lvl="0" indent="0" algn="l" rtl="0">
              <a:lnSpc>
                <a:spcPct val="115000"/>
              </a:lnSpc>
              <a:spcBef>
                <a:spcPts val="1200"/>
              </a:spcBef>
              <a:spcAft>
                <a:spcPts val="1200"/>
              </a:spcAft>
              <a:buSzPts val="2400"/>
              <a:buNone/>
            </a:pPr>
            <a:r>
              <a:rPr lang="en-US" sz="1800">
                <a:solidFill>
                  <a:schemeClr val="dk1"/>
                </a:solidFill>
              </a:rPr>
              <a:t>See</a:t>
            </a:r>
            <a:r>
              <a:rPr lang="en-US" sz="1800">
                <a:solidFill>
                  <a:schemeClr val="dk1"/>
                </a:solidFill>
                <a:uFill>
                  <a:noFill/>
                </a:uFill>
                <a:hlinkClick r:id="rId4">
                  <a:extLst>
                    <a:ext uri="{A12FA001-AC4F-418D-AE19-62706E023703}">
                      <ahyp:hlinkClr xmlns:ahyp="http://schemas.microsoft.com/office/drawing/2018/hyperlinkcolor" val="tx"/>
                    </a:ext>
                  </a:extLst>
                </a:hlinkClick>
              </a:rPr>
              <a:t> </a:t>
            </a:r>
            <a:r>
              <a:rPr lang="en-US" sz="1800" u="sng">
                <a:solidFill>
                  <a:schemeClr val="dk1"/>
                </a:solidFill>
                <a:hlinkClick r:id="rId4">
                  <a:extLst>
                    <a:ext uri="{A12FA001-AC4F-418D-AE19-62706E023703}">
                      <ahyp:hlinkClr xmlns:ahyp="http://schemas.microsoft.com/office/drawing/2018/hyperlinkcolor" val="tx"/>
                    </a:ext>
                  </a:extLst>
                </a:hlinkClick>
              </a:rPr>
              <a:t>NIH NOT-OD-24-157</a:t>
            </a:r>
            <a:r>
              <a:rPr lang="en-US" sz="1800">
                <a:solidFill>
                  <a:schemeClr val="dk1"/>
                </a:solidFill>
              </a:rPr>
              <a:t> &amp; review</a:t>
            </a:r>
            <a:r>
              <a:rPr lang="en-US" sz="1800">
                <a:solidFill>
                  <a:schemeClr val="dk1"/>
                </a:solidFill>
                <a:uFill>
                  <a:noFill/>
                </a:uFill>
                <a:hlinkClick r:id="rId5">
                  <a:extLst>
                    <a:ext uri="{A12FA001-AC4F-418D-AE19-62706E023703}">
                      <ahyp:hlinkClr xmlns:ahyp="http://schemas.microsoft.com/office/drawing/2018/hyperlinkcolor" val="tx"/>
                    </a:ext>
                  </a:extLst>
                </a:hlinkClick>
              </a:rPr>
              <a:t> </a:t>
            </a:r>
            <a:r>
              <a:rPr lang="en-US" sz="1800" u="sng">
                <a:solidFill>
                  <a:schemeClr val="dk1"/>
                </a:solidFill>
                <a:hlinkClick r:id="rId5">
                  <a:extLst>
                    <a:ext uri="{A12FA001-AC4F-418D-AE19-62706E023703}">
                      <ahyp:hlinkClr xmlns:ahyp="http://schemas.microsoft.com/office/drawing/2018/hyperlinkcolor" val="tx"/>
                    </a:ext>
                  </a:extLst>
                </a:hlinkClick>
              </a:rPr>
              <a:t>NIH security best practices for users of controlled-access data</a:t>
            </a:r>
            <a:r>
              <a:rPr lang="en-US" sz="1800">
                <a:solidFill>
                  <a:schemeClr val="dk1"/>
                </a:solidFill>
              </a:rPr>
              <a:t>.</a:t>
            </a:r>
            <a:endParaRPr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3"/>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Requesting Access to </a:t>
            </a:r>
            <a:endParaRPr/>
          </a:p>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Controlled-Access Genomic Data</a:t>
            </a:r>
            <a:endParaRPr/>
          </a:p>
        </p:txBody>
      </p:sp>
      <p:sp>
        <p:nvSpPr>
          <p:cNvPr id="585" name="Google Shape;585;p93"/>
          <p:cNvSpPr txBox="1">
            <a:spLocks noGrp="1"/>
          </p:cNvSpPr>
          <p:nvPr>
            <p:ph type="body" idx="2"/>
          </p:nvPr>
        </p:nvSpPr>
        <p:spPr>
          <a:xfrm>
            <a:off x="678000" y="178180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200" b="1"/>
              <a:t>Researchers must have :</a:t>
            </a:r>
            <a:endParaRPr sz="2200" b="1"/>
          </a:p>
          <a:p>
            <a:pPr marL="457200" lvl="0" indent="-368300" algn="l" rtl="0">
              <a:lnSpc>
                <a:spcPct val="115000"/>
              </a:lnSpc>
              <a:spcBef>
                <a:spcPts val="0"/>
              </a:spcBef>
              <a:spcAft>
                <a:spcPts val="0"/>
              </a:spcAft>
              <a:buSzPts val="2200"/>
              <a:buChar char="&gt;"/>
            </a:pPr>
            <a:r>
              <a:rPr lang="en-US" sz="2200"/>
              <a:t>Unit specific IT system or a license to UW’s third-party computing infrastructure compliant with NIST SP 800-171.</a:t>
            </a:r>
            <a:endParaRPr sz="2200"/>
          </a:p>
          <a:p>
            <a:pPr marL="457200" lvl="0" indent="0" algn="l" rtl="0">
              <a:lnSpc>
                <a:spcPct val="115000"/>
              </a:lnSpc>
              <a:spcBef>
                <a:spcPts val="0"/>
              </a:spcBef>
              <a:spcAft>
                <a:spcPts val="0"/>
              </a:spcAft>
              <a:buSzPts val="2400"/>
              <a:buNone/>
            </a:pPr>
            <a:endParaRPr sz="2200"/>
          </a:p>
          <a:p>
            <a:pPr marL="457200" lvl="0" indent="-368300" algn="l" rtl="0">
              <a:lnSpc>
                <a:spcPct val="115000"/>
              </a:lnSpc>
              <a:spcBef>
                <a:spcPts val="0"/>
              </a:spcBef>
              <a:spcAft>
                <a:spcPts val="0"/>
              </a:spcAft>
              <a:buSzPts val="2200"/>
              <a:buChar char="&gt;"/>
            </a:pPr>
            <a:r>
              <a:rPr lang="en-US" sz="2200"/>
              <a:t>An appropriate IT Director identified who has firsthand knowledge of the IT system that will be used.</a:t>
            </a:r>
            <a:endParaRPr sz="2200"/>
          </a:p>
          <a:p>
            <a:pPr marL="914400" lvl="1" indent="-355600" algn="l" rtl="0">
              <a:lnSpc>
                <a:spcPct val="115000"/>
              </a:lnSpc>
              <a:spcBef>
                <a:spcPts val="0"/>
              </a:spcBef>
              <a:spcAft>
                <a:spcPts val="0"/>
              </a:spcAft>
              <a:buSzPts val="2000"/>
              <a:buChar char="–"/>
            </a:pPr>
            <a:r>
              <a:rPr lang="en-US"/>
              <a:t>UW-IT will maintain list</a:t>
            </a:r>
            <a:endParaRPr/>
          </a:p>
          <a:p>
            <a:pPr marL="914400" lvl="1" indent="-355600" algn="l" rtl="0">
              <a:lnSpc>
                <a:spcPct val="115000"/>
              </a:lnSpc>
              <a:spcBef>
                <a:spcPts val="0"/>
              </a:spcBef>
              <a:spcAft>
                <a:spcPts val="0"/>
              </a:spcAft>
              <a:buSzPts val="2000"/>
              <a:buChar char="–"/>
            </a:pPr>
            <a:r>
              <a:rPr lang="en-US"/>
              <a:t>These IT Directors must be consulted by researcher </a:t>
            </a:r>
            <a:endParaRPr/>
          </a:p>
          <a:p>
            <a:pPr marL="914400" lvl="0" indent="0" algn="l" rtl="0">
              <a:lnSpc>
                <a:spcPct val="115000"/>
              </a:lnSpc>
              <a:spcBef>
                <a:spcPts val="0"/>
              </a:spcBef>
              <a:spcAft>
                <a:spcPts val="0"/>
              </a:spcAft>
              <a:buSzPts val="2400"/>
              <a:buNone/>
            </a:pPr>
            <a:endParaRPr/>
          </a:p>
          <a:p>
            <a:pPr marL="457200" lvl="0" indent="-368300" algn="l" rtl="0">
              <a:lnSpc>
                <a:spcPct val="115000"/>
              </a:lnSpc>
              <a:spcBef>
                <a:spcPts val="0"/>
              </a:spcBef>
              <a:spcAft>
                <a:spcPts val="0"/>
              </a:spcAft>
              <a:buSzPts val="2200"/>
              <a:buChar char="&gt;"/>
            </a:pPr>
            <a:r>
              <a:rPr lang="en-US" sz="2200"/>
              <a:t>A System Security Plan (SSP) reflecting assessment complete.</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4"/>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Compliant IT Environments</a:t>
            </a:r>
            <a:endParaRPr/>
          </a:p>
        </p:txBody>
      </p:sp>
      <p:sp>
        <p:nvSpPr>
          <p:cNvPr id="592" name="Google Shape;592;p94"/>
          <p:cNvSpPr txBox="1">
            <a:spLocks noGrp="1"/>
          </p:cNvSpPr>
          <p:nvPr>
            <p:ph type="body" idx="2"/>
          </p:nvPr>
        </p:nvSpPr>
        <p:spPr>
          <a:xfrm>
            <a:off x="720200" y="1649850"/>
            <a:ext cx="7788000" cy="401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gt;"/>
            </a:pPr>
            <a:r>
              <a:rPr lang="en-US" sz="2000"/>
              <a:t>UW-IT is contracting with a third-party to provide an NIST SP 800-171 compliant environment for UW use. Researchers:</a:t>
            </a:r>
            <a:endParaRPr sz="2000"/>
          </a:p>
          <a:p>
            <a:pPr marL="914400" lvl="1" indent="-349250" algn="l" rtl="0">
              <a:lnSpc>
                <a:spcPct val="115000"/>
              </a:lnSpc>
              <a:spcBef>
                <a:spcPts val="0"/>
              </a:spcBef>
              <a:spcAft>
                <a:spcPts val="0"/>
              </a:spcAft>
              <a:buSzPts val="1900"/>
              <a:buChar char="–"/>
            </a:pPr>
            <a:r>
              <a:rPr lang="en-US" sz="1900"/>
              <a:t>Will be able to access this environment through a license </a:t>
            </a:r>
            <a:endParaRPr sz="2100"/>
          </a:p>
          <a:p>
            <a:pPr marL="914400" lvl="1" indent="-349250" algn="l" rtl="0">
              <a:lnSpc>
                <a:spcPct val="115000"/>
              </a:lnSpc>
              <a:spcBef>
                <a:spcPts val="0"/>
              </a:spcBef>
              <a:spcAft>
                <a:spcPts val="0"/>
              </a:spcAft>
              <a:buSzPts val="1900"/>
              <a:buChar char="–"/>
            </a:pPr>
            <a:r>
              <a:rPr lang="en-US" sz="1900"/>
              <a:t>Can estimate licensing, compute &amp; data capacity costs via resources on UW-IT website.</a:t>
            </a:r>
            <a:endParaRPr sz="1900"/>
          </a:p>
          <a:p>
            <a:pPr marL="914400" lvl="0" indent="0" algn="l" rtl="0">
              <a:lnSpc>
                <a:spcPct val="115000"/>
              </a:lnSpc>
              <a:spcBef>
                <a:spcPts val="0"/>
              </a:spcBef>
              <a:spcAft>
                <a:spcPts val="0"/>
              </a:spcAft>
              <a:buSzPts val="2400"/>
              <a:buNone/>
            </a:pPr>
            <a:endParaRPr sz="1900"/>
          </a:p>
          <a:p>
            <a:pPr marL="457200" lvl="0" indent="-355600" algn="l" rtl="0">
              <a:lnSpc>
                <a:spcPct val="115000"/>
              </a:lnSpc>
              <a:spcBef>
                <a:spcPts val="0"/>
              </a:spcBef>
              <a:spcAft>
                <a:spcPts val="0"/>
              </a:spcAft>
              <a:buSzPts val="2000"/>
              <a:buChar char="&gt;"/>
            </a:pPr>
            <a:r>
              <a:rPr lang="en-US" sz="2000"/>
              <a:t>Three campus units provide their own researchers with unit-specific IT environments that are NIST SP 800-171 compliant, for a fee.</a:t>
            </a:r>
            <a:endParaRPr sz="2000"/>
          </a:p>
          <a:p>
            <a:pPr marL="914400" lvl="1" indent="-349250" algn="l" rtl="0">
              <a:lnSpc>
                <a:spcPct val="115000"/>
              </a:lnSpc>
              <a:spcBef>
                <a:spcPts val="0"/>
              </a:spcBef>
              <a:spcAft>
                <a:spcPts val="0"/>
              </a:spcAft>
              <a:buSzPts val="1900"/>
              <a:buChar char="–"/>
            </a:pPr>
            <a:r>
              <a:rPr lang="en-US" sz="1900"/>
              <a:t>Applied Physics Laboratory</a:t>
            </a:r>
            <a:endParaRPr sz="1900"/>
          </a:p>
          <a:p>
            <a:pPr marL="914400" lvl="1" indent="-349250" algn="l" rtl="0">
              <a:lnSpc>
                <a:spcPct val="115000"/>
              </a:lnSpc>
              <a:spcBef>
                <a:spcPts val="0"/>
              </a:spcBef>
              <a:spcAft>
                <a:spcPts val="0"/>
              </a:spcAft>
              <a:buSzPts val="1900"/>
              <a:buChar char="–"/>
            </a:pPr>
            <a:r>
              <a:rPr lang="en-US" sz="1900"/>
              <a:t>Dept. of Medicine</a:t>
            </a:r>
            <a:endParaRPr sz="1900"/>
          </a:p>
          <a:p>
            <a:pPr marL="914400" lvl="1" indent="-349250" algn="l" rtl="0">
              <a:lnSpc>
                <a:spcPct val="115000"/>
              </a:lnSpc>
              <a:spcBef>
                <a:spcPts val="0"/>
              </a:spcBef>
              <a:spcAft>
                <a:spcPts val="0"/>
              </a:spcAft>
              <a:buSzPts val="1900"/>
              <a:buChar char="–"/>
            </a:pPr>
            <a:r>
              <a:rPr lang="en-US" sz="1900"/>
              <a:t>Center for Studies in Demography &amp; Ecology - UW Data Collaborative (UWDC) and general infrastructure</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95"/>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IT Director Requirements</a:t>
            </a:r>
            <a:endParaRPr/>
          </a:p>
        </p:txBody>
      </p:sp>
      <p:sp>
        <p:nvSpPr>
          <p:cNvPr id="599" name="Google Shape;599;p95"/>
          <p:cNvSpPr txBox="1">
            <a:spLocks noGrp="1"/>
          </p:cNvSpPr>
          <p:nvPr>
            <p:ph type="body" idx="2"/>
          </p:nvPr>
        </p:nvSpPr>
        <p:spPr>
          <a:xfrm>
            <a:off x="720200" y="16498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200"/>
              <a:t>Each IT environment must identify and have an IT Director who has </a:t>
            </a:r>
            <a:r>
              <a:rPr lang="en-US" sz="2100"/>
              <a:t>firsthand knowledge of the IT system that will be used.</a:t>
            </a:r>
            <a:endParaRPr sz="2100"/>
          </a:p>
          <a:p>
            <a:pPr marL="457200" lvl="0" indent="0" algn="l" rtl="0">
              <a:lnSpc>
                <a:spcPct val="115000"/>
              </a:lnSpc>
              <a:spcBef>
                <a:spcPts val="0"/>
              </a:spcBef>
              <a:spcAft>
                <a:spcPts val="0"/>
              </a:spcAft>
              <a:buSzPts val="2400"/>
              <a:buNone/>
            </a:pPr>
            <a:endParaRPr sz="2100"/>
          </a:p>
          <a:p>
            <a:pPr marL="0" lvl="0" indent="0" algn="l" rtl="0">
              <a:lnSpc>
                <a:spcPct val="115000"/>
              </a:lnSpc>
              <a:spcBef>
                <a:spcPts val="0"/>
              </a:spcBef>
              <a:spcAft>
                <a:spcPts val="0"/>
              </a:spcAft>
              <a:buSzPts val="2400"/>
              <a:buNone/>
            </a:pPr>
            <a:r>
              <a:rPr lang="en-US" sz="2200" b="1"/>
              <a:t>dbGap Controlled Access Genomic Data Requests </a:t>
            </a:r>
            <a:r>
              <a:rPr lang="en-US" sz="2200"/>
              <a:t>- </a:t>
            </a:r>
            <a:endParaRPr sz="2200"/>
          </a:p>
          <a:p>
            <a:pPr marL="457200" lvl="0" indent="-368300" algn="l" rtl="0">
              <a:lnSpc>
                <a:spcPct val="115000"/>
              </a:lnSpc>
              <a:spcBef>
                <a:spcPts val="0"/>
              </a:spcBef>
              <a:spcAft>
                <a:spcPts val="0"/>
              </a:spcAft>
              <a:buSzPts val="2200"/>
              <a:buChar char="&gt;"/>
            </a:pPr>
            <a:r>
              <a:rPr lang="en-US" sz="2200"/>
              <a:t>IT Directors must be identified in request</a:t>
            </a:r>
            <a:endParaRPr sz="2200"/>
          </a:p>
          <a:p>
            <a:pPr marL="457200" lvl="0" indent="-368300" algn="l" rtl="0">
              <a:lnSpc>
                <a:spcPct val="115000"/>
              </a:lnSpc>
              <a:spcBef>
                <a:spcPts val="0"/>
              </a:spcBef>
              <a:spcAft>
                <a:spcPts val="0"/>
              </a:spcAft>
              <a:buSzPts val="2200"/>
              <a:buChar char="&gt;"/>
            </a:pPr>
            <a:r>
              <a:rPr lang="en-US" sz="2200"/>
              <a:t>IT Directors must be consulted by researcher before requesting access or naming them on an dbGap Access Request form</a:t>
            </a:r>
            <a:endParaRPr sz="2200"/>
          </a:p>
          <a:p>
            <a:pPr marL="457200" lvl="0" indent="-368300" algn="l" rtl="0">
              <a:lnSpc>
                <a:spcPct val="115000"/>
              </a:lnSpc>
              <a:spcBef>
                <a:spcPts val="0"/>
              </a:spcBef>
              <a:spcAft>
                <a:spcPts val="0"/>
              </a:spcAft>
              <a:buSzPts val="2200"/>
              <a:buChar char="&gt;"/>
            </a:pPr>
            <a:r>
              <a:rPr lang="en-US" sz="2200"/>
              <a:t>UWIT will maintain a list of IT Directors</a:t>
            </a:r>
            <a:endParaRPr sz="2200"/>
          </a:p>
          <a:p>
            <a:pPr marL="914400" lvl="1" indent="-368300" algn="l" rtl="0">
              <a:lnSpc>
                <a:spcPct val="115000"/>
              </a:lnSpc>
              <a:spcBef>
                <a:spcPts val="0"/>
              </a:spcBef>
              <a:spcAft>
                <a:spcPts val="0"/>
              </a:spcAft>
              <a:buSzPts val="2200"/>
              <a:buChar char="–"/>
            </a:pPr>
            <a:r>
              <a:rPr lang="en-US" sz="2200"/>
              <a:t>Stay tuned for more details on process</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6"/>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System Security Plan (SSP)</a:t>
            </a:r>
            <a:endParaRPr/>
          </a:p>
        </p:txBody>
      </p:sp>
      <p:sp>
        <p:nvSpPr>
          <p:cNvPr id="606" name="Google Shape;606;p96"/>
          <p:cNvSpPr txBox="1">
            <a:spLocks noGrp="1"/>
          </p:cNvSpPr>
          <p:nvPr>
            <p:ph type="body" idx="2"/>
          </p:nvPr>
        </p:nvSpPr>
        <p:spPr>
          <a:xfrm>
            <a:off x="720200" y="16498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a:t>Includes a variety of required components and reflects an assessment has been completed.</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US"/>
              <a:t>Researchers must have an SSP in place for NIST SP 800-171 compliance.</a:t>
            </a:r>
            <a:endParaRPr/>
          </a:p>
          <a:p>
            <a:pPr marL="0" lvl="0" indent="0" algn="l" rtl="0">
              <a:lnSpc>
                <a:spcPct val="115000"/>
              </a:lnSpc>
              <a:spcBef>
                <a:spcPts val="0"/>
              </a:spcBef>
              <a:spcAft>
                <a:spcPts val="0"/>
              </a:spcAft>
              <a:buSzPts val="2400"/>
              <a:buNone/>
            </a:pPr>
            <a:endParaRPr sz="2300"/>
          </a:p>
          <a:p>
            <a:pPr marL="0" lvl="0" indent="0" algn="l" rtl="0">
              <a:lnSpc>
                <a:spcPct val="115000"/>
              </a:lnSpc>
              <a:spcBef>
                <a:spcPts val="0"/>
              </a:spcBef>
              <a:spcAft>
                <a:spcPts val="0"/>
              </a:spcAft>
              <a:buSzPts val="2400"/>
              <a:buNone/>
            </a:pPr>
            <a:r>
              <a:rPr lang="en-US" sz="2300"/>
              <a:t>Stay Tuned for more </a:t>
            </a:r>
            <a:r>
              <a:rPr lang="en-US"/>
              <a:t>guidance on SSP implementation.</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a:spLocks noGrp="1"/>
          </p:cNvSpPr>
          <p:nvPr>
            <p:ph type="title"/>
          </p:nvPr>
        </p:nvSpPr>
        <p:spPr>
          <a:xfrm>
            <a:off x="692029" y="1640263"/>
            <a:ext cx="6972300" cy="1593130"/>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100000"/>
              </a:lnSpc>
              <a:spcBef>
                <a:spcPts val="0"/>
              </a:spcBef>
              <a:spcAft>
                <a:spcPts val="0"/>
              </a:spcAft>
              <a:buClr>
                <a:schemeClr val="accent3"/>
              </a:buClr>
              <a:buSzPct val="100000"/>
              <a:buFont typeface="Arial"/>
              <a:buNone/>
            </a:pPr>
            <a:r>
              <a:rPr lang="en-US" sz="5000" b="0" i="0" u="none" strike="noStrike" cap="none">
                <a:solidFill>
                  <a:schemeClr val="accent3"/>
                </a:solidFill>
                <a:latin typeface="Arial"/>
                <a:ea typeface="Arial"/>
                <a:cs typeface="Arial"/>
                <a:sym typeface="Arial"/>
              </a:rPr>
              <a:t>Compliance and Ethics Week Promo</a:t>
            </a:r>
            <a:endParaRPr/>
          </a:p>
        </p:txBody>
      </p:sp>
      <p:sp>
        <p:nvSpPr>
          <p:cNvPr id="407" name="Google Shape;407;p70"/>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January 2025</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Emily Lemieux</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Records Management Services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97"/>
          <p:cNvSpPr txBox="1">
            <a:spLocks noGrp="1"/>
          </p:cNvSpPr>
          <p:nvPr>
            <p:ph type="title"/>
          </p:nvPr>
        </p:nvSpPr>
        <p:spPr>
          <a:xfrm>
            <a:off x="671757" y="5239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OSP Review</a:t>
            </a:r>
            <a:endParaRPr/>
          </a:p>
          <a:p>
            <a:pPr marL="0" marR="0" lvl="0" indent="0" algn="l" rtl="0">
              <a:lnSpc>
                <a:spcPct val="90000"/>
              </a:lnSpc>
              <a:spcBef>
                <a:spcPts val="600"/>
              </a:spcBef>
              <a:spcAft>
                <a:spcPts val="0"/>
              </a:spcAft>
              <a:buClr>
                <a:srgbClr val="4B2E83"/>
              </a:buClr>
              <a:buSzPts val="3000"/>
              <a:buFont typeface="Arial"/>
              <a:buNone/>
            </a:pPr>
            <a:r>
              <a:rPr lang="en-US" sz="2600" b="0" i="0" u="none" strike="noStrike" cap="none">
                <a:solidFill>
                  <a:srgbClr val="4B2E83"/>
                </a:solidFill>
                <a:latin typeface="Encode Sans Black"/>
                <a:ea typeface="Encode Sans Black"/>
                <a:cs typeface="Encode Sans Black"/>
                <a:sym typeface="Encode Sans Black"/>
              </a:rPr>
              <a:t>dbGap Controlled-Access Genomic Data </a:t>
            </a:r>
            <a:endParaRPr/>
          </a:p>
        </p:txBody>
      </p:sp>
      <p:sp>
        <p:nvSpPr>
          <p:cNvPr id="613" name="Google Shape;613;p97"/>
          <p:cNvSpPr txBox="1">
            <a:spLocks noGrp="1"/>
          </p:cNvSpPr>
          <p:nvPr>
            <p:ph type="body" idx="2"/>
          </p:nvPr>
        </p:nvSpPr>
        <p:spPr>
          <a:xfrm>
            <a:off x="720200" y="17260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300"/>
              <a:t>Summary of OSP requirements:</a:t>
            </a:r>
            <a:endParaRPr sz="2300"/>
          </a:p>
          <a:p>
            <a:pPr marL="457200" lvl="0" indent="-374650" algn="l" rtl="0">
              <a:lnSpc>
                <a:spcPct val="115000"/>
              </a:lnSpc>
              <a:spcBef>
                <a:spcPts val="0"/>
              </a:spcBef>
              <a:spcAft>
                <a:spcPts val="0"/>
              </a:spcAft>
              <a:buSzPts val="2300"/>
              <a:buChar char="&gt;"/>
            </a:pPr>
            <a:r>
              <a:rPr lang="en-US" sz="2300"/>
              <a:t>Researcher routed an NAA eGC1 or Award Modification</a:t>
            </a:r>
            <a:endParaRPr sz="2300"/>
          </a:p>
          <a:p>
            <a:pPr marL="457200" lvl="0" indent="-374650" algn="l" rtl="0">
              <a:lnSpc>
                <a:spcPct val="115000"/>
              </a:lnSpc>
              <a:spcBef>
                <a:spcPts val="0"/>
              </a:spcBef>
              <a:spcAft>
                <a:spcPts val="0"/>
              </a:spcAft>
              <a:buSzPts val="2300"/>
              <a:buChar char="&gt;"/>
            </a:pPr>
            <a:r>
              <a:rPr lang="en-US" sz="2300"/>
              <a:t>Access to a complete Data Access Request in eRA Commons</a:t>
            </a:r>
            <a:endParaRPr sz="2300"/>
          </a:p>
          <a:p>
            <a:pPr marL="457200" lvl="0" indent="-374650" algn="l" rtl="0">
              <a:lnSpc>
                <a:spcPct val="115000"/>
              </a:lnSpc>
              <a:spcBef>
                <a:spcPts val="0"/>
              </a:spcBef>
              <a:spcAft>
                <a:spcPts val="0"/>
              </a:spcAft>
              <a:buSzPts val="2300"/>
              <a:buChar char="&gt;"/>
            </a:pPr>
            <a:r>
              <a:rPr lang="en-US" sz="2300"/>
              <a:t>Appropriate IT Director identified on forms</a:t>
            </a:r>
            <a:endParaRPr sz="2300"/>
          </a:p>
          <a:p>
            <a:pPr marL="914400" lvl="1" indent="-374650" algn="l" rtl="0">
              <a:lnSpc>
                <a:spcPct val="115000"/>
              </a:lnSpc>
              <a:spcBef>
                <a:spcPts val="0"/>
              </a:spcBef>
              <a:spcAft>
                <a:spcPts val="0"/>
              </a:spcAft>
              <a:buSzPts val="2300"/>
              <a:buChar char="–"/>
            </a:pPr>
            <a:r>
              <a:rPr lang="en-US" sz="2300"/>
              <a:t>requires researcher to consult with the IT Director in advance.</a:t>
            </a:r>
            <a:endParaRPr sz="2300"/>
          </a:p>
          <a:p>
            <a:pPr marL="457200" lvl="0" indent="-374650" algn="l" rtl="0">
              <a:lnSpc>
                <a:spcPct val="115000"/>
              </a:lnSpc>
              <a:spcBef>
                <a:spcPts val="0"/>
              </a:spcBef>
              <a:spcAft>
                <a:spcPts val="0"/>
              </a:spcAft>
              <a:buSzPts val="2300"/>
              <a:buChar char="&gt;"/>
            </a:pPr>
            <a:r>
              <a:rPr lang="en-US" sz="2300"/>
              <a:t>Copy of the SSP or IT Director’s acknowledgement that an SSP is in place.</a:t>
            </a:r>
            <a:endParaRPr sz="2300"/>
          </a:p>
          <a:p>
            <a:pPr marL="457200" lvl="0" indent="-374650" algn="l" rtl="0">
              <a:lnSpc>
                <a:spcPct val="115000"/>
              </a:lnSpc>
              <a:spcBef>
                <a:spcPts val="0"/>
              </a:spcBef>
              <a:spcAft>
                <a:spcPts val="0"/>
              </a:spcAft>
              <a:buSzPts val="2300"/>
              <a:buChar char="&gt;"/>
            </a:pPr>
            <a:r>
              <a:rPr lang="en-US" sz="2300"/>
              <a:t>IRB approval (as needed) is provided and corresponds to the study in question.</a:t>
            </a:r>
            <a:endParaRPr sz="2300"/>
          </a:p>
          <a:p>
            <a:pPr marL="0" lvl="0" indent="0" algn="l" rtl="0">
              <a:lnSpc>
                <a:spcPct val="115000"/>
              </a:lnSpc>
              <a:spcBef>
                <a:spcPts val="0"/>
              </a:spcBef>
              <a:spcAft>
                <a:spcPts val="0"/>
              </a:spcAft>
              <a:buSzPts val="2400"/>
              <a:buNone/>
            </a:pPr>
            <a:endParaRPr sz="2300"/>
          </a:p>
          <a:p>
            <a:pPr marL="0" lvl="0" indent="0" algn="l" rtl="0">
              <a:lnSpc>
                <a:spcPct val="115000"/>
              </a:lnSpc>
              <a:spcBef>
                <a:spcPts val="0"/>
              </a:spcBef>
              <a:spcAft>
                <a:spcPts val="0"/>
              </a:spcAft>
              <a:buSzPts val="2400"/>
              <a:buNone/>
            </a:pPr>
            <a:endParaRPr sz="2300"/>
          </a:p>
          <a:p>
            <a:pPr marL="0" lvl="0" indent="0" algn="l" rtl="0">
              <a:lnSpc>
                <a:spcPct val="115000"/>
              </a:lnSpc>
              <a:spcBef>
                <a:spcPts val="0"/>
              </a:spcBef>
              <a:spcAft>
                <a:spcPts val="0"/>
              </a:spcAft>
              <a:buSzPts val="2400"/>
              <a:buNone/>
            </a:pPr>
            <a:endParaRPr sz="2300"/>
          </a:p>
          <a:p>
            <a:pPr marL="0" lvl="0" indent="0" algn="l" rtl="0">
              <a:lnSpc>
                <a:spcPct val="115000"/>
              </a:lnSpc>
              <a:spcBef>
                <a:spcPts val="0"/>
              </a:spcBef>
              <a:spcAft>
                <a:spcPts val="0"/>
              </a:spcAft>
              <a:buSzPts val="2400"/>
              <a:buNone/>
            </a:pP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8"/>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Proposal Stage Implications</a:t>
            </a:r>
            <a:endParaRPr/>
          </a:p>
        </p:txBody>
      </p:sp>
      <p:sp>
        <p:nvSpPr>
          <p:cNvPr id="620" name="Google Shape;620;p98"/>
          <p:cNvSpPr txBox="1">
            <a:spLocks noGrp="1"/>
          </p:cNvSpPr>
          <p:nvPr>
            <p:ph type="body" idx="2"/>
          </p:nvPr>
        </p:nvSpPr>
        <p:spPr>
          <a:xfrm>
            <a:off x="720200" y="1573650"/>
            <a:ext cx="778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US" sz="2300"/>
              <a:t>Proposals that anticipate needing access to controlled-access genomic data must be compliant.</a:t>
            </a:r>
            <a:endParaRPr sz="2300"/>
          </a:p>
          <a:p>
            <a:pPr marL="0" lvl="0" indent="0" algn="l" rtl="0">
              <a:lnSpc>
                <a:spcPct val="115000"/>
              </a:lnSpc>
              <a:spcBef>
                <a:spcPts val="0"/>
              </a:spcBef>
              <a:spcAft>
                <a:spcPts val="0"/>
              </a:spcAft>
              <a:buSzPts val="2400"/>
              <a:buNone/>
            </a:pPr>
            <a:r>
              <a:rPr lang="en-US" sz="2300"/>
              <a:t> </a:t>
            </a:r>
            <a:endParaRPr sz="2300"/>
          </a:p>
          <a:p>
            <a:pPr marL="457200" lvl="0" indent="-374650" algn="l" rtl="0">
              <a:lnSpc>
                <a:spcPct val="115000"/>
              </a:lnSpc>
              <a:spcBef>
                <a:spcPts val="0"/>
              </a:spcBef>
              <a:spcAft>
                <a:spcPts val="0"/>
              </a:spcAft>
              <a:buSzPts val="2300"/>
              <a:buFont typeface="Open Sans"/>
              <a:buChar char="&gt;"/>
            </a:pPr>
            <a:r>
              <a:rPr lang="en-US" sz="2300"/>
              <a:t>Review the Notice of Funding Opportunity for “implementation updates”. </a:t>
            </a:r>
            <a:endParaRPr sz="2300"/>
          </a:p>
          <a:p>
            <a:pPr marL="457200" lvl="0" indent="-374650" algn="l" rtl="0">
              <a:lnSpc>
                <a:spcPct val="115000"/>
              </a:lnSpc>
              <a:spcBef>
                <a:spcPts val="0"/>
              </a:spcBef>
              <a:spcAft>
                <a:spcPts val="0"/>
              </a:spcAft>
              <a:buSzPts val="2300"/>
              <a:buFont typeface="Open Sans"/>
              <a:buChar char="&gt;"/>
            </a:pPr>
            <a:r>
              <a:rPr lang="en-US" sz="2300"/>
              <a:t>Include anticipated costs in the proposal budget</a:t>
            </a:r>
            <a:endParaRPr sz="2300"/>
          </a:p>
          <a:p>
            <a:pPr marL="914400" lvl="1" indent="-368300" algn="l" rtl="0">
              <a:lnSpc>
                <a:spcPct val="115000"/>
              </a:lnSpc>
              <a:spcBef>
                <a:spcPts val="0"/>
              </a:spcBef>
              <a:spcAft>
                <a:spcPts val="0"/>
              </a:spcAft>
              <a:buSzPts val="2200"/>
              <a:buChar char="–"/>
            </a:pPr>
            <a:r>
              <a:rPr lang="en-US" sz="2200"/>
              <a:t>Can use UW-IT’s estimation resources</a:t>
            </a:r>
            <a:endParaRPr sz="1400">
              <a:solidFill>
                <a:srgbClr val="333333"/>
              </a:solidFill>
              <a:highlight>
                <a:srgbClr val="FFFFFF"/>
              </a:highlight>
            </a:endParaRPr>
          </a:p>
          <a:p>
            <a:pPr marL="0" marR="0" lvl="0" indent="0" algn="l" rtl="0">
              <a:lnSpc>
                <a:spcPct val="115000"/>
              </a:lnSpc>
              <a:spcBef>
                <a:spcPts val="0"/>
              </a:spcBef>
              <a:spcAft>
                <a:spcPts val="0"/>
              </a:spcAft>
              <a:buSzPts val="2400"/>
              <a:buNone/>
            </a:pPr>
            <a:endParaRPr sz="2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9"/>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Resources</a:t>
            </a:r>
            <a:endParaRPr/>
          </a:p>
        </p:txBody>
      </p:sp>
      <p:sp>
        <p:nvSpPr>
          <p:cNvPr id="627" name="Google Shape;627;p99"/>
          <p:cNvSpPr txBox="1">
            <a:spLocks noGrp="1"/>
          </p:cNvSpPr>
          <p:nvPr>
            <p:ph type="body" idx="2"/>
          </p:nvPr>
        </p:nvSpPr>
        <p:spPr>
          <a:xfrm>
            <a:off x="720200" y="1497450"/>
            <a:ext cx="7788000" cy="5360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gt;"/>
            </a:pPr>
            <a:r>
              <a:rPr lang="en-US" sz="2000" u="sng">
                <a:solidFill>
                  <a:schemeClr val="hlink"/>
                </a:solidFill>
                <a:hlinkClick r:id="rId3"/>
              </a:rPr>
              <a:t>NIH NOT OD 14-124</a:t>
            </a:r>
            <a:r>
              <a:rPr lang="en-US" sz="2000"/>
              <a:t>: Genomic Data Sharing Policy</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4"/>
              </a:rPr>
              <a:t>NIH NOT OD 24-157</a:t>
            </a:r>
            <a:r>
              <a:rPr lang="en-US" sz="2000"/>
              <a:t>: Implementation Update for Data Management and Access Practices Under the Genomic Data Sharing Policy</a:t>
            </a:r>
            <a:endParaRPr sz="2000"/>
          </a:p>
          <a:p>
            <a:pPr marL="457200" lvl="0" indent="-355600" algn="l" rtl="0">
              <a:lnSpc>
                <a:spcPct val="115000"/>
              </a:lnSpc>
              <a:spcBef>
                <a:spcPts val="0"/>
              </a:spcBef>
              <a:spcAft>
                <a:spcPts val="0"/>
              </a:spcAft>
              <a:buSzPts val="2000"/>
              <a:buChar char="&gt;"/>
            </a:pPr>
            <a:r>
              <a:rPr lang="en-US" sz="2000" u="sng">
                <a:solidFill>
                  <a:schemeClr val="accent5"/>
                </a:solidFill>
                <a:hlinkClick r:id="rId5">
                  <a:extLst>
                    <a:ext uri="{A12FA001-AC4F-418D-AE19-62706E023703}">
                      <ahyp:hlinkClr xmlns:ahyp="http://schemas.microsoft.com/office/drawing/2018/hyperlinkcolor" val="tx"/>
                    </a:ext>
                  </a:extLst>
                </a:hlinkClick>
              </a:rPr>
              <a:t>NIH NOT OD 25-02</a:t>
            </a:r>
            <a:r>
              <a:rPr lang="en-US" sz="2000"/>
              <a:t>: Standard Language for Developer Terms of Access in the Terms and Conditions of Award</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6"/>
              </a:rPr>
              <a:t>NIH Security Best Practices for Users of Controlled-Access Data</a:t>
            </a:r>
            <a:endParaRPr sz="2000"/>
          </a:p>
          <a:p>
            <a:pPr marL="457200" lvl="0" indent="-355600" algn="l" rtl="0">
              <a:lnSpc>
                <a:spcPct val="115000"/>
              </a:lnSpc>
              <a:spcBef>
                <a:spcPts val="0"/>
              </a:spcBef>
              <a:spcAft>
                <a:spcPts val="0"/>
              </a:spcAft>
              <a:buSzPts val="2000"/>
              <a:buChar char="&gt;"/>
            </a:pPr>
            <a:r>
              <a:rPr lang="en-US" sz="2000" u="sng">
                <a:solidFill>
                  <a:schemeClr val="accent5"/>
                </a:solidFill>
                <a:hlinkClick r:id="rId7">
                  <a:extLst>
                    <a:ext uri="{A12FA001-AC4F-418D-AE19-62706E023703}">
                      <ahyp:hlinkClr xmlns:ahyp="http://schemas.microsoft.com/office/drawing/2018/hyperlinkcolor" val="tx"/>
                    </a:ext>
                  </a:extLst>
                </a:hlinkClick>
              </a:rPr>
              <a:t>NIH Security Best Practice FAQs</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8"/>
              </a:rPr>
              <a:t>NIST SP 800-171</a:t>
            </a:r>
            <a:r>
              <a:rPr lang="en-US" sz="2000"/>
              <a:t>: Protecting Controlled Unclassified Information in Nonfederal Systems and Organizations</a:t>
            </a:r>
            <a:endParaRPr sz="2000"/>
          </a:p>
          <a:p>
            <a:pPr marL="0" lvl="0" indent="0" algn="l" rtl="0">
              <a:lnSpc>
                <a:spcPct val="115000"/>
              </a:lnSpc>
              <a:spcBef>
                <a:spcPts val="0"/>
              </a:spcBef>
              <a:spcAft>
                <a:spcPts val="0"/>
              </a:spcAft>
              <a:buSzPts val="2400"/>
              <a:buNone/>
            </a:pPr>
            <a:endParaRPr sz="2000"/>
          </a:p>
          <a:p>
            <a:pPr marL="0" lvl="0" indent="0" algn="l" rtl="0">
              <a:lnSpc>
                <a:spcPct val="115000"/>
              </a:lnSpc>
              <a:spcBef>
                <a:spcPts val="0"/>
              </a:spcBef>
              <a:spcAft>
                <a:spcPts val="0"/>
              </a:spcAft>
              <a:buSzPts val="2400"/>
              <a:buNone/>
            </a:pPr>
            <a:r>
              <a:rPr lang="en-US" sz="2000"/>
              <a:t>Stay tuned to MRAM for more resources in the </a:t>
            </a:r>
            <a:endParaRPr sz="2000"/>
          </a:p>
          <a:p>
            <a:pPr marL="0" lvl="0" indent="0" algn="l" rtl="0">
              <a:lnSpc>
                <a:spcPct val="115000"/>
              </a:lnSpc>
              <a:spcBef>
                <a:spcPts val="0"/>
              </a:spcBef>
              <a:spcAft>
                <a:spcPts val="0"/>
              </a:spcAft>
              <a:buSzPts val="2400"/>
              <a:buNone/>
            </a:pPr>
            <a:r>
              <a:rPr lang="en-US" sz="2000"/>
              <a:t>coming weeks.</a:t>
            </a:r>
            <a:endParaRPr sz="2000"/>
          </a:p>
          <a:p>
            <a:pPr marL="457200" marR="0" lvl="0" indent="0" algn="l" rtl="0">
              <a:lnSpc>
                <a:spcPct val="115000"/>
              </a:lnSpc>
              <a:spcBef>
                <a:spcPts val="0"/>
              </a:spcBef>
              <a:spcAft>
                <a:spcPts val="0"/>
              </a:spcAft>
              <a:buSzPts val="2400"/>
              <a:buNone/>
            </a:pP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0"/>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Encode Sans Black"/>
                <a:ea typeface="Encode Sans Black"/>
                <a:cs typeface="Encode Sans Black"/>
                <a:sym typeface="Encode Sans Black"/>
              </a:rPr>
              <a:t>Questions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1"/>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endParaRPr sz="3700" b="0" i="0" u="none" strike="noStrike" cap="none">
              <a:solidFill>
                <a:srgbClr val="4B2E83"/>
              </a:solidFill>
              <a:latin typeface="Encode Sans Black"/>
              <a:ea typeface="Encode Sans Black"/>
              <a:cs typeface="Encode Sans Black"/>
              <a:sym typeface="Encode Sans Black"/>
            </a:endParaRPr>
          </a:p>
          <a:p>
            <a:pPr marL="0" marR="0" lvl="0" indent="0" algn="l" rtl="0">
              <a:lnSpc>
                <a:spcPct val="100000"/>
              </a:lnSpc>
              <a:spcBef>
                <a:spcPts val="0"/>
              </a:spcBef>
              <a:spcAft>
                <a:spcPts val="0"/>
              </a:spcAft>
              <a:buClr>
                <a:srgbClr val="4B2E83"/>
              </a:buClr>
              <a:buSzPts val="1500"/>
              <a:buFont typeface="Arial"/>
              <a:buNone/>
            </a:pPr>
            <a:endParaRPr sz="3700" b="0" i="0" u="none" strike="noStrike" cap="none">
              <a:solidFill>
                <a:srgbClr val="4B2E83"/>
              </a:solidFill>
              <a:latin typeface="Encode Sans Black"/>
              <a:ea typeface="Encode Sans Black"/>
              <a:cs typeface="Encode Sans Black"/>
              <a:sym typeface="Encode Sans Black"/>
            </a:endParaRPr>
          </a:p>
          <a:p>
            <a:pPr marL="0" marR="0" lvl="0" indent="0" algn="l" rtl="0">
              <a:lnSpc>
                <a:spcPct val="100000"/>
              </a:lnSpc>
              <a:spcBef>
                <a:spcPts val="0"/>
              </a:spcBef>
              <a:spcAft>
                <a:spcPts val="0"/>
              </a:spcAft>
              <a:buClr>
                <a:srgbClr val="4B2E83"/>
              </a:buClr>
              <a:buSzPts val="1500"/>
              <a:buFont typeface="Arial"/>
              <a:buNone/>
            </a:pPr>
            <a:r>
              <a:rPr lang="en-US" sz="3700" b="0" i="0" u="none" strike="noStrike" cap="none">
                <a:solidFill>
                  <a:srgbClr val="4B2E83"/>
                </a:solidFill>
                <a:latin typeface="Encode Sans Black"/>
                <a:ea typeface="Encode Sans Black"/>
                <a:cs typeface="Encode Sans Black"/>
                <a:sym typeface="Encode Sans Black"/>
              </a:rPr>
              <a:t>Research Security Updates -</a:t>
            </a:r>
            <a:endParaRPr/>
          </a:p>
          <a:p>
            <a:pPr marL="0" marR="0" lvl="0" indent="0" algn="l" rtl="0">
              <a:lnSpc>
                <a:spcPct val="100000"/>
              </a:lnSpc>
              <a:spcBef>
                <a:spcPts val="0"/>
              </a:spcBef>
              <a:spcAft>
                <a:spcPts val="0"/>
              </a:spcAft>
              <a:buClr>
                <a:srgbClr val="4B2E83"/>
              </a:buClr>
              <a:buSzPts val="1500"/>
              <a:buFont typeface="Arial"/>
              <a:buNone/>
            </a:pPr>
            <a:r>
              <a:rPr lang="en-US" sz="3700" b="0" i="0" u="none" strike="noStrike" cap="none">
                <a:solidFill>
                  <a:srgbClr val="4B2E83"/>
                </a:solidFill>
                <a:latin typeface="Encode Sans Black"/>
                <a:ea typeface="Encode Sans Black"/>
                <a:cs typeface="Encode Sans Black"/>
                <a:sym typeface="Encode Sans Black"/>
              </a:rPr>
              <a:t>Malign Foreign Talent Recruitment Program Statement</a:t>
            </a:r>
            <a:endParaRPr/>
          </a:p>
        </p:txBody>
      </p:sp>
      <p:sp>
        <p:nvSpPr>
          <p:cNvPr id="638" name="Google Shape;638;p10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January 2025 MRAM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Carol Rhodes, Director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2"/>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Reminder: Malign Foreign Talent Recruitment Program Prohibition</a:t>
            </a:r>
            <a:endParaRPr/>
          </a:p>
        </p:txBody>
      </p:sp>
      <p:sp>
        <p:nvSpPr>
          <p:cNvPr id="645" name="Google Shape;645;p102"/>
          <p:cNvSpPr txBox="1">
            <a:spLocks noGrp="1"/>
          </p:cNvSpPr>
          <p:nvPr>
            <p:ph type="body" idx="2"/>
          </p:nvPr>
        </p:nvSpPr>
        <p:spPr>
          <a:xfrm>
            <a:off x="659300" y="1412800"/>
            <a:ext cx="8196300" cy="43395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480"/>
              </a:spcBef>
              <a:spcAft>
                <a:spcPts val="0"/>
              </a:spcAft>
              <a:buSzPts val="2400"/>
              <a:buChar char="&gt;"/>
            </a:pPr>
            <a:r>
              <a:rPr lang="en-US" sz="2100"/>
              <a:t>MFTRP definition: Programs, positions or activities sponsored by a country of concern that include </a:t>
            </a:r>
            <a:r>
              <a:rPr lang="en-US" sz="2100" u="sng">
                <a:solidFill>
                  <a:schemeClr val="hlink"/>
                </a:solidFill>
                <a:hlinkClick r:id="rId3"/>
              </a:rPr>
              <a:t>one or more indicators</a:t>
            </a:r>
            <a:r>
              <a:rPr lang="en-US" sz="2100"/>
              <a:t>. </a:t>
            </a:r>
            <a:endParaRPr sz="1700"/>
          </a:p>
          <a:p>
            <a:pPr marL="457200" lvl="0" indent="0" algn="l" rtl="0">
              <a:lnSpc>
                <a:spcPct val="100000"/>
              </a:lnSpc>
              <a:spcBef>
                <a:spcPts val="480"/>
              </a:spcBef>
              <a:spcAft>
                <a:spcPts val="0"/>
              </a:spcAft>
              <a:buSzPts val="2400"/>
              <a:buNone/>
            </a:pPr>
            <a:endParaRPr sz="1700"/>
          </a:p>
          <a:p>
            <a:pPr marL="457200" lvl="0" indent="-361950" algn="l" rtl="0">
              <a:lnSpc>
                <a:spcPct val="100000"/>
              </a:lnSpc>
              <a:spcBef>
                <a:spcPts val="480"/>
              </a:spcBef>
              <a:spcAft>
                <a:spcPts val="0"/>
              </a:spcAft>
              <a:buSzPts val="2100"/>
              <a:buChar char="&gt;"/>
            </a:pPr>
            <a:r>
              <a:rPr lang="en-US" sz="2100"/>
              <a:t>“Covered individual” definition: An individual who (A) contributes in a substantive, meaningful way to the scientific development or execution of an R&amp;D project proposed to be carried out with an . . . award from a Federal research agency; and (B) is designated as a covered individual by the Federal research agency concerned. See </a:t>
            </a:r>
            <a:r>
              <a:rPr lang="en-US" sz="2100" u="sng">
                <a:solidFill>
                  <a:schemeClr val="hlink"/>
                </a:solidFill>
                <a:hlinkClick r:id="rId4"/>
              </a:rPr>
              <a:t>Office of Science and Technology Policy (OSTP) Memo</a:t>
            </a:r>
            <a:r>
              <a:rPr lang="en-US" sz="2100"/>
              <a:t>.</a:t>
            </a:r>
            <a:endParaRPr sz="2100"/>
          </a:p>
          <a:p>
            <a:pPr marL="457200" lvl="0" indent="0" algn="l" rtl="0">
              <a:lnSpc>
                <a:spcPct val="100000"/>
              </a:lnSpc>
              <a:spcBef>
                <a:spcPts val="480"/>
              </a:spcBef>
              <a:spcAft>
                <a:spcPts val="0"/>
              </a:spcAft>
              <a:buSzPts val="2400"/>
              <a:buNone/>
            </a:pPr>
            <a:endParaRPr sz="2100"/>
          </a:p>
          <a:p>
            <a:pPr marL="457200" lvl="0" indent="-361950" algn="l" rtl="0">
              <a:lnSpc>
                <a:spcPct val="100000"/>
              </a:lnSpc>
              <a:spcBef>
                <a:spcPts val="480"/>
              </a:spcBef>
              <a:spcAft>
                <a:spcPts val="0"/>
              </a:spcAft>
              <a:buSzPts val="2100"/>
              <a:buChar char="&gt;"/>
            </a:pPr>
            <a:r>
              <a:rPr lang="en-US" sz="2100" u="sng">
                <a:solidFill>
                  <a:srgbClr val="4B2E83"/>
                </a:solidFill>
                <a:highlight>
                  <a:srgbClr val="FFFFFF"/>
                </a:highlight>
                <a:hlinkClick r:id="rId5">
                  <a:extLst>
                    <a:ext uri="{A12FA001-AC4F-418D-AE19-62706E023703}">
                      <ahyp:hlinkClr xmlns:ahyp="http://schemas.microsoft.com/office/drawing/2018/hyperlinkcolor" val="tx"/>
                    </a:ext>
                  </a:extLst>
                </a:hlinkClick>
              </a:rPr>
              <a:t>Prohibition On Participation By University Personnel In Malign Foreign Talent Recruitment Programs</a:t>
            </a:r>
            <a:endParaRPr sz="2100">
              <a:solidFill>
                <a:srgbClr val="4B2E83"/>
              </a:solidFill>
            </a:endParaRPr>
          </a:p>
          <a:p>
            <a:pPr marL="457200" lvl="0" indent="0" algn="l" rtl="0">
              <a:lnSpc>
                <a:spcPct val="100000"/>
              </a:lnSpc>
              <a:spcBef>
                <a:spcPts val="480"/>
              </a:spcBef>
              <a:spcAft>
                <a:spcPts val="0"/>
              </a:spcAft>
              <a:buSzPts val="2400"/>
              <a:buNone/>
            </a:pPr>
            <a:endParaRPr sz="2100"/>
          </a:p>
          <a:p>
            <a:pPr marL="457200" lvl="0" indent="0" algn="l" rtl="0">
              <a:lnSpc>
                <a:spcPct val="100000"/>
              </a:lnSpc>
              <a:spcBef>
                <a:spcPts val="480"/>
              </a:spcBef>
              <a:spcAft>
                <a:spcPts val="0"/>
              </a:spcAft>
              <a:buSzPts val="2400"/>
              <a:buNone/>
            </a:pPr>
            <a:endParaRPr sz="2100"/>
          </a:p>
          <a:p>
            <a:pPr marL="0" lvl="0" indent="0" algn="l" rtl="0">
              <a:lnSpc>
                <a:spcPct val="100000"/>
              </a:lnSpc>
              <a:spcBef>
                <a:spcPts val="480"/>
              </a:spcBef>
              <a:spcAft>
                <a:spcPts val="0"/>
              </a:spcAft>
              <a:buSzPts val="2400"/>
              <a:buNone/>
            </a:pP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3"/>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Malign Foreign Talent Recruitment Program (MFTRP)</a:t>
            </a:r>
            <a:endParaRPr/>
          </a:p>
        </p:txBody>
      </p:sp>
      <p:sp>
        <p:nvSpPr>
          <p:cNvPr id="652" name="Google Shape;652;p103"/>
          <p:cNvSpPr txBox="1">
            <a:spLocks noGrp="1"/>
          </p:cNvSpPr>
          <p:nvPr>
            <p:ph type="body" idx="2"/>
          </p:nvPr>
        </p:nvSpPr>
        <p:spPr>
          <a:xfrm>
            <a:off x="720200" y="1497450"/>
            <a:ext cx="7793100" cy="421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2400"/>
              <a:buNone/>
            </a:pPr>
            <a:r>
              <a:rPr lang="en-US" sz="1900"/>
              <a:t>U.S. Office of Science &amp; Technology Policy (OSTP) requirement: </a:t>
            </a:r>
            <a:endParaRPr sz="1900"/>
          </a:p>
          <a:p>
            <a:pPr marL="0" marR="0" lvl="0" indent="0" algn="l" rtl="0">
              <a:lnSpc>
                <a:spcPct val="115000"/>
              </a:lnSpc>
              <a:spcBef>
                <a:spcPts val="0"/>
              </a:spcBef>
              <a:spcAft>
                <a:spcPts val="0"/>
              </a:spcAft>
              <a:buSzPts val="2400"/>
              <a:buNone/>
            </a:pPr>
            <a:endParaRPr sz="1900"/>
          </a:p>
          <a:p>
            <a:pPr marL="0" marR="0" lvl="0" indent="0" algn="l" rtl="0">
              <a:lnSpc>
                <a:spcPct val="115000"/>
              </a:lnSpc>
              <a:spcBef>
                <a:spcPts val="0"/>
              </a:spcBef>
              <a:spcAft>
                <a:spcPts val="0"/>
              </a:spcAft>
              <a:buSzPts val="2400"/>
              <a:buNone/>
            </a:pPr>
            <a:r>
              <a:rPr lang="en-US" sz="1900" b="1"/>
              <a:t>Individual Certifications</a:t>
            </a:r>
            <a:endParaRPr sz="1900" b="1"/>
          </a:p>
          <a:p>
            <a:pPr marL="914400" marR="0" lvl="1" indent="-349250" algn="l" rtl="0">
              <a:lnSpc>
                <a:spcPct val="115000"/>
              </a:lnSpc>
              <a:spcBef>
                <a:spcPts val="0"/>
              </a:spcBef>
              <a:spcAft>
                <a:spcPts val="0"/>
              </a:spcAft>
              <a:buSzPts val="1900"/>
              <a:buChar char="–"/>
            </a:pPr>
            <a:r>
              <a:rPr lang="en-US" sz="1900"/>
              <a:t>Each covered individual listed in proposals certify they are not a party to a MFTRP … and annually certify for the duration of award.</a:t>
            </a:r>
            <a:endParaRPr sz="1900"/>
          </a:p>
          <a:p>
            <a:pPr marL="0" marR="0" lvl="0" indent="0" algn="l" rtl="0">
              <a:lnSpc>
                <a:spcPct val="115000"/>
              </a:lnSpc>
              <a:spcBef>
                <a:spcPts val="0"/>
              </a:spcBef>
              <a:spcAft>
                <a:spcPts val="0"/>
              </a:spcAft>
              <a:buSzPts val="2400"/>
              <a:buNone/>
            </a:pPr>
            <a:r>
              <a:rPr lang="en-US" sz="1900" b="1"/>
              <a:t>Institutional Certification </a:t>
            </a:r>
            <a:endParaRPr sz="1900" b="1"/>
          </a:p>
          <a:p>
            <a:pPr marL="914400" marR="0" lvl="1" indent="-349250" algn="l" rtl="0">
              <a:lnSpc>
                <a:spcPct val="115000"/>
              </a:lnSpc>
              <a:spcBef>
                <a:spcPts val="0"/>
              </a:spcBef>
              <a:spcAft>
                <a:spcPts val="0"/>
              </a:spcAft>
              <a:buSzPts val="1900"/>
              <a:buChar char="–"/>
            </a:pPr>
            <a:r>
              <a:rPr lang="en-US" sz="1900"/>
              <a:t>Institutions applying for an award certify that each covered individual who is employed by such institution of higher education or other organization has … complied.</a:t>
            </a:r>
            <a:endParaRPr sz="1900"/>
          </a:p>
          <a:p>
            <a:pPr marL="0" marR="0" lvl="0" indent="0" algn="l" rtl="0">
              <a:lnSpc>
                <a:spcPct val="115000"/>
              </a:lnSpc>
              <a:spcBef>
                <a:spcPts val="0"/>
              </a:spcBef>
              <a:spcAft>
                <a:spcPts val="0"/>
              </a:spcAft>
              <a:buSzPts val="2400"/>
              <a:buNone/>
            </a:pPr>
            <a:endParaRPr sz="1900"/>
          </a:p>
          <a:p>
            <a:pPr marL="0" marR="0" lvl="0" indent="0" algn="l" rtl="0">
              <a:lnSpc>
                <a:spcPct val="115000"/>
              </a:lnSpc>
              <a:spcBef>
                <a:spcPts val="0"/>
              </a:spcBef>
              <a:spcAft>
                <a:spcPts val="0"/>
              </a:spcAft>
              <a:buSzPts val="2400"/>
              <a:buNone/>
            </a:pPr>
            <a:r>
              <a:rPr lang="en-US" sz="1900"/>
              <a:t>Some agencies have incorporated these requirements into their forms &amp; others are still developing processes.</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04"/>
          <p:cNvSpPr txBox="1">
            <a:spLocks noGrp="1"/>
          </p:cNvSpPr>
          <p:nvPr>
            <p:ph type="title"/>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MFTRP Individual Certification </a:t>
            </a:r>
            <a:endParaRPr/>
          </a:p>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at the UW</a:t>
            </a:r>
            <a:endParaRPr/>
          </a:p>
        </p:txBody>
      </p:sp>
      <p:sp>
        <p:nvSpPr>
          <p:cNvPr id="659" name="Google Shape;659;p104"/>
          <p:cNvSpPr txBox="1">
            <a:spLocks noGrp="1"/>
          </p:cNvSpPr>
          <p:nvPr>
            <p:ph type="body" idx="2"/>
          </p:nvPr>
        </p:nvSpPr>
        <p:spPr>
          <a:xfrm>
            <a:off x="659300" y="1433075"/>
            <a:ext cx="8196300" cy="46239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480"/>
              </a:spcBef>
              <a:spcAft>
                <a:spcPts val="0"/>
              </a:spcAft>
              <a:buSzPts val="2300"/>
              <a:buChar char="&gt;"/>
            </a:pPr>
            <a:r>
              <a:rPr lang="en-US" sz="2300"/>
              <a:t>Coming end of Winter Quarter: As part of FIDS disclosure, all designated as Investigator on PI, Personnel &amp; Organizations page of eGC1 must indicate/certify they are not part of a MFTRP.</a:t>
            </a:r>
            <a:endParaRPr sz="2300"/>
          </a:p>
          <a:p>
            <a:pPr marL="0" lvl="0" indent="0" algn="l" rtl="0">
              <a:lnSpc>
                <a:spcPct val="100000"/>
              </a:lnSpc>
              <a:spcBef>
                <a:spcPts val="480"/>
              </a:spcBef>
              <a:spcAft>
                <a:spcPts val="0"/>
              </a:spcAft>
              <a:buSzPts val="2400"/>
              <a:buNone/>
            </a:pPr>
            <a:endParaRPr sz="2300"/>
          </a:p>
          <a:p>
            <a:pPr marL="457200" lvl="0" indent="-374650" algn="l" rtl="0">
              <a:lnSpc>
                <a:spcPct val="100000"/>
              </a:lnSpc>
              <a:spcBef>
                <a:spcPts val="480"/>
              </a:spcBef>
              <a:spcAft>
                <a:spcPts val="0"/>
              </a:spcAft>
              <a:buSzPts val="2300"/>
              <a:buChar char="&gt;"/>
            </a:pPr>
            <a:r>
              <a:rPr lang="en-US" sz="2300"/>
              <a:t>This would be in addition to certifications/statements made on individual’s Current and Pending Support forms or other sponsor forms.</a:t>
            </a:r>
            <a:endParaRPr sz="2300"/>
          </a:p>
          <a:p>
            <a:pPr marL="0" lvl="0" indent="0" algn="l" rtl="0">
              <a:lnSpc>
                <a:spcPct val="100000"/>
              </a:lnSpc>
              <a:spcBef>
                <a:spcPts val="480"/>
              </a:spcBef>
              <a:spcAft>
                <a:spcPts val="0"/>
              </a:spcAft>
              <a:buSzPts val="2400"/>
              <a:buNone/>
            </a:pPr>
            <a:endParaRPr sz="2300"/>
          </a:p>
          <a:p>
            <a:pPr marL="0" lvl="0" indent="0" algn="l" rtl="0">
              <a:lnSpc>
                <a:spcPct val="100000"/>
              </a:lnSpc>
              <a:spcBef>
                <a:spcPts val="480"/>
              </a:spcBef>
              <a:spcAft>
                <a:spcPts val="0"/>
              </a:spcAft>
              <a:buSzPts val="2400"/>
              <a:buNone/>
            </a:pPr>
            <a:r>
              <a:rPr lang="en-US" sz="2300" b="1"/>
              <a:t>Stay tuned for more details. </a:t>
            </a:r>
            <a:endParaRPr sz="2300" b="1"/>
          </a:p>
          <a:p>
            <a:pPr marL="0" lvl="0" indent="0" algn="l" rtl="0">
              <a:lnSpc>
                <a:spcPct val="100000"/>
              </a:lnSpc>
              <a:spcBef>
                <a:spcPts val="480"/>
              </a:spcBef>
              <a:spcAft>
                <a:spcPts val="0"/>
              </a:spcAft>
              <a:buSzPts val="2400"/>
              <a:buNone/>
            </a:pPr>
            <a:endParaRPr sz="2300" b="1"/>
          </a:p>
          <a:p>
            <a:pPr marL="0" lvl="0" indent="0" algn="l" rtl="0">
              <a:lnSpc>
                <a:spcPct val="100000"/>
              </a:lnSpc>
              <a:spcBef>
                <a:spcPts val="480"/>
              </a:spcBef>
              <a:spcAft>
                <a:spcPts val="0"/>
              </a:spcAft>
              <a:buSzPts val="2400"/>
              <a:buNone/>
            </a:pPr>
            <a:r>
              <a:rPr lang="en-US" sz="2300"/>
              <a:t>Questions on whether something qualifies as </a:t>
            </a:r>
            <a:endParaRPr sz="2300"/>
          </a:p>
          <a:p>
            <a:pPr marL="0" lvl="0" indent="0" algn="l" rtl="0">
              <a:lnSpc>
                <a:spcPct val="100000"/>
              </a:lnSpc>
              <a:spcBef>
                <a:spcPts val="480"/>
              </a:spcBef>
              <a:spcAft>
                <a:spcPts val="0"/>
              </a:spcAft>
              <a:buSzPts val="2400"/>
              <a:buNone/>
            </a:pPr>
            <a:r>
              <a:rPr lang="en-US" sz="2300"/>
              <a:t>an MFTRP? Send inquiry to research@uw.edu</a:t>
            </a: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5"/>
          <p:cNvSpPr txBox="1">
            <a:spLocks noGrp="1"/>
          </p:cNvSpPr>
          <p:nvPr>
            <p:ph type="title"/>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Encode Sans Black"/>
                <a:ea typeface="Encode Sans Black"/>
                <a:cs typeface="Encode Sans Black"/>
                <a:sym typeface="Encode Sans Black"/>
              </a:rPr>
              <a:t>Questions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6"/>
          <p:cNvSpPr txBox="1"/>
          <p:nvPr/>
        </p:nvSpPr>
        <p:spPr>
          <a:xfrm>
            <a:off x="609600" y="383256"/>
            <a:ext cx="23622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Open Sans ExtraBold"/>
                <a:ea typeface="Open Sans ExtraBold"/>
                <a:cs typeface="Open Sans ExtraBold"/>
                <a:sym typeface="Open Sans ExtraBold"/>
              </a:rPr>
              <a:t>MRAM UPDATE</a:t>
            </a:r>
            <a:endParaRPr/>
          </a:p>
        </p:txBody>
      </p:sp>
      <p:pic>
        <p:nvPicPr>
          <p:cNvPr id="670" name="Google Shape;670;p106" descr="A yellow and black logo displaying &quot;CORE Collaborative for Research Education&quot;"/>
          <p:cNvPicPr preferRelativeResize="0"/>
          <p:nvPr/>
        </p:nvPicPr>
        <p:blipFill rotWithShape="1">
          <a:blip r:embed="rId3">
            <a:alphaModFix/>
          </a:blip>
          <a:srcRect/>
          <a:stretch/>
        </p:blipFill>
        <p:spPr>
          <a:xfrm>
            <a:off x="484752" y="1234461"/>
            <a:ext cx="3048000" cy="855095"/>
          </a:xfrm>
          <a:prstGeom prst="rect">
            <a:avLst/>
          </a:prstGeom>
          <a:noFill/>
          <a:ln>
            <a:noFill/>
          </a:ln>
        </p:spPr>
      </p:pic>
      <p:sp>
        <p:nvSpPr>
          <p:cNvPr id="671" name="Google Shape;671;p106"/>
          <p:cNvSpPr txBox="1">
            <a:spLocks noGrp="1"/>
          </p:cNvSpPr>
          <p:nvPr>
            <p:ph type="title"/>
          </p:nvPr>
        </p:nvSpPr>
        <p:spPr>
          <a:xfrm>
            <a:off x="617308" y="2089556"/>
            <a:ext cx="5830887" cy="136207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Open Sans ExtraBold"/>
              <a:buNone/>
            </a:pPr>
            <a:r>
              <a:rPr lang="en-US">
                <a:latin typeface="Open Sans ExtraBold"/>
                <a:ea typeface="Open Sans ExtraBold"/>
                <a:cs typeface="Open Sans ExtraBold"/>
                <a:sym typeface="Open Sans ExtraBold"/>
              </a:rPr>
              <a:t>UPDATES</a:t>
            </a:r>
            <a:endParaRPr/>
          </a:p>
        </p:txBody>
      </p:sp>
      <p:sp>
        <p:nvSpPr>
          <p:cNvPr id="672" name="Google Shape;672;p106"/>
          <p:cNvSpPr txBox="1">
            <a:spLocks noGrp="1"/>
          </p:cNvSpPr>
          <p:nvPr>
            <p:ph type="body" idx="1"/>
          </p:nvPr>
        </p:nvSpPr>
        <p:spPr>
          <a:xfrm>
            <a:off x="609600" y="4138744"/>
            <a:ext cx="5297487" cy="673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262626"/>
              </a:buClr>
              <a:buSzPct val="100000"/>
              <a:buNone/>
            </a:pPr>
            <a:r>
              <a:rPr lang="en-US"/>
              <a:t>Laurie Stephan</a:t>
            </a:r>
            <a:endParaRPr/>
          </a:p>
          <a:p>
            <a:pPr marL="0" lvl="0" indent="0" algn="l" rtl="0">
              <a:spcBef>
                <a:spcPts val="370"/>
              </a:spcBef>
              <a:spcAft>
                <a:spcPts val="0"/>
              </a:spcAft>
              <a:buClr>
                <a:srgbClr val="262626"/>
              </a:buClr>
              <a:buSzPct val="100000"/>
              <a:buNone/>
            </a:pPr>
            <a:r>
              <a:rPr lang="en-US"/>
              <a:t>Associate Director for Learning, ORC</a:t>
            </a:r>
            <a:endParaRPr/>
          </a:p>
        </p:txBody>
      </p:sp>
      <p:cxnSp>
        <p:nvCxnSpPr>
          <p:cNvPr id="673" name="Google Shape;673;p106"/>
          <p:cNvCxnSpPr/>
          <p:nvPr/>
        </p:nvCxnSpPr>
        <p:spPr>
          <a:xfrm>
            <a:off x="609600" y="4800600"/>
            <a:ext cx="8686800" cy="0"/>
          </a:xfrm>
          <a:prstGeom prst="straightConnector1">
            <a:avLst/>
          </a:prstGeom>
          <a:noFill/>
          <a:ln w="28575" cap="flat" cmpd="sng">
            <a:solidFill>
              <a:srgbClr val="2F006D"/>
            </a:solidFill>
            <a:prstDash val="solid"/>
            <a:round/>
            <a:headEnd type="none" w="sm" len="sm"/>
            <a:tailEnd type="none" w="sm" len="sm"/>
          </a:ln>
        </p:spPr>
      </p:cxnSp>
      <p:sp>
        <p:nvSpPr>
          <p:cNvPr id="674" name="Google Shape;674;p106"/>
          <p:cNvSpPr txBox="1">
            <a:spLocks noGrp="1"/>
          </p:cNvSpPr>
          <p:nvPr>
            <p:ph type="dt" idx="10"/>
          </p:nvPr>
        </p:nvSpPr>
        <p:spPr>
          <a:xfrm>
            <a:off x="0" y="6477000"/>
            <a:ext cx="914400" cy="244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Open Sans"/>
                <a:ea typeface="Open Sans"/>
                <a:cs typeface="Open Sans"/>
                <a:sym typeface="Open Sans"/>
              </a:rPr>
              <a:t>Dec 2024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1"/>
          <p:cNvSpPr txBox="1">
            <a:spLocks noGrp="1"/>
          </p:cNvSpPr>
          <p:nvPr>
            <p:ph type="ctrTitle"/>
          </p:nvPr>
        </p:nvSpPr>
        <p:spPr>
          <a:xfrm>
            <a:off x="685800" y="-2387600"/>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Compliance and Ethics Week (1 of 2)</a:t>
            </a:r>
            <a:endParaRPr/>
          </a:p>
        </p:txBody>
      </p:sp>
      <p:pic>
        <p:nvPicPr>
          <p:cNvPr id="413" name="Google Shape;413;p71" descr="A purple background with white text and a columned building graphic"/>
          <p:cNvPicPr preferRelativeResize="0"/>
          <p:nvPr/>
        </p:nvPicPr>
        <p:blipFill rotWithShape="1">
          <a:blip r:embed="rId3">
            <a:alphaModFix/>
          </a:blip>
          <a:srcRect/>
          <a:stretch/>
        </p:blipFill>
        <p:spPr>
          <a:xfrm>
            <a:off x="0" y="857719"/>
            <a:ext cx="9144000" cy="5142562"/>
          </a:xfrm>
          <a:prstGeom prst="rect">
            <a:avLst/>
          </a:prstGeom>
          <a:noFill/>
          <a:ln>
            <a:noFill/>
          </a:ln>
        </p:spPr>
      </p:pic>
      <p:sp>
        <p:nvSpPr>
          <p:cNvPr id="414" name="Google Shape;414;p71"/>
          <p:cNvSpPr txBox="1"/>
          <p:nvPr/>
        </p:nvSpPr>
        <p:spPr>
          <a:xfrm>
            <a:off x="3093244" y="1868380"/>
            <a:ext cx="5950744" cy="41549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Arial"/>
                <a:ea typeface="Arial"/>
                <a:cs typeface="Arial"/>
                <a:sym typeface="Arial"/>
              </a:rPr>
              <a:t>Coffee &amp; Compliance: Conversations covering a range of topics with our partner offices</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Arial"/>
                <a:ea typeface="Arial"/>
                <a:cs typeface="Arial"/>
                <a:sym typeface="Arial"/>
              </a:rPr>
              <a:t>Compliance &amp; Ethics Week Tasks: Tangible steps you can take to up your compliance game in 2025</a:t>
            </a:r>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Arial"/>
                <a:ea typeface="Arial"/>
                <a:cs typeface="Arial"/>
                <a:sym typeface="Arial"/>
              </a:rPr>
              <a:t>Partner Offices Links: Review this wealth of information on important topics from across the UW</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7"/>
          <p:cNvSpPr txBox="1">
            <a:spLocks noGrp="1"/>
          </p:cNvSpPr>
          <p:nvPr>
            <p:ph type="title"/>
          </p:nvPr>
        </p:nvSpPr>
        <p:spPr>
          <a:xfrm>
            <a:off x="457200" y="277327"/>
            <a:ext cx="8229600" cy="7159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50052"/>
              </a:buClr>
              <a:buSzPts val="3200"/>
              <a:buFont typeface="Open Sans ExtraBold"/>
              <a:buNone/>
            </a:pPr>
            <a:r>
              <a:rPr lang="en-US" sz="3200" b="0">
                <a:solidFill>
                  <a:srgbClr val="250052"/>
                </a:solidFill>
                <a:latin typeface="Open Sans ExtraBold"/>
                <a:ea typeface="Open Sans ExtraBold"/>
                <a:cs typeface="Open Sans ExtraBold"/>
                <a:sym typeface="Open Sans ExtraBold"/>
              </a:rPr>
              <a:t>MIGRATION TO TALENT LMS</a:t>
            </a:r>
            <a:endParaRPr/>
          </a:p>
        </p:txBody>
      </p:sp>
      <p:sp>
        <p:nvSpPr>
          <p:cNvPr id="680" name="Google Shape;680;p107"/>
          <p:cNvSpPr txBox="1">
            <a:spLocks noGrp="1"/>
          </p:cNvSpPr>
          <p:nvPr>
            <p:ph type="body" idx="1"/>
          </p:nvPr>
        </p:nvSpPr>
        <p:spPr>
          <a:xfrm>
            <a:off x="2336800" y="1338748"/>
            <a:ext cx="6350000" cy="4525963"/>
          </a:xfrm>
          <a:prstGeom prst="rect">
            <a:avLst/>
          </a:prstGeom>
          <a:noFill/>
          <a:ln>
            <a:noFill/>
          </a:ln>
        </p:spPr>
        <p:txBody>
          <a:bodyPr spcFirstLastPara="1" wrap="square" lIns="91425" tIns="45700" rIns="91425" bIns="45700" anchor="t" anchorCtr="0">
            <a:normAutofit fontScale="92500"/>
          </a:bodyPr>
          <a:lstStyle/>
          <a:p>
            <a:pPr marL="742950" lvl="1" indent="-285750" algn="l" rtl="0">
              <a:lnSpc>
                <a:spcPct val="150000"/>
              </a:lnSpc>
              <a:spcBef>
                <a:spcPts val="0"/>
              </a:spcBef>
              <a:spcAft>
                <a:spcPts val="0"/>
              </a:spcAft>
              <a:buClr>
                <a:srgbClr val="000000"/>
              </a:buClr>
              <a:buSzPct val="100000"/>
              <a:buFont typeface="Arial"/>
              <a:buChar char="•"/>
            </a:pPr>
            <a:r>
              <a:rPr lang="en-US" sz="3000" b="0" i="0" u="none" strike="noStrike">
                <a:solidFill>
                  <a:srgbClr val="000000"/>
                </a:solidFill>
                <a:latin typeface="Arial"/>
                <a:ea typeface="Arial"/>
                <a:cs typeface="Arial"/>
                <a:sym typeface="Arial"/>
              </a:rPr>
              <a:t>Self-serve progress tracking</a:t>
            </a:r>
            <a:r>
              <a:rPr lang="en-US" sz="3000" b="0" i="0">
                <a:latin typeface="Arial"/>
                <a:ea typeface="Arial"/>
                <a:cs typeface="Arial"/>
                <a:sym typeface="Arial"/>
              </a:rPr>
              <a:t>​</a:t>
            </a:r>
            <a:endParaRPr/>
          </a:p>
          <a:p>
            <a:pPr marL="742950" lvl="1" indent="-285750" algn="l" rtl="0">
              <a:lnSpc>
                <a:spcPct val="150000"/>
              </a:lnSpc>
              <a:spcBef>
                <a:spcPts val="600"/>
              </a:spcBef>
              <a:spcAft>
                <a:spcPts val="0"/>
              </a:spcAft>
              <a:buClr>
                <a:schemeClr val="dk1"/>
              </a:buClr>
              <a:buSzPct val="100000"/>
              <a:buFont typeface="Arial"/>
              <a:buChar char="•"/>
            </a:pPr>
            <a:r>
              <a:rPr lang="en-US" sz="3000">
                <a:latin typeface="Arial"/>
                <a:ea typeface="Arial"/>
                <a:cs typeface="Arial"/>
                <a:sym typeface="Arial"/>
              </a:rPr>
              <a:t>Transcripts updated more quickly</a:t>
            </a:r>
            <a:endParaRPr/>
          </a:p>
          <a:p>
            <a:pPr marL="1143000" lvl="2" indent="-228600" algn="l" rtl="0">
              <a:lnSpc>
                <a:spcPct val="120000"/>
              </a:lnSpc>
              <a:spcBef>
                <a:spcPts val="600"/>
              </a:spcBef>
              <a:spcAft>
                <a:spcPts val="0"/>
              </a:spcAft>
              <a:buClr>
                <a:schemeClr val="dk1"/>
              </a:buClr>
              <a:buSzPct val="100000"/>
              <a:buChar char="•"/>
            </a:pPr>
            <a:r>
              <a:rPr lang="en-US" sz="2200" b="0" i="0">
                <a:latin typeface="Arial"/>
                <a:ea typeface="Arial"/>
                <a:cs typeface="Arial"/>
                <a:sym typeface="Arial"/>
              </a:rPr>
              <a:t>Zoom webinar within one workday</a:t>
            </a:r>
            <a:endParaRPr/>
          </a:p>
          <a:p>
            <a:pPr marL="1143000" lvl="2" indent="-228600" algn="l" rtl="0">
              <a:lnSpc>
                <a:spcPct val="120000"/>
              </a:lnSpc>
              <a:spcBef>
                <a:spcPts val="0"/>
              </a:spcBef>
              <a:spcAft>
                <a:spcPts val="0"/>
              </a:spcAft>
              <a:buClr>
                <a:schemeClr val="dk1"/>
              </a:buClr>
              <a:buSzPct val="100000"/>
              <a:buChar char="•"/>
            </a:pPr>
            <a:r>
              <a:rPr lang="en-US" sz="2200" b="0" i="0">
                <a:latin typeface="Arial"/>
                <a:ea typeface="Arial"/>
                <a:cs typeface="Arial"/>
                <a:sym typeface="Arial"/>
              </a:rPr>
              <a:t>On-Demand completions immediately</a:t>
            </a:r>
            <a:endParaRPr/>
          </a:p>
          <a:p>
            <a:pPr marL="742950" lvl="1" indent="-285750" algn="l" rtl="0">
              <a:spcBef>
                <a:spcPts val="1755"/>
              </a:spcBef>
              <a:spcAft>
                <a:spcPts val="0"/>
              </a:spcAft>
              <a:buClr>
                <a:srgbClr val="000000"/>
              </a:buClr>
              <a:buSzPct val="100000"/>
              <a:buFont typeface="Arial"/>
              <a:buChar char="•"/>
            </a:pPr>
            <a:r>
              <a:rPr lang="en-US" sz="3000" b="0" i="0" u="none" strike="noStrike">
                <a:solidFill>
                  <a:srgbClr val="000000"/>
                </a:solidFill>
                <a:latin typeface="Arial"/>
                <a:ea typeface="Arial"/>
                <a:cs typeface="Arial"/>
                <a:sym typeface="Arial"/>
              </a:rPr>
              <a:t>Certificates issued automatically</a:t>
            </a:r>
            <a:r>
              <a:rPr lang="en-US" sz="3000" b="0" i="0">
                <a:latin typeface="Arial"/>
                <a:ea typeface="Arial"/>
                <a:cs typeface="Arial"/>
                <a:sym typeface="Arial"/>
              </a:rPr>
              <a:t>​​</a:t>
            </a:r>
            <a:endParaRPr/>
          </a:p>
          <a:p>
            <a:pPr marL="742950" lvl="1" indent="-285750" algn="l" rtl="0">
              <a:lnSpc>
                <a:spcPct val="150000"/>
              </a:lnSpc>
              <a:spcBef>
                <a:spcPts val="600"/>
              </a:spcBef>
              <a:spcAft>
                <a:spcPts val="0"/>
              </a:spcAft>
              <a:buClr>
                <a:srgbClr val="000000"/>
              </a:buClr>
              <a:buSzPct val="100000"/>
              <a:buFont typeface="Arial"/>
              <a:buChar char="•"/>
            </a:pPr>
            <a:r>
              <a:rPr lang="en-US" sz="3000" b="0" i="0" u="none" strike="noStrike">
                <a:solidFill>
                  <a:srgbClr val="000000"/>
                </a:solidFill>
                <a:latin typeface="Arial"/>
                <a:ea typeface="Arial"/>
                <a:cs typeface="Arial"/>
                <a:sym typeface="Arial"/>
              </a:rPr>
              <a:t>Calendar</a:t>
            </a:r>
            <a:endParaRPr/>
          </a:p>
          <a:p>
            <a:pPr marL="742950" lvl="1" indent="-285750" algn="l" rtl="0">
              <a:lnSpc>
                <a:spcPct val="150000"/>
              </a:lnSpc>
              <a:spcBef>
                <a:spcPts val="600"/>
              </a:spcBef>
              <a:spcAft>
                <a:spcPts val="0"/>
              </a:spcAft>
              <a:buClr>
                <a:srgbClr val="000000"/>
              </a:buClr>
              <a:buSzPct val="100000"/>
              <a:buFont typeface="Arial"/>
              <a:buChar char="•"/>
            </a:pPr>
            <a:r>
              <a:rPr lang="en-US" sz="3000">
                <a:solidFill>
                  <a:srgbClr val="000000"/>
                </a:solidFill>
                <a:latin typeface="Arial"/>
                <a:ea typeface="Arial"/>
                <a:cs typeface="Arial"/>
                <a:sym typeface="Arial"/>
              </a:rPr>
              <a:t>Notifications that make sense</a:t>
            </a:r>
            <a:endParaRPr sz="3000" b="0" i="0">
              <a:latin typeface="Arial"/>
              <a:ea typeface="Arial"/>
              <a:cs typeface="Arial"/>
              <a:sym typeface="Arial"/>
            </a:endParaRPr>
          </a:p>
          <a:p>
            <a:pPr marL="0" lvl="0" indent="0" algn="l" rtl="0">
              <a:lnSpc>
                <a:spcPct val="150000"/>
              </a:lnSpc>
              <a:spcBef>
                <a:spcPts val="740"/>
              </a:spcBef>
              <a:spcAft>
                <a:spcPts val="0"/>
              </a:spcAft>
              <a:buClr>
                <a:schemeClr val="dk1"/>
              </a:buClr>
              <a:buSzPct val="100000"/>
              <a:buNone/>
            </a:pPr>
            <a:endParaRPr sz="4000">
              <a:latin typeface="Arial"/>
              <a:ea typeface="Arial"/>
              <a:cs typeface="Arial"/>
              <a:sym typeface="Arial"/>
            </a:endParaRPr>
          </a:p>
        </p:txBody>
      </p:sp>
      <p:pic>
        <p:nvPicPr>
          <p:cNvPr id="681" name="Google Shape;681;p107" descr="A purple line art of a phone and a thumb up. "/>
          <p:cNvPicPr preferRelativeResize="0"/>
          <p:nvPr/>
        </p:nvPicPr>
        <p:blipFill rotWithShape="1">
          <a:blip r:embed="rId3">
            <a:alphaModFix/>
          </a:blip>
          <a:srcRect/>
          <a:stretch/>
        </p:blipFill>
        <p:spPr>
          <a:xfrm>
            <a:off x="493776" y="2036500"/>
            <a:ext cx="2015744" cy="2015744"/>
          </a:xfrm>
          <a:prstGeom prst="rect">
            <a:avLst/>
          </a:prstGeom>
          <a:solidFill>
            <a:srgbClr val="FFFFFF"/>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0">
                                            <p:txEl>
                                              <p:pRg st="0" end="0"/>
                                            </p:txEl>
                                          </p:spTgt>
                                        </p:tgtEl>
                                        <p:attrNameLst>
                                          <p:attrName>style.visibility</p:attrName>
                                        </p:attrNameLst>
                                      </p:cBhvr>
                                      <p:to>
                                        <p:strVal val="visible"/>
                                      </p:to>
                                    </p:set>
                                    <p:animEffect transition="in" filter="fade">
                                      <p:cBhvr>
                                        <p:cTn id="12" dur="500"/>
                                        <p:tgtEl>
                                          <p:spTgt spid="6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0">
                                            <p:txEl>
                                              <p:pRg st="1" end="1"/>
                                            </p:txEl>
                                          </p:spTgt>
                                        </p:tgtEl>
                                        <p:attrNameLst>
                                          <p:attrName>style.visibility</p:attrName>
                                        </p:attrNameLst>
                                      </p:cBhvr>
                                      <p:to>
                                        <p:strVal val="visible"/>
                                      </p:to>
                                    </p:set>
                                    <p:animEffect transition="in" filter="fade">
                                      <p:cBhvr>
                                        <p:cTn id="17" dur="500"/>
                                        <p:tgtEl>
                                          <p:spTgt spid="6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0">
                                            <p:txEl>
                                              <p:pRg st="2" end="2"/>
                                            </p:txEl>
                                          </p:spTgt>
                                        </p:tgtEl>
                                        <p:attrNameLst>
                                          <p:attrName>style.visibility</p:attrName>
                                        </p:attrNameLst>
                                      </p:cBhvr>
                                      <p:to>
                                        <p:strVal val="visible"/>
                                      </p:to>
                                    </p:set>
                                    <p:animEffect transition="in" filter="fade">
                                      <p:cBhvr>
                                        <p:cTn id="22" dur="500"/>
                                        <p:tgtEl>
                                          <p:spTgt spid="6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0">
                                            <p:txEl>
                                              <p:pRg st="3" end="3"/>
                                            </p:txEl>
                                          </p:spTgt>
                                        </p:tgtEl>
                                        <p:attrNameLst>
                                          <p:attrName>style.visibility</p:attrName>
                                        </p:attrNameLst>
                                      </p:cBhvr>
                                      <p:to>
                                        <p:strVal val="visible"/>
                                      </p:to>
                                    </p:set>
                                    <p:animEffect transition="in" filter="fade">
                                      <p:cBhvr>
                                        <p:cTn id="27" dur="500"/>
                                        <p:tgtEl>
                                          <p:spTgt spid="6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0">
                                            <p:txEl>
                                              <p:pRg st="4" end="4"/>
                                            </p:txEl>
                                          </p:spTgt>
                                        </p:tgtEl>
                                        <p:attrNameLst>
                                          <p:attrName>style.visibility</p:attrName>
                                        </p:attrNameLst>
                                      </p:cBhvr>
                                      <p:to>
                                        <p:strVal val="visible"/>
                                      </p:to>
                                    </p:set>
                                    <p:animEffect transition="in" filter="fade">
                                      <p:cBhvr>
                                        <p:cTn id="32" dur="500"/>
                                        <p:tgtEl>
                                          <p:spTgt spid="68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0">
                                            <p:txEl>
                                              <p:pRg st="5" end="5"/>
                                            </p:txEl>
                                          </p:spTgt>
                                        </p:tgtEl>
                                        <p:attrNameLst>
                                          <p:attrName>style.visibility</p:attrName>
                                        </p:attrNameLst>
                                      </p:cBhvr>
                                      <p:to>
                                        <p:strVal val="visible"/>
                                      </p:to>
                                    </p:set>
                                    <p:animEffect transition="in" filter="fade">
                                      <p:cBhvr>
                                        <p:cTn id="37" dur="500"/>
                                        <p:tgtEl>
                                          <p:spTgt spid="6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0">
                                            <p:txEl>
                                              <p:pRg st="6" end="6"/>
                                            </p:txEl>
                                          </p:spTgt>
                                        </p:tgtEl>
                                        <p:attrNameLst>
                                          <p:attrName>style.visibility</p:attrName>
                                        </p:attrNameLst>
                                      </p:cBhvr>
                                      <p:to>
                                        <p:strVal val="visible"/>
                                      </p:to>
                                    </p:set>
                                    <p:animEffect transition="in" filter="fade">
                                      <p:cBhvr>
                                        <p:cTn id="42" dur="500"/>
                                        <p:tgtEl>
                                          <p:spTgt spid="68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80">
                                            <p:txEl>
                                              <p:pRg st="7" end="7"/>
                                            </p:txEl>
                                          </p:spTgt>
                                        </p:tgtEl>
                                        <p:attrNameLst>
                                          <p:attrName>style.visibility</p:attrName>
                                        </p:attrNameLst>
                                      </p:cBhvr>
                                      <p:to>
                                        <p:strVal val="visible"/>
                                      </p:to>
                                    </p:set>
                                    <p:animEffect transition="in" filter="fade">
                                      <p:cBhvr>
                                        <p:cTn id="47" dur="500"/>
                                        <p:tgtEl>
                                          <p:spTgt spid="6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8"/>
          <p:cNvSpPr txBox="1">
            <a:spLocks noGrp="1"/>
          </p:cNvSpPr>
          <p:nvPr>
            <p:ph type="title" idx="4294967295"/>
          </p:nvPr>
        </p:nvSpPr>
        <p:spPr>
          <a:xfrm>
            <a:off x="457200" y="162878"/>
            <a:ext cx="8229600" cy="79215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chemeClr val="accent1"/>
              </a:buClr>
              <a:buSzPct val="100000"/>
              <a:buFont typeface="Open Sans ExtraBold"/>
              <a:buNone/>
            </a:pPr>
            <a:r>
              <a:rPr lang="en-US" sz="2800" b="1" i="0" u="none" strike="noStrike" cap="none">
                <a:solidFill>
                  <a:schemeClr val="accent1"/>
                </a:solidFill>
                <a:latin typeface="Open Sans ExtraBold"/>
                <a:ea typeface="Open Sans ExtraBold"/>
                <a:cs typeface="Open Sans ExtraBold"/>
                <a:sym typeface="Open Sans ExtraBold"/>
              </a:rPr>
              <a:t>2025 WINTER SCHEDULE</a:t>
            </a:r>
            <a:endParaRPr/>
          </a:p>
        </p:txBody>
      </p:sp>
      <p:sp>
        <p:nvSpPr>
          <p:cNvPr id="687" name="Google Shape;687;p108"/>
          <p:cNvSpPr txBox="1"/>
          <p:nvPr/>
        </p:nvSpPr>
        <p:spPr>
          <a:xfrm>
            <a:off x="509968" y="727787"/>
            <a:ext cx="89021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strike="noStrike" cap="none">
                <a:solidFill>
                  <a:srgbClr val="0070C0"/>
                </a:solidFill>
                <a:latin typeface="Calibri"/>
                <a:ea typeface="Calibri"/>
                <a:cs typeface="Calibri"/>
                <a:sym typeface="Calibri"/>
              </a:rPr>
              <a:t>Course Registration </a:t>
            </a:r>
            <a:r>
              <a:rPr lang="en-US" sz="1800" b="0" i="0" u="none" strike="noStrike" cap="none">
                <a:solidFill>
                  <a:srgbClr val="000000"/>
                </a:solidFill>
                <a:latin typeface="Calibri"/>
                <a:ea typeface="Calibri"/>
                <a:cs typeface="Calibri"/>
                <a:sym typeface="Calibri"/>
              </a:rPr>
              <a:t>(https://certificateresearchadmin-uwashington.talentlms.com/plus)</a:t>
            </a:r>
            <a:endParaRPr/>
          </a:p>
        </p:txBody>
      </p:sp>
      <p:graphicFrame>
        <p:nvGraphicFramePr>
          <p:cNvPr id="688" name="Google Shape;688;p108"/>
          <p:cNvGraphicFramePr/>
          <p:nvPr/>
        </p:nvGraphicFramePr>
        <p:xfrm>
          <a:off x="316928" y="1198562"/>
          <a:ext cx="3000000" cy="3000000"/>
        </p:xfrm>
        <a:graphic>
          <a:graphicData uri="http://schemas.openxmlformats.org/drawingml/2006/table">
            <a:tbl>
              <a:tblPr firstRow="1" bandRow="1">
                <a:noFill/>
                <a:tableStyleId>{95B1F194-559D-49A4-8D31-F20A03587C38}</a:tableStyleId>
              </a:tblPr>
              <a:tblGrid>
                <a:gridCol w="5262875">
                  <a:extLst>
                    <a:ext uri="{9D8B030D-6E8A-4147-A177-3AD203B41FA5}">
                      <a16:colId xmlns:a16="http://schemas.microsoft.com/office/drawing/2014/main" val="20000"/>
                    </a:ext>
                  </a:extLst>
                </a:gridCol>
                <a:gridCol w="1107450">
                  <a:extLst>
                    <a:ext uri="{9D8B030D-6E8A-4147-A177-3AD203B41FA5}">
                      <a16:colId xmlns:a16="http://schemas.microsoft.com/office/drawing/2014/main" val="20001"/>
                    </a:ext>
                  </a:extLst>
                </a:gridCol>
                <a:gridCol w="22250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Course</a:t>
                      </a:r>
                      <a:endParaRPr/>
                    </a:p>
                  </a:txBody>
                  <a:tcPr marL="91450" marR="91450" marT="45725" marB="45725"/>
                </a:tc>
                <a:tc>
                  <a:txBody>
                    <a:bodyPr/>
                    <a:lstStyle/>
                    <a:p>
                      <a:pPr marL="0" marR="0" lvl="0" indent="0" algn="l" rtl="0">
                        <a:spcBef>
                          <a:spcPts val="0"/>
                        </a:spcBef>
                        <a:spcAft>
                          <a:spcPts val="0"/>
                        </a:spcAft>
                        <a:buNone/>
                      </a:pPr>
                      <a:r>
                        <a:rPr lang="en-US" sz="1800"/>
                        <a:t>Date</a:t>
                      </a:r>
                      <a:endParaRPr/>
                    </a:p>
                  </a:txBody>
                  <a:tcPr marL="91450" marR="91450" marT="45725" marB="45725"/>
                </a:tc>
                <a:tc>
                  <a:txBody>
                    <a:bodyPr/>
                    <a:lstStyle/>
                    <a:p>
                      <a:pPr marL="0" marR="0" lvl="0" indent="0" algn="l" rtl="0">
                        <a:spcBef>
                          <a:spcPts val="0"/>
                        </a:spcBef>
                        <a:spcAft>
                          <a:spcPts val="0"/>
                        </a:spcAft>
                        <a:buNone/>
                      </a:pPr>
                      <a:r>
                        <a:rPr lang="en-US" sz="1800"/>
                        <a:t>Time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Blueprint of a Proposal</a:t>
                      </a:r>
                      <a:endParaRPr sz="1600"/>
                    </a:p>
                  </a:txBody>
                  <a:tcPr marL="91450" marR="91450" marT="45725" marB="45725"/>
                </a:tc>
                <a:tc>
                  <a:txBody>
                    <a:bodyPr/>
                    <a:lstStyle/>
                    <a:p>
                      <a:pPr marL="0" marR="0" lvl="0" indent="0" algn="l" rtl="0">
                        <a:spcBef>
                          <a:spcPts val="0"/>
                        </a:spcBef>
                        <a:spcAft>
                          <a:spcPts val="0"/>
                        </a:spcAft>
                        <a:buNone/>
                      </a:pPr>
                      <a:r>
                        <a:rPr lang="en-US" sz="1600"/>
                        <a:t>Jan 7</a:t>
                      </a:r>
                      <a:endParaRPr/>
                    </a:p>
                  </a:txBody>
                  <a:tcPr marL="91450" marR="91450" marT="45725" marB="45725"/>
                </a:tc>
                <a:tc>
                  <a:txBody>
                    <a:bodyPr/>
                    <a:lstStyle/>
                    <a:p>
                      <a:pPr marL="0" marR="0" lvl="0" indent="0" algn="l" rtl="0">
                        <a:spcBef>
                          <a:spcPts val="0"/>
                        </a:spcBef>
                        <a:spcAft>
                          <a:spcPts val="0"/>
                        </a:spcAft>
                        <a:buNone/>
                      </a:pPr>
                      <a:r>
                        <a:rPr lang="en-US" sz="1600"/>
                        <a:t>9:30 am-12:00 pm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SAGE: Creating and Submitting eGC1s</a:t>
                      </a:r>
                      <a:endParaRPr sz="1600"/>
                    </a:p>
                  </a:txBody>
                  <a:tcPr marL="91450" marR="91450" marT="45725" marB="45725"/>
                </a:tc>
                <a:tc>
                  <a:txBody>
                    <a:bodyPr/>
                    <a:lstStyle/>
                    <a:p>
                      <a:pPr marL="0" marR="0" lvl="0" indent="0" algn="l" rtl="0">
                        <a:spcBef>
                          <a:spcPts val="0"/>
                        </a:spcBef>
                        <a:spcAft>
                          <a:spcPts val="0"/>
                        </a:spcAft>
                        <a:buNone/>
                      </a:pPr>
                      <a:r>
                        <a:rPr lang="en-US" sz="1600"/>
                        <a:t>Jan 14</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SAGE: Creating NIH Proposals in Grant Runner</a:t>
                      </a:r>
                      <a:endParaRPr sz="1600"/>
                    </a:p>
                  </a:txBody>
                  <a:tcPr marL="91450" marR="91450" marT="45725" marB="45725"/>
                </a:tc>
                <a:tc>
                  <a:txBody>
                    <a:bodyPr/>
                    <a:lstStyle/>
                    <a:p>
                      <a:pPr marL="0" marR="0" lvl="0" indent="0" algn="l" rtl="0">
                        <a:spcBef>
                          <a:spcPts val="0"/>
                        </a:spcBef>
                        <a:spcAft>
                          <a:spcPts val="0"/>
                        </a:spcAft>
                        <a:buNone/>
                      </a:pPr>
                      <a:r>
                        <a:rPr lang="en-US" sz="1600"/>
                        <a:t>Jan 21</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3"/>
                  </a:ext>
                </a:extLst>
              </a:tr>
              <a:tr h="203200">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Understanding Your New Award</a:t>
                      </a:r>
                      <a:endParaRPr sz="1600"/>
                    </a:p>
                  </a:txBody>
                  <a:tcPr marL="91450" marR="91450" marT="45725" marB="45725"/>
                </a:tc>
                <a:tc>
                  <a:txBody>
                    <a:bodyPr/>
                    <a:lstStyle/>
                    <a:p>
                      <a:pPr marL="0" marR="0" lvl="0" indent="0" algn="l" rtl="0">
                        <a:spcBef>
                          <a:spcPts val="0"/>
                        </a:spcBef>
                        <a:spcAft>
                          <a:spcPts val="0"/>
                        </a:spcAft>
                        <a:buNone/>
                      </a:pPr>
                      <a:r>
                        <a:rPr lang="en-US" sz="1600"/>
                        <a:t>Jan 30</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9:30 am-11:00 am</a:t>
                      </a:r>
                      <a:endParaRPr sz="16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Reading the Notice of Award</a:t>
                      </a:r>
                      <a:endParaRPr sz="1600"/>
                    </a:p>
                  </a:txBody>
                  <a:tcPr marL="91450" marR="91450" marT="45725" marB="45725"/>
                </a:tc>
                <a:tc>
                  <a:txBody>
                    <a:bodyPr/>
                    <a:lstStyle/>
                    <a:p>
                      <a:pPr marL="0" marR="0" lvl="0" indent="0" algn="l" rtl="0">
                        <a:spcBef>
                          <a:spcPts val="0"/>
                        </a:spcBef>
                        <a:spcAft>
                          <a:spcPts val="0"/>
                        </a:spcAft>
                        <a:buNone/>
                      </a:pPr>
                      <a:r>
                        <a:rPr lang="en-US" sz="1600"/>
                        <a:t>Feb 2</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9:30 am-11:00 am</a:t>
                      </a:r>
                      <a:endParaRPr sz="16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SAGE: Budget</a:t>
                      </a:r>
                      <a:endParaRPr sz="1600"/>
                    </a:p>
                  </a:txBody>
                  <a:tcPr marL="91450" marR="91450" marT="45725" marB="45725"/>
                </a:tc>
                <a:tc>
                  <a:txBody>
                    <a:bodyPr/>
                    <a:lstStyle/>
                    <a:p>
                      <a:pPr marL="0" marR="0" lvl="0" indent="0" algn="l" rtl="0">
                        <a:spcBef>
                          <a:spcPts val="0"/>
                        </a:spcBef>
                        <a:spcAft>
                          <a:spcPts val="0"/>
                        </a:spcAft>
                        <a:buNone/>
                      </a:pPr>
                      <a:r>
                        <a:rPr lang="en-US" sz="1600"/>
                        <a:t>Feb 4</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SAGE Awards</a:t>
                      </a:r>
                      <a:endParaRPr sz="1600"/>
                    </a:p>
                  </a:txBody>
                  <a:tcPr marL="91450" marR="91450" marT="45725" marB="45725"/>
                </a:tc>
                <a:tc>
                  <a:txBody>
                    <a:bodyPr/>
                    <a:lstStyle/>
                    <a:p>
                      <a:pPr marL="0" marR="0" lvl="0" indent="0" algn="l" rtl="0">
                        <a:spcBef>
                          <a:spcPts val="0"/>
                        </a:spcBef>
                        <a:spcAft>
                          <a:spcPts val="0"/>
                        </a:spcAft>
                        <a:buNone/>
                      </a:pPr>
                      <a:r>
                        <a:rPr lang="en-US" sz="1600"/>
                        <a:t>Feb 11</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1:00 pm-3:30 pm</a:t>
                      </a:r>
                      <a:endParaRPr sz="16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Award Administration: Fiscal Compliance</a:t>
                      </a:r>
                      <a:endParaRPr sz="1600">
                        <a:solidFill>
                          <a:srgbClr val="0070C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600"/>
                        <a:t>Feb 11</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9:30 am-12:00 pm</a:t>
                      </a:r>
                      <a:endParaRPr sz="16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Preparing for Audit</a:t>
                      </a:r>
                      <a:endParaRPr sz="1600"/>
                    </a:p>
                  </a:txBody>
                  <a:tcPr marL="91450" marR="91450" marT="45725" marB="45725"/>
                </a:tc>
                <a:tc>
                  <a:txBody>
                    <a:bodyPr/>
                    <a:lstStyle/>
                    <a:p>
                      <a:pPr marL="0" marR="0" lvl="0" indent="0" algn="l" rtl="0">
                        <a:spcBef>
                          <a:spcPts val="0"/>
                        </a:spcBef>
                        <a:spcAft>
                          <a:spcPts val="0"/>
                        </a:spcAft>
                        <a:buNone/>
                      </a:pPr>
                      <a:r>
                        <a:rPr lang="en-US" sz="1600"/>
                        <a:t>Feb 18</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9:30 am-11:30 am</a:t>
                      </a:r>
                      <a:endParaRPr sz="1600"/>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Navigating the New Frontier of Financial Reporting for Grants Managers</a:t>
                      </a:r>
                      <a:endParaRPr sz="1600"/>
                    </a:p>
                  </a:txBody>
                  <a:tcPr marL="91450" marR="91450" marT="45725" marB="45725"/>
                </a:tc>
                <a:tc>
                  <a:txBody>
                    <a:bodyPr/>
                    <a:lstStyle/>
                    <a:p>
                      <a:pPr marL="0" marR="0" lvl="0" indent="0" algn="l" rtl="0">
                        <a:spcBef>
                          <a:spcPts val="0"/>
                        </a:spcBef>
                        <a:spcAft>
                          <a:spcPts val="0"/>
                        </a:spcAft>
                        <a:buNone/>
                      </a:pPr>
                      <a:r>
                        <a:rPr lang="en-US" sz="1600"/>
                        <a:t>Feb 25</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9:30 am -11:30 am</a:t>
                      </a:r>
                      <a:endParaRPr sz="1600"/>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SAGE: Budget</a:t>
                      </a:r>
                      <a:endParaRPr sz="1600"/>
                    </a:p>
                  </a:txBody>
                  <a:tcPr marL="91450" marR="91450" marT="45725" marB="45725"/>
                </a:tc>
                <a:tc>
                  <a:txBody>
                    <a:bodyPr/>
                    <a:lstStyle/>
                    <a:p>
                      <a:pPr marL="0" marR="0" lvl="0" indent="0" algn="l" rtl="0">
                        <a:spcBef>
                          <a:spcPts val="0"/>
                        </a:spcBef>
                        <a:spcAft>
                          <a:spcPts val="0"/>
                        </a:spcAft>
                        <a:buNone/>
                      </a:pPr>
                      <a:r>
                        <a:rPr lang="en-US" sz="1600"/>
                        <a:t>Mar 4</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1:00 pm-3:00 pm</a:t>
                      </a:r>
                      <a:endParaRPr sz="1600"/>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Managing Cost Share at the UW</a:t>
                      </a:r>
                      <a:endParaRPr sz="1600"/>
                    </a:p>
                  </a:txBody>
                  <a:tcPr marL="91450" marR="91450" marT="45725" marB="45725"/>
                </a:tc>
                <a:tc>
                  <a:txBody>
                    <a:bodyPr/>
                    <a:lstStyle/>
                    <a:p>
                      <a:pPr marL="0" marR="0" lvl="0" indent="0" algn="l" rtl="0">
                        <a:spcBef>
                          <a:spcPts val="0"/>
                        </a:spcBef>
                        <a:spcAft>
                          <a:spcPts val="0"/>
                        </a:spcAft>
                        <a:buNone/>
                      </a:pPr>
                      <a:r>
                        <a:rPr lang="en-US" sz="1600"/>
                        <a:t>Mar 4</a:t>
                      </a:r>
                      <a:endParaRPr/>
                    </a:p>
                  </a:txBody>
                  <a:tcPr marL="91450" marR="91450" marT="45725" marB="45725"/>
                </a:tc>
                <a:tc>
                  <a:txBody>
                    <a:bodyPr/>
                    <a:lstStyle/>
                    <a:p>
                      <a:pPr marL="0" marR="0" lvl="0" indent="0" algn="l" rtl="0">
                        <a:spcBef>
                          <a:spcPts val="0"/>
                        </a:spcBef>
                        <a:spcAft>
                          <a:spcPts val="0"/>
                        </a:spcAft>
                        <a:buNone/>
                      </a:pPr>
                      <a:r>
                        <a:rPr lang="en-US" sz="1600">
                          <a:solidFill>
                            <a:srgbClr val="232323"/>
                          </a:solidFill>
                          <a:latin typeface="Arial"/>
                          <a:ea typeface="Arial"/>
                          <a:cs typeface="Arial"/>
                          <a:sym typeface="Arial"/>
                        </a:rPr>
                        <a:t>9:30 am-11:30 am</a:t>
                      </a:r>
                      <a:endParaRPr sz="1600"/>
                    </a:p>
                  </a:txBody>
                  <a:tcPr marL="91450" marR="91450" marT="45725" marB="45725"/>
                </a:tc>
                <a:extLst>
                  <a:ext uri="{0D108BD9-81ED-4DB2-BD59-A6C34878D82A}">
                    <a16:rowId xmlns:a16="http://schemas.microsoft.com/office/drawing/2014/main" val="10012"/>
                  </a:ext>
                </a:extLst>
              </a:tr>
              <a:tr h="370850">
                <a:tc>
                  <a:txBody>
                    <a:bodyPr/>
                    <a:lstStyle/>
                    <a:p>
                      <a:pPr marL="0" marR="0" lvl="0" indent="0" algn="l" rtl="0">
                        <a:spcBef>
                          <a:spcPts val="0"/>
                        </a:spcBef>
                        <a:spcAft>
                          <a:spcPts val="0"/>
                        </a:spcAft>
                        <a:buNone/>
                      </a:pPr>
                      <a:r>
                        <a:rPr lang="en-US" sz="1600"/>
                        <a:t>SAGE Awards</a:t>
                      </a:r>
                      <a:endParaRPr/>
                    </a:p>
                  </a:txBody>
                  <a:tcPr marL="91450" marR="91450" marT="45725" marB="45725"/>
                </a:tc>
                <a:tc>
                  <a:txBody>
                    <a:bodyPr/>
                    <a:lstStyle/>
                    <a:p>
                      <a:pPr marL="0" marR="0" lvl="0" indent="0" algn="l" rtl="0">
                        <a:spcBef>
                          <a:spcPts val="0"/>
                        </a:spcBef>
                        <a:spcAft>
                          <a:spcPts val="0"/>
                        </a:spcAft>
                        <a:buNone/>
                      </a:pPr>
                      <a:r>
                        <a:rPr lang="en-US" sz="1600"/>
                        <a:t>Mar 11</a:t>
                      </a:r>
                      <a:endParaRPr/>
                    </a:p>
                  </a:txBody>
                  <a:tcPr marL="91450" marR="91450" marT="45725" marB="45725"/>
                </a:tc>
                <a:tc>
                  <a:txBody>
                    <a:bodyPr/>
                    <a:lstStyle/>
                    <a:p>
                      <a:pPr marL="0" marR="0" lvl="0" indent="0" algn="l" rtl="0">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1:00 pm-3:30 pm</a:t>
                      </a:r>
                      <a:endParaRPr sz="1600"/>
                    </a:p>
                  </a:txBody>
                  <a:tcPr marL="91450" marR="91450" marT="45725" marB="45725"/>
                </a:tc>
                <a:extLst>
                  <a:ext uri="{0D108BD9-81ED-4DB2-BD59-A6C34878D82A}">
                    <a16:rowId xmlns:a16="http://schemas.microsoft.com/office/drawing/2014/main" val="1001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09"/>
          <p:cNvSpPr txBox="1">
            <a:spLocks noGrp="1"/>
          </p:cNvSpPr>
          <p:nvPr>
            <p:ph type="title" idx="4294967295"/>
          </p:nvPr>
        </p:nvSpPr>
        <p:spPr>
          <a:xfrm>
            <a:off x="457200" y="274638"/>
            <a:ext cx="8229600" cy="792158"/>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chemeClr val="accent1"/>
              </a:buClr>
              <a:buSzPct val="100000"/>
              <a:buFont typeface="Open Sans ExtraBold"/>
              <a:buNone/>
            </a:pPr>
            <a:r>
              <a:rPr lang="en-US" sz="2800" b="1" i="0" u="none" strike="noStrike" cap="none">
                <a:solidFill>
                  <a:schemeClr val="accent1"/>
                </a:solidFill>
                <a:latin typeface="Open Sans ExtraBold"/>
                <a:ea typeface="Open Sans ExtraBold"/>
                <a:cs typeface="Open Sans ExtraBold"/>
                <a:sym typeface="Open Sans ExtraBold"/>
              </a:rPr>
              <a:t>ON-DEMAND COURSES AVAILABLE NOW</a:t>
            </a:r>
            <a:endParaRPr/>
          </a:p>
        </p:txBody>
      </p:sp>
      <p:sp>
        <p:nvSpPr>
          <p:cNvPr id="694" name="Google Shape;694;p109"/>
          <p:cNvSpPr txBox="1"/>
          <p:nvPr/>
        </p:nvSpPr>
        <p:spPr>
          <a:xfrm>
            <a:off x="457199" y="1534314"/>
            <a:ext cx="8447809" cy="443095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1000: Introduction to Research Administration</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1002: Introduction to Sponsored Project Budgets</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1013: Workshop: Preparing Sponsored Project Budgets</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1031: Non-Financial Compliance Basics</a:t>
            </a: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1044: Payroll and Non-Payroll Accounting Adjustments on Sponsored Awards</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1045: Post Award Food Purchases and Compliance</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1046: Timing of Expenditures &amp; Benefit to Award</a:t>
            </a:r>
            <a:endParaRPr sz="2000" b="0" i="0" u="none" strike="noStrike" cap="none">
              <a:solidFill>
                <a:srgbClr val="000000"/>
              </a:solidFill>
              <a:latin typeface="Arial"/>
              <a:ea typeface="Arial"/>
              <a:cs typeface="Arial"/>
              <a:sym typeface="Arial"/>
            </a:endParaRPr>
          </a:p>
          <a:p>
            <a:pPr marL="285750" marR="0" lvl="0" indent="-285750" algn="l" rtl="0">
              <a:lnSpc>
                <a:spcPct val="150000"/>
              </a:lnSpc>
              <a:spcBef>
                <a:spcPts val="6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2000: Direct Billing of F&amp;A Type Costs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2"/>
          <p:cNvSpPr txBox="1">
            <a:spLocks noGrp="1"/>
          </p:cNvSpPr>
          <p:nvPr>
            <p:ph type="ctrTitle"/>
          </p:nvPr>
        </p:nvSpPr>
        <p:spPr>
          <a:xfrm>
            <a:off x="685800" y="-2387600"/>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Compliance and Ethics Week (2 of 2)</a:t>
            </a:r>
            <a:endParaRPr/>
          </a:p>
        </p:txBody>
      </p:sp>
      <p:pic>
        <p:nvPicPr>
          <p:cNvPr id="420" name="Google Shape;420;p72" descr="A purple background with white text and a columned building graphic"/>
          <p:cNvPicPr preferRelativeResize="0"/>
          <p:nvPr/>
        </p:nvPicPr>
        <p:blipFill rotWithShape="1">
          <a:blip r:embed="rId3">
            <a:alphaModFix/>
          </a:blip>
          <a:srcRect/>
          <a:stretch/>
        </p:blipFill>
        <p:spPr>
          <a:xfrm>
            <a:off x="0" y="857719"/>
            <a:ext cx="9144000" cy="5142562"/>
          </a:xfrm>
          <a:prstGeom prst="rect">
            <a:avLst/>
          </a:prstGeom>
          <a:noFill/>
          <a:ln>
            <a:noFill/>
          </a:ln>
        </p:spPr>
      </p:pic>
      <p:sp>
        <p:nvSpPr>
          <p:cNvPr id="421" name="Google Shape;421;p72"/>
          <p:cNvSpPr txBox="1"/>
          <p:nvPr/>
        </p:nvSpPr>
        <p:spPr>
          <a:xfrm>
            <a:off x="3320716" y="1947310"/>
            <a:ext cx="5752148" cy="43396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2/10 Monday 10am: Live Records Clean-Out </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2/11 Tuesday 10am: What's Wrong Here? </a:t>
            </a:r>
            <a:endParaRPr/>
          </a:p>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2/11 Tuesday 3pm: Digital Accessibility</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2/12 Wednesday 10am: What's the deal with UW Medicine Records Management &amp; Information Governance?</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2/13 Thursday 10am: Where Research Compliance Supports Ethical Research</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a:p>
            <a:pPr marL="342900" marR="0" lvl="0" indent="-342900" algn="l" rtl="0">
              <a:lnSpc>
                <a:spcPct val="100000"/>
              </a:lnSpc>
              <a:spcBef>
                <a:spcPts val="0"/>
              </a:spcBef>
              <a:spcAft>
                <a:spcPts val="0"/>
              </a:spcAft>
              <a:buClr>
                <a:srgbClr val="FFFFFF"/>
              </a:buClr>
              <a:buSzPts val="1800"/>
              <a:buFont typeface="Arial"/>
              <a:buChar char="•"/>
            </a:pPr>
            <a:r>
              <a:rPr lang="en-US" sz="1800" b="0" i="0" u="none" strike="noStrike" cap="none">
                <a:solidFill>
                  <a:srgbClr val="FFFFFF"/>
                </a:solidFill>
                <a:latin typeface="Arial"/>
                <a:ea typeface="Arial"/>
                <a:cs typeface="Arial"/>
                <a:sym typeface="Arial"/>
              </a:rPr>
              <a:t>2/14 Friday 10am: Vital Records and Business Continuity </a:t>
            </a:r>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3"/>
          <p:cNvSpPr txBox="1">
            <a:spLocks noGrp="1"/>
          </p:cNvSpPr>
          <p:nvPr>
            <p:ph type="title"/>
          </p:nvPr>
        </p:nvSpPr>
        <p:spPr>
          <a:xfrm>
            <a:off x="692029" y="1640263"/>
            <a:ext cx="6972300" cy="1593130"/>
          </a:xfrm>
          <a:prstGeom prst="rect">
            <a:avLst/>
          </a:prstGeom>
          <a:noFill/>
          <a:ln>
            <a:noFill/>
          </a:ln>
        </p:spPr>
        <p:txBody>
          <a:bodyPr spcFirstLastPara="1" wrap="square" lIns="91425" tIns="45700" rIns="91425" bIns="45700" anchor="b" anchorCtr="0">
            <a:normAutofit fontScale="90000"/>
          </a:bodyPr>
          <a:lstStyle/>
          <a:p>
            <a:pPr marL="0" marR="0" lvl="0" indent="0" algn="l" rtl="0">
              <a:lnSpc>
                <a:spcPct val="100000"/>
              </a:lnSpc>
              <a:spcBef>
                <a:spcPts val="0"/>
              </a:spcBef>
              <a:spcAft>
                <a:spcPts val="0"/>
              </a:spcAft>
              <a:buClr>
                <a:schemeClr val="accent3"/>
              </a:buClr>
              <a:buSzPct val="100000"/>
              <a:buFont typeface="Arial"/>
              <a:buNone/>
            </a:pPr>
            <a:r>
              <a:rPr lang="en-US" sz="5000" b="0" i="0" u="none" strike="noStrike" cap="none">
                <a:solidFill>
                  <a:schemeClr val="accent3"/>
                </a:solidFill>
                <a:latin typeface="Arial"/>
                <a:ea typeface="Arial"/>
                <a:cs typeface="Arial"/>
                <a:sym typeface="Arial"/>
              </a:rPr>
              <a:t>UW Diversity in Clinical Trials Initiative: Update</a:t>
            </a:r>
            <a:endParaRPr/>
          </a:p>
        </p:txBody>
      </p:sp>
      <p:sp>
        <p:nvSpPr>
          <p:cNvPr id="427" name="Google Shape;427;p73"/>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January 2025</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Jason Malone</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Human Subjects Division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4"/>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Legislation in Brief (SSHB 1745, 2023)</a:t>
            </a:r>
            <a:endParaRPr/>
          </a:p>
        </p:txBody>
      </p:sp>
      <p:sp>
        <p:nvSpPr>
          <p:cNvPr id="434" name="Google Shape;434;p74"/>
          <p:cNvSpPr txBox="1">
            <a:spLocks noGrp="1"/>
          </p:cNvSpPr>
          <p:nvPr>
            <p:ph type="body" idx="2"/>
          </p:nvPr>
        </p:nvSpPr>
        <p:spPr>
          <a:xfrm>
            <a:off x="659305" y="16224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Font typeface="Merriweather Sans"/>
              <a:buChar char="&gt;"/>
            </a:pPr>
            <a:r>
              <a:rPr lang="en-US" sz="1800" b="0">
                <a:latin typeface="Arial"/>
                <a:ea typeface="Arial"/>
                <a:cs typeface="Arial"/>
                <a:sym typeface="Arial"/>
              </a:rPr>
              <a:t>Improve completeness and quality of data concerning diverse demographic groups that is collected, reported and analyzed for clinical trials</a:t>
            </a:r>
            <a:endParaRPr/>
          </a:p>
          <a:p>
            <a:pPr marL="342900" lvl="0" indent="-342900" algn="l" rtl="0">
              <a:spcBef>
                <a:spcPts val="360"/>
              </a:spcBef>
              <a:spcAft>
                <a:spcPts val="0"/>
              </a:spcAft>
              <a:buClr>
                <a:srgbClr val="4B2E83"/>
              </a:buClr>
              <a:buSzPts val="1800"/>
              <a:buFont typeface="Merriweather Sans"/>
              <a:buChar char="&gt;"/>
            </a:pPr>
            <a:r>
              <a:rPr lang="en-US" sz="1800" b="0">
                <a:latin typeface="Arial"/>
                <a:ea typeface="Arial"/>
                <a:cs typeface="Arial"/>
                <a:sym typeface="Arial"/>
              </a:rPr>
              <a:t>Identify barriers to participation for underrepresented demographic groups and employ strategies recognized by FDA to encourage greater participation</a:t>
            </a:r>
            <a:endParaRPr/>
          </a:p>
          <a:p>
            <a:pPr marL="342900" lvl="0" indent="-342900" algn="l" rtl="0">
              <a:spcBef>
                <a:spcPts val="360"/>
              </a:spcBef>
              <a:spcAft>
                <a:spcPts val="0"/>
              </a:spcAft>
              <a:buClr>
                <a:srgbClr val="4B2E83"/>
              </a:buClr>
              <a:buSzPts val="1800"/>
              <a:buFont typeface="Merriweather Sans"/>
              <a:buChar char="&gt;"/>
            </a:pPr>
            <a:r>
              <a:rPr lang="en-US" sz="1800" b="0">
                <a:latin typeface="Arial"/>
                <a:ea typeface="Arial"/>
                <a:cs typeface="Arial"/>
                <a:sym typeface="Arial"/>
              </a:rPr>
              <a:t>Make data concerning demographic groups that is collected, reported, and analyzed for the purposes of clinical trials more available and transparent</a:t>
            </a:r>
            <a:endParaRPr/>
          </a:p>
          <a:p>
            <a:pPr marL="342900" lvl="0" indent="-342900" algn="l" rtl="0">
              <a:spcBef>
                <a:spcPts val="360"/>
              </a:spcBef>
              <a:spcAft>
                <a:spcPts val="0"/>
              </a:spcAft>
              <a:buClr>
                <a:srgbClr val="4B2E83"/>
              </a:buClr>
              <a:buSzPts val="1800"/>
              <a:buFont typeface="Merriweather Sans"/>
              <a:buChar char="&gt;"/>
            </a:pPr>
            <a:r>
              <a:rPr lang="en-US" sz="1800" b="0">
                <a:latin typeface="Arial"/>
                <a:ea typeface="Arial"/>
                <a:cs typeface="Arial"/>
                <a:sym typeface="Arial"/>
              </a:rPr>
              <a:t>Require institutions within WA State to adopt a policy that requires researchers to:</a:t>
            </a:r>
            <a:endParaRPr/>
          </a:p>
          <a:p>
            <a:pPr marL="742950" lvl="1" indent="-285750" algn="l" rtl="0">
              <a:spcBef>
                <a:spcPts val="320"/>
              </a:spcBef>
              <a:spcAft>
                <a:spcPts val="0"/>
              </a:spcAft>
              <a:buClr>
                <a:srgbClr val="4B2E83"/>
              </a:buClr>
              <a:buSzPts val="1600"/>
              <a:buFont typeface="Courier New"/>
              <a:buChar char="o"/>
            </a:pPr>
            <a:r>
              <a:rPr lang="en-US" sz="1600" b="0">
                <a:latin typeface="Arial"/>
                <a:ea typeface="Arial"/>
                <a:cs typeface="Arial"/>
                <a:sym typeface="Arial"/>
              </a:rPr>
              <a:t>Identify and recruit persons from unrepresented demographic groups</a:t>
            </a:r>
            <a:endParaRPr/>
          </a:p>
          <a:p>
            <a:pPr marL="742950" lvl="1" indent="-285750" algn="l" rtl="0">
              <a:spcBef>
                <a:spcPts val="320"/>
              </a:spcBef>
              <a:spcAft>
                <a:spcPts val="0"/>
              </a:spcAft>
              <a:buClr>
                <a:srgbClr val="4B2E83"/>
              </a:buClr>
              <a:buSzPts val="1600"/>
              <a:buFont typeface="Courier New"/>
              <a:buChar char="o"/>
            </a:pPr>
            <a:r>
              <a:rPr lang="en-US" sz="1600" b="0">
                <a:latin typeface="Arial"/>
                <a:ea typeface="Arial"/>
                <a:cs typeface="Arial"/>
                <a:sym typeface="Arial"/>
              </a:rPr>
              <a:t>Collaborate with community-based organizations</a:t>
            </a:r>
            <a:endParaRPr sz="1600" b="0">
              <a:latin typeface="Arial"/>
              <a:ea typeface="Arial"/>
              <a:cs typeface="Arial"/>
              <a:sym typeface="Arial"/>
            </a:endParaRPr>
          </a:p>
          <a:p>
            <a:pPr marL="742950" lvl="1" indent="-285750" algn="l" rtl="0">
              <a:spcBef>
                <a:spcPts val="320"/>
              </a:spcBef>
              <a:spcAft>
                <a:spcPts val="0"/>
              </a:spcAft>
              <a:buClr>
                <a:srgbClr val="4B2E83"/>
              </a:buClr>
              <a:buSzPts val="1600"/>
              <a:buFont typeface="Courier New"/>
              <a:buChar char="o"/>
            </a:pPr>
            <a:r>
              <a:rPr lang="en-US" sz="1600" b="0">
                <a:latin typeface="Arial"/>
                <a:ea typeface="Arial"/>
                <a:cs typeface="Arial"/>
                <a:sym typeface="Arial"/>
              </a:rPr>
              <a:t>Use recruitment methods recognized by the FDA</a:t>
            </a:r>
            <a:endParaRPr sz="1600" b="0">
              <a:latin typeface="Arial"/>
              <a:ea typeface="Arial"/>
              <a:cs typeface="Arial"/>
              <a:sym typeface="Arial"/>
            </a:endParaRPr>
          </a:p>
          <a:p>
            <a:pPr marL="742950" lvl="1" indent="-285750" algn="l" rtl="0">
              <a:spcBef>
                <a:spcPts val="320"/>
              </a:spcBef>
              <a:spcAft>
                <a:spcPts val="0"/>
              </a:spcAft>
              <a:buClr>
                <a:srgbClr val="4B2E83"/>
              </a:buClr>
              <a:buSzPts val="1600"/>
              <a:buChar char="–"/>
            </a:pPr>
            <a:r>
              <a:rPr lang="en-US" sz="1600" b="0">
                <a:latin typeface="Arial"/>
                <a:ea typeface="Arial"/>
                <a:cs typeface="Arial"/>
                <a:sym typeface="Arial"/>
              </a:rPr>
              <a:t>Provide translation &amp; interpreter services for individuals with non-English language preference</a:t>
            </a:r>
            <a:endParaRPr sz="1600" b="0">
              <a:latin typeface="Arial"/>
              <a:ea typeface="Arial"/>
              <a:cs typeface="Arial"/>
              <a:sym typeface="Arial"/>
            </a:endParaRPr>
          </a:p>
          <a:p>
            <a:pPr marL="742950" lvl="1" indent="-285750" algn="l" rtl="0">
              <a:spcBef>
                <a:spcPts val="320"/>
              </a:spcBef>
              <a:spcAft>
                <a:spcPts val="0"/>
              </a:spcAft>
              <a:buClr>
                <a:srgbClr val="4B2E83"/>
              </a:buClr>
              <a:buSzPts val="1600"/>
              <a:buChar char="–"/>
            </a:pPr>
            <a:r>
              <a:rPr lang="en-US" sz="1600" b="0">
                <a:latin typeface="Arial"/>
                <a:ea typeface="Arial"/>
                <a:cs typeface="Arial"/>
                <a:sym typeface="Arial"/>
              </a:rPr>
              <a:t>Provide culturally specific recruitment materials</a:t>
            </a:r>
            <a:endParaRPr sz="1600" b="0">
              <a:latin typeface="Arial"/>
              <a:ea typeface="Arial"/>
              <a:cs typeface="Arial"/>
              <a:sym typeface="Arial"/>
            </a:endParaRPr>
          </a:p>
          <a:p>
            <a:pPr marL="742950" lvl="1" indent="-285750" algn="l" rtl="0">
              <a:spcBef>
                <a:spcPts val="320"/>
              </a:spcBef>
              <a:spcAft>
                <a:spcPts val="0"/>
              </a:spcAft>
              <a:buClr>
                <a:srgbClr val="4B2E83"/>
              </a:buClr>
              <a:buSzPts val="1600"/>
              <a:buChar char="–"/>
            </a:pPr>
            <a:r>
              <a:rPr lang="en-US" sz="1600" b="0">
                <a:latin typeface="Arial"/>
                <a:ea typeface="Arial"/>
                <a:cs typeface="Arial"/>
                <a:sym typeface="Arial"/>
              </a:rPr>
              <a:t>Provide option for electronic consent</a:t>
            </a:r>
            <a:endParaRPr sz="1600" b="0">
              <a:latin typeface="Arial"/>
              <a:ea typeface="Arial"/>
              <a:cs typeface="Arial"/>
              <a:sym typeface="Arial"/>
            </a:endParaRPr>
          </a:p>
        </p:txBody>
      </p:sp>
      <p:sp>
        <p:nvSpPr>
          <p:cNvPr id="435" name="Google Shape;435;p7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5"/>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Diversity in Clinical Trials - UW Policy</a:t>
            </a:r>
            <a:endParaRPr/>
          </a:p>
        </p:txBody>
      </p:sp>
      <p:sp>
        <p:nvSpPr>
          <p:cNvPr id="442" name="Google Shape;442;p7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b="0">
                <a:latin typeface="Arial"/>
                <a:ea typeface="Arial"/>
                <a:cs typeface="Arial"/>
                <a:sym typeface="Arial"/>
              </a:rPr>
              <a:t>Announced in the January 7, 2025, HSD e-newsletter</a:t>
            </a:r>
            <a:endParaRPr/>
          </a:p>
          <a:p>
            <a:pPr marL="742950" lvl="1" indent="-285750" algn="l" rtl="0">
              <a:spcBef>
                <a:spcPts val="1600"/>
              </a:spcBef>
              <a:spcAft>
                <a:spcPts val="0"/>
              </a:spcAft>
              <a:buClr>
                <a:srgbClr val="4B2E83"/>
              </a:buClr>
              <a:buSzPts val="2000"/>
              <a:buChar char="–"/>
            </a:pPr>
            <a:r>
              <a:rPr lang="en-US" b="0" u="sng">
                <a:solidFill>
                  <a:schemeClr val="hlink"/>
                </a:solidFill>
                <a:latin typeface="Arial"/>
                <a:ea typeface="Arial"/>
                <a:cs typeface="Arial"/>
                <a:sym typeface="Arial"/>
                <a:hlinkClick r:id="rId3"/>
              </a:rPr>
              <a:t>https://www.washington.edu/research/announcements/for-the-record-january-7-2025-dct-guidance-revised-short-form-policy-more/#a1</a:t>
            </a:r>
            <a:r>
              <a:rPr lang="en-US" b="0">
                <a:latin typeface="Arial"/>
                <a:ea typeface="Arial"/>
                <a:cs typeface="Arial"/>
                <a:sym typeface="Arial"/>
              </a:rPr>
              <a:t> </a:t>
            </a:r>
            <a:endParaRPr/>
          </a:p>
          <a:p>
            <a:pPr marL="342900" lvl="0" indent="-342900" algn="l" rtl="0">
              <a:spcBef>
                <a:spcPts val="1680"/>
              </a:spcBef>
              <a:spcAft>
                <a:spcPts val="0"/>
              </a:spcAft>
              <a:buClr>
                <a:srgbClr val="4B2E83"/>
              </a:buClr>
              <a:buSzPts val="2400"/>
              <a:buChar char="&gt;"/>
            </a:pPr>
            <a:r>
              <a:rPr lang="en-US" b="0">
                <a:latin typeface="Arial"/>
                <a:ea typeface="Arial"/>
                <a:cs typeface="Arial"/>
                <a:sym typeface="Arial"/>
              </a:rPr>
              <a:t>Diversity Plan and associated guidance available on HSD website</a:t>
            </a:r>
            <a:endParaRPr/>
          </a:p>
          <a:p>
            <a:pPr marL="342900" lvl="0" indent="-342900" algn="l" rtl="0">
              <a:spcBef>
                <a:spcPts val="1680"/>
              </a:spcBef>
              <a:spcAft>
                <a:spcPts val="0"/>
              </a:spcAft>
              <a:buClr>
                <a:srgbClr val="4B2E83"/>
              </a:buClr>
              <a:buSzPts val="2400"/>
              <a:buChar char="&gt;"/>
            </a:pPr>
            <a:r>
              <a:rPr lang="en-US" b="0">
                <a:latin typeface="Arial"/>
                <a:ea typeface="Arial"/>
                <a:cs typeface="Arial"/>
                <a:sym typeface="Arial"/>
              </a:rPr>
              <a:t>Policy effective date: January 1, 2026</a:t>
            </a:r>
            <a:endParaRPr/>
          </a:p>
        </p:txBody>
      </p:sp>
      <p:sp>
        <p:nvSpPr>
          <p:cNvPr id="443" name="Google Shape;443;p7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6"/>
          <p:cNvSpPr txBox="1">
            <a:spLocks noGrp="1"/>
          </p:cNvSpPr>
          <p:nvPr>
            <p:ph type="title"/>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Arial"/>
                <a:ea typeface="Arial"/>
                <a:cs typeface="Arial"/>
                <a:sym typeface="Arial"/>
              </a:rPr>
              <a:t>Scope Reminder: UW Policy</a:t>
            </a:r>
            <a:endParaRPr/>
          </a:p>
        </p:txBody>
      </p:sp>
      <p:sp>
        <p:nvSpPr>
          <p:cNvPr id="450" name="Google Shape;450;p7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endParaRPr>
              <a:latin typeface="Arial"/>
              <a:ea typeface="Arial"/>
              <a:cs typeface="Arial"/>
              <a:sym typeface="Arial"/>
            </a:endParaRPr>
          </a:p>
        </p:txBody>
      </p:sp>
      <p:pic>
        <p:nvPicPr>
          <p:cNvPr id="451" name="Google Shape;451;p76" descr="A series of text boxes giving a high-level summary of what the scope of the UW Diversity in Clinical Trails would apply to."/>
          <p:cNvPicPr preferRelativeResize="0"/>
          <p:nvPr/>
        </p:nvPicPr>
        <p:blipFill rotWithShape="1">
          <a:blip r:embed="rId3">
            <a:alphaModFix/>
          </a:blip>
          <a:srcRect/>
          <a:stretch/>
        </p:blipFill>
        <p:spPr>
          <a:xfrm>
            <a:off x="608154" y="1597355"/>
            <a:ext cx="7292972" cy="4701947"/>
          </a:xfrm>
          <a:prstGeom prst="rect">
            <a:avLst/>
          </a:prstGeom>
          <a:noFill/>
          <a:ln>
            <a:noFill/>
          </a:ln>
        </p:spPr>
      </p:pic>
      <p:sp>
        <p:nvSpPr>
          <p:cNvPr id="452" name="Google Shape;452;p76"/>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Jason Malone - HSD</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3340</Words>
  <Application>Microsoft Office PowerPoint</Application>
  <PresentationFormat>On-screen Show (4:3)</PresentationFormat>
  <Paragraphs>450</Paragraphs>
  <Slides>42</Slides>
  <Notes>42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42</vt:i4>
      </vt:variant>
    </vt:vector>
  </HeadingPairs>
  <TitlesOfParts>
    <vt:vector size="59" baseType="lpstr">
      <vt:lpstr>Encode Sans Black</vt:lpstr>
      <vt:lpstr>Merriweather Sans</vt:lpstr>
      <vt:lpstr>Arial Black</vt:lpstr>
      <vt:lpstr>Courier New</vt:lpstr>
      <vt:lpstr>Calibri</vt:lpstr>
      <vt:lpstr>Open Sans Light</vt:lpstr>
      <vt:lpstr>Play</vt:lpstr>
      <vt:lpstr>Arial</vt:lpstr>
      <vt:lpstr>Open Sans</vt:lpstr>
      <vt:lpstr>Open Sans ExtraBold</vt:lpstr>
      <vt:lpstr>Office Theme</vt:lpstr>
      <vt:lpstr>2_Custom Design</vt:lpstr>
      <vt:lpstr>Custom Design</vt:lpstr>
      <vt:lpstr>1_Office Theme</vt:lpstr>
      <vt:lpstr>1_Custom Design</vt:lpstr>
      <vt:lpstr>3_Custom Design</vt:lpstr>
      <vt:lpstr>2_Office Theme</vt:lpstr>
      <vt:lpstr>MRAM | Monthly Research Administration Meeting</vt:lpstr>
      <vt:lpstr>REMINDER RESOURCES Award Setup &amp; Modification Requests </vt:lpstr>
      <vt:lpstr>Compliance and Ethics Week Promo</vt:lpstr>
      <vt:lpstr>Compliance and Ethics Week (1 of 2)</vt:lpstr>
      <vt:lpstr>Compliance and Ethics Week (2 of 2)</vt:lpstr>
      <vt:lpstr>UW Diversity in Clinical Trials Initiative: Update</vt:lpstr>
      <vt:lpstr>Legislation in Brief (SSHB 1745, 2023)</vt:lpstr>
      <vt:lpstr>Diversity in Clinical Trials - UW Policy</vt:lpstr>
      <vt:lpstr>Scope Reminder: UW Policy</vt:lpstr>
      <vt:lpstr>Justified Exclusions</vt:lpstr>
      <vt:lpstr>HSD Supplement – Diversity Plan </vt:lpstr>
      <vt:lpstr>Researcher Implications</vt:lpstr>
      <vt:lpstr>What’s Next? – HSD Timeline</vt:lpstr>
      <vt:lpstr>Other DCTI Activities</vt:lpstr>
      <vt:lpstr>Additional Info &amp; Questions</vt:lpstr>
      <vt:lpstr>OSP Update</vt:lpstr>
      <vt:lpstr>OSP Using Workload Status Reports</vt:lpstr>
      <vt:lpstr>Subaward Escalation Process</vt:lpstr>
      <vt:lpstr>Staffing Update</vt:lpstr>
      <vt:lpstr>ASR &amp; MOD Update as of 1/06</vt:lpstr>
      <vt:lpstr>Subaward Update as of 1/06</vt:lpstr>
      <vt:lpstr>Resources</vt:lpstr>
      <vt:lpstr>Questions</vt:lpstr>
      <vt:lpstr>NIH: Controlled-Access Genomic Data and  NIST SP 800-171 </vt:lpstr>
      <vt:lpstr>Effective 1/25/2025 </vt:lpstr>
      <vt:lpstr>Requesting Access to  Controlled-Access Genomic Data</vt:lpstr>
      <vt:lpstr>Compliant IT Environments</vt:lpstr>
      <vt:lpstr>IT Director Requirements</vt:lpstr>
      <vt:lpstr>System Security Plan (SSP)</vt:lpstr>
      <vt:lpstr>OSP Review dbGap Controlled-Access Genomic Data </vt:lpstr>
      <vt:lpstr>Proposal Stage Implications</vt:lpstr>
      <vt:lpstr>Resources</vt:lpstr>
      <vt:lpstr>Questions</vt:lpstr>
      <vt:lpstr>  Research Security Updates - Malign Foreign Talent Recruitment Program Statement</vt:lpstr>
      <vt:lpstr>Reminder: Malign Foreign Talent Recruitment Program Prohibition</vt:lpstr>
      <vt:lpstr>Malign Foreign Talent Recruitment Program (MFTRP)</vt:lpstr>
      <vt:lpstr>MFTRP Individual Certification  at the UW</vt:lpstr>
      <vt:lpstr>Questions</vt:lpstr>
      <vt:lpstr>UPDATES</vt:lpstr>
      <vt:lpstr>MIGRATION TO TALENT LMS</vt:lpstr>
      <vt:lpstr>2025 WINTER SCHEDULE</vt:lpstr>
      <vt:lpstr>ON-DEMAND COURSES AVAILABLE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Wilbanks</dc:creator>
  <cp:lastModifiedBy>Susan Wilbanks</cp:lastModifiedBy>
  <cp:revision>1</cp:revision>
  <dcterms:modified xsi:type="dcterms:W3CDTF">2025-01-09T22:16:18Z</dcterms:modified>
</cp:coreProperties>
</file>