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4" r:id="rId1"/>
    <p:sldMasterId id="2147483745" r:id="rId2"/>
    <p:sldMasterId id="2147483746" r:id="rId3"/>
    <p:sldMasterId id="2147483747" r:id="rId4"/>
    <p:sldMasterId id="2147483748" r:id="rId5"/>
    <p:sldMasterId id="2147483749" r:id="rId6"/>
    <p:sldMasterId id="2147483750" r:id="rId7"/>
    <p:sldMasterId id="2147483751" r:id="rId8"/>
    <p:sldMasterId id="2147483752" r:id="rId9"/>
    <p:sldMasterId id="2147483753" r:id="rId10"/>
    <p:sldMasterId id="2147483754" r:id="rId11"/>
    <p:sldMasterId id="2147483755" r:id="rId12"/>
    <p:sldMasterId id="2147483756" r:id="rId13"/>
    <p:sldMasterId id="2147483757" r:id="rId14"/>
  </p:sldMasterIdLst>
  <p:notesMasterIdLst>
    <p:notesMasterId r:id="rId62"/>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Lst>
  <p:sldSz cx="9144000" cy="6858000" type="screen4x3"/>
  <p:notesSz cx="6858000" cy="9144000"/>
  <p:embeddedFontLst>
    <p:embeddedFont>
      <p:font typeface="Arial Black" panose="020B0A04020102020204" pitchFamily="34" charset="0"/>
      <p:regular r:id="rId63"/>
      <p:bold r:id="rId64"/>
    </p:embeddedFont>
    <p:embeddedFont>
      <p:font typeface="Encode Sans" panose="020B0604020202020204" charset="0"/>
      <p:regular r:id="rId65"/>
      <p:bold r:id="rId66"/>
    </p:embeddedFont>
    <p:embeddedFont>
      <p:font typeface="Encode Sans Black" panose="020B0604020202020204" charset="0"/>
      <p:bold r:id="rId67"/>
    </p:embeddedFont>
    <p:embeddedFont>
      <p:font typeface="Encode Sans Condensed Thin" panose="020B0604020202020204" charset="0"/>
      <p:regular r:id="rId68"/>
      <p:bold r:id="rId69"/>
    </p:embeddedFont>
    <p:embeddedFont>
      <p:font typeface="Merriweather Sans" pitchFamily="2" charset="0"/>
      <p:regular r:id="rId70"/>
    </p:embeddedFont>
    <p:embeddedFont>
      <p:font typeface="Open Sans" panose="020B0606030504020204" pitchFamily="34" charset="0"/>
      <p:regular r:id="rId71"/>
      <p:bold r:id="rId72"/>
      <p:italic r:id="rId73"/>
      <p:boldItalic r:id="rId74"/>
    </p:embeddedFont>
    <p:embeddedFont>
      <p:font typeface="Open Sans ExtraBold" panose="020B0906030804020204" pitchFamily="34" charset="0"/>
      <p:bold r:id="rId75"/>
      <p:boldItalic r:id="rId76"/>
    </p:embeddedFont>
    <p:embeddedFont>
      <p:font typeface="Open Sans Light" panose="020B030603050402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CFA5F3-A404-4355-B8BF-E51D0FF40A0C}">
  <a:tblStyle styleId="{57CFA5F3-A404-4355-B8BF-E51D0FF40A0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A3B14A2-9ECB-4AC9-98FC-D50F9715333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A"/>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3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tableStyles" Target="tableStyle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font" Target="fonts/font10.fntdata"/><Relationship Id="rId80"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font" Target="fonts/font5.fntdata"/><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font" Target="fonts/font14.fntdata"/><Relationship Id="rId7" Type="http://schemas.openxmlformats.org/officeDocument/2006/relationships/slideMaster" Target="slideMasters/slideMaster7.xml"/><Relationship Id="rId71"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33cb6a9854_0_8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333cb6a9854_0_83:notes"/>
          <p:cNvSpPr txBox="1">
            <a:spLocks noGrp="1"/>
          </p:cNvSpPr>
          <p:nvPr>
            <p:ph type="body" idx="1"/>
          </p:nvPr>
        </p:nvSpPr>
        <p:spPr>
          <a:xfrm>
            <a:off x="731353" y="4620496"/>
            <a:ext cx="5852400" cy="3780600"/>
          </a:xfrm>
          <a:prstGeom prst="rect">
            <a:avLst/>
          </a:prstGeom>
          <a:noFill/>
          <a:ln>
            <a:noFill/>
          </a:ln>
        </p:spPr>
        <p:txBody>
          <a:bodyPr spcFirstLastPara="1" wrap="square" lIns="95100" tIns="47550" rIns="95100" bIns="475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7" name="Google Shape;547;g333cb6a9854_0_83:notes"/>
          <p:cNvSpPr txBox="1">
            <a:spLocks noGrp="1"/>
          </p:cNvSpPr>
          <p:nvPr>
            <p:ph type="sldNum" idx="12"/>
          </p:nvPr>
        </p:nvSpPr>
        <p:spPr>
          <a:xfrm>
            <a:off x="4144334" y="9119831"/>
            <a:ext cx="3169200" cy="481500"/>
          </a:xfrm>
          <a:prstGeom prst="rect">
            <a:avLst/>
          </a:prstGeom>
          <a:noFill/>
          <a:ln>
            <a:noFill/>
          </a:ln>
        </p:spPr>
        <p:txBody>
          <a:bodyPr spcFirstLastPara="1" wrap="square" lIns="95100" tIns="47550" rIns="95100" bIns="47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30bbd81673_0_1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330bbd81673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GCA</a:t>
            </a:r>
            <a:endParaRPr/>
          </a:p>
        </p:txBody>
      </p:sp>
      <p:sp>
        <p:nvSpPr>
          <p:cNvPr id="616" name="Google Shape;616;g330bbd81673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30bbd81673_0_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330bbd81673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GCA</a:t>
            </a:r>
            <a:endParaRPr/>
          </a:p>
        </p:txBody>
      </p:sp>
      <p:sp>
        <p:nvSpPr>
          <p:cNvPr id="623" name="Google Shape;623;g330bbd81673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30bbd81673_0_1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g330bbd81673_0_1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30bb9a9dc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g330bb9a9dcf_0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30bb9a9dcf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g330bb9a9dcf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30bb9a9dc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g330bb9a9dcf_0_2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30bb9a9dc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g330bb9a9dcf_0_2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30bb9a9dcf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330bb9a9dcf_0_2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30bb9a9dcf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g330bb9a9dcf_0_2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30bb9a9dcf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g330bb9a9dcf_0_2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30bb9a9dcf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30bb9a9dcf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g330bb9a9dcf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30bb9a9dcf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g330bb9a9dcf_0_2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30bb9a9dcf_0_4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g330bb9a9dcf_0_4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30bb9a9dcf_0_4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g330bb9a9dcf_0_4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30bb9a9dcf_0_4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330bb9a9dcf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PI: Buckminster; salary is summarized because the compliance need is covered in ECC process</a:t>
            </a:r>
            <a:endParaRPr/>
          </a:p>
        </p:txBody>
      </p:sp>
      <p:sp>
        <p:nvSpPr>
          <p:cNvPr id="708" name="Google Shape;708;g330bb9a9dcf_0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30bb9a9dcf_0_4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330bb9a9dcf_0_4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PI: Buckminster; salary is summarized because the compliance need is covered in ECC process</a:t>
            </a:r>
            <a:endParaRPr/>
          </a:p>
        </p:txBody>
      </p:sp>
      <p:sp>
        <p:nvSpPr>
          <p:cNvPr id="717" name="Google Shape;717;g330bb9a9dcf_0_4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30bb9a9dcf_0_4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330bb9a9dcf_0_4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PI: Buckminster; salary is summarized because the compliance need is covered in ECC process</a:t>
            </a:r>
            <a:endParaRPr/>
          </a:p>
        </p:txBody>
      </p:sp>
      <p:sp>
        <p:nvSpPr>
          <p:cNvPr id="726" name="Google Shape;726;g330bb9a9dcf_0_4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30bb9a9dcf_0_4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4" name="Google Shape;734;g330bb9a9dcf_0_4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330bb9a9dcf_0_6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2" name="Google Shape;742;g330bb9a9dcf_0_6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30bb9a9dcf_0_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8" name="Google Shape;748;g330bb9a9dcf_0_6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30bb9a9dcf_0_6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
        <p:nvSpPr>
          <p:cNvPr id="754" name="Google Shape;754;g330bb9a9dcf_0_6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30bbd8167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330bbd81673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30bb9a9dcf_0_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0" name="Google Shape;760;g330bb9a9dcf_0_6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330bb9a9dcf_0_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6" name="Google Shape;766;g330bb9a9dcf_0_6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30bb9a9dcf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4" name="Google Shape;774;g330bb9a9dcf_0_6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30bb9a9dcf_0_6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1" name="Google Shape;781;g330bb9a9dcf_0_6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30bb9a9dcf_0_6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7" name="Google Shape;787;g330bb9a9dcf_0_6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30bb9a9dcf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4" name="Google Shape;794;g330bb9a9dcf_0_6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30bb9a9dcf_0_6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g330bb9a9dcf_0_6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30bb9a9dcf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7" name="Google Shape;807;g330bb9a9dcf_0_6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330bb9a9dcf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3" name="Google Shape;813;g330bb9a9dcf_0_8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30bb9a9dcf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9" name="Google Shape;819;g330bb9a9dcf_0_8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30bbd81673_0_1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330bbd8167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Carol</a:t>
            </a:r>
            <a:endParaRPr/>
          </a:p>
        </p:txBody>
      </p:sp>
      <p:sp>
        <p:nvSpPr>
          <p:cNvPr id="569" name="Google Shape;569;g330bbd8167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30bb9a9dcf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6" name="Google Shape;826;g330bb9a9dcf_0_8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30bb9a9dcf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4" name="Google Shape;834;g330bb9a9dcf_0_8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330bb9a9dcf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g330bb9a9dcf_0_8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30bb9a9dcf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6" name="Google Shape;846;g330bb9a9dcf_0_8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330bb9a9dcf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g330bb9a9dcf_0_1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30bb9a9dcf_0_1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330bb9a9dcf_0_1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330bb9a9dcf_0_1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g330bb9a9dcf_0_12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30bb9a9dc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g330bb9a9dcf_0_1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30bbd81673_0_1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330bbd81673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Carol</a:t>
            </a:r>
            <a:endParaRPr/>
          </a:p>
        </p:txBody>
      </p:sp>
      <p:sp>
        <p:nvSpPr>
          <p:cNvPr id="577" name="Google Shape;577;g330bbd81673_0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30bbd81673_0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330bbd81673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Carol</a:t>
            </a:r>
            <a:endParaRPr/>
          </a:p>
        </p:txBody>
      </p:sp>
      <p:sp>
        <p:nvSpPr>
          <p:cNvPr id="585" name="Google Shape;585;g330bbd81673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30bbd81673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330bbd81673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Carol</a:t>
            </a:r>
            <a:endParaRPr/>
          </a:p>
        </p:txBody>
      </p:sp>
      <p:sp>
        <p:nvSpPr>
          <p:cNvPr id="593" name="Google Shape;593;g330bbd81673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30bbd81673_0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330bbd81673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Carol</a:t>
            </a:r>
            <a:endParaRPr/>
          </a:p>
        </p:txBody>
      </p:sp>
      <p:sp>
        <p:nvSpPr>
          <p:cNvPr id="601" name="Google Shape;601;g330bbd81673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30bbd81673_0_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330bbd81673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GCA</a:t>
            </a:r>
            <a:endParaRPr/>
          </a:p>
        </p:txBody>
      </p:sp>
      <p:sp>
        <p:nvSpPr>
          <p:cNvPr id="609" name="Google Shape;609;g330bbd81673_0_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8.xml"/><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3.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4.xml"/><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8" name="Google Shape;128;p26"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29" name="Google Shape;129;p26"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30" name="Google Shape;130;p26"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7"/>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34" name="Google Shape;134;p27"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5" name="Google Shape;135;p27"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8"/>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8"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41" name="Google Shape;141;p28"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2"/>
        <p:cNvGrpSpPr/>
        <p:nvPr/>
      </p:nvGrpSpPr>
      <p:grpSpPr>
        <a:xfrm>
          <a:off x="0" y="0"/>
          <a:ext cx="0" cy="0"/>
          <a:chOff x="0" y="0"/>
          <a:chExt cx="0" cy="0"/>
        </a:xfrm>
      </p:grpSpPr>
      <p:sp>
        <p:nvSpPr>
          <p:cNvPr id="143" name="Google Shape;143;p29"/>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5" name="Google Shape;145;p29"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46" name="Google Shape;146;p29"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48"/>
        <p:cNvGrpSpPr/>
        <p:nvPr/>
      </p:nvGrpSpPr>
      <p:grpSpPr>
        <a:xfrm>
          <a:off x="0" y="0"/>
          <a:ext cx="0" cy="0"/>
          <a:chOff x="0" y="0"/>
          <a:chExt cx="0" cy="0"/>
        </a:xfrm>
      </p:grpSpPr>
      <p:pic>
        <p:nvPicPr>
          <p:cNvPr id="149" name="Google Shape;149;p31"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50" name="Google Shape;150;p31"/>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151" name="Google Shape;151;p31"/>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2" name="Google Shape;152;p31"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5" name="Google Shape;155;p32"/>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6" name="Google Shape;156;p32"/>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7" name="Google Shape;157;p32"/>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158" name="Google Shape;158;p3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59"/>
        <p:cNvGrpSpPr/>
        <p:nvPr/>
      </p:nvGrpSpPr>
      <p:grpSpPr>
        <a:xfrm>
          <a:off x="0" y="0"/>
          <a:ext cx="0" cy="0"/>
          <a:chOff x="0" y="0"/>
          <a:chExt cx="0" cy="0"/>
        </a:xfrm>
      </p:grpSpPr>
      <p:pic>
        <p:nvPicPr>
          <p:cNvPr id="160" name="Google Shape;160;p3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61" name="Google Shape;161;p3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2" name="Google Shape;162;p33"/>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3" name="Google Shape;163;p3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66" name="Google Shape;166;p3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7" name="Google Shape;167;p3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8" name="Google Shape;168;p3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70"/>
        <p:cNvGrpSpPr/>
        <p:nvPr/>
      </p:nvGrpSpPr>
      <p:grpSpPr>
        <a:xfrm>
          <a:off x="0" y="0"/>
          <a:ext cx="0" cy="0"/>
          <a:chOff x="0" y="0"/>
          <a:chExt cx="0" cy="0"/>
        </a:xfrm>
      </p:grpSpPr>
      <p:sp>
        <p:nvSpPr>
          <p:cNvPr id="171" name="Google Shape;171;p36"/>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2" name="Google Shape;172;p36"/>
          <p:cNvPicPr preferRelativeResize="0"/>
          <p:nvPr/>
        </p:nvPicPr>
        <p:blipFill rotWithShape="1">
          <a:blip r:embed="rId2">
            <a:alphaModFix/>
          </a:blip>
          <a:srcRect/>
          <a:stretch/>
        </p:blipFill>
        <p:spPr>
          <a:xfrm>
            <a:off x="813587" y="4006085"/>
            <a:ext cx="2284305" cy="112770"/>
          </a:xfrm>
          <a:prstGeom prst="rect">
            <a:avLst/>
          </a:prstGeom>
          <a:noFill/>
          <a:ln>
            <a:noFill/>
          </a:ln>
        </p:spPr>
      </p:pic>
      <p:pic>
        <p:nvPicPr>
          <p:cNvPr id="173" name="Google Shape;173;p36" descr="University of Washington logo"/>
          <p:cNvPicPr preferRelativeResize="0"/>
          <p:nvPr/>
        </p:nvPicPr>
        <p:blipFill rotWithShape="1">
          <a:blip r:embed="rId3">
            <a:alphaModFix/>
          </a:blip>
          <a:srcRect/>
          <a:stretch/>
        </p:blipFill>
        <p:spPr>
          <a:xfrm>
            <a:off x="677334" y="6354234"/>
            <a:ext cx="2540000" cy="266700"/>
          </a:xfrm>
          <a:prstGeom prst="rect">
            <a:avLst/>
          </a:prstGeom>
          <a:noFill/>
          <a:ln>
            <a:noFill/>
          </a:ln>
        </p:spPr>
      </p:pic>
      <p:pic>
        <p:nvPicPr>
          <p:cNvPr id="174" name="Google Shape;174;p36" descr="W logo"/>
          <p:cNvPicPr preferRelativeResize="0"/>
          <p:nvPr/>
        </p:nvPicPr>
        <p:blipFill rotWithShape="1">
          <a:blip r:embed="rId4">
            <a:alphaModFix/>
          </a:blip>
          <a:srcRect/>
          <a:stretch/>
        </p:blipFill>
        <p:spPr>
          <a:xfrm>
            <a:off x="7445815" y="5945854"/>
            <a:ext cx="1371600" cy="92354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671757" y="365069"/>
            <a:ext cx="8184600" cy="9984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7" name="Google Shape;177;p37"/>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178" name="Google Shape;178;p37"/>
          <p:cNvSpPr txBox="1">
            <a:spLocks noGrp="1"/>
          </p:cNvSpPr>
          <p:nvPr>
            <p:ph type="body" idx="1"/>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0" name="Google Shape;180;p37"/>
          <p:cNvPicPr preferRelativeResize="0"/>
          <p:nvPr/>
        </p:nvPicPr>
        <p:blipFill rotWithShape="1">
          <a:blip r:embed="rId3">
            <a:alphaModFix/>
          </a:blip>
          <a:srcRect/>
          <a:stretch/>
        </p:blipFill>
        <p:spPr>
          <a:xfrm>
            <a:off x="6248401" y="6354234"/>
            <a:ext cx="2540000" cy="266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xfrm>
            <a:off x="671756" y="371511"/>
            <a:ext cx="80646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3" name="Google Shape;183;p38"/>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184" name="Google Shape;184;p38"/>
          <p:cNvSpPr txBox="1">
            <a:spLocks noGrp="1"/>
          </p:cNvSpPr>
          <p:nvPr>
            <p:ph type="body" idx="1"/>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5" name="Google Shape;185;p38"/>
          <p:cNvPicPr preferRelativeResize="0"/>
          <p:nvPr/>
        </p:nvPicPr>
        <p:blipFill rotWithShape="1">
          <a:blip r:embed="rId3">
            <a:alphaModFix/>
          </a:blip>
          <a:srcRect/>
          <a:stretch/>
        </p:blipFill>
        <p:spPr>
          <a:xfrm>
            <a:off x="7445815" y="5945854"/>
            <a:ext cx="1371600" cy="92354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8" name="Google Shape;188;p39"/>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189" name="Google Shape;189;p3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0" name="Google Shape;190;p39"/>
          <p:cNvPicPr preferRelativeResize="0"/>
          <p:nvPr/>
        </p:nvPicPr>
        <p:blipFill rotWithShape="1">
          <a:blip r:embed="rId3">
            <a:alphaModFix/>
          </a:blip>
          <a:srcRect/>
          <a:stretch/>
        </p:blipFill>
        <p:spPr>
          <a:xfrm>
            <a:off x="6248401" y="6354234"/>
            <a:ext cx="2540000" cy="2667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92"/>
        <p:cNvGrpSpPr/>
        <p:nvPr/>
      </p:nvGrpSpPr>
      <p:grpSpPr>
        <a:xfrm>
          <a:off x="0" y="0"/>
          <a:ext cx="0" cy="0"/>
          <a:chOff x="0" y="0"/>
          <a:chExt cx="0" cy="0"/>
        </a:xfrm>
      </p:grpSpPr>
      <p:sp>
        <p:nvSpPr>
          <p:cNvPr id="193" name="Google Shape;193;p41"/>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4" name="Google Shape;194;p41"/>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195" name="Google Shape;195;p41"/>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6" name="Google Shape;196;p41"/>
          <p:cNvPicPr preferRelativeResize="0"/>
          <p:nvPr/>
        </p:nvPicPr>
        <p:blipFill rotWithShape="1">
          <a:blip r:embed="rId3">
            <a:alphaModFix/>
          </a:blip>
          <a:srcRect/>
          <a:stretch/>
        </p:blipFill>
        <p:spPr>
          <a:xfrm>
            <a:off x="7448139" y="5949410"/>
            <a:ext cx="1371600" cy="92354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7"/>
        <p:cNvGrpSpPr/>
        <p:nvPr/>
      </p:nvGrpSpPr>
      <p:grpSpPr>
        <a:xfrm>
          <a:off x="0" y="0"/>
          <a:ext cx="0" cy="0"/>
          <a:chOff x="0" y="0"/>
          <a:chExt cx="0" cy="0"/>
        </a:xfrm>
      </p:grpSpPr>
      <p:sp>
        <p:nvSpPr>
          <p:cNvPr id="198" name="Google Shape;198;p42"/>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9" name="Google Shape;199;p42"/>
          <p:cNvPicPr preferRelativeResize="0"/>
          <p:nvPr/>
        </p:nvPicPr>
        <p:blipFill rotWithShape="1">
          <a:blip r:embed="rId2">
            <a:alphaModFix/>
          </a:blip>
          <a:srcRect/>
          <a:stretch/>
        </p:blipFill>
        <p:spPr>
          <a:xfrm>
            <a:off x="813587" y="4006085"/>
            <a:ext cx="2284305" cy="112770"/>
          </a:xfrm>
          <a:prstGeom prst="rect">
            <a:avLst/>
          </a:prstGeom>
          <a:noFill/>
          <a:ln>
            <a:noFill/>
          </a:ln>
        </p:spPr>
      </p:pic>
      <p:pic>
        <p:nvPicPr>
          <p:cNvPr id="200" name="Google Shape;200;p42" descr="University of Washington logo"/>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01" name="Google Shape;201;p42" descr="W logo"/>
          <p:cNvPicPr preferRelativeResize="0"/>
          <p:nvPr/>
        </p:nvPicPr>
        <p:blipFill rotWithShape="1">
          <a:blip r:embed="rId4">
            <a:alphaModFix/>
          </a:blip>
          <a:srcRect/>
          <a:stretch/>
        </p:blipFill>
        <p:spPr>
          <a:xfrm>
            <a:off x="7448139" y="5949410"/>
            <a:ext cx="1371600" cy="92354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2"/>
        <p:cNvGrpSpPr/>
        <p:nvPr/>
      </p:nvGrpSpPr>
      <p:grpSpPr>
        <a:xfrm>
          <a:off x="0" y="0"/>
          <a:ext cx="0" cy="0"/>
          <a:chOff x="0" y="0"/>
          <a:chExt cx="0" cy="0"/>
        </a:xfrm>
      </p:grpSpPr>
      <p:sp>
        <p:nvSpPr>
          <p:cNvPr id="203" name="Google Shape;203;p43"/>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4" name="Google Shape;204;p43"/>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05" name="Google Shape;205;p43"/>
          <p:cNvSpPr txBox="1">
            <a:spLocks noGrp="1"/>
          </p:cNvSpPr>
          <p:nvPr>
            <p:ph type="body" idx="1"/>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Google Shape;206;p4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7" name="Google Shape;207;p43"/>
          <p:cNvPicPr preferRelativeResize="0"/>
          <p:nvPr/>
        </p:nvPicPr>
        <p:blipFill rotWithShape="1">
          <a:blip r:embed="rId3">
            <a:alphaModFix/>
          </a:blip>
          <a:srcRect/>
          <a:stretch/>
        </p:blipFill>
        <p:spPr>
          <a:xfrm>
            <a:off x="6382155" y="6487457"/>
            <a:ext cx="2425296" cy="16337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0" name="Google Shape;210;p44"/>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11" name="Google Shape;211;p4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2" name="Google Shape;212;p44"/>
          <p:cNvPicPr preferRelativeResize="0"/>
          <p:nvPr/>
        </p:nvPicPr>
        <p:blipFill rotWithShape="1">
          <a:blip r:embed="rId3">
            <a:alphaModFix/>
          </a:blip>
          <a:srcRect/>
          <a:stretch/>
        </p:blipFill>
        <p:spPr>
          <a:xfrm>
            <a:off x="6363105" y="6487457"/>
            <a:ext cx="2425296" cy="16337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14"/>
        <p:cNvGrpSpPr/>
        <p:nvPr/>
      </p:nvGrpSpPr>
      <p:grpSpPr>
        <a:xfrm>
          <a:off x="0" y="0"/>
          <a:ext cx="0" cy="0"/>
          <a:chOff x="0" y="0"/>
          <a:chExt cx="0" cy="0"/>
        </a:xfrm>
      </p:grpSpPr>
      <p:pic>
        <p:nvPicPr>
          <p:cNvPr id="215" name="Google Shape;215;p4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16" name="Google Shape;216;p46"/>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17" name="Google Shape;217;p46"/>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8" name="Google Shape;218;p46"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9"/>
        <p:cNvGrpSpPr/>
        <p:nvPr/>
      </p:nvGrpSpPr>
      <p:grpSpPr>
        <a:xfrm>
          <a:off x="0" y="0"/>
          <a:ext cx="0" cy="0"/>
          <a:chOff x="0" y="0"/>
          <a:chExt cx="0" cy="0"/>
        </a:xfrm>
      </p:grpSpPr>
      <p:sp>
        <p:nvSpPr>
          <p:cNvPr id="220" name="Google Shape;220;p4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1" name="Google Shape;221;p4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2" name="Google Shape;222;p4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23" name="Google Shape;223;p47"/>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24" name="Google Shape;224;p4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25"/>
        <p:cNvGrpSpPr/>
        <p:nvPr/>
      </p:nvGrpSpPr>
      <p:grpSpPr>
        <a:xfrm>
          <a:off x="0" y="0"/>
          <a:ext cx="0" cy="0"/>
          <a:chOff x="0" y="0"/>
          <a:chExt cx="0" cy="0"/>
        </a:xfrm>
      </p:grpSpPr>
      <p:pic>
        <p:nvPicPr>
          <p:cNvPr id="226" name="Google Shape;226;p4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27" name="Google Shape;227;p4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8" name="Google Shape;228;p48"/>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29" name="Google Shape;229;p4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30"/>
        <p:cNvGrpSpPr/>
        <p:nvPr/>
      </p:nvGrpSpPr>
      <p:grpSpPr>
        <a:xfrm>
          <a:off x="0" y="0"/>
          <a:ext cx="0" cy="0"/>
          <a:chOff x="0" y="0"/>
          <a:chExt cx="0" cy="0"/>
        </a:xfrm>
      </p:grpSpPr>
      <p:pic>
        <p:nvPicPr>
          <p:cNvPr id="231" name="Google Shape;231;p49"/>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32" name="Google Shape;232;p4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3" name="Google Shape;233;p4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4" name="Google Shape;234;p4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9"/>
        <p:cNvGrpSpPr/>
        <p:nvPr/>
      </p:nvGrpSpPr>
      <p:grpSpPr>
        <a:xfrm>
          <a:off x="0" y="0"/>
          <a:ext cx="0" cy="0"/>
          <a:chOff x="0" y="0"/>
          <a:chExt cx="0" cy="0"/>
        </a:xfrm>
      </p:grpSpPr>
      <p:sp>
        <p:nvSpPr>
          <p:cNvPr id="240" name="Google Shape;240;p51"/>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2800"/>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1" name="Google Shape;241;p51"/>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SzPts val="1800"/>
              <a:buNone/>
              <a:defRPr sz="1800"/>
            </a:lvl1pPr>
            <a:lvl2pPr lvl="1" algn="ctr">
              <a:lnSpc>
                <a:spcPct val="115000"/>
              </a:lnSpc>
              <a:spcBef>
                <a:spcPts val="0"/>
              </a:spcBef>
              <a:spcAft>
                <a:spcPts val="0"/>
              </a:spcAft>
              <a:buSzPts val="1400"/>
              <a:buNone/>
              <a:defRPr sz="1500"/>
            </a:lvl2pPr>
            <a:lvl3pPr lvl="2" algn="ctr">
              <a:lnSpc>
                <a:spcPct val="115000"/>
              </a:lnSpc>
              <a:spcBef>
                <a:spcPts val="0"/>
              </a:spcBef>
              <a:spcAft>
                <a:spcPts val="0"/>
              </a:spcAft>
              <a:buSzPts val="1400"/>
              <a:buNone/>
              <a:defRPr sz="1350"/>
            </a:lvl3pPr>
            <a:lvl4pPr lvl="3" algn="ctr">
              <a:lnSpc>
                <a:spcPct val="115000"/>
              </a:lnSpc>
              <a:spcBef>
                <a:spcPts val="0"/>
              </a:spcBef>
              <a:spcAft>
                <a:spcPts val="0"/>
              </a:spcAft>
              <a:buSzPts val="1400"/>
              <a:buNone/>
              <a:defRPr sz="1200"/>
            </a:lvl4pPr>
            <a:lvl5pPr lvl="4" algn="ctr">
              <a:lnSpc>
                <a:spcPct val="115000"/>
              </a:lnSpc>
              <a:spcBef>
                <a:spcPts val="0"/>
              </a:spcBef>
              <a:spcAft>
                <a:spcPts val="0"/>
              </a:spcAft>
              <a:buSzPts val="1400"/>
              <a:buNone/>
              <a:defRPr sz="1200"/>
            </a:lvl5pPr>
            <a:lvl6pPr lvl="5" algn="ctr">
              <a:lnSpc>
                <a:spcPct val="115000"/>
              </a:lnSpc>
              <a:spcBef>
                <a:spcPts val="0"/>
              </a:spcBef>
              <a:spcAft>
                <a:spcPts val="0"/>
              </a:spcAft>
              <a:buSzPts val="1400"/>
              <a:buNone/>
              <a:defRPr sz="1200"/>
            </a:lvl6pPr>
            <a:lvl7pPr lvl="6" algn="ctr">
              <a:lnSpc>
                <a:spcPct val="115000"/>
              </a:lnSpc>
              <a:spcBef>
                <a:spcPts val="0"/>
              </a:spcBef>
              <a:spcAft>
                <a:spcPts val="0"/>
              </a:spcAft>
              <a:buSzPts val="1400"/>
              <a:buNone/>
              <a:defRPr sz="1200"/>
            </a:lvl7pPr>
            <a:lvl8pPr lvl="7" algn="ctr">
              <a:lnSpc>
                <a:spcPct val="115000"/>
              </a:lnSpc>
              <a:spcBef>
                <a:spcPts val="0"/>
              </a:spcBef>
              <a:spcAft>
                <a:spcPts val="0"/>
              </a:spcAft>
              <a:buSzPts val="1400"/>
              <a:buNone/>
              <a:defRPr sz="1200"/>
            </a:lvl8pPr>
            <a:lvl9pPr lvl="8" algn="ctr">
              <a:lnSpc>
                <a:spcPct val="115000"/>
              </a:lnSpc>
              <a:spcBef>
                <a:spcPts val="0"/>
              </a:spcBef>
              <a:spcAft>
                <a:spcPts val="0"/>
              </a:spcAft>
              <a:buSzPts val="1400"/>
              <a:buNone/>
              <a:defRPr sz="1200"/>
            </a:lvl9pPr>
          </a:lstStyle>
          <a:p>
            <a:endParaRPr/>
          </a:p>
        </p:txBody>
      </p:sp>
      <p:sp>
        <p:nvSpPr>
          <p:cNvPr id="242" name="Google Shape;242;p5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3" name="Google Shape;243;p5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4" name="Google Shape;244;p5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a:lvl1pPr>
            <a:lvl2pPr marL="0" lvl="1" indent="0" algn="r">
              <a:buClr>
                <a:schemeClr val="dk2"/>
              </a:buClr>
              <a:buSzPts val="1000"/>
              <a:buFont typeface="Arial"/>
              <a:buNone/>
              <a:defRPr/>
            </a:lvl2pPr>
            <a:lvl3pPr marL="0" lvl="2" indent="0" algn="r">
              <a:buClr>
                <a:schemeClr val="dk2"/>
              </a:buClr>
              <a:buSzPts val="1000"/>
              <a:buFont typeface="Arial"/>
              <a:buNone/>
              <a:defRPr/>
            </a:lvl3pPr>
            <a:lvl4pPr marL="0" lvl="3" indent="0" algn="r">
              <a:buClr>
                <a:schemeClr val="dk2"/>
              </a:buClr>
              <a:buSzPts val="1000"/>
              <a:buFont typeface="Arial"/>
              <a:buNone/>
              <a:defRPr/>
            </a:lvl4pPr>
            <a:lvl5pPr marL="0" lvl="4" indent="0" algn="r">
              <a:buClr>
                <a:schemeClr val="dk2"/>
              </a:buClr>
              <a:buSzPts val="1000"/>
              <a:buFont typeface="Arial"/>
              <a:buNone/>
              <a:defRPr/>
            </a:lvl5pPr>
            <a:lvl6pPr marL="0" lvl="5" indent="0" algn="r">
              <a:buClr>
                <a:schemeClr val="dk2"/>
              </a:buClr>
              <a:buSzPts val="1000"/>
              <a:buFont typeface="Arial"/>
              <a:buNone/>
              <a:defRPr/>
            </a:lvl6pPr>
            <a:lvl7pPr marL="0" lvl="6" indent="0" algn="r">
              <a:buClr>
                <a:schemeClr val="dk2"/>
              </a:buClr>
              <a:buSzPts val="1000"/>
              <a:buFont typeface="Arial"/>
              <a:buNone/>
              <a:defRPr/>
            </a:lvl7pPr>
            <a:lvl8pPr marL="0" lvl="7" indent="0" algn="r">
              <a:buClr>
                <a:schemeClr val="dk2"/>
              </a:buClr>
              <a:buSzPts val="1000"/>
              <a:buFont typeface="Arial"/>
              <a:buNone/>
              <a:defRPr/>
            </a:lvl8pPr>
            <a:lvl9pPr marL="0" lvl="8" indent="0" algn="r">
              <a:buClr>
                <a:schemeClr val="dk2"/>
              </a:buClr>
              <a:buSzPts val="10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5"/>
        <p:cNvGrpSpPr/>
        <p:nvPr/>
      </p:nvGrpSpPr>
      <p:grpSpPr>
        <a:xfrm>
          <a:off x="0" y="0"/>
          <a:ext cx="0" cy="0"/>
          <a:chOff x="0" y="0"/>
          <a:chExt cx="0" cy="0"/>
        </a:xfrm>
      </p:grpSpPr>
      <p:sp>
        <p:nvSpPr>
          <p:cNvPr id="246" name="Google Shape;246;p5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7" name="Google Shape;247;p5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8" name="Google Shape;248;p5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5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1" name="Google Shape;251;p5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2"/>
        <p:cNvGrpSpPr/>
        <p:nvPr/>
      </p:nvGrpSpPr>
      <p:grpSpPr>
        <a:xfrm>
          <a:off x="0" y="0"/>
          <a:ext cx="0" cy="0"/>
          <a:chOff x="0" y="0"/>
          <a:chExt cx="0" cy="0"/>
        </a:xfrm>
      </p:grpSpPr>
      <p:sp>
        <p:nvSpPr>
          <p:cNvPr id="253" name="Google Shape;253;p5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4" name="Google Shape;254;p54"/>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5" name="Google Shape;255;p5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6" name="Google Shape;256;p5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7"/>
        <p:cNvGrpSpPr/>
        <p:nvPr/>
      </p:nvGrpSpPr>
      <p:grpSpPr>
        <a:xfrm>
          <a:off x="0" y="0"/>
          <a:ext cx="0" cy="0"/>
          <a:chOff x="0" y="0"/>
          <a:chExt cx="0" cy="0"/>
        </a:xfrm>
      </p:grpSpPr>
      <p:sp>
        <p:nvSpPr>
          <p:cNvPr id="258" name="Google Shape;258;p5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9" name="Google Shape;259;p5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0"/>
        <p:cNvGrpSpPr/>
        <p:nvPr/>
      </p:nvGrpSpPr>
      <p:grpSpPr>
        <a:xfrm>
          <a:off x="0" y="0"/>
          <a:ext cx="0" cy="0"/>
          <a:chOff x="0" y="0"/>
          <a:chExt cx="0" cy="0"/>
        </a:xfrm>
      </p:grpSpPr>
      <p:sp>
        <p:nvSpPr>
          <p:cNvPr id="261" name="Google Shape;261;p56"/>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2" name="Google Shape;262;p56"/>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3" name="Google Shape;263;p5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4"/>
        <p:cNvGrpSpPr/>
        <p:nvPr/>
      </p:nvGrpSpPr>
      <p:grpSpPr>
        <a:xfrm>
          <a:off x="0" y="0"/>
          <a:ext cx="0" cy="0"/>
          <a:chOff x="0" y="0"/>
          <a:chExt cx="0" cy="0"/>
        </a:xfrm>
      </p:grpSpPr>
      <p:sp>
        <p:nvSpPr>
          <p:cNvPr id="265" name="Google Shape;265;p57"/>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36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66" name="Google Shape;266;p5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7"/>
        <p:cNvGrpSpPr/>
        <p:nvPr/>
      </p:nvGrpSpPr>
      <p:grpSpPr>
        <a:xfrm>
          <a:off x="0" y="0"/>
          <a:ext cx="0" cy="0"/>
          <a:chOff x="0" y="0"/>
          <a:chExt cx="0" cy="0"/>
        </a:xfrm>
      </p:grpSpPr>
      <p:sp>
        <p:nvSpPr>
          <p:cNvPr id="268" name="Google Shape;268;p58"/>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58"/>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0" name="Google Shape;270;p58"/>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1" name="Google Shape;271;p58"/>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2" name="Google Shape;272;p5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3"/>
        <p:cNvGrpSpPr/>
        <p:nvPr/>
      </p:nvGrpSpPr>
      <p:grpSpPr>
        <a:xfrm>
          <a:off x="0" y="0"/>
          <a:ext cx="0" cy="0"/>
          <a:chOff x="0" y="0"/>
          <a:chExt cx="0" cy="0"/>
        </a:xfrm>
      </p:grpSpPr>
      <p:sp>
        <p:nvSpPr>
          <p:cNvPr id="274" name="Google Shape;274;p59"/>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5" name="Google Shape;275;p5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6"/>
        <p:cNvGrpSpPr/>
        <p:nvPr/>
      </p:nvGrpSpPr>
      <p:grpSpPr>
        <a:xfrm>
          <a:off x="0" y="0"/>
          <a:ext cx="0" cy="0"/>
          <a:chOff x="0" y="0"/>
          <a:chExt cx="0" cy="0"/>
        </a:xfrm>
      </p:grpSpPr>
      <p:sp>
        <p:nvSpPr>
          <p:cNvPr id="277" name="Google Shape;277;p60"/>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78" name="Google Shape;278;p60"/>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79" name="Google Shape;279;p6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000"/>
              <a:buFont typeface="Arial"/>
              <a:buNone/>
              <a:defRPr sz="1000"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000"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000"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000"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000"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000"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000"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000"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urple_Title Slide 1">
  <p:cSld name="Purple_Title Slide 1">
    <p:spTree>
      <p:nvGrpSpPr>
        <p:cNvPr id="1" name="Shape 280"/>
        <p:cNvGrpSpPr/>
        <p:nvPr/>
      </p:nvGrpSpPr>
      <p:grpSpPr>
        <a:xfrm>
          <a:off x="0" y="0"/>
          <a:ext cx="0" cy="0"/>
          <a:chOff x="0" y="0"/>
          <a:chExt cx="0" cy="0"/>
        </a:xfrm>
      </p:grpSpPr>
      <p:pic>
        <p:nvPicPr>
          <p:cNvPr id="281" name="Google Shape;281;p61" descr="A black and white photo of a building&#10;&#10;Description automatically generated"/>
          <p:cNvPicPr preferRelativeResize="0"/>
          <p:nvPr/>
        </p:nvPicPr>
        <p:blipFill rotWithShape="1">
          <a:blip r:embed="rId2">
            <a:alphaModFix/>
          </a:blip>
          <a:srcRect/>
          <a:stretch/>
        </p:blipFill>
        <p:spPr>
          <a:xfrm>
            <a:off x="1" y="2"/>
            <a:ext cx="9156788" cy="6857998"/>
          </a:xfrm>
          <a:prstGeom prst="rect">
            <a:avLst/>
          </a:prstGeom>
          <a:noFill/>
          <a:ln>
            <a:noFill/>
          </a:ln>
        </p:spPr>
      </p:pic>
      <p:sp>
        <p:nvSpPr>
          <p:cNvPr id="282" name="Google Shape;282;p61"/>
          <p:cNvSpPr/>
          <p:nvPr/>
        </p:nvSpPr>
        <p:spPr>
          <a:xfrm>
            <a:off x="-8709" y="0"/>
            <a:ext cx="9156900" cy="6858000"/>
          </a:xfrm>
          <a:prstGeom prst="rect">
            <a:avLst/>
          </a:prstGeom>
          <a:solidFill>
            <a:srgbClr val="33006F">
              <a:alpha val="74901"/>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61"/>
          <p:cNvSpPr txBox="1">
            <a:spLocks noGrp="1"/>
          </p:cNvSpPr>
          <p:nvPr>
            <p:ph type="title"/>
          </p:nvPr>
        </p:nvSpPr>
        <p:spPr>
          <a:xfrm>
            <a:off x="460375" y="859992"/>
            <a:ext cx="6972300" cy="35223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2"/>
              </a:buClr>
              <a:buSzPts val="5000"/>
              <a:buFont typeface="Encode Sans Condensed Thin"/>
              <a:buNone/>
              <a:defRPr sz="5000" b="1" i="0" u="none" strike="noStrike" cap="none">
                <a:solidFill>
                  <a:schemeClr val="dk2"/>
                </a:solidFill>
                <a:latin typeface="Encode Sans Condensed Thin"/>
                <a:ea typeface="Encode Sans Condensed Thin"/>
                <a:cs typeface="Encode Sans Condensed Thin"/>
                <a:sym typeface="Encode Sans Condensed Th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84" name="Google Shape;284;p61"/>
          <p:cNvPicPr preferRelativeResize="0"/>
          <p:nvPr/>
        </p:nvPicPr>
        <p:blipFill rotWithShape="1">
          <a:blip r:embed="rId3">
            <a:alphaModFix/>
          </a:blip>
          <a:srcRect/>
          <a:stretch/>
        </p:blipFill>
        <p:spPr>
          <a:xfrm>
            <a:off x="568081" y="4568601"/>
            <a:ext cx="1600200" cy="186267"/>
          </a:xfrm>
          <a:prstGeom prst="rect">
            <a:avLst/>
          </a:prstGeom>
          <a:noFill/>
          <a:ln>
            <a:noFill/>
          </a:ln>
        </p:spPr>
      </p:pic>
      <p:pic>
        <p:nvPicPr>
          <p:cNvPr id="285" name="Google Shape;285;p61"/>
          <p:cNvPicPr preferRelativeResize="0"/>
          <p:nvPr/>
        </p:nvPicPr>
        <p:blipFill rotWithShape="1">
          <a:blip r:embed="rId4">
            <a:alphaModFix/>
          </a:blip>
          <a:srcRect/>
          <a:stretch/>
        </p:blipFill>
        <p:spPr>
          <a:xfrm>
            <a:off x="5752301" y="5870235"/>
            <a:ext cx="3250975" cy="80636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286"/>
        <p:cNvGrpSpPr/>
        <p:nvPr/>
      </p:nvGrpSpPr>
      <p:grpSpPr>
        <a:xfrm>
          <a:off x="0" y="0"/>
          <a:ext cx="0" cy="0"/>
          <a:chOff x="0" y="0"/>
          <a:chExt cx="0" cy="0"/>
        </a:xfrm>
      </p:grpSpPr>
      <p:pic>
        <p:nvPicPr>
          <p:cNvPr id="287" name="Google Shape;287;p62" descr="Bar_RtAngle_7502_RGB.png"/>
          <p:cNvPicPr preferRelativeResize="0"/>
          <p:nvPr/>
        </p:nvPicPr>
        <p:blipFill rotWithShape="1">
          <a:blip r:embed="rId2">
            <a:alphaModFix/>
          </a:blip>
          <a:srcRect/>
          <a:stretch/>
        </p:blipFill>
        <p:spPr>
          <a:xfrm>
            <a:off x="587294" y="1345402"/>
            <a:ext cx="1122477" cy="112767"/>
          </a:xfrm>
          <a:prstGeom prst="rect">
            <a:avLst/>
          </a:prstGeom>
          <a:noFill/>
          <a:ln>
            <a:noFill/>
          </a:ln>
        </p:spPr>
      </p:pic>
      <p:sp>
        <p:nvSpPr>
          <p:cNvPr id="288" name="Google Shape;288;p62"/>
          <p:cNvSpPr txBox="1">
            <a:spLocks noGrp="1"/>
          </p:cNvSpPr>
          <p:nvPr>
            <p:ph type="title"/>
          </p:nvPr>
        </p:nvSpPr>
        <p:spPr>
          <a:xfrm>
            <a:off x="427925" y="454060"/>
            <a:ext cx="6972300" cy="7200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62"/>
          <p:cNvSpPr txBox="1"/>
          <p:nvPr/>
        </p:nvSpPr>
        <p:spPr>
          <a:xfrm>
            <a:off x="580325" y="1696567"/>
            <a:ext cx="7993800" cy="3944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90" name="Google Shape;290;p62"/>
          <p:cNvPicPr preferRelativeResize="0"/>
          <p:nvPr/>
        </p:nvPicPr>
        <p:blipFill rotWithShape="1">
          <a:blip r:embed="rId3">
            <a:alphaModFix/>
          </a:blip>
          <a:srcRect/>
          <a:stretch/>
        </p:blipFill>
        <p:spPr>
          <a:xfrm>
            <a:off x="5752301" y="5870235"/>
            <a:ext cx="3250975" cy="80636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lt1"/>
        </a:solidFill>
        <a:effectLst/>
      </p:bgPr>
    </p:bg>
    <p:spTree>
      <p:nvGrpSpPr>
        <p:cNvPr id="1" name="Shape 295"/>
        <p:cNvGrpSpPr/>
        <p:nvPr/>
      </p:nvGrpSpPr>
      <p:grpSpPr>
        <a:xfrm>
          <a:off x="0" y="0"/>
          <a:ext cx="0" cy="0"/>
          <a:chOff x="0" y="0"/>
          <a:chExt cx="0" cy="0"/>
        </a:xfrm>
      </p:grpSpPr>
      <p:sp>
        <p:nvSpPr>
          <p:cNvPr id="296" name="Google Shape;296;p64"/>
          <p:cNvSpPr txBox="1">
            <a:spLocks noGrp="1"/>
          </p:cNvSpPr>
          <p:nvPr>
            <p:ph type="title"/>
          </p:nvPr>
        </p:nvSpPr>
        <p:spPr>
          <a:xfrm>
            <a:off x="609600" y="1447800"/>
            <a:ext cx="5830800" cy="136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Open Sans ExtraBold"/>
              <a:buNone/>
              <a:defRPr sz="3600" b="1"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64"/>
          <p:cNvSpPr txBox="1">
            <a:spLocks noGrp="1"/>
          </p:cNvSpPr>
          <p:nvPr>
            <p:ph type="body" idx="1"/>
          </p:nvPr>
        </p:nvSpPr>
        <p:spPr>
          <a:xfrm>
            <a:off x="609600" y="4138744"/>
            <a:ext cx="5297400" cy="6732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262626"/>
              </a:buClr>
              <a:buSzPts val="2000"/>
              <a:buNone/>
              <a:defRPr sz="2000" b="1">
                <a:solidFill>
                  <a:srgbClr val="262626"/>
                </a:solidFill>
                <a:latin typeface="Open Sans"/>
                <a:ea typeface="Open Sans"/>
                <a:cs typeface="Open Sans"/>
                <a:sym typeface="Open Sans"/>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298" name="Google Shape;298;p64"/>
          <p:cNvPicPr preferRelativeResize="0"/>
          <p:nvPr/>
        </p:nvPicPr>
        <p:blipFill rotWithShape="1">
          <a:blip r:embed="rId2">
            <a:alphaModFix/>
          </a:blip>
          <a:srcRect/>
          <a:stretch/>
        </p:blipFill>
        <p:spPr>
          <a:xfrm>
            <a:off x="0" y="0"/>
            <a:ext cx="9144000" cy="796066"/>
          </a:xfrm>
          <a:prstGeom prst="rect">
            <a:avLst/>
          </a:prstGeom>
          <a:noFill/>
          <a:ln>
            <a:noFill/>
          </a:ln>
        </p:spPr>
      </p:pic>
      <p:pic>
        <p:nvPicPr>
          <p:cNvPr id="299" name="Google Shape;299;p64"/>
          <p:cNvPicPr preferRelativeResize="0"/>
          <p:nvPr/>
        </p:nvPicPr>
        <p:blipFill rotWithShape="1">
          <a:blip r:embed="rId3">
            <a:alphaModFix/>
          </a:blip>
          <a:srcRect/>
          <a:stretch/>
        </p:blipFill>
        <p:spPr>
          <a:xfrm>
            <a:off x="0" y="6350924"/>
            <a:ext cx="9144000" cy="50707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300"/>
        <p:cNvGrpSpPr/>
        <p:nvPr/>
      </p:nvGrpSpPr>
      <p:grpSpPr>
        <a:xfrm>
          <a:off x="0" y="0"/>
          <a:ext cx="0" cy="0"/>
          <a:chOff x="0" y="0"/>
          <a:chExt cx="0" cy="0"/>
        </a:xfrm>
      </p:grpSpPr>
      <p:sp>
        <p:nvSpPr>
          <p:cNvPr id="301" name="Google Shape;301;p65"/>
          <p:cNvSpPr txBox="1">
            <a:spLocks noGrp="1"/>
          </p:cNvSpPr>
          <p:nvPr>
            <p:ph type="title"/>
          </p:nvPr>
        </p:nvSpPr>
        <p:spPr>
          <a:xfrm>
            <a:off x="457200" y="277327"/>
            <a:ext cx="8229600" cy="7161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2800"/>
              <a:buFont typeface="Open Sans ExtraBold"/>
              <a:buNone/>
              <a:defRPr sz="2800" b="1">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65"/>
          <p:cNvSpPr txBox="1">
            <a:spLocks noGrp="1"/>
          </p:cNvSpPr>
          <p:nvPr>
            <p:ph type="body" idx="1"/>
          </p:nvPr>
        </p:nvSpPr>
        <p:spPr>
          <a:xfrm>
            <a:off x="457200" y="1338748"/>
            <a:ext cx="8229600" cy="45261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a:latin typeface="Open Sans"/>
                <a:ea typeface="Open Sans"/>
                <a:cs typeface="Open Sans"/>
                <a:sym typeface="Open San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03" name="Google Shape;303;p65"/>
          <p:cNvCxnSpPr/>
          <p:nvPr/>
        </p:nvCxnSpPr>
        <p:spPr>
          <a:xfrm>
            <a:off x="457200" y="1090001"/>
            <a:ext cx="8686800" cy="0"/>
          </a:xfrm>
          <a:prstGeom prst="straightConnector1">
            <a:avLst/>
          </a:prstGeom>
          <a:noFill/>
          <a:ln w="28575" cap="flat" cmpd="sng">
            <a:solidFill>
              <a:srgbClr val="2F006D"/>
            </a:solidFill>
            <a:prstDash val="solid"/>
            <a:round/>
            <a:headEnd type="none" w="sm" len="sm"/>
            <a:tailEnd type="none" w="sm" len="sm"/>
          </a:ln>
        </p:spPr>
      </p:cxnSp>
      <p:sp>
        <p:nvSpPr>
          <p:cNvPr id="304" name="Google Shape;304;p65"/>
          <p:cNvSpPr txBox="1"/>
          <p:nvPr/>
        </p:nvSpPr>
        <p:spPr>
          <a:xfrm>
            <a:off x="54864" y="6520875"/>
            <a:ext cx="402300" cy="24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305" name="Google Shape;305;p65"/>
          <p:cNvPicPr preferRelativeResize="0"/>
          <p:nvPr/>
        </p:nvPicPr>
        <p:blipFill rotWithShape="1">
          <a:blip r:embed="rId2">
            <a:alphaModFix/>
          </a:blip>
          <a:srcRect/>
          <a:stretch/>
        </p:blipFill>
        <p:spPr>
          <a:xfrm>
            <a:off x="0" y="6350924"/>
            <a:ext cx="9144000" cy="5070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1"/>
        </a:solidFill>
        <a:effectLst/>
      </p:bgPr>
    </p:bg>
    <p:spTree>
      <p:nvGrpSpPr>
        <p:cNvPr id="1" name="Shape 306"/>
        <p:cNvGrpSpPr/>
        <p:nvPr/>
      </p:nvGrpSpPr>
      <p:grpSpPr>
        <a:xfrm>
          <a:off x="0" y="0"/>
          <a:ext cx="0" cy="0"/>
          <a:chOff x="0" y="0"/>
          <a:chExt cx="0" cy="0"/>
        </a:xfrm>
      </p:grpSpPr>
      <p:sp>
        <p:nvSpPr>
          <p:cNvPr id="307" name="Google Shape;307;p66"/>
          <p:cNvSpPr txBox="1"/>
          <p:nvPr/>
        </p:nvSpPr>
        <p:spPr>
          <a:xfrm>
            <a:off x="54864" y="6520875"/>
            <a:ext cx="402300" cy="24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308" name="Google Shape;308;p66"/>
          <p:cNvPicPr preferRelativeResize="0"/>
          <p:nvPr/>
        </p:nvPicPr>
        <p:blipFill rotWithShape="1">
          <a:blip r:embed="rId2">
            <a:alphaModFix/>
          </a:blip>
          <a:srcRect/>
          <a:stretch/>
        </p:blipFill>
        <p:spPr>
          <a:xfrm>
            <a:off x="0" y="6350924"/>
            <a:ext cx="9144000" cy="50707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with Title">
  <p:cSld name="Content with Title">
    <p:bg>
      <p:bgPr>
        <a:solidFill>
          <a:schemeClr val="lt1"/>
        </a:solidFill>
        <a:effectLst/>
      </p:bgPr>
    </p:bg>
    <p:spTree>
      <p:nvGrpSpPr>
        <p:cNvPr id="1" name="Shape 309"/>
        <p:cNvGrpSpPr/>
        <p:nvPr/>
      </p:nvGrpSpPr>
      <p:grpSpPr>
        <a:xfrm>
          <a:off x="0" y="0"/>
          <a:ext cx="0" cy="0"/>
          <a:chOff x="0" y="0"/>
          <a:chExt cx="0" cy="0"/>
        </a:xfrm>
      </p:grpSpPr>
      <p:pic>
        <p:nvPicPr>
          <p:cNvPr id="310" name="Google Shape;310;p67"/>
          <p:cNvPicPr preferRelativeResize="0"/>
          <p:nvPr/>
        </p:nvPicPr>
        <p:blipFill rotWithShape="1">
          <a:blip r:embed="rId2">
            <a:alphaModFix/>
          </a:blip>
          <a:srcRect/>
          <a:stretch/>
        </p:blipFill>
        <p:spPr>
          <a:xfrm>
            <a:off x="128726" y="6243656"/>
            <a:ext cx="532863" cy="496858"/>
          </a:xfrm>
          <a:prstGeom prst="rect">
            <a:avLst/>
          </a:prstGeom>
          <a:noFill/>
          <a:ln>
            <a:noFill/>
          </a:ln>
        </p:spPr>
      </p:pic>
      <p:sp>
        <p:nvSpPr>
          <p:cNvPr id="311" name="Google Shape;311;p6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312"/>
        <p:cNvGrpSpPr/>
        <p:nvPr/>
      </p:nvGrpSpPr>
      <p:grpSpPr>
        <a:xfrm>
          <a:off x="0" y="0"/>
          <a:ext cx="0" cy="0"/>
          <a:chOff x="0" y="0"/>
          <a:chExt cx="0" cy="0"/>
        </a:xfrm>
      </p:grpSpPr>
      <p:sp>
        <p:nvSpPr>
          <p:cNvPr id="313" name="Google Shape;313;p68"/>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14" name="Google Shape;314;p68"/>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6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pic>
        <p:nvPicPr>
          <p:cNvPr id="316" name="Google Shape;316;p6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17" name="Google Shape;317;p6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18" name="Google Shape;318;p68"/>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19" name="Google Shape;319;p68"/>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BFBFBF"/>
        </a:solidFill>
        <a:effectLst/>
      </p:bgPr>
    </p:bg>
    <p:spTree>
      <p:nvGrpSpPr>
        <p:cNvPr id="1" name="Shape 320"/>
        <p:cNvGrpSpPr/>
        <p:nvPr/>
      </p:nvGrpSpPr>
      <p:grpSpPr>
        <a:xfrm>
          <a:off x="0" y="0"/>
          <a:ext cx="0" cy="0"/>
          <a:chOff x="0" y="0"/>
          <a:chExt cx="0" cy="0"/>
        </a:xfrm>
      </p:grpSpPr>
      <p:sp>
        <p:nvSpPr>
          <p:cNvPr id="321" name="Google Shape;321;p69"/>
          <p:cNvSpPr/>
          <p:nvPr/>
        </p:nvSpPr>
        <p:spPr>
          <a:xfrm>
            <a:off x="609600" y="2582678"/>
            <a:ext cx="8378381" cy="1525524"/>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22" name="Google Shape;322;p69"/>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3" name="Google Shape;323;p69"/>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24" name="Google Shape;324;p69"/>
          <p:cNvSpPr txBox="1">
            <a:spLocks noGrp="1"/>
          </p:cNvSpPr>
          <p:nvPr>
            <p:ph type="title"/>
          </p:nvPr>
        </p:nvSpPr>
        <p:spPr>
          <a:xfrm>
            <a:off x="312864" y="2438400"/>
            <a:ext cx="7391400"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5400"/>
              <a:buFont typeface="Arial Black"/>
              <a:buNone/>
              <a:defRPr sz="5400" b="1"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325"/>
        <p:cNvGrpSpPr/>
        <p:nvPr/>
      </p:nvGrpSpPr>
      <p:grpSpPr>
        <a:xfrm>
          <a:off x="0" y="0"/>
          <a:ext cx="0" cy="0"/>
          <a:chOff x="0" y="0"/>
          <a:chExt cx="0" cy="0"/>
        </a:xfrm>
      </p:grpSpPr>
      <p:sp>
        <p:nvSpPr>
          <p:cNvPr id="326" name="Google Shape;326;p70"/>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27" name="Google Shape;327;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7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9" name="Google Shape;329;p7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330" name="Google Shape;330;p70"/>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31" name="Google Shape;331;p7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32" name="Google Shape;332;p7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33" name="Google Shape;333;p70"/>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334"/>
        <p:cNvGrpSpPr/>
        <p:nvPr/>
      </p:nvGrpSpPr>
      <p:grpSpPr>
        <a:xfrm>
          <a:off x="0" y="0"/>
          <a:ext cx="0" cy="0"/>
          <a:chOff x="0" y="0"/>
          <a:chExt cx="0" cy="0"/>
        </a:xfrm>
      </p:grpSpPr>
      <p:sp>
        <p:nvSpPr>
          <p:cNvPr id="335" name="Google Shape;335;p71"/>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36" name="Google Shape;33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71"/>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8" name="Google Shape;338;p71"/>
          <p:cNvSpPr txBox="1">
            <a:spLocks noGrp="1"/>
          </p:cNvSpPr>
          <p:nvPr>
            <p:ph type="body" idx="2"/>
          </p:nvPr>
        </p:nvSpPr>
        <p:spPr>
          <a:xfrm>
            <a:off x="457200" y="3733801"/>
            <a:ext cx="8229600" cy="2392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339" name="Google Shape;339;p71"/>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40" name="Google Shape;340;p7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41" name="Google Shape;341;p7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42" name="Google Shape;342;p71"/>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343"/>
        <p:cNvGrpSpPr/>
        <p:nvPr/>
      </p:nvGrpSpPr>
      <p:grpSpPr>
        <a:xfrm>
          <a:off x="0" y="0"/>
          <a:ext cx="0" cy="0"/>
          <a:chOff x="0" y="0"/>
          <a:chExt cx="0" cy="0"/>
        </a:xfrm>
      </p:grpSpPr>
      <p:sp>
        <p:nvSpPr>
          <p:cNvPr id="344" name="Google Shape;344;p72"/>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45" name="Google Shape;345;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7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7" name="Google Shape;347;p7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8" name="Google Shape;348;p7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9" name="Google Shape;349;p7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50" name="Google Shape;350;p72"/>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51" name="Google Shape;351;p7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52" name="Google Shape;352;p72"/>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53" name="Google Shape;353;p72"/>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354"/>
        <p:cNvGrpSpPr/>
        <p:nvPr/>
      </p:nvGrpSpPr>
      <p:grpSpPr>
        <a:xfrm>
          <a:off x="0" y="0"/>
          <a:ext cx="0" cy="0"/>
          <a:chOff x="0" y="0"/>
          <a:chExt cx="0" cy="0"/>
        </a:xfrm>
      </p:grpSpPr>
      <p:sp>
        <p:nvSpPr>
          <p:cNvPr id="355" name="Google Shape;355;p73"/>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56" name="Google Shape;356;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73"/>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8" name="Google Shape;358;p73"/>
          <p:cNvSpPr txBox="1">
            <a:spLocks noGrp="1"/>
          </p:cNvSpPr>
          <p:nvPr>
            <p:ph type="body" idx="2"/>
          </p:nvPr>
        </p:nvSpPr>
        <p:spPr>
          <a:xfrm>
            <a:off x="457200" y="2209790"/>
            <a:ext cx="8229600" cy="1600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9" name="Google Shape;359;p73"/>
          <p:cNvSpPr txBox="1">
            <a:spLocks noGrp="1"/>
          </p:cNvSpPr>
          <p:nvPr>
            <p:ph type="body" idx="3"/>
          </p:nvPr>
        </p:nvSpPr>
        <p:spPr>
          <a:xfrm>
            <a:off x="457200" y="3968769"/>
            <a:ext cx="82296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0" name="Google Shape;360;p73"/>
          <p:cNvSpPr txBox="1">
            <a:spLocks noGrp="1"/>
          </p:cNvSpPr>
          <p:nvPr>
            <p:ph type="body" idx="4"/>
          </p:nvPr>
        </p:nvSpPr>
        <p:spPr>
          <a:xfrm>
            <a:off x="455613" y="4654560"/>
            <a:ext cx="8231100" cy="16350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61" name="Google Shape;361;p73"/>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62" name="Google Shape;362;p7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63" name="Google Shape;363;p7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64" name="Google Shape;364;p73"/>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5"/>
        <p:cNvGrpSpPr/>
        <p:nvPr/>
      </p:nvGrpSpPr>
      <p:grpSpPr>
        <a:xfrm>
          <a:off x="0" y="0"/>
          <a:ext cx="0" cy="0"/>
          <a:chOff x="0" y="0"/>
          <a:chExt cx="0" cy="0"/>
        </a:xfrm>
      </p:grpSpPr>
      <p:sp>
        <p:nvSpPr>
          <p:cNvPr id="366" name="Google Shape;366;p74"/>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67" name="Google Shape;367;p7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74"/>
          <p:cNvSpPr txBox="1">
            <a:spLocks noGrp="1"/>
          </p:cNvSpPr>
          <p:nvPr>
            <p:ph type="body" idx="1"/>
          </p:nvPr>
        </p:nvSpPr>
        <p:spPr>
          <a:xfrm>
            <a:off x="3575050" y="1435100"/>
            <a:ext cx="5111700" cy="46911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9" name="Google Shape;369;p7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370" name="Google Shape;370;p74"/>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71" name="Google Shape;371;p7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72" name="Google Shape;372;p7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73" name="Google Shape;373;p74"/>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4"/>
        <p:cNvGrpSpPr/>
        <p:nvPr/>
      </p:nvGrpSpPr>
      <p:grpSpPr>
        <a:xfrm>
          <a:off x="0" y="0"/>
          <a:ext cx="0" cy="0"/>
          <a:chOff x="0" y="0"/>
          <a:chExt cx="0" cy="0"/>
        </a:xfrm>
      </p:grpSpPr>
      <p:sp>
        <p:nvSpPr>
          <p:cNvPr id="375" name="Google Shape;375;p75"/>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6" name="Google Shape;376;p75"/>
          <p:cNvSpPr txBox="1">
            <a:spLocks noGrp="1"/>
          </p:cNvSpPr>
          <p:nvPr>
            <p:ph type="title"/>
          </p:nvPr>
        </p:nvSpPr>
        <p:spPr>
          <a:xfrm>
            <a:off x="1792288" y="4800600"/>
            <a:ext cx="5486400" cy="566700"/>
          </a:xfrm>
          <a:prstGeom prst="rect">
            <a:avLst/>
          </a:prstGeom>
          <a:solidFill>
            <a:srgbClr val="323F4F"/>
          </a:solid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000"/>
              <a:buFont typeface="Open Sans"/>
              <a:buNone/>
              <a:defRPr sz="2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5"/>
          <p:cNvSpPr>
            <a:spLocks noGrp="1"/>
          </p:cNvSpPr>
          <p:nvPr>
            <p:ph type="pic" idx="2"/>
          </p:nvPr>
        </p:nvSpPr>
        <p:spPr>
          <a:xfrm>
            <a:off x="1792288" y="612775"/>
            <a:ext cx="5486400" cy="4114800"/>
          </a:xfrm>
          <a:prstGeom prst="rect">
            <a:avLst/>
          </a:prstGeom>
          <a:noFill/>
          <a:ln>
            <a:noFill/>
          </a:ln>
        </p:spPr>
      </p:sp>
      <p:sp>
        <p:nvSpPr>
          <p:cNvPr id="378" name="Google Shape;378;p7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solidFill>
                  <a:srgbClr val="3F3F3F"/>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379" name="Google Shape;379;p75"/>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80" name="Google Shape;380;p7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81" name="Google Shape;381;p75"/>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82" name="Google Shape;382;p75"/>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383"/>
        <p:cNvGrpSpPr/>
        <p:nvPr/>
      </p:nvGrpSpPr>
      <p:grpSpPr>
        <a:xfrm>
          <a:off x="0" y="0"/>
          <a:ext cx="0" cy="0"/>
          <a:chOff x="0" y="0"/>
          <a:chExt cx="0" cy="0"/>
        </a:xfrm>
      </p:grpSpPr>
      <p:sp>
        <p:nvSpPr>
          <p:cNvPr id="384" name="Google Shape;384;p76"/>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85" name="Google Shape;385;p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6" name="Google Shape;386;p76"/>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87" name="Google Shape;387;p7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88" name="Google Shape;388;p76"/>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89" name="Google Shape;389;p76"/>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rgbClr val="191919"/>
                </a:solidFill>
                <a:latin typeface="Open Sans"/>
                <a:ea typeface="Open Sans"/>
                <a:cs typeface="Open Sans"/>
                <a:sym typeface="Open Sans"/>
              </a:defRPr>
            </a:lvl1pPr>
            <a:lvl2pPr marL="0" lvl="1" indent="0" algn="l">
              <a:spcBef>
                <a:spcPts val="0"/>
              </a:spcBef>
              <a:buNone/>
              <a:defRPr sz="1000">
                <a:solidFill>
                  <a:srgbClr val="191919"/>
                </a:solidFill>
                <a:latin typeface="Open Sans"/>
                <a:ea typeface="Open Sans"/>
                <a:cs typeface="Open Sans"/>
                <a:sym typeface="Open Sans"/>
              </a:defRPr>
            </a:lvl2pPr>
            <a:lvl3pPr marL="0" lvl="2" indent="0" algn="l">
              <a:spcBef>
                <a:spcPts val="0"/>
              </a:spcBef>
              <a:buNone/>
              <a:defRPr sz="1000">
                <a:solidFill>
                  <a:srgbClr val="191919"/>
                </a:solidFill>
                <a:latin typeface="Open Sans"/>
                <a:ea typeface="Open Sans"/>
                <a:cs typeface="Open Sans"/>
                <a:sym typeface="Open Sans"/>
              </a:defRPr>
            </a:lvl3pPr>
            <a:lvl4pPr marL="0" lvl="3" indent="0" algn="l">
              <a:spcBef>
                <a:spcPts val="0"/>
              </a:spcBef>
              <a:buNone/>
              <a:defRPr sz="1000">
                <a:solidFill>
                  <a:srgbClr val="191919"/>
                </a:solidFill>
                <a:latin typeface="Open Sans"/>
                <a:ea typeface="Open Sans"/>
                <a:cs typeface="Open Sans"/>
                <a:sym typeface="Open Sans"/>
              </a:defRPr>
            </a:lvl4pPr>
            <a:lvl5pPr marL="0" lvl="4" indent="0" algn="l">
              <a:spcBef>
                <a:spcPts val="0"/>
              </a:spcBef>
              <a:buNone/>
              <a:defRPr sz="1000">
                <a:solidFill>
                  <a:srgbClr val="191919"/>
                </a:solidFill>
                <a:latin typeface="Open Sans"/>
                <a:ea typeface="Open Sans"/>
                <a:cs typeface="Open Sans"/>
                <a:sym typeface="Open Sans"/>
              </a:defRPr>
            </a:lvl5pPr>
            <a:lvl6pPr marL="0" lvl="5" indent="0" algn="l">
              <a:spcBef>
                <a:spcPts val="0"/>
              </a:spcBef>
              <a:buNone/>
              <a:defRPr sz="1000">
                <a:solidFill>
                  <a:srgbClr val="191919"/>
                </a:solidFill>
                <a:latin typeface="Open Sans"/>
                <a:ea typeface="Open Sans"/>
                <a:cs typeface="Open Sans"/>
                <a:sym typeface="Open Sans"/>
              </a:defRPr>
            </a:lvl6pPr>
            <a:lvl7pPr marL="0" lvl="6" indent="0" algn="l">
              <a:spcBef>
                <a:spcPts val="0"/>
              </a:spcBef>
              <a:buNone/>
              <a:defRPr sz="1000">
                <a:solidFill>
                  <a:srgbClr val="191919"/>
                </a:solidFill>
                <a:latin typeface="Open Sans"/>
                <a:ea typeface="Open Sans"/>
                <a:cs typeface="Open Sans"/>
                <a:sym typeface="Open Sans"/>
              </a:defRPr>
            </a:lvl7pPr>
            <a:lvl8pPr marL="0" lvl="7" indent="0" algn="l">
              <a:spcBef>
                <a:spcPts val="0"/>
              </a:spcBef>
              <a:buNone/>
              <a:defRPr sz="1000">
                <a:solidFill>
                  <a:srgbClr val="191919"/>
                </a:solidFill>
                <a:latin typeface="Open Sans"/>
                <a:ea typeface="Open Sans"/>
                <a:cs typeface="Open Sans"/>
                <a:sym typeface="Open Sans"/>
              </a:defRPr>
            </a:lvl8pPr>
            <a:lvl9pPr marL="0" lvl="8" indent="0" algn="l">
              <a:spcBef>
                <a:spcPts val="0"/>
              </a:spcBef>
              <a:buNone/>
              <a:defRPr sz="1000">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390"/>
        <p:cNvGrpSpPr/>
        <p:nvPr/>
      </p:nvGrpSpPr>
      <p:grpSpPr>
        <a:xfrm>
          <a:off x="0" y="0"/>
          <a:ext cx="0" cy="0"/>
          <a:chOff x="0" y="0"/>
          <a:chExt cx="0" cy="0"/>
        </a:xfrm>
      </p:grpSpPr>
      <p:sp>
        <p:nvSpPr>
          <p:cNvPr id="391" name="Google Shape;391;p77"/>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92" name="Google Shape;392;p77"/>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93" name="Google Shape;393;p7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94" name="Google Shape;394;p7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95" name="Google Shape;395;p77"/>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96" name="Google Shape;396;p77"/>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397"/>
        <p:cNvGrpSpPr/>
        <p:nvPr/>
      </p:nvGrpSpPr>
      <p:grpSpPr>
        <a:xfrm>
          <a:off x="0" y="0"/>
          <a:ext cx="0" cy="0"/>
          <a:chOff x="0" y="0"/>
          <a:chExt cx="0" cy="0"/>
        </a:xfrm>
      </p:grpSpPr>
      <p:pic>
        <p:nvPicPr>
          <p:cNvPr id="398" name="Google Shape;398;p7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99" name="Google Shape;399;p7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00" name="Google Shape;400;p7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01" name="Google Shape;401;p78"/>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02" name="Google Shape;402;p78"/>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403"/>
        <p:cNvGrpSpPr/>
        <p:nvPr/>
      </p:nvGrpSpPr>
      <p:grpSpPr>
        <a:xfrm>
          <a:off x="0" y="0"/>
          <a:ext cx="0" cy="0"/>
          <a:chOff x="0" y="0"/>
          <a:chExt cx="0" cy="0"/>
        </a:xfrm>
      </p:grpSpPr>
      <p:sp>
        <p:nvSpPr>
          <p:cNvPr id="404" name="Google Shape;404;p79"/>
          <p:cNvSpPr txBox="1">
            <a:spLocks noGrp="1"/>
          </p:cNvSpPr>
          <p:nvPr>
            <p:ph type="body" idx="1"/>
          </p:nvPr>
        </p:nvSpPr>
        <p:spPr>
          <a:xfrm>
            <a:off x="128588" y="152399"/>
            <a:ext cx="8862900" cy="6520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405"/>
        <p:cNvGrpSpPr/>
        <p:nvPr/>
      </p:nvGrpSpPr>
      <p:grpSpPr>
        <a:xfrm>
          <a:off x="0" y="0"/>
          <a:ext cx="0" cy="0"/>
          <a:chOff x="0" y="0"/>
          <a:chExt cx="0" cy="0"/>
        </a:xfrm>
      </p:grpSpPr>
      <p:sp>
        <p:nvSpPr>
          <p:cNvPr id="406" name="Google Shape;406;p80"/>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07" name="Google Shape;407;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8" name="Google Shape;408;p80"/>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09" name="Google Shape;409;p8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10" name="Google Shape;410;p8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11" name="Google Shape;411;p80"/>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412"/>
        <p:cNvGrpSpPr/>
        <p:nvPr/>
      </p:nvGrpSpPr>
      <p:grpSpPr>
        <a:xfrm>
          <a:off x="0" y="0"/>
          <a:ext cx="0" cy="0"/>
          <a:chOff x="0" y="0"/>
          <a:chExt cx="0" cy="0"/>
        </a:xfrm>
      </p:grpSpPr>
      <p:sp>
        <p:nvSpPr>
          <p:cNvPr id="413" name="Google Shape;413;p81"/>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14" name="Google Shape;414;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415"/>
        <p:cNvGrpSpPr/>
        <p:nvPr/>
      </p:nvGrpSpPr>
      <p:grpSpPr>
        <a:xfrm>
          <a:off x="0" y="0"/>
          <a:ext cx="0" cy="0"/>
          <a:chOff x="0" y="0"/>
          <a:chExt cx="0" cy="0"/>
        </a:xfrm>
      </p:grpSpPr>
      <p:sp>
        <p:nvSpPr>
          <p:cNvPr id="416" name="Google Shape;416;p82"/>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417"/>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8"/>
        <p:cNvGrpSpPr/>
        <p:nvPr/>
      </p:nvGrpSpPr>
      <p:grpSpPr>
        <a:xfrm>
          <a:off x="0" y="0"/>
          <a:ext cx="0" cy="0"/>
          <a:chOff x="0" y="0"/>
          <a:chExt cx="0" cy="0"/>
        </a:xfrm>
      </p:grpSpPr>
      <p:sp>
        <p:nvSpPr>
          <p:cNvPr id="419" name="Google Shape;419;p84"/>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20" name="Google Shape;42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8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22" name="Google Shape;422;p84"/>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23" name="Google Shape;423;p8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24" name="Google Shape;424;p8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25" name="Google Shape;425;p84"/>
          <p:cNvSpPr/>
          <p:nvPr/>
        </p:nvSpPr>
        <p:spPr>
          <a:xfrm>
            <a:off x="8382000" y="6289685"/>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6"/>
        <p:cNvGrpSpPr/>
        <p:nvPr/>
      </p:nvGrpSpPr>
      <p:grpSpPr>
        <a:xfrm>
          <a:off x="0" y="0"/>
          <a:ext cx="0" cy="0"/>
          <a:chOff x="0" y="0"/>
          <a:chExt cx="0" cy="0"/>
        </a:xfrm>
      </p:grpSpPr>
      <p:sp>
        <p:nvSpPr>
          <p:cNvPr id="427" name="Google Shape;427;p85"/>
          <p:cNvSpPr/>
          <p:nvPr/>
        </p:nvSpPr>
        <p:spPr>
          <a:xfrm>
            <a:off x="128726" y="152400"/>
            <a:ext cx="8862900" cy="6588000"/>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28" name="Google Shape;428;p85"/>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85"/>
          <p:cNvSpPr txBox="1">
            <a:spLocks noGrp="1"/>
          </p:cNvSpPr>
          <p:nvPr>
            <p:ph type="body" idx="1"/>
          </p:nvPr>
        </p:nvSpPr>
        <p:spPr>
          <a:xfrm rot="5400000">
            <a:off x="579450" y="228588"/>
            <a:ext cx="5851500"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30" name="Google Shape;430;p85"/>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431" name="Google Shape;431;p85"/>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432" name="Google Shape;432;p85"/>
          <p:cNvSpPr txBox="1">
            <a:spLocks noGrp="1"/>
          </p:cNvSpPr>
          <p:nvPr>
            <p:ph type="sldNum" idx="12"/>
          </p:nvPr>
        </p:nvSpPr>
        <p:spPr>
          <a:xfrm rot="5400000">
            <a:off x="113785" y="220651"/>
            <a:ext cx="381000" cy="2445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33" name="Google Shape;433;p85"/>
          <p:cNvSpPr/>
          <p:nvPr/>
        </p:nvSpPr>
        <p:spPr>
          <a:xfrm rot="5400000">
            <a:off x="64782" y="6214838"/>
            <a:ext cx="609600" cy="415800"/>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435"/>
        <p:cNvGrpSpPr/>
        <p:nvPr/>
      </p:nvGrpSpPr>
      <p:grpSpPr>
        <a:xfrm>
          <a:off x="0" y="0"/>
          <a:ext cx="0" cy="0"/>
          <a:chOff x="0" y="0"/>
          <a:chExt cx="0" cy="0"/>
        </a:xfrm>
      </p:grpSpPr>
      <p:pic>
        <p:nvPicPr>
          <p:cNvPr id="436" name="Google Shape;436;p8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437" name="Google Shape;437;p87"/>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438" name="Google Shape;438;p87"/>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39" name="Google Shape;439;p8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40"/>
        <p:cNvGrpSpPr/>
        <p:nvPr/>
      </p:nvGrpSpPr>
      <p:grpSpPr>
        <a:xfrm>
          <a:off x="0" y="0"/>
          <a:ext cx="0" cy="0"/>
          <a:chOff x="0" y="0"/>
          <a:chExt cx="0" cy="0"/>
        </a:xfrm>
      </p:grpSpPr>
      <p:sp>
        <p:nvSpPr>
          <p:cNvPr id="441" name="Google Shape;441;p8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2" name="Google Shape;442;p8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3" name="Google Shape;443;p8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44" name="Google Shape;444;p88"/>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445" name="Google Shape;445;p8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446"/>
        <p:cNvGrpSpPr/>
        <p:nvPr/>
      </p:nvGrpSpPr>
      <p:grpSpPr>
        <a:xfrm>
          <a:off x="0" y="0"/>
          <a:ext cx="0" cy="0"/>
          <a:chOff x="0" y="0"/>
          <a:chExt cx="0" cy="0"/>
        </a:xfrm>
      </p:grpSpPr>
      <p:pic>
        <p:nvPicPr>
          <p:cNvPr id="447" name="Google Shape;447;p8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448" name="Google Shape;448;p8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9" name="Google Shape;449;p89"/>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50" name="Google Shape;450;p8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51"/>
        <p:cNvGrpSpPr/>
        <p:nvPr/>
      </p:nvGrpSpPr>
      <p:grpSpPr>
        <a:xfrm>
          <a:off x="0" y="0"/>
          <a:ext cx="0" cy="0"/>
          <a:chOff x="0" y="0"/>
          <a:chExt cx="0" cy="0"/>
        </a:xfrm>
      </p:grpSpPr>
      <p:pic>
        <p:nvPicPr>
          <p:cNvPr id="452" name="Google Shape;452;p90"/>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453" name="Google Shape;453;p9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54" name="Google Shape;454;p9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55" name="Google Shape;455;p9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57"/>
        <p:cNvGrpSpPr/>
        <p:nvPr/>
      </p:nvGrpSpPr>
      <p:grpSpPr>
        <a:xfrm>
          <a:off x="0" y="0"/>
          <a:ext cx="0" cy="0"/>
          <a:chOff x="0" y="0"/>
          <a:chExt cx="0" cy="0"/>
        </a:xfrm>
      </p:grpSpPr>
      <p:sp>
        <p:nvSpPr>
          <p:cNvPr id="458" name="Google Shape;458;p9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9" name="Google Shape;459;p9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0" name="Google Shape;460;p9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61" name="Google Shape;461;p9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62"/>
        <p:cNvGrpSpPr/>
        <p:nvPr/>
      </p:nvGrpSpPr>
      <p:grpSpPr>
        <a:xfrm>
          <a:off x="0" y="0"/>
          <a:ext cx="0" cy="0"/>
          <a:chOff x="0" y="0"/>
          <a:chExt cx="0" cy="0"/>
        </a:xfrm>
      </p:grpSpPr>
      <p:sp>
        <p:nvSpPr>
          <p:cNvPr id="463" name="Google Shape;463;p9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Google Shape;464;p9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5" name="Google Shape;465;p93"/>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6" name="Google Shape;466;p93"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67" name="Google Shape;467;p9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8"/>
        <p:cNvGrpSpPr/>
        <p:nvPr/>
      </p:nvGrpSpPr>
      <p:grpSpPr>
        <a:xfrm>
          <a:off x="0" y="0"/>
          <a:ext cx="0" cy="0"/>
          <a:chOff x="0" y="0"/>
          <a:chExt cx="0" cy="0"/>
        </a:xfrm>
      </p:grpSpPr>
      <p:sp>
        <p:nvSpPr>
          <p:cNvPr id="469" name="Google Shape;469;p9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0" name="Google Shape;470;p94"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71" name="Google Shape;471;p94"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472" name="Google Shape;472;p94"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73"/>
        <p:cNvGrpSpPr/>
        <p:nvPr/>
      </p:nvGrpSpPr>
      <p:grpSpPr>
        <a:xfrm>
          <a:off x="0" y="0"/>
          <a:ext cx="0" cy="0"/>
          <a:chOff x="0" y="0"/>
          <a:chExt cx="0" cy="0"/>
        </a:xfrm>
      </p:grpSpPr>
      <p:sp>
        <p:nvSpPr>
          <p:cNvPr id="474" name="Google Shape;474;p9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5" name="Google Shape;475;p9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6" name="Google Shape;476;p95"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77" name="Google Shape;477;p9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79"/>
        <p:cNvGrpSpPr/>
        <p:nvPr/>
      </p:nvGrpSpPr>
      <p:grpSpPr>
        <a:xfrm>
          <a:off x="0" y="0"/>
          <a:ext cx="0" cy="0"/>
          <a:chOff x="0" y="0"/>
          <a:chExt cx="0" cy="0"/>
        </a:xfrm>
      </p:grpSpPr>
      <p:sp>
        <p:nvSpPr>
          <p:cNvPr id="480" name="Google Shape;480;p9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1" name="Google Shape;481;p9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82" name="Google Shape;482;p9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83" name="Google Shape;483;p9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4"/>
        <p:cNvGrpSpPr/>
        <p:nvPr/>
      </p:nvGrpSpPr>
      <p:grpSpPr>
        <a:xfrm>
          <a:off x="0" y="0"/>
          <a:ext cx="0" cy="0"/>
          <a:chOff x="0" y="0"/>
          <a:chExt cx="0" cy="0"/>
        </a:xfrm>
      </p:grpSpPr>
      <p:sp>
        <p:nvSpPr>
          <p:cNvPr id="485" name="Google Shape;485;p98"/>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86" name="Google Shape;486;p9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87" name="Google Shape;487;p9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488" name="Google Shape;488;p9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89"/>
        <p:cNvGrpSpPr/>
        <p:nvPr/>
      </p:nvGrpSpPr>
      <p:grpSpPr>
        <a:xfrm>
          <a:off x="0" y="0"/>
          <a:ext cx="0" cy="0"/>
          <a:chOff x="0" y="0"/>
          <a:chExt cx="0" cy="0"/>
        </a:xfrm>
      </p:grpSpPr>
      <p:sp>
        <p:nvSpPr>
          <p:cNvPr id="490" name="Google Shape;490;p9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1" name="Google Shape;491;p99"/>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2" name="Google Shape;492;p99"/>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93" name="Google Shape;493;p9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94" name="Google Shape;494;p9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95"/>
        <p:cNvGrpSpPr/>
        <p:nvPr/>
      </p:nvGrpSpPr>
      <p:grpSpPr>
        <a:xfrm>
          <a:off x="0" y="0"/>
          <a:ext cx="0" cy="0"/>
          <a:chOff x="0" y="0"/>
          <a:chExt cx="0" cy="0"/>
        </a:xfrm>
      </p:grpSpPr>
      <p:sp>
        <p:nvSpPr>
          <p:cNvPr id="496" name="Google Shape;496;p10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7" name="Google Shape;497;p10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98" name="Google Shape;498;p10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99" name="Google Shape;499;p10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501"/>
        <p:cNvGrpSpPr/>
        <p:nvPr/>
      </p:nvGrpSpPr>
      <p:grpSpPr>
        <a:xfrm>
          <a:off x="0" y="0"/>
          <a:ext cx="0" cy="0"/>
          <a:chOff x="0" y="0"/>
          <a:chExt cx="0" cy="0"/>
        </a:xfrm>
      </p:grpSpPr>
      <p:sp>
        <p:nvSpPr>
          <p:cNvPr id="502" name="Google Shape;502;p10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3" name="Google Shape;503;p10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04" name="Google Shape;504;p10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05" name="Google Shape;505;p10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6"/>
        <p:cNvGrpSpPr/>
        <p:nvPr/>
      </p:nvGrpSpPr>
      <p:grpSpPr>
        <a:xfrm>
          <a:off x="0" y="0"/>
          <a:ext cx="0" cy="0"/>
          <a:chOff x="0" y="0"/>
          <a:chExt cx="0" cy="0"/>
        </a:xfrm>
      </p:grpSpPr>
      <p:sp>
        <p:nvSpPr>
          <p:cNvPr id="507" name="Google Shape;507;p103"/>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08" name="Google Shape;508;p10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09" name="Google Shape;509;p103"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510" name="Google Shape;510;p103"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11"/>
        <p:cNvGrpSpPr/>
        <p:nvPr/>
      </p:nvGrpSpPr>
      <p:grpSpPr>
        <a:xfrm>
          <a:off x="0" y="0"/>
          <a:ext cx="0" cy="0"/>
          <a:chOff x="0" y="0"/>
          <a:chExt cx="0" cy="0"/>
        </a:xfrm>
      </p:grpSpPr>
      <p:sp>
        <p:nvSpPr>
          <p:cNvPr id="512" name="Google Shape;512;p10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3" name="Google Shape;513;p104"/>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4" name="Google Shape;514;p104"/>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15" name="Google Shape;515;p104"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516" name="Google Shape;516;p10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17"/>
        <p:cNvGrpSpPr/>
        <p:nvPr/>
      </p:nvGrpSpPr>
      <p:grpSpPr>
        <a:xfrm>
          <a:off x="0" y="0"/>
          <a:ext cx="0" cy="0"/>
          <a:chOff x="0" y="0"/>
          <a:chExt cx="0" cy="0"/>
        </a:xfrm>
      </p:grpSpPr>
      <p:sp>
        <p:nvSpPr>
          <p:cNvPr id="518" name="Google Shape;518;p10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9" name="Google Shape;519;p10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0" name="Google Shape;520;p105"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521" name="Google Shape;521;p10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523"/>
        <p:cNvGrpSpPr/>
        <p:nvPr/>
      </p:nvGrpSpPr>
      <p:grpSpPr>
        <a:xfrm>
          <a:off x="0" y="0"/>
          <a:ext cx="0" cy="0"/>
          <a:chOff x="0" y="0"/>
          <a:chExt cx="0" cy="0"/>
        </a:xfrm>
      </p:grpSpPr>
      <p:sp>
        <p:nvSpPr>
          <p:cNvPr id="524" name="Google Shape;524;p10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5" name="Google Shape;525;p10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6" name="Google Shape;526;p10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27" name="Google Shape;527;p10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8"/>
        <p:cNvGrpSpPr/>
        <p:nvPr/>
      </p:nvGrpSpPr>
      <p:grpSpPr>
        <a:xfrm>
          <a:off x="0" y="0"/>
          <a:ext cx="0" cy="0"/>
          <a:chOff x="0" y="0"/>
          <a:chExt cx="0" cy="0"/>
        </a:xfrm>
      </p:grpSpPr>
      <p:sp>
        <p:nvSpPr>
          <p:cNvPr id="529" name="Google Shape;529;p108"/>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0" name="Google Shape;530;p10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31" name="Google Shape;531;p10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532" name="Google Shape;532;p10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33"/>
        <p:cNvGrpSpPr/>
        <p:nvPr/>
      </p:nvGrpSpPr>
      <p:grpSpPr>
        <a:xfrm>
          <a:off x="0" y="0"/>
          <a:ext cx="0" cy="0"/>
          <a:chOff x="0" y="0"/>
          <a:chExt cx="0" cy="0"/>
        </a:xfrm>
      </p:grpSpPr>
      <p:sp>
        <p:nvSpPr>
          <p:cNvPr id="534" name="Google Shape;534;p10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5" name="Google Shape;535;p109"/>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6" name="Google Shape;536;p109"/>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7" name="Google Shape;537;p10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538" name="Google Shape;538;p10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39"/>
        <p:cNvGrpSpPr/>
        <p:nvPr/>
      </p:nvGrpSpPr>
      <p:grpSpPr>
        <a:xfrm>
          <a:off x="0" y="0"/>
          <a:ext cx="0" cy="0"/>
          <a:chOff x="0" y="0"/>
          <a:chExt cx="0" cy="0"/>
        </a:xfrm>
      </p:grpSpPr>
      <p:sp>
        <p:nvSpPr>
          <p:cNvPr id="540" name="Google Shape;540;p11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1" name="Google Shape;541;p11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42" name="Google Shape;542;p11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543" name="Google Shape;543;p1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theme" Target="../theme/theme10.xml"/><Relationship Id="rId4"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theme" Target="../theme/theme11.xml"/><Relationship Id="rId4" Type="http://schemas.openxmlformats.org/officeDocument/2006/relationships/slideLayout" Target="../slideLayouts/slideLayout8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5" Type="http://schemas.openxmlformats.org/officeDocument/2006/relationships/theme" Target="../theme/theme12.xml"/><Relationship Id="rId4" Type="http://schemas.openxmlformats.org/officeDocument/2006/relationships/slideLayout" Target="../slideLayouts/slideLayout8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theme" Target="../theme/theme13.xml"/><Relationship Id="rId4"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5" Type="http://schemas.openxmlformats.org/officeDocument/2006/relationships/theme" Target="../theme/theme14.xml"/><Relationship Id="rId4" Type="http://schemas.openxmlformats.org/officeDocument/2006/relationships/slideLayout" Target="../slideLayouts/slideLayout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6.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heme" Target="../theme/theme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4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6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1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35"/>
        <p:cNvGrpSpPr/>
        <p:nvPr/>
      </p:nvGrpSpPr>
      <p:grpSpPr>
        <a:xfrm>
          <a:off x="0" y="0"/>
          <a:ext cx="0" cy="0"/>
          <a:chOff x="0" y="0"/>
          <a:chExt cx="0" cy="0"/>
        </a:xfrm>
      </p:grpSpPr>
      <p:sp>
        <p:nvSpPr>
          <p:cNvPr id="236" name="Google Shape;23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37" name="Google Shape;237;p5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38" name="Google Shape;238;p5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1"/>
        <p:cNvGrpSpPr/>
        <p:nvPr/>
      </p:nvGrpSpPr>
      <p:grpSpPr>
        <a:xfrm>
          <a:off x="0" y="0"/>
          <a:ext cx="0" cy="0"/>
          <a:chOff x="0" y="0"/>
          <a:chExt cx="0" cy="0"/>
        </a:xfrm>
      </p:grpSpPr>
      <p:sp>
        <p:nvSpPr>
          <p:cNvPr id="292" name="Google Shape;292;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3" name="Google Shape;293;p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4" name="Google Shape;294;p6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191919"/>
                </a:solidFill>
                <a:latin typeface="Open Sans"/>
                <a:ea typeface="Open Sans"/>
                <a:cs typeface="Open Sans"/>
                <a:sym typeface="Open Sans"/>
              </a:defRPr>
            </a:lvl1pPr>
            <a:lvl2pPr marL="0" marR="0" lvl="1" indent="0" algn="l" rtl="0">
              <a:spcBef>
                <a:spcPts val="0"/>
              </a:spcBef>
              <a:buNone/>
              <a:defRPr sz="1000" b="0" i="0" u="none" strike="noStrike" cap="none">
                <a:solidFill>
                  <a:srgbClr val="191919"/>
                </a:solidFill>
                <a:latin typeface="Open Sans"/>
                <a:ea typeface="Open Sans"/>
                <a:cs typeface="Open Sans"/>
                <a:sym typeface="Open Sans"/>
              </a:defRPr>
            </a:lvl2pPr>
            <a:lvl3pPr marL="0" marR="0" lvl="2" indent="0" algn="l" rtl="0">
              <a:spcBef>
                <a:spcPts val="0"/>
              </a:spcBef>
              <a:buNone/>
              <a:defRPr sz="1000" b="0" i="0" u="none" strike="noStrike" cap="none">
                <a:solidFill>
                  <a:srgbClr val="191919"/>
                </a:solidFill>
                <a:latin typeface="Open Sans"/>
                <a:ea typeface="Open Sans"/>
                <a:cs typeface="Open Sans"/>
                <a:sym typeface="Open Sans"/>
              </a:defRPr>
            </a:lvl3pPr>
            <a:lvl4pPr marL="0" marR="0" lvl="3" indent="0" algn="l" rtl="0">
              <a:spcBef>
                <a:spcPts val="0"/>
              </a:spcBef>
              <a:buNone/>
              <a:defRPr sz="1000" b="0" i="0" u="none" strike="noStrike" cap="none">
                <a:solidFill>
                  <a:srgbClr val="191919"/>
                </a:solidFill>
                <a:latin typeface="Open Sans"/>
                <a:ea typeface="Open Sans"/>
                <a:cs typeface="Open Sans"/>
                <a:sym typeface="Open Sans"/>
              </a:defRPr>
            </a:lvl4pPr>
            <a:lvl5pPr marL="0" marR="0" lvl="4" indent="0" algn="l" rtl="0">
              <a:spcBef>
                <a:spcPts val="0"/>
              </a:spcBef>
              <a:buNone/>
              <a:defRPr sz="1000" b="0" i="0" u="none" strike="noStrike" cap="none">
                <a:solidFill>
                  <a:srgbClr val="191919"/>
                </a:solidFill>
                <a:latin typeface="Open Sans"/>
                <a:ea typeface="Open Sans"/>
                <a:cs typeface="Open Sans"/>
                <a:sym typeface="Open Sans"/>
              </a:defRPr>
            </a:lvl5pPr>
            <a:lvl6pPr marL="0" marR="0" lvl="5" indent="0" algn="l" rtl="0">
              <a:spcBef>
                <a:spcPts val="0"/>
              </a:spcBef>
              <a:buNone/>
              <a:defRPr sz="1000" b="0" i="0" u="none" strike="noStrike" cap="none">
                <a:solidFill>
                  <a:srgbClr val="191919"/>
                </a:solidFill>
                <a:latin typeface="Open Sans"/>
                <a:ea typeface="Open Sans"/>
                <a:cs typeface="Open Sans"/>
                <a:sym typeface="Open Sans"/>
              </a:defRPr>
            </a:lvl6pPr>
            <a:lvl7pPr marL="0" marR="0" lvl="6" indent="0" algn="l" rtl="0">
              <a:spcBef>
                <a:spcPts val="0"/>
              </a:spcBef>
              <a:buNone/>
              <a:defRPr sz="1000" b="0" i="0" u="none" strike="noStrike" cap="none">
                <a:solidFill>
                  <a:srgbClr val="191919"/>
                </a:solidFill>
                <a:latin typeface="Open Sans"/>
                <a:ea typeface="Open Sans"/>
                <a:cs typeface="Open Sans"/>
                <a:sym typeface="Open Sans"/>
              </a:defRPr>
            </a:lvl7pPr>
            <a:lvl8pPr marL="0" marR="0" lvl="7" indent="0" algn="l" rtl="0">
              <a:spcBef>
                <a:spcPts val="0"/>
              </a:spcBef>
              <a:buNone/>
              <a:defRPr sz="1000" b="0" i="0" u="none" strike="noStrike" cap="none">
                <a:solidFill>
                  <a:srgbClr val="191919"/>
                </a:solidFill>
                <a:latin typeface="Open Sans"/>
                <a:ea typeface="Open Sans"/>
                <a:cs typeface="Open Sans"/>
                <a:sym typeface="Open Sans"/>
              </a:defRPr>
            </a:lvl8pPr>
            <a:lvl9pPr marL="0" marR="0" lvl="8" indent="0" algn="l" rtl="0">
              <a:spcBef>
                <a:spcPts val="0"/>
              </a:spcBef>
              <a:buNone/>
              <a:defRPr sz="1000" b="0" i="0" u="none" strike="noStrike" cap="none">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kabah12@uw.edu" TargetMode="External"/><Relationship Id="rId3" Type="http://schemas.openxmlformats.org/officeDocument/2006/relationships/hyperlink" Target="mailto:kirsten5@uw.edu" TargetMode="External"/><Relationship Id="rId7" Type="http://schemas.openxmlformats.org/officeDocument/2006/relationships/hyperlink" Target="mailto:datagrp@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gcafco@uw.edu" TargetMode="External"/><Relationship Id="rId11" Type="http://schemas.openxmlformats.org/officeDocument/2006/relationships/hyperlink" Target="mailto:mramques@uw.edu" TargetMode="External"/><Relationship Id="rId5" Type="http://schemas.openxmlformats.org/officeDocument/2006/relationships/hyperlink" Target="mailto:gcahelp@uw.edu" TargetMode="External"/><Relationship Id="rId10" Type="http://schemas.openxmlformats.org/officeDocument/2006/relationships/hyperlink" Target="https://washington.zoom.us/j/346891888" TargetMode="External"/><Relationship Id="rId4" Type="http://schemas.openxmlformats.org/officeDocument/2006/relationships/hyperlink" Target="mailto:carhodes@uw.edu" TargetMode="External"/><Relationship Id="rId9" Type="http://schemas.openxmlformats.org/officeDocument/2006/relationships/hyperlink" Target="mailto:corehelp@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shington.edu/research/or/guidance-on-new-admin-policy/" TargetMode="External"/><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2/part-200/subpart-E#p-200.475(e)" TargetMode="External"/><Relationship Id="rId2" Type="http://schemas.openxmlformats.org/officeDocument/2006/relationships/notesSlide" Target="../notesSlides/notesSlide15.xml"/><Relationship Id="rId1" Type="http://schemas.openxmlformats.org/officeDocument/2006/relationships/slideLayout" Target="../slideLayouts/slideLayout85.xml"/><Relationship Id="rId4" Type="http://schemas.openxmlformats.org/officeDocument/2006/relationships/hyperlink" Target="https://finance.uw.edu/pafc/spending/specific-cost-items/travel#federal-trave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hyperlink" Target="https://finance.uw.edu/pafc/effort-reporting/ecc-office-hours" TargetMode="External"/><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hyperlink" Target="https://finance.uw.edu/pafc/session_recording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inance.uw.edu/pafc/effort-reporting/ecc-office-hours" TargetMode="External"/><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8" Type="http://schemas.openxmlformats.org/officeDocument/2006/relationships/hyperlink" Target="https://finance.uw.edu/gca/sites/default/files/SAGE%20Modification%20Checklist.xlsx" TargetMode="External"/><Relationship Id="rId13" Type="http://schemas.openxmlformats.org/officeDocument/2006/relationships/hyperlink" Target="https://outlook.office365.com/book/ORISHelp1@cloud.washington.edu/?login_hint" TargetMode="External"/><Relationship Id="rId3" Type="http://schemas.openxmlformats.org/officeDocument/2006/relationships/hyperlink" Target="https://www.washington.edu/research/faq/what-do-i-do-if-i-receive-noa/" TargetMode="External"/><Relationship Id="rId7" Type="http://schemas.openxmlformats.org/officeDocument/2006/relationships/hyperlink" Target="https://www.washington.edu/research/forms-and-templates/checklist-osp-gca-mods-in-sage/" TargetMode="External"/><Relationship Id="rId12" Type="http://schemas.openxmlformats.org/officeDocument/2006/relationships/hyperlink" Target="https://www.washington.edu/research/learning/online/index.php/lessons/sage-awards-resource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s://www.washington.edu/research/tools/sage/guide/awards/awards-supporting-attachments/" TargetMode="External"/><Relationship Id="rId11" Type="http://schemas.openxmlformats.org/officeDocument/2006/relationships/hyperlink" Target="https://www.washington.edu/research/learning/online/index.php/lessons/sage-budget-resources/" TargetMode="External"/><Relationship Id="rId5" Type="http://schemas.openxmlformats.org/officeDocument/2006/relationships/hyperlink" Target="https://www.washington.edu/research/tools/sage/guide/awards/awards-comments-history/" TargetMode="External"/><Relationship Id="rId10" Type="http://schemas.openxmlformats.org/officeDocument/2006/relationships/hyperlink" Target="https://finance.uw.edu/gca/award-lifecycle/award-setup/modifications"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effortreporting@uw.edu" TargetMode="External"/><Relationship Id="rId7" Type="http://schemas.openxmlformats.org/officeDocument/2006/relationships/hyperlink" Target="mailto:parksd2@uw.edu" TargetMode="External"/><Relationship Id="rId2" Type="http://schemas.openxmlformats.org/officeDocument/2006/relationships/notesSlide" Target="../notesSlides/notesSlide20.xml"/><Relationship Id="rId1" Type="http://schemas.openxmlformats.org/officeDocument/2006/relationships/slideLayout" Target="../slideLayouts/slideLayout85.xml"/><Relationship Id="rId6" Type="http://schemas.openxmlformats.org/officeDocument/2006/relationships/hyperlink" Target="mailto:mgard4@uw.edu" TargetMode="External"/><Relationship Id="rId5" Type="http://schemas.openxmlformats.org/officeDocument/2006/relationships/hyperlink" Target="https://finance.uw.edu/pafc/" TargetMode="External"/><Relationship Id="rId4" Type="http://schemas.openxmlformats.org/officeDocument/2006/relationships/hyperlink" Target="mailto:gcafco@uw.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wiki.cac.washington.edu/x/lco6Dg" TargetMode="External"/><Relationship Id="rId2" Type="http://schemas.openxmlformats.org/officeDocument/2006/relationships/notesSlide" Target="../notesSlides/notesSlide26.xml"/><Relationship Id="rId1" Type="http://schemas.openxmlformats.org/officeDocument/2006/relationships/slideLayout" Target="../slideLayouts/slideLayout44.xml"/><Relationship Id="rId5" Type="http://schemas.openxmlformats.org/officeDocument/2006/relationships/image" Target="../media/image27.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hyperlink" Target="https://uwnetid.sharepoint.com/:x:/r/sites/itf_documentation/_layouts/15/Doc.aspx?sourcedoc=%7BD2A2E73A-95DE-411F-B684-D0D5110D6769%7D&amp;file=Budget%20Date%20in%20Workday_UW.xlsx&amp;action=default&amp;mobileredirect=true"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2672" TargetMode="External"/><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hyperlink" Target="https://finance.uw.edu/gca/award-lifecycle/managing-your-award/budget-and-accounting-dates-sponsored-program-awards" TargetMode="External"/><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hyperlink" Target="https://uwnetid-my.sharepoint.com/:f:/g/personal/kresl_uw_edu/Em131nVoRM5Ep7ZfGaTbfR8B6ZRPfS-ya-WZuISSSxfGog?email=aronk%40uw.edu&amp;e=58gwQw" TargetMode="External"/><Relationship Id="rId2" Type="http://schemas.openxmlformats.org/officeDocument/2006/relationships/notesSlide" Target="../notesSlides/notesSlide40.xml"/><Relationship Id="rId1" Type="http://schemas.openxmlformats.org/officeDocument/2006/relationships/slideLayout" Target="../slideLayouts/slideLayout89.xml"/><Relationship Id="rId6" Type="http://schemas.openxmlformats.org/officeDocument/2006/relationships/image" Target="../media/image35.png"/><Relationship Id="rId5" Type="http://schemas.openxmlformats.org/officeDocument/2006/relationships/hyperlink" Target="https://mailchi.mp/325e52063231/instructions-for-unassigned-subawards-report?e=0aead02fba" TargetMode="External"/><Relationship Id="rId4" Type="http://schemas.openxmlformats.org/officeDocument/2006/relationships/hyperlink" Target="https://uwnetid-my.sharepoint.com/:f:/r/personal/kresl_uw_edu/Documents/Key%20Reports/Under_Construction?csf=1&amp;web=1&amp;e=NM8zbr"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3" Type="http://schemas.openxmlformats.org/officeDocument/2006/relationships/hyperlink" Target="mailto:aronk@uw.edu" TargetMode="External"/><Relationship Id="rId2" Type="http://schemas.openxmlformats.org/officeDocument/2006/relationships/notesSlide" Target="../notesSlides/notesSlide43.xml"/><Relationship Id="rId1" Type="http://schemas.openxmlformats.org/officeDocument/2006/relationships/slideLayout" Target="../slideLayouts/slideLayout89.xml"/><Relationship Id="rId4" Type="http://schemas.openxmlformats.org/officeDocument/2006/relationships/hyperlink" Target="mailto:grantrpt@uw.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hyperlink" Target="https://certificateresearchadmin-uwashington.talentlms.com/plus" TargetMode="External"/><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hyperlink" Target="https://certificateresearchadmin-uwashington.talentlms.com/plus" TargetMode="External"/><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5-068.html" TargetMode="External"/><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aphicFrame>
        <p:nvGraphicFramePr>
          <p:cNvPr id="549" name="Google Shape;549;p111"/>
          <p:cNvGraphicFramePr/>
          <p:nvPr/>
        </p:nvGraphicFramePr>
        <p:xfrm>
          <a:off x="0" y="1519575"/>
          <a:ext cx="9144000" cy="3716900"/>
        </p:xfrm>
        <a:graphic>
          <a:graphicData uri="http://schemas.openxmlformats.org/drawingml/2006/table">
            <a:tbl>
              <a:tblPr firstRow="1" firstCol="1" bandRow="1">
                <a:noFill/>
                <a:tableStyleId>{57CFA5F3-A404-4355-B8BF-E51D0FF40A0C}</a:tableStyleId>
              </a:tblPr>
              <a:tblGrid>
                <a:gridCol w="3855600">
                  <a:extLst>
                    <a:ext uri="{9D8B030D-6E8A-4147-A177-3AD203B41FA5}">
                      <a16:colId xmlns:a16="http://schemas.microsoft.com/office/drawing/2014/main" val="20000"/>
                    </a:ext>
                  </a:extLst>
                </a:gridCol>
                <a:gridCol w="3166800">
                  <a:extLst>
                    <a:ext uri="{9D8B030D-6E8A-4147-A177-3AD203B41FA5}">
                      <a16:colId xmlns:a16="http://schemas.microsoft.com/office/drawing/2014/main" val="20001"/>
                    </a:ext>
                  </a:extLst>
                </a:gridCol>
                <a:gridCol w="1425050">
                  <a:extLst>
                    <a:ext uri="{9D8B030D-6E8A-4147-A177-3AD203B41FA5}">
                      <a16:colId xmlns:a16="http://schemas.microsoft.com/office/drawing/2014/main" val="20002"/>
                    </a:ext>
                  </a:extLst>
                </a:gridCol>
                <a:gridCol w="696550">
                  <a:extLst>
                    <a:ext uri="{9D8B030D-6E8A-4147-A177-3AD203B41FA5}">
                      <a16:colId xmlns:a16="http://schemas.microsoft.com/office/drawing/2014/main" val="20003"/>
                    </a:ext>
                  </a:extLst>
                </a:gridCol>
              </a:tblGrid>
              <a:tr h="295750">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dk1"/>
                          </a:solidFill>
                        </a:rPr>
                        <a:t>TOPIC </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dk1"/>
                          </a:solidFill>
                        </a:rPr>
                        <a:t>PRESENTER</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dk1"/>
                          </a:solidFill>
                        </a:rPr>
                        <a:t> </a:t>
                      </a:r>
                      <a:r>
                        <a:rPr lang="en" sz="1600" b="0" u="none" strike="noStrike" cap="none">
                          <a:solidFill>
                            <a:schemeClr val="dk1"/>
                          </a:solidFill>
                        </a:rPr>
                        <a:t>EMAIL </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dk1"/>
                          </a:solidFill>
                        </a:rPr>
                        <a:t>MIN</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415675">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chemeClr val="dk1"/>
                          </a:solidFill>
                          <a:latin typeface="Calibri"/>
                          <a:ea typeface="Calibri"/>
                          <a:cs typeface="Calibri"/>
                          <a:sym typeface="Calibri"/>
                        </a:rPr>
                        <a:t>Welcome</a:t>
                      </a:r>
                      <a:endParaRPr>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u="none" strike="noStrike" cap="none">
                          <a:latin typeface="Calibri"/>
                          <a:ea typeface="Calibri"/>
                          <a:cs typeface="Calibri"/>
                          <a:sym typeface="Calibri"/>
                        </a:rPr>
                        <a:t>Kirsten DeFries</a:t>
                      </a: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latin typeface="Calibri"/>
                          <a:ea typeface="Calibri"/>
                          <a:cs typeface="Calibri"/>
                          <a:sym typeface="Calibri"/>
                        </a:rPr>
                        <a:t>Research Compliance &amp; Operations </a:t>
                      </a:r>
                      <a:endParaRPr sz="1000" b="1" u="none" strike="noStrike" cap="none">
                        <a:latin typeface="Calibri"/>
                        <a:ea typeface="Calibri"/>
                        <a:cs typeface="Calibri"/>
                        <a:sym typeface="Calibri"/>
                      </a:endParaRPr>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kirsten5@uw.edu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u="none" strike="noStrike" cap="none">
                          <a:latin typeface="Calibri"/>
                          <a:ea typeface="Calibri"/>
                          <a:cs typeface="Calibri"/>
                          <a:sym typeface="Calibri"/>
                        </a:rPr>
                        <a:t>2</a:t>
                      </a:r>
                      <a:endParaRPr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4575">
                <a:tc>
                  <a:txBody>
                    <a:bodyPr/>
                    <a:lstStyle/>
                    <a:p>
                      <a:pPr marL="0" lvl="0" indent="0" algn="l" rtl="0">
                        <a:spcBef>
                          <a:spcPts val="0"/>
                        </a:spcBef>
                        <a:spcAft>
                          <a:spcPts val="0"/>
                        </a:spcAft>
                        <a:buNone/>
                      </a:pPr>
                      <a:r>
                        <a:rPr lang="en" b="0">
                          <a:solidFill>
                            <a:schemeClr val="dk1"/>
                          </a:solidFill>
                        </a:rPr>
                        <a:t>Federal Administration Updates</a:t>
                      </a:r>
                      <a:endParaRPr b="0">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t>Carol Rhodes</a:t>
                      </a:r>
                      <a:endParaRPr sz="1000" b="1"/>
                    </a:p>
                    <a:p>
                      <a:pPr marL="0" lvl="0" indent="0" algn="l" rtl="0">
                        <a:spcBef>
                          <a:spcPts val="0"/>
                        </a:spcBef>
                        <a:spcAft>
                          <a:spcPts val="0"/>
                        </a:spcAft>
                        <a:buNone/>
                      </a:pPr>
                      <a:r>
                        <a:rPr lang="en" sz="1000"/>
                        <a:t>Office of Sponsored Programs</a:t>
                      </a:r>
                      <a:endParaRPr sz="1000"/>
                    </a:p>
                    <a:p>
                      <a:pPr marL="0" lvl="0" indent="0" algn="l" rtl="0">
                        <a:spcBef>
                          <a:spcPts val="0"/>
                        </a:spcBef>
                        <a:spcAft>
                          <a:spcPts val="0"/>
                        </a:spcAft>
                        <a:buNone/>
                      </a:pPr>
                      <a:r>
                        <a:rPr lang="en" sz="1000" b="1"/>
                        <a:t>Matt Gardner</a:t>
                      </a:r>
                      <a:endParaRPr sz="1000" b="1"/>
                    </a:p>
                    <a:p>
                      <a:pPr marL="0" lvl="0" indent="0" algn="l" rtl="0">
                        <a:spcBef>
                          <a:spcPts val="0"/>
                        </a:spcBef>
                        <a:spcAft>
                          <a:spcPts val="0"/>
                        </a:spcAft>
                        <a:buNone/>
                      </a:pPr>
                      <a:r>
                        <a:rPr lang="en" sz="1000"/>
                        <a:t>Sponsored Program Finance </a:t>
                      </a:r>
                      <a:endParaRPr sz="1000"/>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4"/>
                        </a:rPr>
                        <a:t>carhodes@uw.edu</a:t>
                      </a:r>
                      <a:endParaRPr sz="1000" u="sng">
                        <a:solidFill>
                          <a:srgbClr val="0000FF"/>
                        </a:solidFill>
                      </a:endParaRPr>
                    </a:p>
                    <a:p>
                      <a:pPr marL="114300" marR="0" lvl="0" indent="0" algn="l" rtl="0">
                        <a:lnSpc>
                          <a:spcPct val="100000"/>
                        </a:lnSpc>
                        <a:spcBef>
                          <a:spcPts val="0"/>
                        </a:spcBef>
                        <a:spcAft>
                          <a:spcPts val="0"/>
                        </a:spcAft>
                        <a:buNone/>
                      </a:pPr>
                      <a:r>
                        <a:rPr lang="en" sz="1000" u="sng">
                          <a:solidFill>
                            <a:schemeClr val="hlink"/>
                          </a:solidFill>
                          <a:hlinkClick r:id="rId5"/>
                        </a:rPr>
                        <a:t>gcahelp@uw.edu</a:t>
                      </a:r>
                      <a:r>
                        <a:rPr lang="en" sz="1000" u="sng">
                          <a:solidFill>
                            <a:srgbClr val="0000FF"/>
                          </a:solidFill>
                        </a:rPr>
                        <a:t> </a:t>
                      </a:r>
                      <a:endParaRPr sz="1000" u="sng">
                        <a:solidFill>
                          <a:srgbClr val="0000FF"/>
                        </a:solidFill>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a:t>10</a:t>
                      </a:r>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15675">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chemeClr val="dk1"/>
                          </a:solidFill>
                        </a:rPr>
                        <a:t>PAFC Hot Topic: General Update</a:t>
                      </a:r>
                      <a:endParaRPr sz="1100" b="1" u="none" strike="noStrike" cap="none">
                        <a:solidFill>
                          <a:schemeClr val="dk1"/>
                        </a:solidFill>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t>Matt Gardner</a:t>
                      </a:r>
                      <a:endParaRPr sz="1000" b="1"/>
                    </a:p>
                    <a:p>
                      <a:pPr marL="0" marR="0" lvl="0" indent="0" algn="l" rtl="0">
                        <a:lnSpc>
                          <a:spcPct val="100000"/>
                        </a:lnSpc>
                        <a:spcBef>
                          <a:spcPts val="0"/>
                        </a:spcBef>
                        <a:spcAft>
                          <a:spcPts val="0"/>
                        </a:spcAft>
                        <a:buSzPts val="1100"/>
                        <a:buNone/>
                      </a:pPr>
                      <a:r>
                        <a:rPr lang="en" sz="1000"/>
                        <a:t>Post Award Fiscal Compliance</a:t>
                      </a:r>
                      <a:endParaRPr sz="1000" b="1"/>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6"/>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a:t>10</a:t>
                      </a:r>
                      <a:endParaRPr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28375">
                <a:tc>
                  <a:txBody>
                    <a:bodyPr/>
                    <a:lstStyle/>
                    <a:p>
                      <a:pPr marL="0" marR="0" lvl="0" indent="0" algn="l" rtl="0">
                        <a:lnSpc>
                          <a:spcPct val="100000"/>
                        </a:lnSpc>
                        <a:spcBef>
                          <a:spcPts val="0"/>
                        </a:spcBef>
                        <a:spcAft>
                          <a:spcPts val="0"/>
                        </a:spcAft>
                        <a:buNone/>
                      </a:pPr>
                      <a:r>
                        <a:rPr lang="en" b="0">
                          <a:solidFill>
                            <a:schemeClr val="dk1"/>
                          </a:solidFill>
                        </a:rPr>
                        <a:t>Grant Spend Verification Demo</a:t>
                      </a:r>
                      <a:endParaRPr b="0">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t>Dinah Millikin</a:t>
                      </a:r>
                      <a:endParaRPr sz="1000" b="1"/>
                    </a:p>
                    <a:p>
                      <a:pPr marL="0" lvl="0" indent="0" algn="l" rtl="0">
                        <a:spcBef>
                          <a:spcPts val="0"/>
                        </a:spcBef>
                        <a:spcAft>
                          <a:spcPts val="0"/>
                        </a:spcAft>
                        <a:buNone/>
                      </a:pPr>
                      <a:r>
                        <a:rPr lang="en" sz="1000"/>
                        <a:t>DATAGroup</a:t>
                      </a:r>
                      <a:endParaRPr sz="1000"/>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7"/>
                        </a:rPr>
                        <a:t>datagrp@uw.edu</a:t>
                      </a:r>
                      <a:r>
                        <a:rPr lang="en" sz="1000"/>
                        <a:t> </a:t>
                      </a:r>
                      <a:endParaRPr sz="1000"/>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a:t>10</a:t>
                      </a:r>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17275">
                <a:tc>
                  <a:txBody>
                    <a:bodyPr/>
                    <a:lstStyle/>
                    <a:p>
                      <a:pPr marL="0" marR="0" lvl="0" indent="0" algn="l" rtl="0">
                        <a:lnSpc>
                          <a:spcPct val="100000"/>
                        </a:lnSpc>
                        <a:spcBef>
                          <a:spcPts val="0"/>
                        </a:spcBef>
                        <a:spcAft>
                          <a:spcPts val="0"/>
                        </a:spcAft>
                        <a:buNone/>
                      </a:pPr>
                      <a:r>
                        <a:rPr lang="en" b="0">
                          <a:solidFill>
                            <a:schemeClr val="dk1"/>
                          </a:solidFill>
                        </a:rPr>
                        <a:t>Budget and Accounting Date Definitions &amp; Impacts</a:t>
                      </a:r>
                      <a:endParaRPr b="0">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t>Juan Lepez</a:t>
                      </a:r>
                      <a:endParaRPr sz="1000" b="1"/>
                    </a:p>
                    <a:p>
                      <a:pPr marL="0" lvl="0" indent="0" algn="l" rtl="0">
                        <a:spcBef>
                          <a:spcPts val="0"/>
                        </a:spcBef>
                        <a:spcAft>
                          <a:spcPts val="0"/>
                        </a:spcAft>
                        <a:buNone/>
                      </a:pPr>
                      <a:r>
                        <a:rPr lang="en" sz="1000"/>
                        <a:t>Grant &amp; Contract Accounting</a:t>
                      </a:r>
                      <a:endParaRPr sz="1000"/>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8"/>
                        </a:rPr>
                        <a:t>kabah12@uw.edu</a:t>
                      </a:r>
                      <a:r>
                        <a:rPr lang="en" sz="1000"/>
                        <a:t> </a:t>
                      </a:r>
                      <a:endParaRPr sz="1000"/>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a:t>10</a:t>
                      </a:r>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17275">
                <a:tc>
                  <a:txBody>
                    <a:bodyPr/>
                    <a:lstStyle/>
                    <a:p>
                      <a:pPr marL="0" marR="0" lvl="0" indent="0" algn="l" rtl="0">
                        <a:lnSpc>
                          <a:spcPct val="100000"/>
                        </a:lnSpc>
                        <a:spcBef>
                          <a:spcPts val="0"/>
                        </a:spcBef>
                        <a:spcAft>
                          <a:spcPts val="0"/>
                        </a:spcAft>
                        <a:buNone/>
                      </a:pPr>
                      <a:r>
                        <a:rPr lang="en" b="0">
                          <a:solidFill>
                            <a:schemeClr val="dk1"/>
                          </a:solidFill>
                        </a:rPr>
                        <a:t>Foundational Reports Workbook</a:t>
                      </a:r>
                      <a:endParaRPr b="0">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t>Aron Knapp</a:t>
                      </a:r>
                      <a:endParaRPr sz="1000" b="1"/>
                    </a:p>
                    <a:p>
                      <a:pPr marL="0" lvl="0" indent="0" algn="l" rtl="0">
                        <a:spcBef>
                          <a:spcPts val="0"/>
                        </a:spcBef>
                        <a:spcAft>
                          <a:spcPts val="0"/>
                        </a:spcAft>
                        <a:buNone/>
                      </a:pPr>
                      <a:r>
                        <a:rPr lang="en" sz="1000"/>
                        <a:t>Office of Research Information Services (ORIS)</a:t>
                      </a:r>
                      <a:endParaRPr sz="1000"/>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rgbClr val="0000FF"/>
                          </a:solidFill>
                        </a:rPr>
                        <a:t>aronk@uw.edu</a:t>
                      </a:r>
                      <a:endParaRPr sz="1000" u="sng">
                        <a:solidFill>
                          <a:srgbClr val="0000FF"/>
                        </a:solidFill>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a:t>10</a:t>
                      </a:r>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17275">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chemeClr val="dk1"/>
                          </a:solidFill>
                        </a:rPr>
                        <a:t>CORE Update</a:t>
                      </a:r>
                      <a:endParaRPr b="0">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t>Collaborative On Research Education (CORE)</a:t>
                      </a:r>
                      <a:endParaRPr sz="1000" u="none" strike="noStrike" cap="none"/>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Clr>
                          <a:schemeClr val="dk1"/>
                        </a:buClr>
                        <a:buFont typeface="Arial"/>
                        <a:buNone/>
                      </a:pPr>
                      <a:r>
                        <a:rPr lang="en" sz="1000" u="sng">
                          <a:solidFill>
                            <a:schemeClr val="hlink"/>
                          </a:solidFill>
                          <a:hlinkClick r:id="rId9"/>
                        </a:rPr>
                        <a:t>corehelp@uw.edu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a:t>2</a:t>
                      </a:r>
                      <a:endParaRPr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550" name="Google Shape;550;p111"/>
          <p:cNvSpPr txBox="1"/>
          <p:nvPr/>
        </p:nvSpPr>
        <p:spPr>
          <a:xfrm>
            <a:off x="20725" y="178425"/>
            <a:ext cx="9123300" cy="74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5F497A"/>
              </a:buClr>
              <a:buSzPts val="3000"/>
              <a:buFont typeface="Calibri"/>
              <a:buNone/>
            </a:pPr>
            <a:r>
              <a:rPr lang="en" sz="3000">
                <a:solidFill>
                  <a:schemeClr val="dk1"/>
                </a:solidFill>
                <a:latin typeface="Calibri"/>
                <a:ea typeface="Calibri"/>
                <a:cs typeface="Calibri"/>
                <a:sym typeface="Calibri"/>
              </a:rPr>
              <a:t>MRAM | Monthly Research Administration Meeting</a:t>
            </a:r>
            <a:endParaRPr sz="3200">
              <a:solidFill>
                <a:schemeClr val="dk1"/>
              </a:solidFill>
              <a:latin typeface="Calibri"/>
              <a:ea typeface="Calibri"/>
              <a:cs typeface="Calibri"/>
              <a:sym typeface="Calibri"/>
            </a:endParaRPr>
          </a:p>
        </p:txBody>
      </p:sp>
      <p:sp>
        <p:nvSpPr>
          <p:cNvPr id="551" name="Google Shape;551;p111"/>
          <p:cNvSpPr txBox="1"/>
          <p:nvPr/>
        </p:nvSpPr>
        <p:spPr>
          <a:xfrm>
            <a:off x="0" y="757850"/>
            <a:ext cx="9144000" cy="911700"/>
          </a:xfrm>
          <a:prstGeom prst="rect">
            <a:avLst/>
          </a:prstGeom>
          <a:noFill/>
          <a:ln>
            <a:noFill/>
          </a:ln>
        </p:spPr>
        <p:txBody>
          <a:bodyPr spcFirstLastPara="1" wrap="square" lIns="91425" tIns="91425" rIns="91425" bIns="91425" anchor="t" anchorCtr="0">
            <a:noAutofit/>
          </a:bodyPr>
          <a:lstStyle/>
          <a:p>
            <a:pPr marL="0" lvl="8" indent="0" algn="ctr" rtl="0">
              <a:spcBef>
                <a:spcPts val="0"/>
              </a:spcBef>
              <a:spcAft>
                <a:spcPts val="0"/>
              </a:spcAft>
              <a:buClr>
                <a:srgbClr val="5F497A"/>
              </a:buClr>
              <a:buSzPts val="1400"/>
              <a:buFont typeface="Calibri"/>
              <a:buNone/>
            </a:pPr>
            <a:r>
              <a:rPr lang="en">
                <a:solidFill>
                  <a:schemeClr val="dk1"/>
                </a:solidFill>
                <a:latin typeface="Calibri"/>
                <a:ea typeface="Calibri"/>
                <a:cs typeface="Calibri"/>
                <a:sym typeface="Calibri"/>
              </a:rPr>
              <a:t>February 13, 2025, 9:00 AM – 10:00 AM</a:t>
            </a:r>
            <a:endParaRPr>
              <a:solidFill>
                <a:schemeClr val="dk1"/>
              </a:solidFill>
              <a:latin typeface="Calibri"/>
              <a:ea typeface="Calibri"/>
              <a:cs typeface="Calibri"/>
              <a:sym typeface="Calibri"/>
            </a:endParaRPr>
          </a:p>
          <a:p>
            <a:pPr marL="0" lvl="0" indent="0" algn="ctr" rtl="0">
              <a:spcBef>
                <a:spcPts val="0"/>
              </a:spcBef>
              <a:spcAft>
                <a:spcPts val="0"/>
              </a:spcAft>
              <a:buClr>
                <a:srgbClr val="5F497A"/>
              </a:buClr>
              <a:buSzPts val="1400"/>
              <a:buFont typeface="Calibri"/>
              <a:buNone/>
            </a:pPr>
            <a:r>
              <a:rPr lang="en">
                <a:solidFill>
                  <a:schemeClr val="dk1"/>
                </a:solidFill>
                <a:latin typeface="Calibri"/>
                <a:ea typeface="Calibri"/>
                <a:cs typeface="Calibri"/>
                <a:sym typeface="Calibri"/>
              </a:rPr>
              <a:t>Join Webinar</a:t>
            </a:r>
            <a:r>
              <a:rPr lang="en" b="1">
                <a:solidFill>
                  <a:schemeClr val="dk1"/>
                </a:solidFill>
                <a:latin typeface="Calibri"/>
                <a:ea typeface="Calibri"/>
                <a:cs typeface="Calibri"/>
                <a:sym typeface="Calibri"/>
              </a:rPr>
              <a:t>: </a:t>
            </a:r>
            <a:r>
              <a:rPr lang="en" u="sng">
                <a:solidFill>
                  <a:schemeClr val="hlink"/>
                </a:solidFill>
                <a:latin typeface="Calibri"/>
                <a:ea typeface="Calibri"/>
                <a:cs typeface="Calibri"/>
                <a:sym typeface="Calibri"/>
                <a:hlinkClick r:id="rId10"/>
              </a:rPr>
              <a:t>https://washington.zoom.us/j/346891888</a:t>
            </a:r>
            <a:endParaRPr sz="1200">
              <a:solidFill>
                <a:srgbClr val="5F497A"/>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Click “CC” to Show Captions in your Zoom Controls</a:t>
            </a:r>
            <a:endParaRPr sz="3200">
              <a:solidFill>
                <a:schemeClr val="dk1"/>
              </a:solidFill>
              <a:latin typeface="Calibri"/>
              <a:ea typeface="Calibri"/>
              <a:cs typeface="Calibri"/>
              <a:sym typeface="Calibri"/>
            </a:endParaRPr>
          </a:p>
        </p:txBody>
      </p:sp>
      <p:sp>
        <p:nvSpPr>
          <p:cNvPr id="552" name="Google Shape;552;p111"/>
          <p:cNvSpPr txBox="1"/>
          <p:nvPr/>
        </p:nvSpPr>
        <p:spPr>
          <a:xfrm>
            <a:off x="60100" y="5447000"/>
            <a:ext cx="9123300" cy="1129200"/>
          </a:xfrm>
          <a:prstGeom prst="rect">
            <a:avLst/>
          </a:prstGeom>
          <a:noFill/>
          <a:ln>
            <a:noFill/>
          </a:ln>
        </p:spPr>
        <p:txBody>
          <a:bodyPr spcFirstLastPara="1" wrap="square" lIns="91425" tIns="91425" rIns="91425" bIns="91425" anchor="t" anchorCtr="0">
            <a:noAutofit/>
          </a:bodyPr>
          <a:lstStyle/>
          <a:p>
            <a:pPr marL="0" lvl="8" indent="0" algn="ctr" rtl="0">
              <a:spcBef>
                <a:spcPts val="0"/>
              </a:spcBef>
              <a:spcAft>
                <a:spcPts val="0"/>
              </a:spcAft>
              <a:buClr>
                <a:srgbClr val="A5A5A5"/>
              </a:buClr>
              <a:buSzPts val="1800"/>
              <a:buFont typeface="Calibri"/>
              <a:buNone/>
            </a:pPr>
            <a:r>
              <a:rPr lang="en" sz="1800" b="1">
                <a:solidFill>
                  <a:schemeClr val="dk1"/>
                </a:solidFill>
                <a:latin typeface="Calibri"/>
                <a:ea typeface="Calibri"/>
                <a:cs typeface="Calibri"/>
                <a:sym typeface="Calibri"/>
              </a:rPr>
              <a:t>NEXT MEETING</a:t>
            </a:r>
            <a:endParaRPr sz="1800" b="1">
              <a:solidFill>
                <a:schemeClr val="dk1"/>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a:solidFill>
                  <a:schemeClr val="dk1"/>
                </a:solidFill>
                <a:latin typeface="Calibri"/>
                <a:ea typeface="Calibri"/>
                <a:cs typeface="Calibri"/>
                <a:sym typeface="Calibri"/>
              </a:rPr>
              <a:t>March 13, 2025 9:00 AM - 10:00 AM</a:t>
            </a:r>
            <a:endParaRPr>
              <a:solidFill>
                <a:schemeClr val="dk1"/>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sz="1100">
                <a:solidFill>
                  <a:schemeClr val="dk1"/>
                </a:solidFill>
                <a:highlight>
                  <a:schemeClr val="lt1"/>
                </a:highlight>
                <a:latin typeface="Calibri"/>
                <a:ea typeface="Calibri"/>
                <a:cs typeface="Calibri"/>
                <a:sym typeface="Calibri"/>
              </a:rPr>
              <a:t>Questions about MRAM? email</a:t>
            </a:r>
            <a:r>
              <a:rPr lang="en" sz="1100">
                <a:solidFill>
                  <a:srgbClr val="5F497A"/>
                </a:solidFill>
                <a:highlight>
                  <a:schemeClr val="lt1"/>
                </a:highlight>
                <a:latin typeface="Calibri"/>
                <a:ea typeface="Calibri"/>
                <a:cs typeface="Calibri"/>
                <a:sym typeface="Calibri"/>
              </a:rPr>
              <a:t> </a:t>
            </a:r>
            <a:r>
              <a:rPr lang="en" sz="1100" u="sng">
                <a:solidFill>
                  <a:schemeClr val="hlink"/>
                </a:solidFill>
                <a:highlight>
                  <a:schemeClr val="lt1"/>
                </a:highlight>
                <a:latin typeface="Calibri"/>
                <a:ea typeface="Calibri"/>
                <a:cs typeface="Calibri"/>
                <a:sym typeface="Calibri"/>
                <a:hlinkClick r:id="rId11"/>
              </a:rPr>
              <a:t>mramques@uw.edu</a:t>
            </a:r>
            <a:r>
              <a:rPr lang="en" sz="1100">
                <a:solidFill>
                  <a:srgbClr val="5F497A"/>
                </a:solidFill>
                <a:highlight>
                  <a:schemeClr val="lt1"/>
                </a:highlight>
                <a:latin typeface="Calibri"/>
                <a:ea typeface="Calibri"/>
                <a:cs typeface="Calibri"/>
                <a:sym typeface="Calibri"/>
              </a:rPr>
              <a:t> </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20"/>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Managing project costs – Spending</a:t>
            </a:r>
            <a:endParaRPr sz="3000" i="0" u="none" strike="noStrike" cap="none">
              <a:solidFill>
                <a:srgbClr val="000000"/>
              </a:solidFill>
              <a:latin typeface="Encode Sans"/>
              <a:ea typeface="Encode Sans"/>
              <a:cs typeface="Encode Sans"/>
              <a:sym typeface="Encode Sans"/>
            </a:endParaRPr>
          </a:p>
        </p:txBody>
      </p:sp>
      <p:sp>
        <p:nvSpPr>
          <p:cNvPr id="619" name="Google Shape;619;p120"/>
          <p:cNvSpPr txBox="1">
            <a:spLocks noGrp="1"/>
          </p:cNvSpPr>
          <p:nvPr>
            <p:ph type="body" idx="2"/>
          </p:nvPr>
        </p:nvSpPr>
        <p:spPr>
          <a:xfrm>
            <a:off x="668673" y="1711264"/>
            <a:ext cx="8178300" cy="4419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b="0"/>
              <a:t>Can the unit still spend?</a:t>
            </a:r>
            <a:endParaRPr/>
          </a:p>
          <a:p>
            <a:pPr marL="742950" lvl="1" indent="-285750" algn="l" rtl="0">
              <a:spcBef>
                <a:spcPts val="400"/>
              </a:spcBef>
              <a:spcAft>
                <a:spcPts val="0"/>
              </a:spcAft>
              <a:buClr>
                <a:srgbClr val="4B2E83"/>
              </a:buClr>
              <a:buSzPts val="2000"/>
              <a:buFont typeface="Courier New"/>
              <a:buChar char="o"/>
            </a:pPr>
            <a:r>
              <a:rPr lang="en" b="0"/>
              <a:t>Recipients must immediately comply with terms of a Stop-Work Order or suspension and take all reasonable steps to minimize the incurrence of costs allocable to the work covered by the order during the period of work stoppage</a:t>
            </a:r>
            <a:r>
              <a:rPr lang="en"/>
              <a:t> </a:t>
            </a:r>
            <a:endParaRPr/>
          </a:p>
          <a:p>
            <a:pPr marL="742950" lvl="1" indent="-285750" algn="l" rtl="0">
              <a:spcBef>
                <a:spcPts val="400"/>
              </a:spcBef>
              <a:spcAft>
                <a:spcPts val="0"/>
              </a:spcAft>
              <a:buClr>
                <a:srgbClr val="4B2E83"/>
              </a:buClr>
              <a:buSzPts val="2000"/>
              <a:buFont typeface="Courier New"/>
              <a:buChar char="o"/>
            </a:pPr>
            <a:r>
              <a:rPr lang="en" b="0"/>
              <a:t>Costs resulting from obligations incurred during a suspension are not allowable unless expressly authorized by the Federal agency</a:t>
            </a:r>
            <a:endParaRPr/>
          </a:p>
          <a:p>
            <a:pPr marL="742950" lvl="1" indent="-285750" algn="l" rtl="0">
              <a:spcBef>
                <a:spcPts val="400"/>
              </a:spcBef>
              <a:spcAft>
                <a:spcPts val="0"/>
              </a:spcAft>
              <a:buClr>
                <a:srgbClr val="4B2E83"/>
              </a:buClr>
              <a:buSzPts val="2000"/>
              <a:buFont typeface="Courier New"/>
              <a:buChar char="o"/>
            </a:pPr>
            <a:r>
              <a:rPr lang="en" b="0"/>
              <a:t>Costs after a suspension may be allowable if the costs result from obligations properly incurred </a:t>
            </a:r>
            <a:r>
              <a:rPr lang="en" u="sng"/>
              <a:t>before the effective date</a:t>
            </a:r>
            <a:r>
              <a:rPr lang="en" b="0"/>
              <a:t> of the suspension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21"/>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Managing project costs – Resumption of work</a:t>
            </a:r>
            <a:endParaRPr/>
          </a:p>
        </p:txBody>
      </p:sp>
      <p:sp>
        <p:nvSpPr>
          <p:cNvPr id="626" name="Google Shape;626;p121"/>
          <p:cNvSpPr txBox="1">
            <a:spLocks noGrp="1"/>
          </p:cNvSpPr>
          <p:nvPr>
            <p:ph type="body" idx="2"/>
          </p:nvPr>
        </p:nvSpPr>
        <p:spPr>
          <a:xfrm>
            <a:off x="668910" y="1619071"/>
            <a:ext cx="8187600" cy="451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b="0"/>
              <a:t>What happens if there is a resumption of work?</a:t>
            </a:r>
            <a:endParaRPr/>
          </a:p>
          <a:p>
            <a:pPr marL="742950" lvl="1" indent="-285750" algn="l" rtl="0">
              <a:spcBef>
                <a:spcPts val="400"/>
              </a:spcBef>
              <a:spcAft>
                <a:spcPts val="0"/>
              </a:spcAft>
              <a:buClr>
                <a:srgbClr val="4B2E83"/>
              </a:buClr>
              <a:buSzPts val="2000"/>
              <a:buFont typeface="Courier New"/>
              <a:buChar char="o"/>
            </a:pPr>
            <a:r>
              <a:rPr lang="en" b="0"/>
              <a:t>GCA will change the Lifecycle Status back to “Open” effective the date on the order allowing for the resumption of work</a:t>
            </a:r>
            <a:endParaRPr/>
          </a:p>
          <a:p>
            <a:pPr marL="742950" lvl="1" indent="-285750" algn="l" rtl="0">
              <a:spcBef>
                <a:spcPts val="400"/>
              </a:spcBef>
              <a:spcAft>
                <a:spcPts val="0"/>
              </a:spcAft>
              <a:buClr>
                <a:srgbClr val="4B2E83"/>
              </a:buClr>
              <a:buSzPts val="2000"/>
              <a:buFont typeface="Courier New"/>
              <a:buChar char="o"/>
            </a:pPr>
            <a:r>
              <a:rPr lang="en" b="0"/>
              <a:t>After the resumption of work order, the PI can charge allowable expenditures to the Award. </a:t>
            </a:r>
            <a:br>
              <a:rPr lang="en" b="0"/>
            </a:br>
            <a:endParaRPr/>
          </a:p>
          <a:p>
            <a:pPr marL="342900" lvl="0" indent="-342900" algn="l" rtl="0">
              <a:spcBef>
                <a:spcPts val="480"/>
              </a:spcBef>
              <a:spcAft>
                <a:spcPts val="0"/>
              </a:spcAft>
              <a:buClr>
                <a:srgbClr val="4B2E83"/>
              </a:buClr>
              <a:buSzPts val="2400"/>
              <a:buFont typeface="Merriweather Sans"/>
              <a:buChar char="&gt;"/>
            </a:pPr>
            <a:r>
              <a:rPr lang="en" b="0"/>
              <a:t>Any things to report with respect to goings-on, post-award, with funding.</a:t>
            </a:r>
            <a:endParaRPr b="0">
              <a:solidFill>
                <a:srgbClr val="33006F"/>
              </a:solidFill>
            </a:endParaRPr>
          </a:p>
          <a:p>
            <a:pPr marL="742950" lvl="1" indent="-285750" algn="l" rtl="0">
              <a:spcBef>
                <a:spcPts val="400"/>
              </a:spcBef>
              <a:spcAft>
                <a:spcPts val="0"/>
              </a:spcAft>
              <a:buClr>
                <a:srgbClr val="4B2E83"/>
              </a:buClr>
              <a:buSzPts val="2000"/>
              <a:buFont typeface="Courier New"/>
              <a:buChar char="o"/>
            </a:pPr>
            <a:r>
              <a:rPr lang="en" b="0"/>
              <a:t>If a sponsor requests an ad hoc financial report or invoice, GCA will prepare and submit the applicable report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22"/>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Resources</a:t>
            </a:r>
            <a:endParaRPr/>
          </a:p>
        </p:txBody>
      </p:sp>
      <p:sp>
        <p:nvSpPr>
          <p:cNvPr id="632" name="Google Shape;632;p12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u="sng">
                <a:solidFill>
                  <a:schemeClr val="hlink"/>
                </a:solidFill>
                <a:hlinkClick r:id="rId3"/>
              </a:rPr>
              <a:t>Guidance on New Administration Policy for Federal Research</a:t>
            </a:r>
            <a:endParaRPr/>
          </a:p>
          <a:p>
            <a:pPr marL="342900" lvl="0" indent="-190500" algn="l" rtl="0">
              <a:spcBef>
                <a:spcPts val="480"/>
              </a:spcBef>
              <a:spcAft>
                <a:spcPts val="0"/>
              </a:spcAft>
              <a:buClr>
                <a:srgbClr val="4B2E83"/>
              </a:buClr>
              <a:buSzPts val="2400"/>
              <a:buFont typeface="Merriweather Sans"/>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23"/>
          <p:cNvSpPr txBox="1">
            <a:spLocks noGrp="1"/>
          </p:cNvSpPr>
          <p:nvPr>
            <p:ph type="title"/>
          </p:nvPr>
        </p:nvSpPr>
        <p:spPr>
          <a:xfrm>
            <a:off x="692028" y="1640262"/>
            <a:ext cx="8214300" cy="2081400"/>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100000"/>
              </a:lnSpc>
              <a:spcBef>
                <a:spcPts val="0"/>
              </a:spcBef>
              <a:spcAft>
                <a:spcPts val="0"/>
              </a:spcAft>
              <a:buClr>
                <a:schemeClr val="accent3"/>
              </a:buClr>
              <a:buSzPct val="100000"/>
              <a:buFont typeface="Arial"/>
              <a:buNone/>
            </a:pPr>
            <a:r>
              <a:rPr lang="en" sz="5000" b="1" i="0" u="none" strike="noStrike" cap="none">
                <a:solidFill>
                  <a:schemeClr val="accent3"/>
                </a:solidFill>
                <a:latin typeface="Arial"/>
                <a:ea typeface="Arial"/>
                <a:cs typeface="Arial"/>
                <a:sym typeface="Arial"/>
              </a:rPr>
              <a:t>COMPLIANCE HOT TOPIC: GENERAL UPDATES</a:t>
            </a:r>
            <a:endParaRPr/>
          </a:p>
        </p:txBody>
      </p:sp>
      <p:sp>
        <p:nvSpPr>
          <p:cNvPr id="638" name="Google Shape;638;p123"/>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February 2025</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24"/>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1" i="0" u="none" strike="noStrike" cap="none">
                <a:solidFill>
                  <a:srgbClr val="4B2E83"/>
                </a:solidFill>
                <a:latin typeface="Arial"/>
                <a:ea typeface="Arial"/>
                <a:cs typeface="Arial"/>
                <a:sym typeface="Arial"/>
              </a:rPr>
              <a:t>Travel on Federal Awards</a:t>
            </a:r>
            <a:endParaRPr/>
          </a:p>
        </p:txBody>
      </p:sp>
      <p:sp>
        <p:nvSpPr>
          <p:cNvPr id="644" name="Google Shape;644;p12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Reminder: Federal regulations allow for the purchase of the “least expensive </a:t>
            </a:r>
            <a:r>
              <a:rPr lang="en" u="sng">
                <a:latin typeface="Arial"/>
                <a:ea typeface="Arial"/>
                <a:cs typeface="Arial"/>
                <a:sym typeface="Arial"/>
              </a:rPr>
              <a:t>unrestricted</a:t>
            </a:r>
            <a:r>
              <a:rPr lang="en">
                <a:latin typeface="Arial"/>
                <a:ea typeface="Arial"/>
                <a:cs typeface="Arial"/>
                <a:sym typeface="Arial"/>
              </a:rPr>
              <a:t>” (or refundable) ticket</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If airfare needs to be purchased for travel on a federal award, and there are concerns with the possibility of a disruption of funding, purchase unrestricted (refundable) tickets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 </a:t>
            </a:r>
            <a:r>
              <a:rPr lang="en" u="sng">
                <a:latin typeface="Arial"/>
                <a:ea typeface="Arial"/>
                <a:cs typeface="Arial"/>
                <a:sym typeface="Arial"/>
              </a:rPr>
              <a:t>non-refundable</a:t>
            </a:r>
            <a:r>
              <a:rPr lang="en">
                <a:latin typeface="Arial"/>
                <a:ea typeface="Arial"/>
                <a:cs typeface="Arial"/>
                <a:sym typeface="Arial"/>
              </a:rPr>
              <a:t> ticket is not an allowable cost on a federal award </a:t>
            </a:r>
            <a:r>
              <a:rPr lang="en" u="sng">
                <a:latin typeface="Arial"/>
                <a:ea typeface="Arial"/>
                <a:cs typeface="Arial"/>
                <a:sym typeface="Arial"/>
              </a:rPr>
              <a:t>if the travel does not occur</a:t>
            </a:r>
            <a:endParaRPr/>
          </a:p>
        </p:txBody>
      </p:sp>
      <p:sp>
        <p:nvSpPr>
          <p:cNvPr id="645" name="Google Shape;645;p12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25"/>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1" i="0" u="none" strike="noStrike" cap="none">
                <a:solidFill>
                  <a:srgbClr val="4B2E83"/>
                </a:solidFill>
                <a:latin typeface="Arial"/>
                <a:ea typeface="Arial"/>
                <a:cs typeface="Arial"/>
                <a:sym typeface="Arial"/>
              </a:rPr>
              <a:t>Travel on Federal Awards - Resources</a:t>
            </a:r>
            <a:endParaRPr/>
          </a:p>
        </p:txBody>
      </p:sp>
      <p:sp>
        <p:nvSpPr>
          <p:cNvPr id="651" name="Google Shape;651;p125"/>
          <p:cNvSpPr txBox="1">
            <a:spLocks noGrp="1"/>
          </p:cNvSpPr>
          <p:nvPr>
            <p:ph type="body" idx="2"/>
          </p:nvPr>
        </p:nvSpPr>
        <p:spPr>
          <a:xfrm>
            <a:off x="603504" y="1736725"/>
            <a:ext cx="8540400" cy="4015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2 CFR 200.475(e) – Commercial Air Travel</a:t>
            </a:r>
            <a:endParaRPr/>
          </a:p>
          <a:p>
            <a:pPr marL="742950" lvl="1" indent="-285750" algn="l" rtl="0">
              <a:spcBef>
                <a:spcPts val="360"/>
              </a:spcBef>
              <a:spcAft>
                <a:spcPts val="0"/>
              </a:spcAft>
              <a:buClr>
                <a:srgbClr val="4B2E83"/>
              </a:buClr>
              <a:buSzPts val="1800"/>
              <a:buChar char="–"/>
            </a:pPr>
            <a:r>
              <a:rPr lang="en" sz="1800" u="sng">
                <a:solidFill>
                  <a:schemeClr val="hlink"/>
                </a:solidFill>
                <a:latin typeface="Arial"/>
                <a:ea typeface="Arial"/>
                <a:cs typeface="Arial"/>
                <a:sym typeface="Arial"/>
                <a:hlinkClick r:id="rId3"/>
              </a:rPr>
              <a:t>https://www.ecfr.gov/current/title-2/part-200/subpart-E#p-200.475(e)</a:t>
            </a:r>
            <a:endParaRPr sz="1800">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PAFC Webpage – Travel on Federal Awards</a:t>
            </a:r>
            <a:endParaRPr/>
          </a:p>
          <a:p>
            <a:pPr marL="742950" lvl="1" indent="-285750" algn="l" rtl="0">
              <a:spcBef>
                <a:spcPts val="360"/>
              </a:spcBef>
              <a:spcAft>
                <a:spcPts val="0"/>
              </a:spcAft>
              <a:buClr>
                <a:srgbClr val="4B2E83"/>
              </a:buClr>
              <a:buSzPts val="1800"/>
              <a:buChar char="–"/>
            </a:pPr>
            <a:r>
              <a:rPr lang="en" sz="1800" u="sng">
                <a:solidFill>
                  <a:schemeClr val="hlink"/>
                </a:solidFill>
                <a:latin typeface="Arial"/>
                <a:ea typeface="Arial"/>
                <a:cs typeface="Arial"/>
                <a:sym typeface="Arial"/>
                <a:hlinkClick r:id="rId4"/>
              </a:rPr>
              <a:t>https://finance.uw.edu/pafc/spending/specific-cost-items/travel#federal-travel</a:t>
            </a:r>
            <a:endParaRPr sz="18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57150" lvl="0" indent="0" algn="l" rtl="0">
              <a:spcBef>
                <a:spcPts val="480"/>
              </a:spcBef>
              <a:spcAft>
                <a:spcPts val="0"/>
              </a:spcAft>
              <a:buClr>
                <a:srgbClr val="4B2E83"/>
              </a:buClr>
              <a:buSzPts val="2400"/>
              <a:buNone/>
            </a:pPr>
            <a:endParaRPr>
              <a:latin typeface="Arial"/>
              <a:ea typeface="Arial"/>
              <a:cs typeface="Arial"/>
              <a:sym typeface="Arial"/>
            </a:endParaRPr>
          </a:p>
          <a:p>
            <a:pPr marL="5715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652" name="Google Shape;652;p12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26"/>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1" i="0" u="none" strike="noStrike" cap="none">
                <a:solidFill>
                  <a:srgbClr val="4B2E83"/>
                </a:solidFill>
                <a:latin typeface="Arial"/>
                <a:ea typeface="Arial"/>
                <a:cs typeface="Arial"/>
                <a:sym typeface="Arial"/>
              </a:rPr>
              <a:t>NIH Salary Cap (1 of 2)</a:t>
            </a:r>
            <a:endParaRPr/>
          </a:p>
        </p:txBody>
      </p:sp>
      <p:sp>
        <p:nvSpPr>
          <p:cNvPr id="658" name="Google Shape;658;p12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70000" lnSpcReduction="10000"/>
          </a:bodyPr>
          <a:lstStyle/>
          <a:p>
            <a:pPr marL="342900" lvl="0" indent="-320040" algn="l" rtl="0">
              <a:spcBef>
                <a:spcPts val="0"/>
              </a:spcBef>
              <a:spcAft>
                <a:spcPts val="0"/>
              </a:spcAft>
              <a:buClr>
                <a:srgbClr val="4B2E83"/>
              </a:buClr>
              <a:buSzPct val="100000"/>
              <a:buFont typeface="Merriweather Sans"/>
              <a:buChar char="&gt;"/>
            </a:pPr>
            <a:r>
              <a:rPr lang="en">
                <a:latin typeface="Arial"/>
                <a:ea typeface="Arial"/>
                <a:cs typeface="Arial"/>
                <a:sym typeface="Arial"/>
              </a:rPr>
              <a:t>Congressional appropriations under a Continuing Resolution set the new Executive Level II salary cap at $225,700, effective January 1, 2025</a:t>
            </a:r>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08"/>
              </a:spcBef>
              <a:spcAft>
                <a:spcPts val="0"/>
              </a:spcAft>
              <a:buClr>
                <a:srgbClr val="4B2E83"/>
              </a:buClr>
              <a:buSzPct val="100000"/>
              <a:buFont typeface="Merriweather Sans"/>
              <a:buChar char="&gt;"/>
            </a:pPr>
            <a:r>
              <a:rPr lang="en">
                <a:latin typeface="Arial"/>
                <a:ea typeface="Arial"/>
                <a:cs typeface="Arial"/>
                <a:sym typeface="Arial"/>
              </a:rPr>
              <a:t>NIH typically issues a notice of implementation in late January</a:t>
            </a:r>
            <a:endParaRPr/>
          </a:p>
          <a:p>
            <a:pPr marL="742950" lvl="1" indent="-266700" algn="l" rtl="0">
              <a:spcBef>
                <a:spcPts val="340"/>
              </a:spcBef>
              <a:spcAft>
                <a:spcPts val="0"/>
              </a:spcAft>
              <a:buClr>
                <a:srgbClr val="4B2E83"/>
              </a:buClr>
              <a:buSzPct val="100000"/>
              <a:buChar char="–"/>
            </a:pPr>
            <a:r>
              <a:rPr lang="en">
                <a:latin typeface="Arial"/>
                <a:ea typeface="Arial"/>
                <a:cs typeface="Arial"/>
                <a:sym typeface="Arial"/>
              </a:rPr>
              <a:t>AHRQ issued NOT-HS-25-015 on Jan. 22</a:t>
            </a:r>
            <a:r>
              <a:rPr lang="en" baseline="30000">
                <a:latin typeface="Arial"/>
                <a:ea typeface="Arial"/>
                <a:cs typeface="Arial"/>
                <a:sym typeface="Arial"/>
              </a:rPr>
              <a:t>nd</a:t>
            </a:r>
            <a:r>
              <a:rPr lang="en">
                <a:latin typeface="Arial"/>
                <a:ea typeface="Arial"/>
                <a:cs typeface="Arial"/>
                <a:sym typeface="Arial"/>
              </a:rPr>
              <a:t> implementing the cap on all AHRQ awards</a:t>
            </a:r>
            <a:endParaRPr/>
          </a:p>
          <a:p>
            <a:pPr marL="742950" lvl="1" indent="-266700" algn="l" rtl="0">
              <a:spcBef>
                <a:spcPts val="340"/>
              </a:spcBef>
              <a:spcAft>
                <a:spcPts val="0"/>
              </a:spcAft>
              <a:buClr>
                <a:srgbClr val="4B2E83"/>
              </a:buClr>
              <a:buSzPct val="100000"/>
              <a:buChar char="–"/>
            </a:pPr>
            <a:r>
              <a:rPr lang="en">
                <a:latin typeface="Arial"/>
                <a:ea typeface="Arial"/>
                <a:cs typeface="Arial"/>
                <a:sym typeface="Arial"/>
              </a:rPr>
              <a:t>The AHRQ notice does not apply to NIH awards</a:t>
            </a:r>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08"/>
              </a:spcBef>
              <a:spcAft>
                <a:spcPts val="0"/>
              </a:spcAft>
              <a:buClr>
                <a:srgbClr val="4B2E83"/>
              </a:buClr>
              <a:buSzPct val="100000"/>
              <a:buFont typeface="Merriweather Sans"/>
              <a:buChar char="&gt;"/>
            </a:pPr>
            <a:r>
              <a:rPr lang="en">
                <a:latin typeface="Arial"/>
                <a:ea typeface="Arial"/>
                <a:cs typeface="Arial"/>
                <a:sym typeface="Arial"/>
              </a:rPr>
              <a:t>As of this date, NIH has not issued a notice implementing the new ELII cap</a:t>
            </a:r>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08"/>
              </a:spcBef>
              <a:spcAft>
                <a:spcPts val="0"/>
              </a:spcAft>
              <a:buClr>
                <a:srgbClr val="4B2E83"/>
              </a:buClr>
              <a:buSzPct val="100000"/>
              <a:buFont typeface="Merriweather Sans"/>
              <a:buChar char="&gt;"/>
            </a:pPr>
            <a:r>
              <a:rPr lang="en">
                <a:latin typeface="Arial"/>
                <a:ea typeface="Arial"/>
                <a:cs typeface="Arial"/>
                <a:sym typeface="Arial"/>
              </a:rPr>
              <a:t>A communication will be sent to campus once NIH provides notice of implementing the new cap</a:t>
            </a:r>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a:p>
            <a:pPr marL="742950" lvl="1" indent="-177800" algn="l" rtl="0">
              <a:spcBef>
                <a:spcPts val="340"/>
              </a:spcBef>
              <a:spcAft>
                <a:spcPts val="0"/>
              </a:spcAft>
              <a:buClr>
                <a:srgbClr val="4B2E83"/>
              </a:buClr>
              <a:buSzPct val="100000"/>
              <a:buNone/>
            </a:pPr>
            <a:endParaRPr>
              <a:latin typeface="Arial"/>
              <a:ea typeface="Arial"/>
              <a:cs typeface="Arial"/>
              <a:sym typeface="Arial"/>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p:txBody>
      </p:sp>
      <p:sp>
        <p:nvSpPr>
          <p:cNvPr id="659" name="Google Shape;659;p12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27"/>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1" i="0" u="none" strike="noStrike" cap="none">
                <a:solidFill>
                  <a:srgbClr val="4B2E83"/>
                </a:solidFill>
                <a:latin typeface="Arial"/>
                <a:ea typeface="Arial"/>
                <a:cs typeface="Arial"/>
                <a:sym typeface="Arial"/>
              </a:rPr>
              <a:t>NIH Salary Cap (2 of 2)</a:t>
            </a:r>
            <a:endParaRPr/>
          </a:p>
        </p:txBody>
      </p:sp>
      <p:sp>
        <p:nvSpPr>
          <p:cNvPr id="665" name="Google Shape;665;p12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85000" lnSpcReduction="20000"/>
          </a:bodyPr>
          <a:lstStyle/>
          <a:p>
            <a:pPr marL="342900" lvl="0" indent="-331469" algn="l" rtl="0">
              <a:spcBef>
                <a:spcPts val="0"/>
              </a:spcBef>
              <a:spcAft>
                <a:spcPts val="0"/>
              </a:spcAft>
              <a:buClr>
                <a:srgbClr val="4B2E83"/>
              </a:buClr>
              <a:buSzPct val="100000"/>
              <a:buFont typeface="Merriweather Sans"/>
              <a:buChar char="&gt;"/>
            </a:pPr>
            <a:r>
              <a:rPr lang="en">
                <a:latin typeface="Arial"/>
                <a:ea typeface="Arial"/>
                <a:cs typeface="Arial"/>
                <a:sym typeface="Arial"/>
              </a:rPr>
              <a:t>Once the NIH notice is released, Workday will be updated with the new level</a:t>
            </a:r>
            <a:endParaRPr/>
          </a:p>
          <a:p>
            <a:pPr marL="742950" lvl="1" indent="-276225" algn="l" rtl="0">
              <a:spcBef>
                <a:spcPts val="370"/>
              </a:spcBef>
              <a:spcAft>
                <a:spcPts val="0"/>
              </a:spcAft>
              <a:buClr>
                <a:srgbClr val="4B2E83"/>
              </a:buClr>
              <a:buSzPct val="100000"/>
              <a:buChar char="–"/>
            </a:pPr>
            <a:r>
              <a:rPr lang="en">
                <a:latin typeface="Arial"/>
                <a:ea typeface="Arial"/>
                <a:cs typeface="Arial"/>
                <a:sym typeface="Arial"/>
              </a:rPr>
              <a:t>The new cap will automatically be applied to payroll posting after Workday is updated</a:t>
            </a:r>
            <a:endParaRPr/>
          </a:p>
          <a:p>
            <a:pPr marL="742950" lvl="1" indent="-276225" algn="l" rtl="0">
              <a:spcBef>
                <a:spcPts val="370"/>
              </a:spcBef>
              <a:spcAft>
                <a:spcPts val="0"/>
              </a:spcAft>
              <a:buClr>
                <a:srgbClr val="4B2E83"/>
              </a:buClr>
              <a:buSzPct val="100000"/>
              <a:buChar char="–"/>
            </a:pPr>
            <a:r>
              <a:rPr lang="en">
                <a:latin typeface="Arial"/>
                <a:ea typeface="Arial"/>
                <a:cs typeface="Arial"/>
                <a:sym typeface="Arial"/>
              </a:rPr>
              <a:t>Awards in which payroll posted prior to the update in Workday will require a PAA to charge the award up to the new cap threshold</a:t>
            </a:r>
            <a:endParaRPr/>
          </a:p>
          <a:p>
            <a:pPr marL="742950" lvl="1" indent="-168275" algn="l" rtl="0">
              <a:spcBef>
                <a:spcPts val="370"/>
              </a:spcBef>
              <a:spcAft>
                <a:spcPts val="0"/>
              </a:spcAft>
              <a:buClr>
                <a:srgbClr val="4B2E83"/>
              </a:buClr>
              <a:buSzPct val="100000"/>
              <a:buNone/>
            </a:pPr>
            <a:endParaRPr>
              <a:latin typeface="Arial"/>
              <a:ea typeface="Arial"/>
              <a:cs typeface="Arial"/>
              <a:sym typeface="Arial"/>
            </a:endParaRPr>
          </a:p>
          <a:p>
            <a:pPr marL="342900" lvl="0" indent="-331469" algn="l" rtl="0">
              <a:spcBef>
                <a:spcPts val="444"/>
              </a:spcBef>
              <a:spcAft>
                <a:spcPts val="0"/>
              </a:spcAft>
              <a:buClr>
                <a:srgbClr val="4B2E83"/>
              </a:buClr>
              <a:buSzPct val="100000"/>
              <a:buFont typeface="Merriweather Sans"/>
              <a:buChar char="&gt;"/>
            </a:pPr>
            <a:r>
              <a:rPr lang="en">
                <a:latin typeface="Arial"/>
                <a:ea typeface="Arial"/>
                <a:cs typeface="Arial"/>
                <a:sym typeface="Arial"/>
              </a:rPr>
              <a:t>Standard NIH policy states:</a:t>
            </a:r>
            <a:endParaRPr/>
          </a:p>
          <a:p>
            <a:pPr marL="742950" lvl="1" indent="-276225" algn="l" rtl="0">
              <a:spcBef>
                <a:spcPts val="370"/>
              </a:spcBef>
              <a:spcAft>
                <a:spcPts val="0"/>
              </a:spcAft>
              <a:buClr>
                <a:srgbClr val="4B2E83"/>
              </a:buClr>
              <a:buSzPct val="100000"/>
              <a:buChar char="–"/>
            </a:pPr>
            <a:r>
              <a:rPr lang="en">
                <a:latin typeface="Arial"/>
                <a:ea typeface="Arial"/>
                <a:cs typeface="Arial"/>
                <a:sym typeface="Arial"/>
              </a:rPr>
              <a:t>Recipients </a:t>
            </a:r>
            <a:r>
              <a:rPr lang="en" u="sng">
                <a:latin typeface="Arial"/>
                <a:ea typeface="Arial"/>
                <a:cs typeface="Arial"/>
                <a:sym typeface="Arial"/>
              </a:rPr>
              <a:t>may</a:t>
            </a:r>
            <a:r>
              <a:rPr lang="en">
                <a:latin typeface="Arial"/>
                <a:ea typeface="Arial"/>
                <a:cs typeface="Arial"/>
                <a:sym typeface="Arial"/>
              </a:rPr>
              <a:t> rebudget to pay amounts up to the new cap starting with the effective date</a:t>
            </a:r>
            <a:endParaRPr/>
          </a:p>
          <a:p>
            <a:pPr marL="742950" lvl="1" indent="-276225" algn="l" rtl="0">
              <a:spcBef>
                <a:spcPts val="370"/>
              </a:spcBef>
              <a:spcAft>
                <a:spcPts val="0"/>
              </a:spcAft>
              <a:buClr>
                <a:srgbClr val="4B2E83"/>
              </a:buClr>
              <a:buSzPct val="100000"/>
              <a:buChar char="–"/>
            </a:pPr>
            <a:r>
              <a:rPr lang="en">
                <a:latin typeface="Arial"/>
                <a:ea typeface="Arial"/>
                <a:cs typeface="Arial"/>
                <a:sym typeface="Arial"/>
              </a:rPr>
              <a:t>NIH will not provide additional funds to cover the higher cap threshold</a:t>
            </a:r>
            <a:endParaRPr/>
          </a:p>
          <a:p>
            <a:pPr marL="742950" lvl="1" indent="-168275" algn="l" rtl="0">
              <a:spcBef>
                <a:spcPts val="370"/>
              </a:spcBef>
              <a:spcAft>
                <a:spcPts val="0"/>
              </a:spcAft>
              <a:buClr>
                <a:srgbClr val="4B2E83"/>
              </a:buClr>
              <a:buSzPct val="100000"/>
              <a:buNone/>
            </a:pPr>
            <a:endParaRPr>
              <a:latin typeface="Arial"/>
              <a:ea typeface="Arial"/>
              <a:cs typeface="Arial"/>
              <a:sym typeface="Arial"/>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p:txBody>
      </p:sp>
      <p:sp>
        <p:nvSpPr>
          <p:cNvPr id="666" name="Google Shape;666;p12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28"/>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1" i="0" u="none" strike="noStrike" cap="none">
                <a:solidFill>
                  <a:srgbClr val="4B2E83"/>
                </a:solidFill>
                <a:latin typeface="Arial"/>
                <a:ea typeface="Arial"/>
                <a:cs typeface="Arial"/>
                <a:sym typeface="Arial"/>
              </a:rPr>
              <a:t>ECC Office Hours (1 of 2)</a:t>
            </a:r>
            <a:endParaRPr/>
          </a:p>
        </p:txBody>
      </p:sp>
      <p:sp>
        <p:nvSpPr>
          <p:cNvPr id="672" name="Google Shape;672;p12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Focused Topic Office Hour</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Thursday, February 20</a:t>
            </a:r>
            <a:r>
              <a:rPr lang="en" baseline="30000">
                <a:latin typeface="Arial"/>
                <a:ea typeface="Arial"/>
                <a:cs typeface="Arial"/>
                <a:sym typeface="Arial"/>
              </a:rPr>
              <a:t>th</a:t>
            </a:r>
            <a:r>
              <a:rPr lang="en">
                <a:latin typeface="Arial"/>
                <a:ea typeface="Arial"/>
                <a:cs typeface="Arial"/>
                <a:sym typeface="Arial"/>
              </a:rPr>
              <a:t> 10am to 11am</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Topics:</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Salary Cap Validation in ECC</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NIH Salary Cap</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Info: </a:t>
            </a:r>
            <a:r>
              <a:rPr lang="en"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marL="914400" lvl="2" indent="0" algn="l" rtl="0">
              <a:spcBef>
                <a:spcPts val="360"/>
              </a:spcBef>
              <a:spcAft>
                <a:spcPts val="0"/>
              </a:spcAft>
              <a:buClr>
                <a:srgbClr val="4B2E83"/>
              </a:buClr>
              <a:buSzPts val="18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session will be recorded and all materials will be posted on the PAFC Effort Reporting webpage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Link: </a:t>
            </a:r>
            <a:r>
              <a:rPr lang="en" u="sng">
                <a:solidFill>
                  <a:schemeClr val="hlink"/>
                </a:solidFill>
                <a:latin typeface="Arial"/>
                <a:ea typeface="Arial"/>
                <a:cs typeface="Arial"/>
                <a:sym typeface="Arial"/>
                <a:hlinkClick r:id="rId4"/>
              </a:rPr>
              <a:t>https://finance.uw.edu/pafc/session_recordings</a:t>
            </a:r>
            <a:endParaRPr>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73" name="Google Shape;673;p12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29"/>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1" i="0" u="none" strike="noStrike" cap="none">
                <a:solidFill>
                  <a:srgbClr val="4B2E83"/>
                </a:solidFill>
                <a:latin typeface="Arial"/>
                <a:ea typeface="Arial"/>
                <a:cs typeface="Arial"/>
                <a:sym typeface="Arial"/>
              </a:rPr>
              <a:t>ECC Office Hours (2 of 2)</a:t>
            </a:r>
            <a:endParaRPr/>
          </a:p>
        </p:txBody>
      </p:sp>
      <p:sp>
        <p:nvSpPr>
          <p:cNvPr id="679" name="Google Shape;679;p12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Open Office Hours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Every Friday at 10am to 11am</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No set topic; we take all questions relating to ECC/effort reporting, and other post award fiscal compliance topics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80" name="Google Shape;680;p12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1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REMINDER RESOURCES</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Award Setup &amp; Modification Requests</a:t>
            </a:r>
            <a:r>
              <a:rPr lang="en" sz="1400">
                <a:latin typeface="Encode Sans Black"/>
                <a:ea typeface="Encode Sans Black"/>
                <a:cs typeface="Encode Sans Black"/>
                <a:sym typeface="Encode Sans Black"/>
              </a:rPr>
              <a:t> </a:t>
            </a:r>
            <a:endParaRPr sz="1400">
              <a:latin typeface="Encode Sans Black"/>
              <a:ea typeface="Encode Sans Black"/>
              <a:cs typeface="Encode Sans Black"/>
              <a:sym typeface="Encode Sans Black"/>
            </a:endParaRPr>
          </a:p>
        </p:txBody>
      </p:sp>
      <p:sp>
        <p:nvSpPr>
          <p:cNvPr id="559" name="Google Shape;559;p112"/>
          <p:cNvSpPr txBox="1">
            <a:spLocks noGrp="1"/>
          </p:cNvSpPr>
          <p:nvPr>
            <p:ph type="body" idx="2"/>
          </p:nvPr>
        </p:nvSpPr>
        <p:spPr>
          <a:xfrm>
            <a:off x="608775" y="1812925"/>
            <a:ext cx="8100300" cy="40155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accent6"/>
              </a:buClr>
              <a:buSzPts val="2000"/>
              <a:buChar char="&gt;"/>
            </a:pPr>
            <a:r>
              <a:rPr lang="en" sz="2000" u="sng">
                <a:solidFill>
                  <a:schemeClr val="accent6"/>
                </a:solidFill>
                <a:hlinkClick r:id="rId3">
                  <a:extLst>
                    <a:ext uri="{A12FA001-AC4F-418D-AE19-62706E023703}">
                      <ahyp:hlinkClr xmlns:ahyp="http://schemas.microsoft.com/office/drawing/2018/hyperlinkcolor" val="tx"/>
                    </a:ext>
                  </a:extLst>
                </a:hlinkClick>
              </a:rPr>
              <a:t>What do I do if I received a Notice of Award? </a:t>
            </a:r>
            <a:endParaRPr sz="2000"/>
          </a:p>
          <a:p>
            <a:pPr marL="457200" lvl="0" indent="-355600" algn="l" rtl="0">
              <a:lnSpc>
                <a:spcPct val="115000"/>
              </a:lnSpc>
              <a:spcBef>
                <a:spcPts val="1000"/>
              </a:spcBef>
              <a:spcAft>
                <a:spcPts val="0"/>
              </a:spcAft>
              <a:buClr>
                <a:schemeClr val="dk1"/>
              </a:buClr>
              <a:buSzPts val="2000"/>
              <a:buChar char="&gt;"/>
            </a:pPr>
            <a:r>
              <a:rPr lang="en" sz="2000" b="1"/>
              <a:t>Review</a:t>
            </a:r>
            <a:r>
              <a:rPr lang="en" sz="2000"/>
              <a:t> </a:t>
            </a:r>
            <a:r>
              <a:rPr lang="en" sz="2000" u="sng">
                <a:solidFill>
                  <a:schemeClr val="accent6"/>
                </a:solidFill>
                <a:hlinkClick r:id="rId4">
                  <a:extLst>
                    <a:ext uri="{A12FA001-AC4F-418D-AE19-62706E023703}">
                      <ahyp:hlinkClr xmlns:ahyp="http://schemas.microsoft.com/office/drawing/2018/hyperlinkcolor" val="tx"/>
                    </a:ext>
                  </a:extLst>
                </a:hlinkClick>
              </a:rPr>
              <a:t>Checklist: Award Setup Request Steps for PI/Campus</a:t>
            </a:r>
            <a:endParaRPr sz="2000"/>
          </a:p>
          <a:p>
            <a:pPr marL="457200" lvl="0" indent="-355600" algn="l" rtl="0">
              <a:lnSpc>
                <a:spcPct val="115000"/>
              </a:lnSpc>
              <a:spcBef>
                <a:spcPts val="1000"/>
              </a:spcBef>
              <a:spcAft>
                <a:spcPts val="0"/>
              </a:spcAft>
              <a:buClr>
                <a:schemeClr val="dk1"/>
              </a:buClr>
              <a:buSzPts val="2000"/>
              <a:buChar char="&gt;"/>
            </a:pPr>
            <a:r>
              <a:rPr lang="en" sz="2000" b="1"/>
              <a:t>Read </a:t>
            </a:r>
            <a:r>
              <a:rPr lang="en" sz="2000" u="sng">
                <a:solidFill>
                  <a:schemeClr val="accent6"/>
                </a:solidFill>
                <a:hlinkClick r:id="rId5">
                  <a:extLst>
                    <a:ext uri="{A12FA001-AC4F-418D-AE19-62706E023703}">
                      <ahyp:hlinkClr xmlns:ahyp="http://schemas.microsoft.com/office/drawing/2018/hyperlinkcolor" val="tx"/>
                    </a:ext>
                  </a:extLst>
                </a:hlinkClick>
              </a:rPr>
              <a:t>Comments &amp; History</a:t>
            </a:r>
            <a:r>
              <a:rPr lang="en" sz="2000" b="1">
                <a:solidFill>
                  <a:schemeClr val="accent6"/>
                </a:solidFill>
              </a:rPr>
              <a:t> </a:t>
            </a:r>
            <a:r>
              <a:rPr lang="en" sz="2000"/>
              <a:t>before contacting OSP/GCA</a:t>
            </a:r>
            <a:endParaRPr sz="2000"/>
          </a:p>
          <a:p>
            <a:pPr marL="457200" lvl="0" indent="-355600" algn="l" rtl="0">
              <a:lnSpc>
                <a:spcPct val="115000"/>
              </a:lnSpc>
              <a:spcBef>
                <a:spcPts val="1000"/>
              </a:spcBef>
              <a:spcAft>
                <a:spcPts val="0"/>
              </a:spcAft>
              <a:buClr>
                <a:schemeClr val="dk1"/>
              </a:buClr>
              <a:buSzPts val="2000"/>
              <a:buChar char="&gt;"/>
            </a:pPr>
            <a:r>
              <a:rPr lang="en" sz="2000" b="1"/>
              <a:t>Always</a:t>
            </a:r>
            <a:r>
              <a:rPr lang="en" sz="2000"/>
              <a:t> include relevant </a:t>
            </a:r>
            <a:r>
              <a:rPr lang="en" sz="2000" u="sng">
                <a:solidFill>
                  <a:schemeClr val="accent6"/>
                </a:solidFill>
                <a:hlinkClick r:id="rId6">
                  <a:extLst>
                    <a:ext uri="{A12FA001-AC4F-418D-AE19-62706E023703}">
                      <ahyp:hlinkClr xmlns:ahyp="http://schemas.microsoft.com/office/drawing/2018/hyperlinkcolor" val="tx"/>
                    </a:ext>
                  </a:extLst>
                </a:hlinkClick>
              </a:rPr>
              <a:t>attachments</a:t>
            </a:r>
            <a:endParaRPr sz="2000">
              <a:solidFill>
                <a:schemeClr val="accent6"/>
              </a:solidFill>
            </a:endParaRPr>
          </a:p>
          <a:p>
            <a:pPr marL="457200" lvl="0" indent="-355600" algn="l" rtl="0">
              <a:lnSpc>
                <a:spcPct val="115000"/>
              </a:lnSpc>
              <a:spcBef>
                <a:spcPts val="1000"/>
              </a:spcBef>
              <a:spcAft>
                <a:spcPts val="0"/>
              </a:spcAft>
              <a:buClr>
                <a:schemeClr val="dk1"/>
              </a:buClr>
              <a:buSzPts val="2000"/>
              <a:buChar char="&gt;"/>
            </a:pPr>
            <a:r>
              <a:rPr lang="en" sz="2000" b="1"/>
              <a:t>MODs: </a:t>
            </a:r>
            <a:r>
              <a:rPr lang="en" sz="2000"/>
              <a:t>Review </a:t>
            </a:r>
            <a:r>
              <a:rPr lang="en" sz="2000" u="sng">
                <a:solidFill>
                  <a:schemeClr val="accent6"/>
                </a:solidFill>
                <a:hlinkClick r:id="rId7">
                  <a:extLst>
                    <a:ext uri="{A12FA001-AC4F-418D-AE19-62706E023703}">
                      <ahyp:hlinkClr xmlns:ahyp="http://schemas.microsoft.com/office/drawing/2018/hyperlinkcolor" val="tx"/>
                    </a:ext>
                  </a:extLst>
                </a:hlinkClick>
              </a:rPr>
              <a:t>OSP/GCA MOD Checklist</a:t>
            </a:r>
            <a:r>
              <a:rPr lang="en" sz="2000"/>
              <a:t> and </a:t>
            </a:r>
            <a:r>
              <a:rPr lang="en" sz="2000" u="sng">
                <a:solidFill>
                  <a:schemeClr val="accent6"/>
                </a:solidFill>
                <a:hlinkClick r:id="rId8">
                  <a:extLst>
                    <a:ext uri="{A12FA001-AC4F-418D-AE19-62706E023703}">
                      <ahyp:hlinkClr xmlns:ahyp="http://schemas.microsoft.com/office/drawing/2018/hyperlinkcolor" val="tx"/>
                    </a:ext>
                  </a:extLst>
                </a:hlinkClick>
              </a:rPr>
              <a:t>GCA Only MOD Checklist</a:t>
            </a:r>
            <a:endParaRPr sz="2000"/>
          </a:p>
          <a:p>
            <a:pPr marL="457200" lvl="0" indent="-355600" algn="l" rtl="0">
              <a:lnSpc>
                <a:spcPct val="115000"/>
              </a:lnSpc>
              <a:spcBef>
                <a:spcPts val="1000"/>
              </a:spcBef>
              <a:spcAft>
                <a:spcPts val="0"/>
              </a:spcAft>
              <a:buClr>
                <a:schemeClr val="dk1"/>
              </a:buClr>
              <a:buSzPts val="2000"/>
              <a:buChar char="&gt;"/>
            </a:pPr>
            <a:r>
              <a:rPr lang="en" sz="2000" u="sng">
                <a:solidFill>
                  <a:schemeClr val="accent6"/>
                </a:solidFill>
                <a:hlinkClick r:id="rId9">
                  <a:extLst>
                    <a:ext uri="{A12FA001-AC4F-418D-AE19-62706E023703}">
                      <ahyp:hlinkClr xmlns:ahyp="http://schemas.microsoft.com/office/drawing/2018/hyperlinkcolor" val="tx"/>
                    </a:ext>
                  </a:extLst>
                </a:hlinkClick>
              </a:rPr>
              <a:t>Tell OSP your ASR/MOD story</a:t>
            </a:r>
            <a:endParaRPr sz="2000"/>
          </a:p>
          <a:p>
            <a:pPr marL="457200" lvl="0" indent="-355600" algn="l" rtl="0">
              <a:lnSpc>
                <a:spcPct val="115000"/>
              </a:lnSpc>
              <a:spcBef>
                <a:spcPts val="1000"/>
              </a:spcBef>
              <a:spcAft>
                <a:spcPts val="0"/>
              </a:spcAft>
              <a:buClr>
                <a:schemeClr val="dk1"/>
              </a:buClr>
              <a:buSzPts val="2000"/>
              <a:buFont typeface="Merriweather Sans"/>
              <a:buChar char="&gt;"/>
            </a:pPr>
            <a:r>
              <a:rPr lang="en" sz="2000"/>
              <a:t>Need to change a Grant Name in WD? - Send </a:t>
            </a:r>
            <a:r>
              <a:rPr lang="en" sz="2000" u="sng">
                <a:solidFill>
                  <a:schemeClr val="accent6"/>
                </a:solidFill>
                <a:hlinkClick r:id="rId10">
                  <a:extLst>
                    <a:ext uri="{A12FA001-AC4F-418D-AE19-62706E023703}">
                      <ahyp:hlinkClr xmlns:ahyp="http://schemas.microsoft.com/office/drawing/2018/hyperlinkcolor" val="tx"/>
                    </a:ext>
                  </a:extLst>
                </a:hlinkClick>
              </a:rPr>
              <a:t>GCA Only MOD</a:t>
            </a:r>
            <a:endParaRPr sz="2000"/>
          </a:p>
          <a:p>
            <a:pPr marL="457200" lvl="0" indent="-355600" algn="l" rtl="0">
              <a:lnSpc>
                <a:spcPct val="115000"/>
              </a:lnSpc>
              <a:spcBef>
                <a:spcPts val="1000"/>
              </a:spcBef>
              <a:spcAft>
                <a:spcPts val="0"/>
              </a:spcAft>
              <a:buClr>
                <a:schemeClr val="dk1"/>
              </a:buClr>
              <a:buSzPts val="2000"/>
              <a:buFont typeface="Merriweather Sans"/>
              <a:buChar char="&gt;"/>
            </a:pPr>
            <a:r>
              <a:rPr lang="en" sz="2000" u="sng">
                <a:solidFill>
                  <a:schemeClr val="accent6"/>
                </a:solidFill>
                <a:hlinkClick r:id="rId11">
                  <a:extLst>
                    <a:ext uri="{A12FA001-AC4F-418D-AE19-62706E023703}">
                      <ahyp:hlinkClr xmlns:ahyp="http://schemas.microsoft.com/office/drawing/2018/hyperlinkcolor" val="tx"/>
                    </a:ext>
                  </a:extLst>
                </a:hlinkClick>
              </a:rPr>
              <a:t>SAGE Budget Resources</a:t>
            </a:r>
            <a:r>
              <a:rPr lang="en" sz="2000">
                <a:solidFill>
                  <a:schemeClr val="accent6"/>
                </a:solidFill>
              </a:rPr>
              <a:t> </a:t>
            </a:r>
            <a:r>
              <a:rPr lang="en" sz="2000"/>
              <a:t>and </a:t>
            </a:r>
            <a:r>
              <a:rPr lang="en" sz="2000" u="sng">
                <a:solidFill>
                  <a:schemeClr val="accent6"/>
                </a:solidFill>
                <a:hlinkClick r:id="rId12">
                  <a:extLst>
                    <a:ext uri="{A12FA001-AC4F-418D-AE19-62706E023703}">
                      <ahyp:hlinkClr xmlns:ahyp="http://schemas.microsoft.com/office/drawing/2018/hyperlinkcolor" val="tx"/>
                    </a:ext>
                  </a:extLst>
                </a:hlinkClick>
              </a:rPr>
              <a:t>SAGE Awards &amp; Mods Resources</a:t>
            </a:r>
            <a:r>
              <a:rPr lang="en" sz="2000"/>
              <a:t> </a:t>
            </a:r>
            <a:endParaRPr sz="2000"/>
          </a:p>
          <a:p>
            <a:pPr marL="457200" lvl="0" indent="-355600" algn="l" rtl="0">
              <a:lnSpc>
                <a:spcPct val="115000"/>
              </a:lnSpc>
              <a:spcBef>
                <a:spcPts val="1000"/>
              </a:spcBef>
              <a:spcAft>
                <a:spcPts val="0"/>
              </a:spcAft>
              <a:buClr>
                <a:schemeClr val="accent6"/>
              </a:buClr>
              <a:buSzPts val="2000"/>
              <a:buFont typeface="Merriweather Sans"/>
              <a:buChar char="&gt;"/>
            </a:pPr>
            <a:r>
              <a:rPr lang="en" sz="2000" u="sng">
                <a:solidFill>
                  <a:schemeClr val="accent6"/>
                </a:solidFill>
                <a:hlinkClick r:id="rId13">
                  <a:extLst>
                    <a:ext uri="{A12FA001-AC4F-418D-AE19-62706E023703}">
                      <ahyp:hlinkClr xmlns:ahyp="http://schemas.microsoft.com/office/drawing/2018/hyperlinkcolor" val="tx"/>
                    </a:ext>
                  </a:extLst>
                </a:hlinkClick>
              </a:rPr>
              <a:t>Schedule a Teams Appointment for SAGE Support</a:t>
            </a:r>
            <a:endParaRPr sz="2000">
              <a:solidFill>
                <a:schemeClr val="accent6"/>
              </a:solidFill>
            </a:endParaRPr>
          </a:p>
          <a:p>
            <a:pPr marL="0" lvl="0" indent="0" algn="l" rtl="0">
              <a:lnSpc>
                <a:spcPct val="115000"/>
              </a:lnSpc>
              <a:spcBef>
                <a:spcPts val="1000"/>
              </a:spcBef>
              <a:spcAft>
                <a:spcPts val="1000"/>
              </a:spcAft>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30"/>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4000"/>
              <a:buFont typeface="Arial"/>
              <a:buNone/>
            </a:pPr>
            <a:r>
              <a:rPr lang="en" sz="4000" b="1" i="0" u="none" strike="noStrike" cap="none">
                <a:solidFill>
                  <a:srgbClr val="4B2E83"/>
                </a:solidFill>
                <a:latin typeface="Arial"/>
                <a:ea typeface="Arial"/>
                <a:cs typeface="Arial"/>
                <a:sym typeface="Arial"/>
              </a:rPr>
              <a:t>Questions</a:t>
            </a:r>
            <a:endParaRPr/>
          </a:p>
        </p:txBody>
      </p:sp>
      <p:sp>
        <p:nvSpPr>
          <p:cNvPr id="686" name="Google Shape;686;p13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effortreporting@uw.edu </a:t>
            </a:r>
            <a:r>
              <a:rPr lang="en">
                <a:latin typeface="Arial"/>
                <a:ea typeface="Arial"/>
                <a:cs typeface="Arial"/>
                <a:sym typeface="Arial"/>
              </a:rPr>
              <a:t>(Effort questions)</a:t>
            </a:r>
            <a:endParaRPr u="sng">
              <a:solidFill>
                <a:schemeClr val="hlink"/>
              </a:solidFill>
              <a:latin typeface="Arial"/>
              <a:ea typeface="Arial"/>
              <a:cs typeface="Arial"/>
              <a:sym typeface="Arial"/>
              <a:hlinkClick r:id="rId3"/>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gcafco@uw.edu</a:t>
            </a:r>
            <a:r>
              <a:rPr lang="en">
                <a:latin typeface="Arial"/>
                <a:ea typeface="Arial"/>
                <a:cs typeface="Arial"/>
                <a:sym typeface="Arial"/>
              </a:rPr>
              <a:t> (All other compliance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https://finance.uw.edu/pafc/</a:t>
            </a:r>
            <a:endParaRPr>
              <a:latin typeface="Arial"/>
              <a:ea typeface="Arial"/>
              <a:cs typeface="Arial"/>
              <a:sym typeface="Arial"/>
            </a:endParaRPr>
          </a:p>
          <a:p>
            <a:pPr marL="457200" lvl="1" indent="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mgard4@uw.edu</a:t>
            </a:r>
            <a:br>
              <a:rPr lang="en">
                <a:latin typeface="Arial"/>
                <a:ea typeface="Arial"/>
                <a:cs typeface="Arial"/>
                <a:sym typeface="Arial"/>
              </a:rPr>
            </a:br>
            <a:endParaRPr sz="12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David Parks, Effort Compliance Analyst</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parksd2@uw.edu</a:t>
            </a:r>
            <a:endParaRPr>
              <a:latin typeface="Arial"/>
              <a:ea typeface="Arial"/>
              <a:cs typeface="Arial"/>
              <a:sym typeface="Arial"/>
            </a:endParaRPr>
          </a:p>
          <a:p>
            <a:pPr marL="457200" lvl="1" indent="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87" name="Google Shape;687;p13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31"/>
          <p:cNvSpPr txBox="1">
            <a:spLocks noGrp="1"/>
          </p:cNvSpPr>
          <p:nvPr>
            <p:ph type="ctrTitle"/>
          </p:nvPr>
        </p:nvSpPr>
        <p:spPr>
          <a:xfrm>
            <a:off x="333955" y="1699022"/>
            <a:ext cx="7667100" cy="1790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800"/>
              <a:buNone/>
            </a:pPr>
            <a:r>
              <a:rPr lang="en" sz="3300">
                <a:solidFill>
                  <a:schemeClr val="lt1"/>
                </a:solidFill>
              </a:rPr>
              <a:t>Grant Spend Verification</a:t>
            </a:r>
            <a:endParaRPr/>
          </a:p>
        </p:txBody>
      </p:sp>
      <p:pic>
        <p:nvPicPr>
          <p:cNvPr id="693" name="Google Shape;693;p131"/>
          <p:cNvPicPr preferRelativeResize="0"/>
          <p:nvPr/>
        </p:nvPicPr>
        <p:blipFill rotWithShape="1">
          <a:blip r:embed="rId3">
            <a:alphaModFix/>
          </a:blip>
          <a:srcRect/>
          <a:stretch/>
        </p:blipFill>
        <p:spPr>
          <a:xfrm>
            <a:off x="421536" y="3477889"/>
            <a:ext cx="1821656" cy="92869"/>
          </a:xfrm>
          <a:prstGeom prst="rect">
            <a:avLst/>
          </a:prstGeom>
          <a:noFill/>
          <a:ln>
            <a:noFill/>
          </a:ln>
        </p:spPr>
      </p:pic>
      <p:sp>
        <p:nvSpPr>
          <p:cNvPr id="694" name="Google Shape;694;p131"/>
          <p:cNvSpPr txBox="1">
            <a:spLocks noGrp="1"/>
          </p:cNvSpPr>
          <p:nvPr>
            <p:ph type="subTitle" idx="1"/>
          </p:nvPr>
        </p:nvSpPr>
        <p:spPr>
          <a:xfrm>
            <a:off x="333955" y="3558778"/>
            <a:ext cx="7667100" cy="124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400">
                <a:solidFill>
                  <a:schemeClr val="lt1"/>
                </a:solidFill>
              </a:rPr>
              <a:t>MRAM February 13, 2025</a:t>
            </a:r>
            <a:endParaRPr/>
          </a:p>
          <a:p>
            <a:pPr marL="0" lvl="0" indent="0" algn="l" rtl="0">
              <a:lnSpc>
                <a:spcPct val="115000"/>
              </a:lnSpc>
              <a:spcBef>
                <a:spcPts val="0"/>
              </a:spcBef>
              <a:spcAft>
                <a:spcPts val="0"/>
              </a:spcAft>
              <a:buSzPts val="1800"/>
              <a:buNone/>
            </a:pPr>
            <a:r>
              <a:rPr lang="en" sz="2400">
                <a:solidFill>
                  <a:schemeClr val="lt1"/>
                </a:solidFill>
              </a:rPr>
              <a:t>Dinah Millikin, Director FPB DATAGroup</a:t>
            </a:r>
            <a:endParaRPr>
              <a:solidFill>
                <a:schemeClr val="lt1"/>
              </a:solidFill>
            </a:endParaRPr>
          </a:p>
        </p:txBody>
      </p:sp>
      <p:pic>
        <p:nvPicPr>
          <p:cNvPr id="695" name="Google Shape;695;p131" descr="The University of Washington Logo"/>
          <p:cNvPicPr preferRelativeResize="0"/>
          <p:nvPr/>
        </p:nvPicPr>
        <p:blipFill rotWithShape="1">
          <a:blip r:embed="rId4">
            <a:alphaModFix/>
          </a:blip>
          <a:srcRect/>
          <a:stretch/>
        </p:blipFill>
        <p:spPr>
          <a:xfrm>
            <a:off x="235688" y="5600465"/>
            <a:ext cx="2386013" cy="185738"/>
          </a:xfrm>
          <a:prstGeom prst="rect">
            <a:avLst/>
          </a:prstGeom>
          <a:noFill/>
          <a:ln>
            <a:noFill/>
          </a:ln>
        </p:spPr>
      </p:pic>
      <p:pic>
        <p:nvPicPr>
          <p:cNvPr id="696" name="Google Shape;696;p131" descr="The UW &quot;W&quot; logo is on a purple background."/>
          <p:cNvPicPr preferRelativeResize="0"/>
          <p:nvPr/>
        </p:nvPicPr>
        <p:blipFill rotWithShape="1">
          <a:blip r:embed="rId5">
            <a:alphaModFix/>
          </a:blip>
          <a:srcRect/>
          <a:stretch/>
        </p:blipFill>
        <p:spPr>
          <a:xfrm>
            <a:off x="7947329" y="5158978"/>
            <a:ext cx="1114425" cy="7500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3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700" b="1">
                <a:solidFill>
                  <a:schemeClr val="lt1"/>
                </a:solidFill>
              </a:rPr>
              <a:t>What is Grant Spend Verification?</a:t>
            </a:r>
            <a:endParaRPr/>
          </a:p>
        </p:txBody>
      </p:sp>
      <p:sp>
        <p:nvSpPr>
          <p:cNvPr id="702" name="Google Shape;702;p13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lnSpcReduction="10000"/>
          </a:bodyPr>
          <a:lstStyle/>
          <a:p>
            <a:pPr marL="114297" lvl="0" indent="0" algn="l" rtl="0">
              <a:lnSpc>
                <a:spcPct val="115000"/>
              </a:lnSpc>
              <a:spcBef>
                <a:spcPts val="0"/>
              </a:spcBef>
              <a:spcAft>
                <a:spcPts val="0"/>
              </a:spcAft>
              <a:buSzPts val="1800"/>
              <a:buNone/>
            </a:pPr>
            <a:r>
              <a:rPr lang="en" sz="2100">
                <a:solidFill>
                  <a:schemeClr val="lt1"/>
                </a:solidFill>
                <a:latin typeface="Arial"/>
                <a:ea typeface="Arial"/>
                <a:cs typeface="Arial"/>
                <a:sym typeface="Arial"/>
              </a:rPr>
              <a:t>The Grant Spend Verification Tool integrates with DocuSign and DocFinity to provide a centralized compliance solution. This process starts with a report to display expenses by grant and fiscal period (BI Portal), followed by a review process (DocuSign), and ends with the document stored and easily accessible in an electronic document storage solution for its retention period (DocFinity).</a:t>
            </a:r>
            <a:endParaRPr/>
          </a:p>
          <a:p>
            <a:pPr marL="457188" lvl="0" indent="-228591" algn="l" rtl="0">
              <a:lnSpc>
                <a:spcPct val="115000"/>
              </a:lnSpc>
              <a:spcBef>
                <a:spcPts val="0"/>
              </a:spcBef>
              <a:spcAft>
                <a:spcPts val="0"/>
              </a:spcAft>
              <a:buSzPts val="1800"/>
              <a:buNone/>
            </a:pPr>
            <a:endParaRPr sz="2100">
              <a:solidFill>
                <a:schemeClr val="lt1"/>
              </a:solidFill>
              <a:latin typeface="Arial"/>
              <a:ea typeface="Arial"/>
              <a:cs typeface="Arial"/>
              <a:sym typeface="Arial"/>
            </a:endParaRPr>
          </a:p>
          <a:p>
            <a:pPr marL="457188" lvl="0" indent="-342891" algn="l" rtl="0">
              <a:lnSpc>
                <a:spcPct val="115000"/>
              </a:lnSpc>
              <a:spcBef>
                <a:spcPts val="0"/>
              </a:spcBef>
              <a:spcAft>
                <a:spcPts val="0"/>
              </a:spcAft>
              <a:buSzPts val="1800"/>
              <a:buChar char="●"/>
            </a:pPr>
            <a:r>
              <a:rPr lang="en" sz="2100">
                <a:solidFill>
                  <a:schemeClr val="lt1"/>
                </a:solidFill>
                <a:latin typeface="Arial"/>
                <a:ea typeface="Arial"/>
                <a:cs typeface="Arial"/>
                <a:sym typeface="Arial"/>
              </a:rPr>
              <a:t>Sponsored by Jessica Bertram, Vice President, Business Services, FPB</a:t>
            </a:r>
            <a:endParaRPr/>
          </a:p>
          <a:p>
            <a:pPr marL="457188" lvl="0" indent="-342891" algn="l" rtl="0">
              <a:lnSpc>
                <a:spcPct val="115000"/>
              </a:lnSpc>
              <a:spcBef>
                <a:spcPts val="0"/>
              </a:spcBef>
              <a:spcAft>
                <a:spcPts val="0"/>
              </a:spcAft>
              <a:buSzPts val="1800"/>
              <a:buChar char="●"/>
            </a:pPr>
            <a:r>
              <a:rPr lang="en" sz="2100">
                <a:solidFill>
                  <a:schemeClr val="lt1"/>
                </a:solidFill>
                <a:latin typeface="Arial"/>
                <a:ea typeface="Arial"/>
                <a:cs typeface="Arial"/>
                <a:sym typeface="Arial"/>
              </a:rPr>
              <a:t>Campus Advisory Group / Pilot Team:</a:t>
            </a:r>
            <a:endParaRPr/>
          </a:p>
          <a:p>
            <a:pPr marL="914378" lvl="1" indent="-317492" algn="l" rtl="0">
              <a:lnSpc>
                <a:spcPct val="115000"/>
              </a:lnSpc>
              <a:spcBef>
                <a:spcPts val="0"/>
              </a:spcBef>
              <a:spcAft>
                <a:spcPts val="0"/>
              </a:spcAft>
              <a:buSzPts val="1400"/>
              <a:buChar char="○"/>
            </a:pPr>
            <a:r>
              <a:rPr lang="en" sz="2150">
                <a:solidFill>
                  <a:schemeClr val="lt1"/>
                </a:solidFill>
                <a:latin typeface="Arial"/>
                <a:ea typeface="Arial"/>
                <a:cs typeface="Arial"/>
                <a:sym typeface="Arial"/>
              </a:rPr>
              <a:t> </a:t>
            </a:r>
            <a:r>
              <a:rPr lang="en" sz="1950">
                <a:solidFill>
                  <a:schemeClr val="lt1"/>
                </a:solidFill>
                <a:latin typeface="Arial"/>
                <a:ea typeface="Arial"/>
                <a:cs typeface="Arial"/>
                <a:sym typeface="Arial"/>
              </a:rPr>
              <a:t>Erika Hargardine (CoEnv), Santhi Perumal (CoEd), Emily Yip (SOM)</a:t>
            </a:r>
            <a:br>
              <a:rPr lang="en" sz="1950">
                <a:solidFill>
                  <a:srgbClr val="808080"/>
                </a:solidFill>
                <a:latin typeface="Open Sans"/>
                <a:ea typeface="Open Sans"/>
                <a:cs typeface="Open Sans"/>
                <a:sym typeface="Open Sans"/>
              </a:rPr>
            </a:br>
            <a:endParaRPr sz="1950">
              <a:solidFill>
                <a:schemeClr val="lt1"/>
              </a:solidFill>
            </a:endParaRPr>
          </a:p>
        </p:txBody>
      </p:sp>
      <p:pic>
        <p:nvPicPr>
          <p:cNvPr id="703" name="Google Shape;703;p132"/>
          <p:cNvPicPr preferRelativeResize="0"/>
          <p:nvPr/>
        </p:nvPicPr>
        <p:blipFill rotWithShape="1">
          <a:blip r:embed="rId3">
            <a:alphaModFix/>
          </a:blip>
          <a:srcRect/>
          <a:stretch/>
        </p:blipFill>
        <p:spPr>
          <a:xfrm>
            <a:off x="7895571" y="5716786"/>
            <a:ext cx="1114425" cy="750094"/>
          </a:xfrm>
          <a:prstGeom prst="rect">
            <a:avLst/>
          </a:prstGeom>
          <a:noFill/>
          <a:ln>
            <a:noFill/>
          </a:ln>
        </p:spPr>
      </p:pic>
      <p:pic>
        <p:nvPicPr>
          <p:cNvPr id="704" name="Google Shape;704;p132"/>
          <p:cNvPicPr preferRelativeResize="0"/>
          <p:nvPr/>
        </p:nvPicPr>
        <p:blipFill rotWithShape="1">
          <a:blip r:embed="rId4">
            <a:alphaModFix/>
          </a:blip>
          <a:srcRect/>
          <a:stretch/>
        </p:blipFill>
        <p:spPr>
          <a:xfrm>
            <a:off x="426225" y="1310532"/>
            <a:ext cx="1821656" cy="928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3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250" b="1">
                <a:solidFill>
                  <a:schemeClr val="lt1"/>
                </a:solidFill>
              </a:rPr>
              <a:t>Completing the Grant Spend Verification Process </a:t>
            </a:r>
            <a:r>
              <a:rPr lang="en" sz="1800">
                <a:solidFill>
                  <a:schemeClr val="lt1"/>
                </a:solidFill>
              </a:rPr>
              <a:t>(1 of 2)</a:t>
            </a:r>
            <a:endParaRPr sz="2250">
              <a:solidFill>
                <a:schemeClr val="lt1"/>
              </a:solidFill>
            </a:endParaRPr>
          </a:p>
        </p:txBody>
      </p:sp>
      <p:sp>
        <p:nvSpPr>
          <p:cNvPr id="711" name="Google Shape;711;p13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114297" lvl="0" indent="0" algn="l" rtl="0">
              <a:lnSpc>
                <a:spcPct val="115000"/>
              </a:lnSpc>
              <a:spcBef>
                <a:spcPts val="0"/>
              </a:spcBef>
              <a:spcAft>
                <a:spcPts val="0"/>
              </a:spcAft>
              <a:buSzPts val="1800"/>
              <a:buNone/>
            </a:pPr>
            <a:r>
              <a:rPr lang="en" sz="1500" b="1">
                <a:solidFill>
                  <a:schemeClr val="lt1"/>
                </a:solidFill>
              </a:rPr>
              <a:t>Steps typically performed by a Grant Manager / Initiator</a:t>
            </a:r>
            <a:endParaRPr/>
          </a:p>
          <a:p>
            <a:pPr marL="114297" lvl="0" indent="0" algn="l" rtl="0">
              <a:lnSpc>
                <a:spcPct val="115000"/>
              </a:lnSpc>
              <a:spcBef>
                <a:spcPts val="0"/>
              </a:spcBef>
              <a:spcAft>
                <a:spcPts val="0"/>
              </a:spcAft>
              <a:buSzPts val="1800"/>
              <a:buNone/>
            </a:pPr>
            <a:endParaRPr sz="1500" b="1">
              <a:solidFill>
                <a:schemeClr val="lt1"/>
              </a:solidFill>
            </a:endParaRPr>
          </a:p>
          <a:p>
            <a:pPr marL="371472" lvl="0" indent="-257175" algn="l" rtl="0">
              <a:lnSpc>
                <a:spcPct val="115000"/>
              </a:lnSpc>
              <a:spcBef>
                <a:spcPts val="0"/>
              </a:spcBef>
              <a:spcAft>
                <a:spcPts val="0"/>
              </a:spcAft>
              <a:buClr>
                <a:schemeClr val="lt1"/>
              </a:buClr>
              <a:buSzPts val="1800"/>
              <a:buFont typeface="Arial"/>
              <a:buAutoNum type="arabicPeriod"/>
            </a:pPr>
            <a:r>
              <a:rPr lang="en" sz="1500">
                <a:solidFill>
                  <a:schemeClr val="lt1"/>
                </a:solidFill>
              </a:rPr>
              <a:t>Visit the BI Portal (biportal.uw.edu) and search for ‘Grant Spend Verification’ </a:t>
            </a:r>
            <a:endParaRPr/>
          </a:p>
          <a:p>
            <a:pPr marL="914378" lvl="1" indent="-317492" algn="l" rtl="0">
              <a:lnSpc>
                <a:spcPct val="115000"/>
              </a:lnSpc>
              <a:spcBef>
                <a:spcPts val="0"/>
              </a:spcBef>
              <a:spcAft>
                <a:spcPts val="0"/>
              </a:spcAft>
              <a:buClr>
                <a:schemeClr val="lt1"/>
              </a:buClr>
              <a:buSzPts val="1400"/>
              <a:buChar char="○"/>
            </a:pPr>
            <a:r>
              <a:rPr lang="en" sz="1500">
                <a:solidFill>
                  <a:schemeClr val="lt1"/>
                </a:solidFill>
              </a:rPr>
              <a:t>Be sure to see the links for instructions on this process under interpretation.</a:t>
            </a:r>
            <a:endParaRPr/>
          </a:p>
          <a:p>
            <a:pPr marL="914378" lvl="1" indent="-317492" algn="l" rtl="0">
              <a:lnSpc>
                <a:spcPct val="115000"/>
              </a:lnSpc>
              <a:spcBef>
                <a:spcPts val="0"/>
              </a:spcBef>
              <a:spcAft>
                <a:spcPts val="0"/>
              </a:spcAft>
              <a:buClr>
                <a:schemeClr val="lt1"/>
              </a:buClr>
              <a:buSzPts val="1400"/>
              <a:buChar char="○"/>
            </a:pPr>
            <a:r>
              <a:rPr lang="en" sz="1500">
                <a:solidFill>
                  <a:schemeClr val="lt1"/>
                </a:solidFill>
              </a:rPr>
              <a:t>Click Run Report</a:t>
            </a:r>
            <a:endParaRPr/>
          </a:p>
          <a:p>
            <a:pPr marL="457188" lvl="0" indent="-342891" algn="l" rtl="0">
              <a:lnSpc>
                <a:spcPct val="115000"/>
              </a:lnSpc>
              <a:spcBef>
                <a:spcPts val="0"/>
              </a:spcBef>
              <a:spcAft>
                <a:spcPts val="0"/>
              </a:spcAft>
              <a:buClr>
                <a:schemeClr val="lt1"/>
              </a:buClr>
              <a:buSzPts val="1800"/>
              <a:buFont typeface="Arial"/>
              <a:buAutoNum type="arabicPeriod"/>
            </a:pPr>
            <a:r>
              <a:rPr lang="en" sz="1500">
                <a:solidFill>
                  <a:schemeClr val="lt1"/>
                </a:solidFill>
              </a:rPr>
              <a:t>Export the report to PDF and review for accuracy</a:t>
            </a:r>
            <a:endParaRPr/>
          </a:p>
          <a:p>
            <a:pPr marL="914378" lvl="1" indent="-317492" algn="l" rtl="0">
              <a:lnSpc>
                <a:spcPct val="115000"/>
              </a:lnSpc>
              <a:spcBef>
                <a:spcPts val="0"/>
              </a:spcBef>
              <a:spcAft>
                <a:spcPts val="0"/>
              </a:spcAft>
              <a:buClr>
                <a:schemeClr val="lt1"/>
              </a:buClr>
              <a:buSzPts val="1400"/>
              <a:buChar char="○"/>
            </a:pPr>
            <a:r>
              <a:rPr lang="en" sz="1500">
                <a:solidFill>
                  <a:schemeClr val="lt1"/>
                </a:solidFill>
              </a:rPr>
              <a:t>If you identify an issue, you can use Adobe Acrobat to red line or comment the report, save your changes in PDF format.</a:t>
            </a:r>
            <a:endParaRPr/>
          </a:p>
          <a:p>
            <a:pPr marL="457188" lvl="0" indent="-342891" algn="l" rtl="0">
              <a:lnSpc>
                <a:spcPct val="115000"/>
              </a:lnSpc>
              <a:spcBef>
                <a:spcPts val="0"/>
              </a:spcBef>
              <a:spcAft>
                <a:spcPts val="0"/>
              </a:spcAft>
              <a:buClr>
                <a:schemeClr val="lt1"/>
              </a:buClr>
              <a:buSzPts val="1800"/>
              <a:buFont typeface="Arial"/>
              <a:buAutoNum type="arabicPeriod"/>
            </a:pPr>
            <a:r>
              <a:rPr lang="en" sz="1500">
                <a:solidFill>
                  <a:schemeClr val="lt1"/>
                </a:solidFill>
              </a:rPr>
              <a:t>Proceed to the DocuSign process by clicking the URL at the top right corner of the first page of the PDF.</a:t>
            </a:r>
            <a:endParaRPr/>
          </a:p>
          <a:p>
            <a:pPr marL="457188" lvl="0" indent="-342891" algn="l" rtl="0">
              <a:lnSpc>
                <a:spcPct val="115000"/>
              </a:lnSpc>
              <a:spcBef>
                <a:spcPts val="0"/>
              </a:spcBef>
              <a:spcAft>
                <a:spcPts val="0"/>
              </a:spcAft>
              <a:buClr>
                <a:schemeClr val="lt1"/>
              </a:buClr>
              <a:buSzPts val="1800"/>
              <a:buFont typeface="Arial"/>
              <a:buAutoNum type="arabicPeriod"/>
            </a:pPr>
            <a:r>
              <a:rPr lang="en" sz="1500">
                <a:solidFill>
                  <a:schemeClr val="lt1"/>
                </a:solidFill>
              </a:rPr>
              <a:t>Fill out form blanks with the PI Name / Email (or official designee) in the reviewer fields and the PI dept; Submit</a:t>
            </a:r>
            <a:endParaRPr/>
          </a:p>
          <a:p>
            <a:pPr marL="457197" lvl="0" indent="-342900" algn="l" rtl="0">
              <a:lnSpc>
                <a:spcPct val="115000"/>
              </a:lnSpc>
              <a:spcBef>
                <a:spcPts val="0"/>
              </a:spcBef>
              <a:spcAft>
                <a:spcPts val="0"/>
              </a:spcAft>
              <a:buClr>
                <a:schemeClr val="lt1"/>
              </a:buClr>
              <a:buSzPts val="1800"/>
              <a:buFont typeface="Arial"/>
              <a:buAutoNum type="arabicPeriod"/>
            </a:pPr>
            <a:r>
              <a:rPr lang="en" sz="1500">
                <a:solidFill>
                  <a:schemeClr val="lt1"/>
                </a:solidFill>
              </a:rPr>
              <a:t>Upload report</a:t>
            </a:r>
            <a:endParaRPr/>
          </a:p>
          <a:p>
            <a:pPr marL="457197" lvl="0" indent="-342900" algn="l" rtl="0">
              <a:lnSpc>
                <a:spcPct val="115000"/>
              </a:lnSpc>
              <a:spcBef>
                <a:spcPts val="0"/>
              </a:spcBef>
              <a:spcAft>
                <a:spcPts val="0"/>
              </a:spcAft>
              <a:buClr>
                <a:schemeClr val="lt1"/>
              </a:buClr>
              <a:buSzPts val="1800"/>
              <a:buFont typeface="Arial"/>
              <a:buAutoNum type="arabicPeriod"/>
            </a:pPr>
            <a:r>
              <a:rPr lang="en" sz="1500">
                <a:solidFill>
                  <a:schemeClr val="lt1"/>
                </a:solidFill>
              </a:rPr>
              <a:t>Click Finish</a:t>
            </a:r>
            <a:endParaRPr/>
          </a:p>
          <a:p>
            <a:pPr marL="114297" lvl="0" indent="0" algn="l" rtl="0">
              <a:lnSpc>
                <a:spcPct val="115000"/>
              </a:lnSpc>
              <a:spcBef>
                <a:spcPts val="0"/>
              </a:spcBef>
              <a:spcAft>
                <a:spcPts val="0"/>
              </a:spcAft>
              <a:buSzPts val="1800"/>
              <a:buNone/>
            </a:pPr>
            <a:endParaRPr>
              <a:solidFill>
                <a:schemeClr val="lt1"/>
              </a:solidFill>
            </a:endParaRPr>
          </a:p>
        </p:txBody>
      </p:sp>
      <p:pic>
        <p:nvPicPr>
          <p:cNvPr id="712" name="Google Shape;712;p133"/>
          <p:cNvPicPr preferRelativeResize="0"/>
          <p:nvPr/>
        </p:nvPicPr>
        <p:blipFill rotWithShape="1">
          <a:blip r:embed="rId3">
            <a:alphaModFix/>
          </a:blip>
          <a:srcRect/>
          <a:stretch/>
        </p:blipFill>
        <p:spPr>
          <a:xfrm>
            <a:off x="7947329" y="5158978"/>
            <a:ext cx="1114425" cy="750094"/>
          </a:xfrm>
          <a:prstGeom prst="rect">
            <a:avLst/>
          </a:prstGeom>
          <a:noFill/>
          <a:ln>
            <a:noFill/>
          </a:ln>
        </p:spPr>
      </p:pic>
      <p:pic>
        <p:nvPicPr>
          <p:cNvPr id="713" name="Google Shape;713;p133"/>
          <p:cNvPicPr preferRelativeResize="0"/>
          <p:nvPr/>
        </p:nvPicPr>
        <p:blipFill rotWithShape="1">
          <a:blip r:embed="rId4">
            <a:alphaModFix/>
          </a:blip>
          <a:srcRect/>
          <a:stretch/>
        </p:blipFill>
        <p:spPr>
          <a:xfrm>
            <a:off x="374467" y="1400365"/>
            <a:ext cx="1821656" cy="928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3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250" b="1">
                <a:solidFill>
                  <a:schemeClr val="lt1"/>
                </a:solidFill>
              </a:rPr>
              <a:t>Completing the Grant Spend Verification Process </a:t>
            </a:r>
            <a:r>
              <a:rPr lang="en" sz="1800">
                <a:solidFill>
                  <a:schemeClr val="lt1"/>
                </a:solidFill>
              </a:rPr>
              <a:t>(2 of 2)</a:t>
            </a:r>
            <a:endParaRPr sz="1800" b="1">
              <a:solidFill>
                <a:schemeClr val="lt1"/>
              </a:solidFill>
            </a:endParaRPr>
          </a:p>
        </p:txBody>
      </p:sp>
      <p:sp>
        <p:nvSpPr>
          <p:cNvPr id="720" name="Google Shape;720;p13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114297" lvl="0" indent="0" algn="l" rtl="0">
              <a:lnSpc>
                <a:spcPct val="115000"/>
              </a:lnSpc>
              <a:spcBef>
                <a:spcPts val="0"/>
              </a:spcBef>
              <a:spcAft>
                <a:spcPts val="0"/>
              </a:spcAft>
              <a:buSzPts val="1800"/>
              <a:buNone/>
            </a:pPr>
            <a:r>
              <a:rPr lang="en" sz="1500" b="1">
                <a:solidFill>
                  <a:schemeClr val="lt1"/>
                </a:solidFill>
              </a:rPr>
              <a:t>Steps typically performed by a Principal Investigator / Reviewer</a:t>
            </a:r>
            <a:endParaRPr/>
          </a:p>
          <a:p>
            <a:pPr marL="114297" lvl="0" indent="0" algn="l" rtl="0">
              <a:lnSpc>
                <a:spcPct val="115000"/>
              </a:lnSpc>
              <a:spcBef>
                <a:spcPts val="0"/>
              </a:spcBef>
              <a:spcAft>
                <a:spcPts val="0"/>
              </a:spcAft>
              <a:buSzPts val="1800"/>
              <a:buNone/>
            </a:pPr>
            <a:endParaRPr sz="1500" b="1">
              <a:solidFill>
                <a:schemeClr val="lt1"/>
              </a:solidFill>
            </a:endParaRPr>
          </a:p>
          <a:p>
            <a:pPr marL="371472" lvl="0" indent="-257175" algn="l" rtl="0">
              <a:lnSpc>
                <a:spcPct val="150000"/>
              </a:lnSpc>
              <a:spcBef>
                <a:spcPts val="0"/>
              </a:spcBef>
              <a:spcAft>
                <a:spcPts val="0"/>
              </a:spcAft>
              <a:buClr>
                <a:schemeClr val="lt1"/>
              </a:buClr>
              <a:buSzPts val="1800"/>
              <a:buFont typeface="Arial"/>
              <a:buAutoNum type="arabicPeriod"/>
            </a:pPr>
            <a:r>
              <a:rPr lang="en" sz="1500">
                <a:solidFill>
                  <a:schemeClr val="lt1"/>
                </a:solidFill>
              </a:rPr>
              <a:t>Check email inbox for notice from DocuSign</a:t>
            </a:r>
            <a:endParaRPr/>
          </a:p>
          <a:p>
            <a:pPr marL="371472" lvl="0" indent="-257175" algn="l" rtl="0">
              <a:lnSpc>
                <a:spcPct val="150000"/>
              </a:lnSpc>
              <a:spcBef>
                <a:spcPts val="0"/>
              </a:spcBef>
              <a:spcAft>
                <a:spcPts val="0"/>
              </a:spcAft>
              <a:buClr>
                <a:schemeClr val="lt1"/>
              </a:buClr>
              <a:buSzPts val="1800"/>
              <a:buFont typeface="Arial"/>
              <a:buAutoNum type="arabicPeriod"/>
            </a:pPr>
            <a:r>
              <a:rPr lang="en" sz="1500">
                <a:solidFill>
                  <a:schemeClr val="lt1"/>
                </a:solidFill>
              </a:rPr>
              <a:t>Click Review Documents</a:t>
            </a:r>
            <a:endParaRPr/>
          </a:p>
          <a:p>
            <a:pPr marL="371472" lvl="0" indent="-257175" algn="l" rtl="0">
              <a:lnSpc>
                <a:spcPct val="150000"/>
              </a:lnSpc>
              <a:spcBef>
                <a:spcPts val="0"/>
              </a:spcBef>
              <a:spcAft>
                <a:spcPts val="0"/>
              </a:spcAft>
              <a:buClr>
                <a:schemeClr val="lt1"/>
              </a:buClr>
              <a:buSzPts val="1800"/>
              <a:buFont typeface="Arial"/>
              <a:buAutoNum type="arabicPeriod"/>
            </a:pPr>
            <a:r>
              <a:rPr lang="en" sz="1500">
                <a:solidFill>
                  <a:schemeClr val="lt1"/>
                </a:solidFill>
              </a:rPr>
              <a:t>Scroll down in the opened DocuSign browser window to review the report</a:t>
            </a:r>
            <a:endParaRPr/>
          </a:p>
          <a:p>
            <a:pPr marL="457188" lvl="0" indent="-342891" algn="l" rtl="0">
              <a:lnSpc>
                <a:spcPct val="150000"/>
              </a:lnSpc>
              <a:spcBef>
                <a:spcPts val="0"/>
              </a:spcBef>
              <a:spcAft>
                <a:spcPts val="0"/>
              </a:spcAft>
              <a:buClr>
                <a:schemeClr val="lt1"/>
              </a:buClr>
              <a:buSzPts val="1800"/>
              <a:buFont typeface="Arial"/>
              <a:buAutoNum type="arabicPeriod"/>
            </a:pPr>
            <a:r>
              <a:rPr lang="en" sz="1500">
                <a:solidFill>
                  <a:schemeClr val="lt1"/>
                </a:solidFill>
              </a:rPr>
              <a:t>Verify that you are/are not the PI</a:t>
            </a:r>
            <a:endParaRPr/>
          </a:p>
          <a:p>
            <a:pPr marL="457188" lvl="0" indent="-342891" algn="l" rtl="0">
              <a:lnSpc>
                <a:spcPct val="150000"/>
              </a:lnSpc>
              <a:spcBef>
                <a:spcPts val="0"/>
              </a:spcBef>
              <a:spcAft>
                <a:spcPts val="0"/>
              </a:spcAft>
              <a:buClr>
                <a:schemeClr val="lt1"/>
              </a:buClr>
              <a:buSzPts val="1800"/>
              <a:buFont typeface="Arial"/>
              <a:buAutoNum type="arabicPeriod"/>
            </a:pPr>
            <a:r>
              <a:rPr lang="en" sz="1500">
                <a:solidFill>
                  <a:schemeClr val="lt1"/>
                </a:solidFill>
              </a:rPr>
              <a:t>Enter any comments</a:t>
            </a:r>
            <a:endParaRPr/>
          </a:p>
          <a:p>
            <a:pPr marL="457188" lvl="0" indent="-342891" algn="l" rtl="0">
              <a:lnSpc>
                <a:spcPct val="150000"/>
              </a:lnSpc>
              <a:spcBef>
                <a:spcPts val="0"/>
              </a:spcBef>
              <a:spcAft>
                <a:spcPts val="0"/>
              </a:spcAft>
              <a:buClr>
                <a:schemeClr val="lt1"/>
              </a:buClr>
              <a:buSzPts val="1800"/>
              <a:buFont typeface="Arial"/>
              <a:buAutoNum type="arabicPeriod"/>
            </a:pPr>
            <a:r>
              <a:rPr lang="en" sz="1500">
                <a:solidFill>
                  <a:schemeClr val="lt1"/>
                </a:solidFill>
              </a:rPr>
              <a:t>Use the drop down to mark if this report has errors you want corrected in next reporting cycle</a:t>
            </a:r>
            <a:endParaRPr/>
          </a:p>
          <a:p>
            <a:pPr marL="457188" lvl="0" indent="-342891" algn="l" rtl="0">
              <a:lnSpc>
                <a:spcPct val="150000"/>
              </a:lnSpc>
              <a:spcBef>
                <a:spcPts val="0"/>
              </a:spcBef>
              <a:spcAft>
                <a:spcPts val="0"/>
              </a:spcAft>
              <a:buClr>
                <a:schemeClr val="lt1"/>
              </a:buClr>
              <a:buSzPts val="1800"/>
              <a:buFont typeface="Arial"/>
              <a:buAutoNum type="arabicPeriod"/>
            </a:pPr>
            <a:r>
              <a:rPr lang="en" sz="1500">
                <a:solidFill>
                  <a:schemeClr val="lt1"/>
                </a:solidFill>
              </a:rPr>
              <a:t>Sign</a:t>
            </a:r>
            <a:endParaRPr/>
          </a:p>
          <a:p>
            <a:pPr marL="457188" lvl="0" indent="-342891" algn="l" rtl="0">
              <a:lnSpc>
                <a:spcPct val="150000"/>
              </a:lnSpc>
              <a:spcBef>
                <a:spcPts val="0"/>
              </a:spcBef>
              <a:spcAft>
                <a:spcPts val="0"/>
              </a:spcAft>
              <a:buClr>
                <a:schemeClr val="lt1"/>
              </a:buClr>
              <a:buSzPts val="1800"/>
              <a:buFont typeface="Arial"/>
              <a:buAutoNum type="arabicPeriod"/>
            </a:pPr>
            <a:r>
              <a:rPr lang="en" sz="1500">
                <a:solidFill>
                  <a:schemeClr val="lt1"/>
                </a:solidFill>
              </a:rPr>
              <a:t>Click Finish</a:t>
            </a:r>
            <a:endParaRPr/>
          </a:p>
          <a:p>
            <a:pPr marL="114297" lvl="0" indent="0" algn="l" rtl="0">
              <a:lnSpc>
                <a:spcPct val="115000"/>
              </a:lnSpc>
              <a:spcBef>
                <a:spcPts val="0"/>
              </a:spcBef>
              <a:spcAft>
                <a:spcPts val="0"/>
              </a:spcAft>
              <a:buSzPts val="1800"/>
              <a:buNone/>
            </a:pPr>
            <a:endParaRPr>
              <a:solidFill>
                <a:schemeClr val="lt1"/>
              </a:solidFill>
            </a:endParaRPr>
          </a:p>
        </p:txBody>
      </p:sp>
      <p:pic>
        <p:nvPicPr>
          <p:cNvPr id="721" name="Google Shape;721;p134"/>
          <p:cNvPicPr preferRelativeResize="0"/>
          <p:nvPr/>
        </p:nvPicPr>
        <p:blipFill rotWithShape="1">
          <a:blip r:embed="rId3">
            <a:alphaModFix/>
          </a:blip>
          <a:srcRect/>
          <a:stretch/>
        </p:blipFill>
        <p:spPr>
          <a:xfrm>
            <a:off x="7947329" y="5158978"/>
            <a:ext cx="1114425" cy="750094"/>
          </a:xfrm>
          <a:prstGeom prst="rect">
            <a:avLst/>
          </a:prstGeom>
          <a:noFill/>
          <a:ln>
            <a:noFill/>
          </a:ln>
        </p:spPr>
      </p:pic>
      <p:pic>
        <p:nvPicPr>
          <p:cNvPr id="722" name="Google Shape;722;p134"/>
          <p:cNvPicPr preferRelativeResize="0"/>
          <p:nvPr/>
        </p:nvPicPr>
        <p:blipFill rotWithShape="1">
          <a:blip r:embed="rId4">
            <a:alphaModFix/>
          </a:blip>
          <a:srcRect/>
          <a:stretch/>
        </p:blipFill>
        <p:spPr>
          <a:xfrm>
            <a:off x="311700" y="1400365"/>
            <a:ext cx="1821656" cy="9286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3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271"/>
              <a:buNone/>
            </a:pPr>
            <a:r>
              <a:rPr lang="en" sz="2250" b="1">
                <a:solidFill>
                  <a:schemeClr val="lt1"/>
                </a:solidFill>
              </a:rPr>
              <a:t>Now that the document is stored securely in DocFinity you can:</a:t>
            </a:r>
            <a:endParaRPr/>
          </a:p>
        </p:txBody>
      </p:sp>
      <p:sp>
        <p:nvSpPr>
          <p:cNvPr id="729" name="Google Shape;729;p13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457188" lvl="0" indent="-342891" algn="l" rtl="0">
              <a:lnSpc>
                <a:spcPct val="200000"/>
              </a:lnSpc>
              <a:spcBef>
                <a:spcPts val="0"/>
              </a:spcBef>
              <a:spcAft>
                <a:spcPts val="0"/>
              </a:spcAft>
              <a:buClr>
                <a:schemeClr val="lt1"/>
              </a:buClr>
              <a:buSzPts val="1800"/>
              <a:buChar char="●"/>
            </a:pPr>
            <a:r>
              <a:rPr lang="en" sz="1500">
                <a:solidFill>
                  <a:schemeClr val="lt1"/>
                </a:solidFill>
              </a:rPr>
              <a:t>Easily search for a PI, Department, Date Range to access submitted reports</a:t>
            </a:r>
            <a:endParaRPr/>
          </a:p>
          <a:p>
            <a:pPr marL="457188" lvl="0" indent="-342891" algn="l" rtl="0">
              <a:lnSpc>
                <a:spcPct val="200000"/>
              </a:lnSpc>
              <a:spcBef>
                <a:spcPts val="0"/>
              </a:spcBef>
              <a:spcAft>
                <a:spcPts val="0"/>
              </a:spcAft>
              <a:buClr>
                <a:schemeClr val="lt1"/>
              </a:buClr>
              <a:buSzPts val="1800"/>
              <a:buChar char="●"/>
            </a:pPr>
            <a:r>
              <a:rPr lang="en" sz="1500">
                <a:solidFill>
                  <a:schemeClr val="lt1"/>
                </a:solidFill>
              </a:rPr>
              <a:t>You can filter for reports with errors to see what needs to be corrected</a:t>
            </a:r>
            <a:endParaRPr/>
          </a:p>
          <a:p>
            <a:pPr marL="457188" lvl="0" indent="-342891" algn="l" rtl="0">
              <a:lnSpc>
                <a:spcPct val="200000"/>
              </a:lnSpc>
              <a:spcBef>
                <a:spcPts val="0"/>
              </a:spcBef>
              <a:spcAft>
                <a:spcPts val="0"/>
              </a:spcAft>
              <a:buClr>
                <a:schemeClr val="lt1"/>
              </a:buClr>
              <a:buSzPts val="1800"/>
              <a:buChar char="●"/>
            </a:pPr>
            <a:r>
              <a:rPr lang="en" sz="1500">
                <a:solidFill>
                  <a:schemeClr val="lt1"/>
                </a:solidFill>
              </a:rPr>
              <a:t>Validate that reports are being completed</a:t>
            </a:r>
            <a:endParaRPr/>
          </a:p>
          <a:p>
            <a:pPr marL="457188" lvl="0" indent="-342891" algn="l" rtl="0">
              <a:lnSpc>
                <a:spcPct val="200000"/>
              </a:lnSpc>
              <a:spcBef>
                <a:spcPts val="0"/>
              </a:spcBef>
              <a:spcAft>
                <a:spcPts val="0"/>
              </a:spcAft>
              <a:buClr>
                <a:schemeClr val="lt1"/>
              </a:buClr>
              <a:buSzPts val="1800"/>
              <a:buChar char="●"/>
            </a:pPr>
            <a:r>
              <a:rPr lang="en" sz="1500">
                <a:solidFill>
                  <a:schemeClr val="lt1"/>
                </a:solidFill>
              </a:rPr>
              <a:t>Provide evidence of compliance if audited</a:t>
            </a:r>
            <a:endParaRPr/>
          </a:p>
          <a:p>
            <a:pPr marL="114297" lvl="0" indent="0" algn="l" rtl="0">
              <a:lnSpc>
                <a:spcPct val="115000"/>
              </a:lnSpc>
              <a:spcBef>
                <a:spcPts val="0"/>
              </a:spcBef>
              <a:spcAft>
                <a:spcPts val="0"/>
              </a:spcAft>
              <a:buSzPts val="1800"/>
              <a:buNone/>
            </a:pPr>
            <a:endParaRPr sz="1500">
              <a:solidFill>
                <a:schemeClr val="lt1"/>
              </a:solidFill>
            </a:endParaRPr>
          </a:p>
          <a:p>
            <a:pPr marL="114297" lvl="0" indent="0" algn="l" rtl="0">
              <a:lnSpc>
                <a:spcPct val="115000"/>
              </a:lnSpc>
              <a:spcBef>
                <a:spcPts val="0"/>
              </a:spcBef>
              <a:spcAft>
                <a:spcPts val="0"/>
              </a:spcAft>
              <a:buSzPts val="1800"/>
              <a:buNone/>
            </a:pPr>
            <a:endParaRPr>
              <a:solidFill>
                <a:schemeClr val="lt1"/>
              </a:solidFill>
            </a:endParaRPr>
          </a:p>
        </p:txBody>
      </p:sp>
      <p:pic>
        <p:nvPicPr>
          <p:cNvPr id="730" name="Google Shape;730;p135"/>
          <p:cNvPicPr preferRelativeResize="0"/>
          <p:nvPr/>
        </p:nvPicPr>
        <p:blipFill rotWithShape="1">
          <a:blip r:embed="rId3">
            <a:alphaModFix/>
          </a:blip>
          <a:srcRect/>
          <a:stretch/>
        </p:blipFill>
        <p:spPr>
          <a:xfrm>
            <a:off x="7947329" y="5158978"/>
            <a:ext cx="1114425" cy="750094"/>
          </a:xfrm>
          <a:prstGeom prst="rect">
            <a:avLst/>
          </a:prstGeom>
          <a:noFill/>
          <a:ln>
            <a:noFill/>
          </a:ln>
        </p:spPr>
      </p:pic>
      <p:pic>
        <p:nvPicPr>
          <p:cNvPr id="731" name="Google Shape;731;p135"/>
          <p:cNvPicPr preferRelativeResize="0"/>
          <p:nvPr/>
        </p:nvPicPr>
        <p:blipFill rotWithShape="1">
          <a:blip r:embed="rId4">
            <a:alphaModFix/>
          </a:blip>
          <a:srcRect/>
          <a:stretch/>
        </p:blipFill>
        <p:spPr>
          <a:xfrm>
            <a:off x="383092" y="1400365"/>
            <a:ext cx="1821656" cy="928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3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b="1">
                <a:solidFill>
                  <a:schemeClr val="lt1"/>
                </a:solidFill>
              </a:rPr>
              <a:t>Important Links</a:t>
            </a:r>
            <a:endParaRPr/>
          </a:p>
        </p:txBody>
      </p:sp>
      <p:sp>
        <p:nvSpPr>
          <p:cNvPr id="737" name="Google Shape;737;p13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p>
            <a:pPr marL="457188" lvl="0" indent="-342891" algn="l" rtl="0">
              <a:lnSpc>
                <a:spcPct val="200000"/>
              </a:lnSpc>
              <a:spcBef>
                <a:spcPts val="0"/>
              </a:spcBef>
              <a:spcAft>
                <a:spcPts val="0"/>
              </a:spcAft>
              <a:buSzPts val="1800"/>
              <a:buChar char="●"/>
            </a:pPr>
            <a:r>
              <a:rPr lang="en">
                <a:solidFill>
                  <a:schemeClr val="lt1"/>
                </a:solidFill>
              </a:rPr>
              <a:t>BI Portal: https://biportal.uw.edu</a:t>
            </a:r>
            <a:endParaRPr/>
          </a:p>
          <a:p>
            <a:pPr marL="457188" lvl="0" indent="-342891" algn="l" rtl="0">
              <a:lnSpc>
                <a:spcPct val="200000"/>
              </a:lnSpc>
              <a:spcBef>
                <a:spcPts val="0"/>
              </a:spcBef>
              <a:spcAft>
                <a:spcPts val="0"/>
              </a:spcAft>
              <a:buSzPts val="1800"/>
              <a:buChar char="●"/>
            </a:pPr>
            <a:r>
              <a:rPr lang="en">
                <a:solidFill>
                  <a:schemeClr val="lt1"/>
                </a:solidFill>
              </a:rPr>
              <a:t>GSV Instructions: </a:t>
            </a:r>
            <a:r>
              <a:rPr lang="en" u="sng">
                <a:solidFill>
                  <a:schemeClr val="lt1"/>
                </a:solidFill>
                <a:hlinkClick r:id="rId3">
                  <a:extLst>
                    <a:ext uri="{A12FA001-AC4F-418D-AE19-62706E023703}">
                      <ahyp:hlinkClr xmlns:ahyp="http://schemas.microsoft.com/office/drawing/2018/hyperlinkcolor" val="tx"/>
                    </a:ext>
                  </a:extLst>
                </a:hlinkClick>
              </a:rPr>
              <a:t>https://wiki.cac.washington.edu/x/lco6Dg</a:t>
            </a:r>
            <a:endParaRPr>
              <a:solidFill>
                <a:schemeClr val="lt1"/>
              </a:solidFill>
            </a:endParaRPr>
          </a:p>
          <a:p>
            <a:pPr marL="457188" lvl="0" indent="-342891" algn="l" rtl="0">
              <a:lnSpc>
                <a:spcPct val="200000"/>
              </a:lnSpc>
              <a:spcBef>
                <a:spcPts val="0"/>
              </a:spcBef>
              <a:spcAft>
                <a:spcPts val="0"/>
              </a:spcAft>
              <a:buSzPts val="1800"/>
              <a:buChar char="●"/>
            </a:pPr>
            <a:r>
              <a:rPr lang="en">
                <a:solidFill>
                  <a:schemeClr val="lt1"/>
                </a:solidFill>
              </a:rPr>
              <a:t>DocFinity: https://edms.uw.edu/</a:t>
            </a:r>
            <a:endParaRPr/>
          </a:p>
          <a:p>
            <a:pPr marL="457188" lvl="0" indent="-342891" algn="l" rtl="0">
              <a:lnSpc>
                <a:spcPct val="200000"/>
              </a:lnSpc>
              <a:spcBef>
                <a:spcPts val="0"/>
              </a:spcBef>
              <a:spcAft>
                <a:spcPts val="0"/>
              </a:spcAft>
              <a:buSzPts val="1800"/>
              <a:buChar char="●"/>
            </a:pPr>
            <a:r>
              <a:rPr lang="en">
                <a:solidFill>
                  <a:schemeClr val="lt1"/>
                </a:solidFill>
              </a:rPr>
              <a:t>Questions? datagrp@uw.edu</a:t>
            </a:r>
            <a:endParaRPr/>
          </a:p>
        </p:txBody>
      </p:sp>
      <p:pic>
        <p:nvPicPr>
          <p:cNvPr id="738" name="Google Shape;738;p136"/>
          <p:cNvPicPr preferRelativeResize="0"/>
          <p:nvPr/>
        </p:nvPicPr>
        <p:blipFill rotWithShape="1">
          <a:blip r:embed="rId4">
            <a:alphaModFix/>
          </a:blip>
          <a:srcRect/>
          <a:stretch/>
        </p:blipFill>
        <p:spPr>
          <a:xfrm>
            <a:off x="7947329" y="5158978"/>
            <a:ext cx="1114425" cy="750094"/>
          </a:xfrm>
          <a:prstGeom prst="rect">
            <a:avLst/>
          </a:prstGeom>
          <a:noFill/>
          <a:ln>
            <a:noFill/>
          </a:ln>
        </p:spPr>
      </p:pic>
      <p:pic>
        <p:nvPicPr>
          <p:cNvPr id="739" name="Google Shape;739;p136"/>
          <p:cNvPicPr preferRelativeResize="0"/>
          <p:nvPr/>
        </p:nvPicPr>
        <p:blipFill rotWithShape="1">
          <a:blip r:embed="rId5">
            <a:alphaModFix/>
          </a:blip>
          <a:srcRect/>
          <a:stretch/>
        </p:blipFill>
        <p:spPr>
          <a:xfrm>
            <a:off x="311700" y="1400365"/>
            <a:ext cx="1821656" cy="928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37"/>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000"/>
              <a:buFont typeface="Encode Sans Black"/>
              <a:buNone/>
            </a:pPr>
            <a:r>
              <a:rPr lang="en"/>
              <a:t>GCA UPDATE</a:t>
            </a:r>
            <a:endParaRPr/>
          </a:p>
        </p:txBody>
      </p:sp>
      <p:sp>
        <p:nvSpPr>
          <p:cNvPr id="745" name="Google Shape;745;p137"/>
          <p:cNvSpPr txBox="1"/>
          <p:nvPr/>
        </p:nvSpPr>
        <p:spPr>
          <a:xfrm>
            <a:off x="824000" y="4283025"/>
            <a:ext cx="4213500" cy="1746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2"/>
                </a:solidFill>
                <a:latin typeface="Encode Sans"/>
                <a:ea typeface="Encode Sans"/>
                <a:cs typeface="Encode Sans"/>
                <a:sym typeface="Encode Sans"/>
              </a:rPr>
              <a:t>Juan Lepez</a:t>
            </a:r>
            <a:endParaRPr sz="1700" b="0" i="0" u="none" strike="noStrike" cap="none">
              <a:solidFill>
                <a:schemeClr val="accent2"/>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2"/>
                </a:solidFill>
                <a:latin typeface="Encode Sans"/>
                <a:ea typeface="Encode Sans"/>
                <a:cs typeface="Encode Sans"/>
                <a:sym typeface="Encode Sans"/>
              </a:rPr>
              <a:t>Director, Grant &amp; Contract Accounting</a:t>
            </a:r>
            <a:endParaRPr sz="1700" b="0" i="0" u="none" strike="noStrike" cap="none">
              <a:solidFill>
                <a:schemeClr val="accent2"/>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2"/>
                </a:solidFill>
                <a:latin typeface="Encode Sans"/>
                <a:ea typeface="Encode Sans"/>
                <a:cs typeface="Encode Sans"/>
                <a:sym typeface="Encode Sans"/>
              </a:rPr>
              <a:t>February 13, 2025, MRAM</a:t>
            </a:r>
            <a:endParaRPr sz="1700" b="0" i="0" u="none" strike="noStrike" cap="none">
              <a:solidFill>
                <a:schemeClr val="accent2"/>
              </a:solidFill>
              <a:latin typeface="Encode Sans"/>
              <a:ea typeface="Encode Sans"/>
              <a:cs typeface="Encode Sans"/>
              <a:sym typeface="Encode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38"/>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AGENDA</a:t>
            </a:r>
            <a:endParaRPr/>
          </a:p>
        </p:txBody>
      </p:sp>
      <p:sp>
        <p:nvSpPr>
          <p:cNvPr id="751" name="Google Shape;751;p138"/>
          <p:cNvSpPr txBox="1">
            <a:spLocks noGrp="1"/>
          </p:cNvSpPr>
          <p:nvPr>
            <p:ph type="body" idx="1"/>
          </p:nvPr>
        </p:nvSpPr>
        <p:spPr>
          <a:xfrm>
            <a:off x="659156" y="1768622"/>
            <a:ext cx="8196300" cy="40155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480"/>
              </a:spcBef>
              <a:spcAft>
                <a:spcPts val="0"/>
              </a:spcAft>
              <a:buSzPts val="2400"/>
              <a:buAutoNum type="arabicPeriod"/>
            </a:pPr>
            <a:r>
              <a:rPr lang="en">
                <a:latin typeface="Open Sans"/>
                <a:ea typeface="Open Sans"/>
                <a:cs typeface="Open Sans"/>
                <a:sym typeface="Open Sans"/>
              </a:rPr>
              <a:t>Budget and Accounting Dates – Definitions and Impacts</a:t>
            </a:r>
            <a:endParaRPr/>
          </a:p>
          <a:p>
            <a:pPr marL="0" lvl="0" indent="0" algn="l" rtl="0">
              <a:lnSpc>
                <a:spcPct val="100000"/>
              </a:lnSpc>
              <a:spcBef>
                <a:spcPts val="480"/>
              </a:spcBef>
              <a:spcAft>
                <a:spcPts val="0"/>
              </a:spcAft>
              <a:buSzPts val="2400"/>
              <a:buNone/>
            </a:pP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39"/>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BUDGET DATE DEFINITION</a:t>
            </a:r>
            <a:endParaRPr/>
          </a:p>
        </p:txBody>
      </p:sp>
      <p:sp>
        <p:nvSpPr>
          <p:cNvPr id="757" name="Google Shape;757;p139"/>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The date the transaction is recognized or incurred. </a:t>
            </a:r>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r>
              <a:rPr lang="en" sz="2200">
                <a:latin typeface="Arial"/>
                <a:ea typeface="Arial"/>
                <a:cs typeface="Arial"/>
                <a:sym typeface="Arial"/>
              </a:rPr>
              <a:t>Purpose:</a:t>
            </a:r>
            <a:endParaRPr sz="1800">
              <a:latin typeface="Arial"/>
              <a:ea typeface="Arial"/>
              <a:cs typeface="Arial"/>
              <a:sym typeface="Arial"/>
            </a:endParaRPr>
          </a:p>
          <a:p>
            <a:pPr marL="876300" lvl="1" indent="-342900" algn="l" rtl="0">
              <a:lnSpc>
                <a:spcPct val="100000"/>
              </a:lnSpc>
              <a:spcBef>
                <a:spcPts val="0"/>
              </a:spcBef>
              <a:spcAft>
                <a:spcPts val="0"/>
              </a:spcAft>
              <a:buSzPts val="2400"/>
              <a:buFont typeface="Arial"/>
              <a:buAutoNum type="arabicPeriod"/>
            </a:pPr>
            <a:r>
              <a:rPr lang="en" sz="1600">
                <a:latin typeface="Arial"/>
                <a:ea typeface="Arial"/>
                <a:cs typeface="Arial"/>
                <a:sym typeface="Arial"/>
              </a:rPr>
              <a:t>	</a:t>
            </a:r>
            <a:r>
              <a:rPr lang="en" sz="1800">
                <a:latin typeface="Arial"/>
                <a:ea typeface="Arial"/>
                <a:cs typeface="Arial"/>
                <a:sym typeface="Arial"/>
              </a:rPr>
              <a:t>To determine if an expense is allocable to a sponsored program award.</a:t>
            </a:r>
            <a:endParaRPr sz="1800">
              <a:latin typeface="Arial"/>
              <a:ea typeface="Arial"/>
              <a:cs typeface="Arial"/>
              <a:sym typeface="Arial"/>
            </a:endParaRPr>
          </a:p>
          <a:p>
            <a:pPr marL="876300" lvl="1" indent="-342900" algn="l" rtl="0">
              <a:lnSpc>
                <a:spcPct val="100000"/>
              </a:lnSpc>
              <a:spcBef>
                <a:spcPts val="0"/>
              </a:spcBef>
              <a:spcAft>
                <a:spcPts val="0"/>
              </a:spcAft>
              <a:buSzPts val="2400"/>
              <a:buFont typeface="Arial"/>
              <a:buAutoNum type="arabicPeriod"/>
            </a:pPr>
            <a:r>
              <a:rPr lang="en" sz="1800">
                <a:latin typeface="Arial"/>
                <a:ea typeface="Arial"/>
                <a:cs typeface="Arial"/>
                <a:sym typeface="Arial"/>
              </a:rPr>
              <a:t>To determine whether the expense will be billable to the sponsor.</a:t>
            </a:r>
            <a:endParaRPr/>
          </a:p>
          <a:p>
            <a:pPr marL="876300" lvl="1" indent="-342900" algn="l" rtl="0">
              <a:lnSpc>
                <a:spcPct val="100000"/>
              </a:lnSpc>
              <a:spcBef>
                <a:spcPts val="0"/>
              </a:spcBef>
              <a:spcAft>
                <a:spcPts val="0"/>
              </a:spcAft>
              <a:buSzPts val="2400"/>
              <a:buFont typeface="Arial"/>
              <a:buAutoNum type="arabicPeriod"/>
            </a:pPr>
            <a:r>
              <a:rPr lang="en" sz="1800">
                <a:latin typeface="Arial"/>
                <a:ea typeface="Arial"/>
                <a:cs typeface="Arial"/>
                <a:sym typeface="Arial"/>
              </a:rPr>
              <a:t>To determine the applicable Facilities and Administrative rate (F&amp;A) that the UW has negotiated with the Federal Government’s Department of Health and Human Services.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13"/>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Federal Administration Updates</a:t>
            </a:r>
            <a:endParaRPr/>
          </a:p>
        </p:txBody>
      </p:sp>
      <p:sp>
        <p:nvSpPr>
          <p:cNvPr id="565" name="Google Shape;565;p113"/>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 </a:t>
            </a:r>
            <a:r>
              <a:rPr lang="en" sz="1600" b="0" i="0" u="none" strike="noStrike" cap="none">
                <a:solidFill>
                  <a:schemeClr val="lt2"/>
                </a:solidFill>
                <a:latin typeface="Arial"/>
                <a:ea typeface="Arial"/>
                <a:cs typeface="Arial"/>
                <a:sym typeface="Arial"/>
              </a:rPr>
              <a:t>February 2025</a:t>
            </a:r>
            <a:endParaRPr/>
          </a:p>
          <a:p>
            <a:pPr marL="0" marR="0" lvl="0" indent="0" algn="l" rtl="0">
              <a:lnSpc>
                <a:spcPct val="100000"/>
              </a:lnSpc>
              <a:spcBef>
                <a:spcPts val="0"/>
              </a:spcBef>
              <a:spcAft>
                <a:spcPts val="0"/>
              </a:spcAft>
              <a:buClr>
                <a:schemeClr val="accent3"/>
              </a:buClr>
              <a:buSzPts val="1600"/>
              <a:buFont typeface="Arial"/>
              <a:buNone/>
            </a:pPr>
            <a:endParaRPr sz="16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chemeClr val="lt2"/>
              </a:buClr>
              <a:buSzPts val="1400"/>
              <a:buFont typeface="Arial"/>
              <a:buNone/>
            </a:pPr>
            <a:r>
              <a:rPr lang="en" sz="1400" b="0" i="0" u="none" strike="noStrike" cap="none">
                <a:solidFill>
                  <a:schemeClr val="lt2"/>
                </a:solidFill>
                <a:latin typeface="Arial"/>
                <a:ea typeface="Arial"/>
                <a:cs typeface="Arial"/>
                <a:sym typeface="Arial"/>
              </a:rPr>
              <a:t>Carol Rhodes</a:t>
            </a:r>
            <a:endParaRPr/>
          </a:p>
          <a:p>
            <a:pPr marL="0" marR="0" lvl="0" indent="0" algn="l" rtl="0">
              <a:lnSpc>
                <a:spcPct val="100000"/>
              </a:lnSpc>
              <a:spcBef>
                <a:spcPts val="0"/>
              </a:spcBef>
              <a:spcAft>
                <a:spcPts val="0"/>
              </a:spcAft>
              <a:buClr>
                <a:schemeClr val="lt2"/>
              </a:buClr>
              <a:buSzPts val="1400"/>
              <a:buFont typeface="Arial"/>
              <a:buNone/>
            </a:pPr>
            <a:r>
              <a:rPr lang="en" sz="1400" b="0" i="0" u="none" strike="noStrike" cap="none">
                <a:solidFill>
                  <a:schemeClr val="lt2"/>
                </a:solidFill>
                <a:latin typeface="Arial"/>
                <a:ea typeface="Arial"/>
                <a:cs typeface="Arial"/>
                <a:sym typeface="Arial"/>
              </a:rPr>
              <a:t>Office of Sponsored Programs</a:t>
            </a:r>
            <a:endParaRPr/>
          </a:p>
          <a:p>
            <a:pPr marL="0" marR="0" lvl="0" indent="0" algn="l" rtl="0">
              <a:lnSpc>
                <a:spcPct val="100000"/>
              </a:lnSpc>
              <a:spcBef>
                <a:spcPts val="0"/>
              </a:spcBef>
              <a:spcAft>
                <a:spcPts val="0"/>
              </a:spcAft>
              <a:buClr>
                <a:schemeClr val="accent3"/>
              </a:buClr>
              <a:buSzPts val="1400"/>
              <a:buFont typeface="Arial"/>
              <a:buNone/>
            </a:pPr>
            <a:endParaRPr sz="14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chemeClr val="lt2"/>
              </a:buClr>
              <a:buSzPts val="1400"/>
              <a:buFont typeface="Arial"/>
              <a:buNone/>
            </a:pPr>
            <a:r>
              <a:rPr lang="en" sz="1400" b="0" i="0" u="none" strike="noStrike" cap="none">
                <a:solidFill>
                  <a:schemeClr val="lt2"/>
                </a:solidFill>
                <a:latin typeface="Arial"/>
                <a:ea typeface="Arial"/>
                <a:cs typeface="Arial"/>
                <a:sym typeface="Arial"/>
              </a:rPr>
              <a:t>Matt Gardner</a:t>
            </a:r>
            <a:endParaRPr/>
          </a:p>
          <a:p>
            <a:pPr marL="0" marR="0" lvl="0" indent="0" algn="l" rtl="0">
              <a:lnSpc>
                <a:spcPct val="100000"/>
              </a:lnSpc>
              <a:spcBef>
                <a:spcPts val="0"/>
              </a:spcBef>
              <a:spcAft>
                <a:spcPts val="0"/>
              </a:spcAft>
              <a:buClr>
                <a:schemeClr val="lt2"/>
              </a:buClr>
              <a:buSzPts val="1400"/>
              <a:buFont typeface="Arial"/>
              <a:buNone/>
            </a:pPr>
            <a:r>
              <a:rPr lang="en" sz="14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4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VIEWING BUDGET DATES IN WORKDAY</a:t>
            </a:r>
            <a:br>
              <a:rPr lang="en"/>
            </a:br>
            <a:r>
              <a:rPr lang="en" sz="2000" b="0"/>
              <a:t>(1 of 2)</a:t>
            </a:r>
            <a:endParaRPr b="0"/>
          </a:p>
        </p:txBody>
      </p:sp>
      <p:sp>
        <p:nvSpPr>
          <p:cNvPr id="763" name="Google Shape;763;p140"/>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Determine transaction type to know whether date is manually entered or automatically generated. Use job aid: </a:t>
            </a:r>
            <a:r>
              <a:rPr lang="en" sz="1600" u="sng">
                <a:solidFill>
                  <a:schemeClr val="hlink"/>
                </a:solidFill>
                <a:hlinkClick r:id="rId3"/>
              </a:rPr>
              <a:t>Budget Date in Workday_UW.xlsx</a:t>
            </a: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41"/>
          <p:cNvSpPr txBox="1">
            <a:spLocks noGrp="1"/>
          </p:cNvSpPr>
          <p:nvPr>
            <p:ph type="title"/>
          </p:nvPr>
        </p:nvSpPr>
        <p:spPr>
          <a:xfrm>
            <a:off x="684356" y="473336"/>
            <a:ext cx="8183700" cy="766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VIEWING BUDGET DATES IN WORKDAY </a:t>
            </a:r>
            <a:br>
              <a:rPr lang="en"/>
            </a:br>
            <a:r>
              <a:rPr lang="en" sz="2000" b="0"/>
              <a:t>(2 of 2) </a:t>
            </a:r>
            <a:endParaRPr b="0"/>
          </a:p>
        </p:txBody>
      </p:sp>
      <p:sp>
        <p:nvSpPr>
          <p:cNvPr id="769" name="Google Shape;769;p141"/>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Step 1</a:t>
            </a:r>
            <a:endParaRPr/>
          </a:p>
          <a:p>
            <a:pPr marL="457200" lvl="0" indent="-228600" algn="l" rtl="0">
              <a:lnSpc>
                <a:spcPct val="100000"/>
              </a:lnSpc>
              <a:spcBef>
                <a:spcPts val="0"/>
              </a:spcBef>
              <a:spcAft>
                <a:spcPts val="0"/>
              </a:spcAft>
              <a:buSzPts val="2400"/>
              <a:buNone/>
            </a:pPr>
            <a:endParaRPr sz="2200">
              <a:latin typeface="Arial"/>
              <a:ea typeface="Arial"/>
              <a:cs typeface="Arial"/>
              <a:sym typeface="Arial"/>
            </a:endParaRPr>
          </a:p>
          <a:p>
            <a:pPr marL="457200" lvl="0" indent="-228600" algn="l" rtl="0">
              <a:lnSpc>
                <a:spcPct val="100000"/>
              </a:lnSpc>
              <a:spcBef>
                <a:spcPts val="0"/>
              </a:spcBef>
              <a:spcAft>
                <a:spcPts val="0"/>
              </a:spcAft>
              <a:buSzPts val="2400"/>
              <a:buNone/>
            </a:pPr>
            <a:endParaRPr sz="2200">
              <a:latin typeface="Arial"/>
              <a:ea typeface="Arial"/>
              <a:cs typeface="Arial"/>
              <a:sym typeface="Arial"/>
            </a:endParaRPr>
          </a:p>
          <a:p>
            <a:pPr marL="457200" lvl="0" indent="-228600" algn="l" rtl="0">
              <a:lnSpc>
                <a:spcPct val="100000"/>
              </a:lnSpc>
              <a:spcBef>
                <a:spcPts val="0"/>
              </a:spcBef>
              <a:spcAft>
                <a:spcPts val="0"/>
              </a:spcAft>
              <a:buSzPts val="2400"/>
              <a:buNone/>
            </a:pPr>
            <a:endParaRPr sz="2200">
              <a:latin typeface="Arial"/>
              <a:ea typeface="Arial"/>
              <a:cs typeface="Arial"/>
              <a:sym typeface="Arial"/>
            </a:endParaRPr>
          </a:p>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Step 2</a:t>
            </a:r>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pic>
        <p:nvPicPr>
          <p:cNvPr id="770" name="Google Shape;770;p141" descr="A section of a spreadsheet with the phrase &quot;Defaults to Invoice Date (Initiation date unless overridden)"/>
          <p:cNvPicPr preferRelativeResize="0"/>
          <p:nvPr/>
        </p:nvPicPr>
        <p:blipFill rotWithShape="1">
          <a:blip r:embed="rId3">
            <a:alphaModFix/>
          </a:blip>
          <a:srcRect/>
          <a:stretch/>
        </p:blipFill>
        <p:spPr>
          <a:xfrm>
            <a:off x="0" y="2156177"/>
            <a:ext cx="9101936" cy="841763"/>
          </a:xfrm>
          <a:prstGeom prst="rect">
            <a:avLst/>
          </a:prstGeom>
          <a:noFill/>
          <a:ln>
            <a:noFill/>
          </a:ln>
        </p:spPr>
      </p:pic>
      <p:pic>
        <p:nvPicPr>
          <p:cNvPr id="771" name="Google Shape;771;p141" descr="A screenshot of a Workday Finance Supplier Invoice with the invoice date 8/29/2023 highlighted"/>
          <p:cNvPicPr preferRelativeResize="0"/>
          <p:nvPr/>
        </p:nvPicPr>
        <p:blipFill rotWithShape="1">
          <a:blip r:embed="rId4">
            <a:alphaModFix/>
          </a:blip>
          <a:srcRect/>
          <a:stretch/>
        </p:blipFill>
        <p:spPr>
          <a:xfrm>
            <a:off x="888435" y="3429000"/>
            <a:ext cx="4890865" cy="32240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4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VIEWING SPEND OUTSIDE AWARD LINE DATES</a:t>
            </a:r>
            <a:endParaRPr/>
          </a:p>
        </p:txBody>
      </p:sp>
      <p:sp>
        <p:nvSpPr>
          <p:cNvPr id="777" name="Google Shape;777;p142"/>
          <p:cNvSpPr txBox="1">
            <a:spLocks noGrp="1"/>
          </p:cNvSpPr>
          <p:nvPr>
            <p:ph type="body" idx="1"/>
          </p:nvPr>
        </p:nvSpPr>
        <p:spPr>
          <a:xfrm>
            <a:off x="564444" y="1630399"/>
            <a:ext cx="8398800" cy="463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Go to Workday Award 🡪 Award Lines 🡪 Award Line Summary</a:t>
            </a: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pic>
        <p:nvPicPr>
          <p:cNvPr id="778" name="Google Shape;778;p142" descr="A screenshot of the Award Line Summary view in Workday Finance with the list of dollar line items highlighting Cost Reimbursable Spend Outside Award Line Dates. The words &quot;Not Allocable, Not Billable&quot; are bolded and highlighted in red above this detail. "/>
          <p:cNvPicPr preferRelativeResize="0"/>
          <p:nvPr/>
        </p:nvPicPr>
        <p:blipFill rotWithShape="1">
          <a:blip r:embed="rId3">
            <a:alphaModFix/>
          </a:blip>
          <a:srcRect/>
          <a:stretch/>
        </p:blipFill>
        <p:spPr>
          <a:xfrm>
            <a:off x="90311" y="2323644"/>
            <a:ext cx="8963377" cy="29039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43"/>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CORRECTING BUDGET DATE ENTRIES</a:t>
            </a:r>
            <a:endParaRPr/>
          </a:p>
        </p:txBody>
      </p:sp>
      <p:sp>
        <p:nvSpPr>
          <p:cNvPr id="784" name="Google Shape;784;p143"/>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Determine if transaction type is one that can be corrected by Unit/Shared Environment. These are:</a:t>
            </a:r>
            <a:endParaRPr/>
          </a:p>
          <a:p>
            <a:pPr marL="76200" lvl="0" indent="0" algn="l" rtl="0">
              <a:lnSpc>
                <a:spcPct val="100000"/>
              </a:lnSpc>
              <a:spcBef>
                <a:spcPts val="0"/>
              </a:spcBef>
              <a:spcAft>
                <a:spcPts val="0"/>
              </a:spcAft>
              <a:buSzPts val="2400"/>
              <a:buNone/>
            </a:pPr>
            <a:endParaRPr sz="2200">
              <a:latin typeface="Arial"/>
              <a:ea typeface="Arial"/>
              <a:cs typeface="Arial"/>
              <a:sym typeface="Arial"/>
            </a:endParaRPr>
          </a:p>
          <a:p>
            <a:pPr marL="914400" lvl="1" indent="-355600" algn="l" rtl="0">
              <a:lnSpc>
                <a:spcPct val="100000"/>
              </a:lnSpc>
              <a:spcBef>
                <a:spcPts val="0"/>
              </a:spcBef>
              <a:spcAft>
                <a:spcPts val="0"/>
              </a:spcAft>
              <a:buSzPts val="2400"/>
              <a:buFont typeface="Arial"/>
              <a:buChar char="•"/>
            </a:pPr>
            <a:r>
              <a:rPr lang="en" sz="2200">
                <a:latin typeface="Arial"/>
                <a:ea typeface="Arial"/>
                <a:cs typeface="Arial"/>
                <a:sym typeface="Arial"/>
              </a:rPr>
              <a:t>Expense Reports</a:t>
            </a:r>
            <a:endParaRPr/>
          </a:p>
          <a:p>
            <a:pPr marL="914400" lvl="1" indent="-355600" algn="l" rtl="0">
              <a:lnSpc>
                <a:spcPct val="100000"/>
              </a:lnSpc>
              <a:spcBef>
                <a:spcPts val="0"/>
              </a:spcBef>
              <a:spcAft>
                <a:spcPts val="0"/>
              </a:spcAft>
              <a:buSzPts val="2000"/>
              <a:buFont typeface="Arial"/>
              <a:buChar char="•"/>
            </a:pPr>
            <a:r>
              <a:rPr lang="en" sz="2200">
                <a:latin typeface="Arial"/>
                <a:ea typeface="Arial"/>
                <a:cs typeface="Arial"/>
                <a:sym typeface="Arial"/>
              </a:rPr>
              <a:t>Procurement Card Transactions</a:t>
            </a:r>
            <a:endParaRPr/>
          </a:p>
          <a:p>
            <a:pPr marL="914400" lvl="1" indent="-355600" algn="l" rtl="0">
              <a:lnSpc>
                <a:spcPct val="100000"/>
              </a:lnSpc>
              <a:spcBef>
                <a:spcPts val="0"/>
              </a:spcBef>
              <a:spcAft>
                <a:spcPts val="0"/>
              </a:spcAft>
              <a:buSzPts val="2000"/>
              <a:buFont typeface="Arial"/>
              <a:buChar char="•"/>
            </a:pPr>
            <a:r>
              <a:rPr lang="en" sz="2200">
                <a:latin typeface="Arial"/>
                <a:ea typeface="Arial"/>
                <a:cs typeface="Arial"/>
                <a:sym typeface="Arial"/>
              </a:rPr>
              <a:t>Supplier Invoices (fully paid or partially paid)</a:t>
            </a:r>
            <a:endParaRPr/>
          </a:p>
          <a:p>
            <a:pPr marL="914400" lvl="1" indent="-355600" algn="l" rtl="0">
              <a:lnSpc>
                <a:spcPct val="100000"/>
              </a:lnSpc>
              <a:spcBef>
                <a:spcPts val="0"/>
              </a:spcBef>
              <a:spcAft>
                <a:spcPts val="0"/>
              </a:spcAft>
              <a:buSzPts val="2000"/>
              <a:buFont typeface="Arial"/>
              <a:buChar char="•"/>
            </a:pPr>
            <a:r>
              <a:rPr lang="en" sz="2200">
                <a:latin typeface="Arial"/>
                <a:ea typeface="Arial"/>
                <a:cs typeface="Arial"/>
                <a:sym typeface="Arial"/>
              </a:rPr>
              <a:t>Supplier invoice adjustments</a:t>
            </a:r>
            <a:endParaRPr/>
          </a:p>
          <a:p>
            <a:pPr marL="558800" lvl="1" indent="0" algn="l" rtl="0">
              <a:lnSpc>
                <a:spcPct val="100000"/>
              </a:lnSpc>
              <a:spcBef>
                <a:spcPts val="0"/>
              </a:spcBef>
              <a:spcAft>
                <a:spcPts val="0"/>
              </a:spcAft>
              <a:buSzPts val="2000"/>
              <a:buNone/>
            </a:pPr>
            <a:endParaRPr sz="2200">
              <a:latin typeface="Arial"/>
              <a:ea typeface="Arial"/>
              <a:cs typeface="Arial"/>
              <a:sym typeface="Arial"/>
            </a:endParaRPr>
          </a:p>
          <a:p>
            <a:pPr marL="342900" lvl="1" indent="-342900" algn="l" rtl="0">
              <a:lnSpc>
                <a:spcPct val="100000"/>
              </a:lnSpc>
              <a:spcBef>
                <a:spcPts val="0"/>
              </a:spcBef>
              <a:spcAft>
                <a:spcPts val="0"/>
              </a:spcAft>
              <a:buSzPts val="2398"/>
              <a:buFont typeface="Arial"/>
              <a:buChar char="&gt;"/>
            </a:pPr>
            <a:r>
              <a:rPr lang="en" sz="2200">
                <a:latin typeface="Arial"/>
                <a:ea typeface="Arial"/>
                <a:cs typeface="Arial"/>
                <a:sym typeface="Arial"/>
              </a:rPr>
              <a:t>Use job aid to make updates: </a:t>
            </a:r>
            <a:r>
              <a:rPr lang="en" sz="2200" u="sng">
                <a:solidFill>
                  <a:srgbClr val="467886"/>
                </a:solidFill>
                <a:latin typeface="Arial"/>
                <a:ea typeface="Arial"/>
                <a:cs typeface="Arial"/>
                <a:sym typeface="Arial"/>
                <a:hlinkClick r:id="rId3">
                  <a:extLst>
                    <a:ext uri="{A12FA001-AC4F-418D-AE19-62706E023703}">
                      <ahyp:hlinkClr xmlns:ahyp="http://schemas.microsoft.com/office/drawing/2018/hyperlinkcolor" val="tx"/>
                    </a:ext>
                  </a:extLst>
                </a:hlinkClick>
              </a:rPr>
              <a:t>Adjust Accounting – Update Budget Date on Transaction</a:t>
            </a:r>
            <a:endParaRPr sz="2200" u="sng">
              <a:solidFill>
                <a:srgbClr val="467886"/>
              </a:solidFill>
              <a:latin typeface="Arial"/>
              <a:ea typeface="Arial"/>
              <a:cs typeface="Arial"/>
              <a:sym typeface="Arial"/>
            </a:endParaRPr>
          </a:p>
          <a:p>
            <a:pPr marL="342900" lvl="1" indent="-190627" algn="l" rtl="0">
              <a:lnSpc>
                <a:spcPct val="100000"/>
              </a:lnSpc>
              <a:spcBef>
                <a:spcPts val="0"/>
              </a:spcBef>
              <a:spcAft>
                <a:spcPts val="0"/>
              </a:spcAft>
              <a:buSzPts val="2398"/>
              <a:buFont typeface="Arial"/>
              <a:buNone/>
            </a:pPr>
            <a:endParaRPr sz="2200" u="sng">
              <a:solidFill>
                <a:srgbClr val="467886"/>
              </a:solidFill>
              <a:latin typeface="Arial"/>
              <a:ea typeface="Arial"/>
              <a:cs typeface="Arial"/>
              <a:sym typeface="Arial"/>
            </a:endParaRPr>
          </a:p>
          <a:p>
            <a:pPr marL="342900" lvl="1" indent="-342900" algn="l" rtl="0">
              <a:lnSpc>
                <a:spcPct val="100000"/>
              </a:lnSpc>
              <a:spcBef>
                <a:spcPts val="0"/>
              </a:spcBef>
              <a:spcAft>
                <a:spcPts val="0"/>
              </a:spcAft>
              <a:buSzPts val="2398"/>
              <a:buFont typeface="Arial"/>
              <a:buChar char="&gt;"/>
            </a:pPr>
            <a:r>
              <a:rPr lang="en" sz="2200">
                <a:latin typeface="Arial"/>
                <a:ea typeface="Arial"/>
                <a:cs typeface="Arial"/>
                <a:sym typeface="Arial"/>
              </a:rPr>
              <a:t>Transaction type not on list – Send AP ticket to GCA using the “Other” topic.</a:t>
            </a:r>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44"/>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TRANSACTION REVERSALS AND BUDGET DATE IMPACTS</a:t>
            </a:r>
            <a:endParaRPr/>
          </a:p>
        </p:txBody>
      </p:sp>
      <p:sp>
        <p:nvSpPr>
          <p:cNvPr id="790" name="Google Shape;790;p144"/>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533400" lvl="1" indent="0" algn="l" rtl="0">
              <a:lnSpc>
                <a:spcPct val="100000"/>
              </a:lnSpc>
              <a:spcBef>
                <a:spcPts val="0"/>
              </a:spcBef>
              <a:spcAft>
                <a:spcPts val="0"/>
              </a:spcAft>
              <a:buSzPts val="2400"/>
              <a:buNone/>
            </a:pPr>
            <a:r>
              <a:rPr lang="en" sz="2200">
                <a:latin typeface="Arial"/>
                <a:ea typeface="Arial"/>
                <a:cs typeface="Arial"/>
                <a:sym typeface="Arial"/>
              </a:rPr>
              <a:t>Example: Transaction's Budget Date for an Expense Report is Outside Award Line Period for a Posted Expense</a:t>
            </a:r>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pic>
        <p:nvPicPr>
          <p:cNvPr id="791" name="Google Shape;791;p144" descr="An image of a spreadsheet line item detailing an award line period, original budget date, date of correction, and action needed. The &quot;Action Needed&quot; is noting &quot;Accounting Adjustment&quot;."/>
          <p:cNvPicPr preferRelativeResize="0"/>
          <p:nvPr/>
        </p:nvPicPr>
        <p:blipFill rotWithShape="1">
          <a:blip r:embed="rId3">
            <a:alphaModFix/>
          </a:blip>
          <a:srcRect/>
          <a:stretch/>
        </p:blipFill>
        <p:spPr>
          <a:xfrm>
            <a:off x="1140178" y="2628516"/>
            <a:ext cx="7523978" cy="92719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4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ACCOUNTING DATE DEFINITION &amp; R1234 IMPACTS</a:t>
            </a:r>
            <a:endParaRPr/>
          </a:p>
        </p:txBody>
      </p:sp>
      <p:sp>
        <p:nvSpPr>
          <p:cNvPr id="797" name="Google Shape;797;p145"/>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Definition - The date the transaction or adjustment is processed. It controls the accounting period and fiscal year in which the transaction is recorded in the general ledger.</a:t>
            </a:r>
            <a:endParaRPr/>
          </a:p>
          <a:p>
            <a:pPr marL="457200" lvl="0" indent="-228600" algn="l" rtl="0">
              <a:lnSpc>
                <a:spcPct val="100000"/>
              </a:lnSpc>
              <a:spcBef>
                <a:spcPts val="0"/>
              </a:spcBef>
              <a:spcAft>
                <a:spcPts val="0"/>
              </a:spcAft>
              <a:buSzPts val="2400"/>
              <a:buNone/>
            </a:pPr>
            <a:endParaRPr sz="2200">
              <a:latin typeface="Arial"/>
              <a:ea typeface="Arial"/>
              <a:cs typeface="Arial"/>
              <a:sym typeface="Arial"/>
            </a:endParaRPr>
          </a:p>
          <a:p>
            <a:pPr marL="76200" lvl="0" indent="0" algn="l" rtl="0">
              <a:lnSpc>
                <a:spcPct val="100000"/>
              </a:lnSpc>
              <a:spcBef>
                <a:spcPts val="0"/>
              </a:spcBef>
              <a:spcAft>
                <a:spcPts val="0"/>
              </a:spcAft>
              <a:buSzPts val="2400"/>
              <a:buNone/>
            </a:pPr>
            <a:r>
              <a:rPr lang="en" u="sng">
                <a:latin typeface="Arial"/>
                <a:ea typeface="Arial"/>
                <a:cs typeface="Arial"/>
                <a:sym typeface="Arial"/>
              </a:rPr>
              <a:t>R1234 Impacts</a:t>
            </a:r>
            <a:endParaRPr/>
          </a:p>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R1234 uses the Accounting Date to determine when and whether a transaction appears in this report </a:t>
            </a:r>
            <a:endParaRPr/>
          </a:p>
          <a:p>
            <a:pPr marL="457200" lvl="0" indent="-381000" algn="l" rtl="0">
              <a:lnSpc>
                <a:spcPct val="100000"/>
              </a:lnSpc>
              <a:spcBef>
                <a:spcPts val="0"/>
              </a:spcBef>
              <a:spcAft>
                <a:spcPts val="0"/>
              </a:spcAft>
              <a:buSzPts val="2400"/>
              <a:buChar char="&gt;"/>
            </a:pPr>
            <a:r>
              <a:rPr lang="en" sz="2200">
                <a:latin typeface="Arial"/>
                <a:ea typeface="Arial"/>
                <a:cs typeface="Arial"/>
                <a:sym typeface="Arial"/>
              </a:rPr>
              <a:t>Accounting date is generally editable up until the month closes.</a:t>
            </a:r>
            <a:endParaRPr/>
          </a:p>
          <a:p>
            <a:pPr marL="76200" lvl="0" indent="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46"/>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ACCOUNTING DATE IMPACTS ON R1234</a:t>
            </a:r>
            <a:endParaRPr/>
          </a:p>
        </p:txBody>
      </p:sp>
      <p:sp>
        <p:nvSpPr>
          <p:cNvPr id="803" name="Google Shape;803;p146"/>
          <p:cNvSpPr txBox="1">
            <a:spLocks noGrp="1"/>
          </p:cNvSpPr>
          <p:nvPr>
            <p:ph type="body" idx="1"/>
          </p:nvPr>
        </p:nvSpPr>
        <p:spPr>
          <a:xfrm>
            <a:off x="671756" y="1630399"/>
            <a:ext cx="8196300" cy="4632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 sz="2200">
                <a:latin typeface="Arial"/>
                <a:ea typeface="Arial"/>
                <a:cs typeface="Arial"/>
                <a:sym typeface="Arial"/>
              </a:rPr>
              <a:t>Example: </a:t>
            </a:r>
            <a:endParaRPr/>
          </a:p>
          <a:p>
            <a:pPr marL="457200" lvl="0" indent="-228600" algn="l" rtl="0">
              <a:lnSpc>
                <a:spcPct val="100000"/>
              </a:lnSpc>
              <a:spcBef>
                <a:spcPts val="0"/>
              </a:spcBef>
              <a:spcAft>
                <a:spcPts val="0"/>
              </a:spcAft>
              <a:buSzPts val="2400"/>
              <a:buNone/>
            </a:pPr>
            <a:endParaRPr sz="2200">
              <a:latin typeface="Arial"/>
              <a:ea typeface="Arial"/>
              <a:cs typeface="Arial"/>
              <a:sym typeface="Arial"/>
            </a:endParaRPr>
          </a:p>
          <a:p>
            <a:pPr marL="533400" lvl="1" indent="0" algn="l" rtl="0">
              <a:lnSpc>
                <a:spcPct val="100000"/>
              </a:lnSpc>
              <a:spcBef>
                <a:spcPts val="0"/>
              </a:spcBef>
              <a:spcAft>
                <a:spcPts val="0"/>
              </a:spcAft>
              <a:buSzPts val="2400"/>
              <a:buNone/>
            </a:pPr>
            <a:endParaRPr sz="2200">
              <a:latin typeface="Arial"/>
              <a:ea typeface="Arial"/>
              <a:cs typeface="Arial"/>
              <a:sym typeface="Arial"/>
            </a:endParaRPr>
          </a:p>
        </p:txBody>
      </p:sp>
      <p:pic>
        <p:nvPicPr>
          <p:cNvPr id="804" name="Google Shape;804;p146" descr="A sample spreadsheet detail detailing an award line period, transaction accounting date, transaction budget date, and treatment on R1234 report. Under the &quot;Treatment of R1234&quot; it details, &quot;Will appear in January 2025 if pre-award spend period exists&quot;."/>
          <p:cNvPicPr preferRelativeResize="0"/>
          <p:nvPr/>
        </p:nvPicPr>
        <p:blipFill rotWithShape="1">
          <a:blip r:embed="rId3">
            <a:alphaModFix/>
          </a:blip>
          <a:srcRect/>
          <a:stretch/>
        </p:blipFill>
        <p:spPr>
          <a:xfrm>
            <a:off x="275944" y="2287235"/>
            <a:ext cx="8260539" cy="15232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47"/>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QUESTIONS &amp; RESOURCES</a:t>
            </a:r>
            <a:endParaRPr/>
          </a:p>
        </p:txBody>
      </p:sp>
      <p:sp>
        <p:nvSpPr>
          <p:cNvPr id="810" name="Google Shape;810;p14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SzPts val="2400"/>
              <a:buNone/>
            </a:pPr>
            <a:r>
              <a:rPr lang="en"/>
              <a:t>Please send questions to </a:t>
            </a:r>
            <a:r>
              <a:rPr lang="en" u="sng">
                <a:solidFill>
                  <a:schemeClr val="hlink"/>
                </a:solidFill>
              </a:rPr>
              <a:t>gcahelp@uw.edu</a:t>
            </a:r>
            <a:r>
              <a:rPr lang="en"/>
              <a:t>	</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r>
              <a:rPr lang="en" u="sng">
                <a:solidFill>
                  <a:schemeClr val="hlink"/>
                </a:solidFill>
                <a:hlinkClick r:id="rId3"/>
              </a:rPr>
              <a:t>Budget and Accounting Dates on Sponsored Program Awards | Grant &amp; Contract Accounting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48"/>
          <p:cNvSpPr txBox="1">
            <a:spLocks noGrp="1"/>
          </p:cNvSpPr>
          <p:nvPr>
            <p:ph type="title"/>
          </p:nvPr>
        </p:nvSpPr>
        <p:spPr>
          <a:xfrm>
            <a:off x="692029" y="1640263"/>
            <a:ext cx="7863300" cy="1593000"/>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100000"/>
              </a:lnSpc>
              <a:spcBef>
                <a:spcPts val="0"/>
              </a:spcBef>
              <a:spcAft>
                <a:spcPts val="0"/>
              </a:spcAft>
              <a:buClr>
                <a:schemeClr val="accent3"/>
              </a:buClr>
              <a:buSzPct val="100000"/>
              <a:buFont typeface="Arial"/>
              <a:buNone/>
            </a:pPr>
            <a:r>
              <a:rPr lang="en" sz="5000" b="0" i="0" u="none" strike="noStrike" cap="none">
                <a:solidFill>
                  <a:schemeClr val="accent3"/>
                </a:solidFill>
                <a:latin typeface="Arial"/>
                <a:ea typeface="Arial"/>
                <a:cs typeface="Arial"/>
                <a:sym typeface="Arial"/>
              </a:rPr>
              <a:t>Foundational RAD Report Updates</a:t>
            </a:r>
            <a:endParaRPr/>
          </a:p>
        </p:txBody>
      </p:sp>
      <p:sp>
        <p:nvSpPr>
          <p:cNvPr id="816" name="Google Shape;816;p148"/>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February 2025</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Aron Knapp</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Office of Research Information Services (ORIS)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49"/>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WHAT’S NEW?</a:t>
            </a:r>
            <a:endParaRPr/>
          </a:p>
        </p:txBody>
      </p:sp>
      <p:sp>
        <p:nvSpPr>
          <p:cNvPr id="822" name="Google Shape;822;p14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Modification subcategories &amp; amounts</a:t>
            </a:r>
            <a:endParaRPr>
              <a:latin typeface="Arial"/>
              <a:ea typeface="Arial"/>
              <a:cs typeface="Arial"/>
              <a:sym typeface="Arial"/>
            </a:endParaRPr>
          </a:p>
          <a:p>
            <a:pPr marL="342900" lvl="0" indent="-342900" algn="l" rtl="0">
              <a:spcBef>
                <a:spcPts val="480"/>
              </a:spcBef>
              <a:spcAft>
                <a:spcPts val="0"/>
              </a:spcAft>
              <a:buSzPts val="2400"/>
              <a:buFont typeface="Arial"/>
              <a:buChar char="&gt;"/>
            </a:pPr>
            <a:r>
              <a:rPr lang="en"/>
              <a:t>Hold &amp; Hold reasons</a:t>
            </a: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Latest action comment on all items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New tab just for current ASR/MOD returns</a:t>
            </a:r>
            <a:endParaRPr/>
          </a:p>
          <a:p>
            <a:pPr marL="342900" lvl="0" indent="-342900" algn="l" rtl="0">
              <a:spcBef>
                <a:spcPts val="480"/>
              </a:spcBef>
              <a:spcAft>
                <a:spcPts val="0"/>
              </a:spcAft>
              <a:buSzPts val="2400"/>
              <a:buChar char="&gt;"/>
            </a:pPr>
            <a:r>
              <a:rPr lang="en"/>
              <a:t>Cost Center Hierarchy 07 on all reports</a:t>
            </a:r>
            <a:endParaRPr/>
          </a:p>
          <a:p>
            <a:pPr marL="342900" lvl="0" indent="0" algn="l" rtl="0">
              <a:spcBef>
                <a:spcPts val="480"/>
              </a:spcBef>
              <a:spcAft>
                <a:spcPts val="0"/>
              </a:spcAft>
              <a:buNone/>
            </a:pPr>
            <a:endParaRPr/>
          </a:p>
          <a:p>
            <a:pPr marL="342900" lvl="0" indent="-342900" algn="l" rtl="0">
              <a:spcBef>
                <a:spcPts val="0"/>
              </a:spcBef>
              <a:spcAft>
                <a:spcPts val="0"/>
              </a:spcAft>
              <a:buSzPts val="2400"/>
              <a:buChar char="&gt;"/>
            </a:pPr>
            <a:r>
              <a:rPr lang="en"/>
              <a:t>NIH grouping roll-up</a:t>
            </a:r>
            <a:endParaRPr/>
          </a:p>
          <a:p>
            <a:pPr marL="342900" lvl="0" indent="-342900" algn="l" rtl="0">
              <a:spcBef>
                <a:spcPts val="480"/>
              </a:spcBef>
              <a:spcAft>
                <a:spcPts val="0"/>
              </a:spcAft>
              <a:buSzPts val="2400"/>
              <a:buChar char="&gt;"/>
            </a:pPr>
            <a:r>
              <a:rPr lang="en"/>
              <a:t>F&amp;A rate, and Amount Subject to F&amp;A on Applications and Awards reports</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823" name="Google Shape;823;p14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Aron Knapp – Office of Research Information Services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14"/>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rPr>
              <a:t>What Is Going On?</a:t>
            </a:r>
            <a:endParaRPr/>
          </a:p>
        </p:txBody>
      </p:sp>
      <p:sp>
        <p:nvSpPr>
          <p:cNvPr id="572" name="Google Shape;572;p114"/>
          <p:cNvSpPr txBox="1">
            <a:spLocks noGrp="1"/>
          </p:cNvSpPr>
          <p:nvPr>
            <p:ph type="body" idx="2"/>
          </p:nvPr>
        </p:nvSpPr>
        <p:spPr>
          <a:xfrm>
            <a:off x="659305" y="1524001"/>
            <a:ext cx="8196300" cy="4228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Font typeface="Noto Sans Symbols"/>
              <a:buChar char="⮚"/>
            </a:pPr>
            <a:r>
              <a:rPr lang="en" sz="1800" b="0" i="0" u="none" strike="noStrike">
                <a:solidFill>
                  <a:srgbClr val="4B2E83"/>
                </a:solidFill>
                <a:latin typeface="Open Sans"/>
                <a:ea typeface="Open Sans"/>
                <a:cs typeface="Open Sans"/>
                <a:sym typeface="Open Sans"/>
              </a:rPr>
              <a:t>Week of 1/20: Executive Orders (foreign aid freeze, DEIA, Mexico City policy, etc.)</a:t>
            </a:r>
            <a:endParaRPr/>
          </a:p>
          <a:p>
            <a:pPr marL="342900" lvl="0" indent="-342900" algn="l" rtl="0">
              <a:spcBef>
                <a:spcPts val="360"/>
              </a:spcBef>
              <a:spcAft>
                <a:spcPts val="0"/>
              </a:spcAft>
              <a:buClr>
                <a:srgbClr val="4B2E83"/>
              </a:buClr>
              <a:buSzPts val="1800"/>
              <a:buFont typeface="Noto Sans Symbols"/>
              <a:buChar char="⮚"/>
            </a:pPr>
            <a:r>
              <a:rPr lang="en" sz="1800" b="0" i="0" u="none" strike="noStrike">
                <a:solidFill>
                  <a:srgbClr val="4B2E83"/>
                </a:solidFill>
                <a:latin typeface="Open Sans"/>
                <a:ea typeface="Open Sans"/>
                <a:cs typeface="Open Sans"/>
                <a:sym typeface="Open Sans"/>
              </a:rPr>
              <a:t>1/27: OMB Memo M-25-13 (pause of federal assistance funding)</a:t>
            </a:r>
            <a:endParaRPr/>
          </a:p>
          <a:p>
            <a:pPr marL="342900" lvl="0" indent="-342900" algn="l" rtl="0">
              <a:spcBef>
                <a:spcPts val="360"/>
              </a:spcBef>
              <a:spcAft>
                <a:spcPts val="0"/>
              </a:spcAft>
              <a:buClr>
                <a:srgbClr val="4B2E83"/>
              </a:buClr>
              <a:buSzPts val="1800"/>
              <a:buFont typeface="Noto Sans Symbols"/>
              <a:buChar char="⮚"/>
            </a:pPr>
            <a:r>
              <a:rPr lang="en" sz="1800" b="0" i="0" u="none" strike="noStrike">
                <a:solidFill>
                  <a:srgbClr val="4B2E83"/>
                </a:solidFill>
                <a:latin typeface="Open Sans"/>
                <a:ea typeface="Open Sans"/>
                <a:cs typeface="Open Sans"/>
                <a:sym typeface="Open Sans"/>
              </a:rPr>
              <a:t>1/28: Memo rescinded</a:t>
            </a:r>
            <a:endParaRPr/>
          </a:p>
          <a:p>
            <a:pPr marL="342900" lvl="0" indent="-342900" algn="l" rtl="0">
              <a:spcBef>
                <a:spcPts val="360"/>
              </a:spcBef>
              <a:spcAft>
                <a:spcPts val="0"/>
              </a:spcAft>
              <a:buClr>
                <a:srgbClr val="4B2E83"/>
              </a:buClr>
              <a:buSzPts val="1800"/>
              <a:buFont typeface="Noto Sans Symbols"/>
              <a:buChar char="⮚"/>
            </a:pPr>
            <a:r>
              <a:rPr lang="en" sz="1800" b="0" i="0" u="none" strike="noStrike">
                <a:solidFill>
                  <a:srgbClr val="4B2E83"/>
                </a:solidFill>
                <a:latin typeface="Open Sans"/>
                <a:ea typeface="Open Sans"/>
                <a:cs typeface="Open Sans"/>
                <a:sym typeface="Open Sans"/>
              </a:rPr>
              <a:t>1/31: Temporary Restraining </a:t>
            </a:r>
            <a:r>
              <a:rPr lang="en" sz="1800" b="0">
                <a:latin typeface="Open Sans"/>
                <a:ea typeface="Open Sans"/>
                <a:cs typeface="Open Sans"/>
                <a:sym typeface="Open Sans"/>
              </a:rPr>
              <a:t>O</a:t>
            </a:r>
            <a:r>
              <a:rPr lang="en" sz="1800" b="0" i="0" u="none" strike="noStrike">
                <a:solidFill>
                  <a:srgbClr val="4B2E83"/>
                </a:solidFill>
                <a:latin typeface="Open Sans"/>
                <a:ea typeface="Open Sans"/>
                <a:cs typeface="Open Sans"/>
                <a:sym typeface="Open Sans"/>
              </a:rPr>
              <a:t>rder (TRO) issued by Rhode Island Court</a:t>
            </a:r>
            <a:endParaRPr/>
          </a:p>
          <a:p>
            <a:pPr marL="0" lvl="0" indent="0" algn="l" rtl="0">
              <a:spcBef>
                <a:spcPts val="360"/>
              </a:spcBef>
              <a:spcAft>
                <a:spcPts val="0"/>
              </a:spcAft>
              <a:buClr>
                <a:srgbClr val="4B2E83"/>
              </a:buClr>
              <a:buSzPts val="1800"/>
              <a:buNone/>
            </a:pPr>
            <a:r>
              <a:rPr lang="en" sz="1800" b="0" i="0" u="none" strike="noStrike">
                <a:solidFill>
                  <a:srgbClr val="4B2E83"/>
                </a:solidFill>
                <a:latin typeface="Open Sans"/>
                <a:ea typeface="Open Sans"/>
                <a:cs typeface="Open Sans"/>
                <a:sym typeface="Open Sans"/>
              </a:rPr>
              <a:t>“</a:t>
            </a:r>
            <a:r>
              <a:rPr lang="en" sz="1800" b="0" i="1" u="none" strike="noStrike">
                <a:solidFill>
                  <a:srgbClr val="4B2E83"/>
                </a:solidFill>
                <a:latin typeface="Open Sans"/>
                <a:ea typeface="Open Sans"/>
                <a:cs typeface="Open Sans"/>
                <a:sym typeface="Open Sans"/>
              </a:rPr>
              <a:t>...shall not pause, freeze, impede, block, cancel, or terminate… awards and obligations to provide federal financial assistance… </a:t>
            </a:r>
            <a:endParaRPr sz="1800" b="0" i="0" u="none" strike="noStrike">
              <a:solidFill>
                <a:srgbClr val="4B2E83"/>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4B2E83"/>
              </a:buClr>
              <a:buSzPts val="2400"/>
              <a:buFont typeface="Noto Sans Symbols"/>
              <a:buChar char="⮚"/>
            </a:pPr>
            <a:r>
              <a:rPr lang="en">
                <a:latin typeface="Open Sans"/>
                <a:ea typeface="Open Sans"/>
                <a:cs typeface="Open Sans"/>
                <a:sym typeface="Open Sans"/>
              </a:rPr>
              <a:t> </a:t>
            </a:r>
            <a:r>
              <a:rPr lang="en" sz="1800" b="0" i="0" u="none" strike="noStrike" cap="none">
                <a:solidFill>
                  <a:srgbClr val="4B2E83"/>
                </a:solidFill>
                <a:latin typeface="Open Sans"/>
                <a:ea typeface="Open Sans"/>
                <a:cs typeface="Open Sans"/>
                <a:sym typeface="Open Sans"/>
              </a:rPr>
              <a:t>Grantees, including UW, continued to receive a variety of the following:</a:t>
            </a:r>
            <a:endParaRPr/>
          </a:p>
          <a:p>
            <a:pPr marL="742950" marR="0" lvl="1" indent="-285750" algn="l" rtl="0">
              <a:lnSpc>
                <a:spcPct val="100000"/>
              </a:lnSpc>
              <a:spcBef>
                <a:spcPts val="280"/>
              </a:spcBef>
              <a:spcAft>
                <a:spcPts val="0"/>
              </a:spcAft>
              <a:buClr>
                <a:srgbClr val="4B2E83"/>
              </a:buClr>
              <a:buSzPts val="1400"/>
              <a:buFont typeface="Noto Sans Symbols"/>
              <a:buChar char="⮚"/>
            </a:pPr>
            <a:r>
              <a:rPr lang="en" sz="1400" b="0" i="0" u="none" strike="noStrike" cap="none">
                <a:solidFill>
                  <a:srgbClr val="4B2E83"/>
                </a:solidFill>
                <a:latin typeface="Open Sans"/>
                <a:ea typeface="Open Sans"/>
                <a:cs typeface="Open Sans"/>
                <a:sym typeface="Open Sans"/>
              </a:rPr>
              <a:t>Rescope requests</a:t>
            </a:r>
            <a:endParaRPr/>
          </a:p>
          <a:p>
            <a:pPr marL="742950" marR="0" lvl="1" indent="-285750" algn="l" rtl="0">
              <a:lnSpc>
                <a:spcPct val="100000"/>
              </a:lnSpc>
              <a:spcBef>
                <a:spcPts val="280"/>
              </a:spcBef>
              <a:spcAft>
                <a:spcPts val="0"/>
              </a:spcAft>
              <a:buClr>
                <a:srgbClr val="4B2E83"/>
              </a:buClr>
              <a:buSzPts val="1400"/>
              <a:buFont typeface="Noto Sans Symbols"/>
              <a:buChar char="⮚"/>
            </a:pPr>
            <a:r>
              <a:rPr lang="en" sz="1400" b="0" i="0" u="none" strike="noStrike" cap="none">
                <a:solidFill>
                  <a:srgbClr val="4B2E83"/>
                </a:solidFill>
                <a:latin typeface="Open Sans"/>
                <a:ea typeface="Open Sans"/>
                <a:cs typeface="Open Sans"/>
                <a:sym typeface="Open Sans"/>
              </a:rPr>
              <a:t>Stop-work order or suspension requests</a:t>
            </a:r>
            <a:endParaRPr/>
          </a:p>
          <a:p>
            <a:pPr marL="742950" marR="0" lvl="1" indent="-285750" algn="l" rtl="0">
              <a:lnSpc>
                <a:spcPct val="100000"/>
              </a:lnSpc>
              <a:spcBef>
                <a:spcPts val="280"/>
              </a:spcBef>
              <a:spcAft>
                <a:spcPts val="0"/>
              </a:spcAft>
              <a:buClr>
                <a:srgbClr val="4B2E83"/>
              </a:buClr>
              <a:buSzPts val="1400"/>
              <a:buFont typeface="Noto Sans Symbols"/>
              <a:buChar char="⮚"/>
            </a:pPr>
            <a:r>
              <a:rPr lang="en" sz="1400" b="0" i="0" u="none" strike="noStrike" cap="none">
                <a:solidFill>
                  <a:srgbClr val="4B2E83"/>
                </a:solidFill>
                <a:latin typeface="Open Sans"/>
                <a:ea typeface="Open Sans"/>
                <a:cs typeface="Open Sans"/>
                <a:sym typeface="Open Sans"/>
              </a:rPr>
              <a:t>General broad agency directives regarding compliance with EOs</a:t>
            </a:r>
            <a:endParaRPr/>
          </a:p>
          <a:p>
            <a:pPr marL="342900" lvl="0" indent="-285750" algn="l" rtl="0">
              <a:spcBef>
                <a:spcPts val="360"/>
              </a:spcBef>
              <a:spcAft>
                <a:spcPts val="0"/>
              </a:spcAft>
              <a:buClr>
                <a:srgbClr val="4B2E83"/>
              </a:buClr>
              <a:buSzPts val="1800"/>
              <a:buFont typeface="Noto Sans Symbols"/>
              <a:buChar char="⮚"/>
            </a:pPr>
            <a:r>
              <a:rPr lang="en" sz="1800" b="0" i="0" u="none" strike="noStrike" cap="none">
                <a:solidFill>
                  <a:srgbClr val="4B2E83"/>
                </a:solidFill>
                <a:latin typeface="Open Sans"/>
                <a:ea typeface="Open Sans"/>
                <a:cs typeface="Open Sans"/>
                <a:sym typeface="Open Sans"/>
              </a:rPr>
              <a:t>2/10: A Motion to Enforce TRO issued </a:t>
            </a:r>
            <a:endParaRPr/>
          </a:p>
          <a:p>
            <a:pPr marL="742950" lvl="1" indent="-285750" algn="l" rtl="0">
              <a:spcBef>
                <a:spcPts val="280"/>
              </a:spcBef>
              <a:spcAft>
                <a:spcPts val="0"/>
              </a:spcAft>
              <a:buClr>
                <a:srgbClr val="4B2E83"/>
              </a:buClr>
              <a:buSzPts val="1400"/>
              <a:buFont typeface="Noto Sans Symbols"/>
              <a:buChar char="⮚"/>
            </a:pPr>
            <a:r>
              <a:rPr lang="en" sz="1400" b="0" i="0" u="none" strike="noStrike" cap="none">
                <a:solidFill>
                  <a:srgbClr val="4B2E83"/>
                </a:solidFill>
                <a:latin typeface="Open Sans"/>
                <a:ea typeface="Open Sans"/>
                <a:cs typeface="Open Sans"/>
                <a:sym typeface="Open Sans"/>
              </a:rPr>
              <a:t>Mixed and delayed agency reactions as a result</a:t>
            </a:r>
            <a:endParaRPr/>
          </a:p>
          <a:p>
            <a:pPr marL="342900" lvl="0" indent="-342900" algn="l" rtl="0">
              <a:spcBef>
                <a:spcPts val="360"/>
              </a:spcBef>
              <a:spcAft>
                <a:spcPts val="0"/>
              </a:spcAft>
              <a:buClr>
                <a:srgbClr val="4B2E83"/>
              </a:buClr>
              <a:buSzPts val="1800"/>
              <a:buFont typeface="Noto Sans Symbols"/>
              <a:buChar char="⮚"/>
            </a:pPr>
            <a:r>
              <a:rPr lang="en" sz="1800" b="0">
                <a:latin typeface="Open Sans"/>
                <a:ea typeface="Open Sans"/>
                <a:cs typeface="Open Sans"/>
                <a:sym typeface="Open Sans"/>
              </a:rPr>
              <a:t>2/11: 1st U.S. Circuit Court of Appeals denied government request to halt enforcement of TRO.</a:t>
            </a:r>
            <a:endParaRPr/>
          </a:p>
          <a:p>
            <a:pPr marL="457200" lvl="1" indent="0" algn="l" rtl="0">
              <a:spcBef>
                <a:spcPts val="400"/>
              </a:spcBef>
              <a:spcAft>
                <a:spcPts val="0"/>
              </a:spcAft>
              <a:buClr>
                <a:srgbClr val="4B2E83"/>
              </a:buClr>
              <a:buSzPts val="2000"/>
              <a:buNone/>
            </a:pPr>
            <a:endParaRPr>
              <a:latin typeface="Arial"/>
              <a:ea typeface="Arial"/>
              <a:cs typeface="Arial"/>
              <a:sym typeface="Arial"/>
            </a:endParaRPr>
          </a:p>
        </p:txBody>
      </p:sp>
      <p:sp>
        <p:nvSpPr>
          <p:cNvPr id="573" name="Google Shape;573;p11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50"/>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Foundational RAD Reports </a:t>
            </a:r>
            <a:r>
              <a:rPr lang="en" sz="2000" b="0" i="0" u="none" strike="noStrike" cap="none">
                <a:solidFill>
                  <a:srgbClr val="4B2E83"/>
                </a:solidFill>
                <a:latin typeface="Arial"/>
                <a:ea typeface="Arial"/>
                <a:cs typeface="Arial"/>
                <a:sym typeface="Arial"/>
              </a:rPr>
              <a:t>(1 of </a:t>
            </a:r>
            <a:r>
              <a:rPr lang="en" sz="2000">
                <a:solidFill>
                  <a:srgbClr val="4B2E83"/>
                </a:solidFill>
              </a:rPr>
              <a:t>2</a:t>
            </a:r>
            <a:r>
              <a:rPr lang="en" sz="2000" b="0" i="0" u="none" strike="noStrike" cap="none">
                <a:solidFill>
                  <a:srgbClr val="4B2E83"/>
                </a:solidFill>
                <a:latin typeface="Arial"/>
                <a:ea typeface="Arial"/>
                <a:cs typeface="Arial"/>
                <a:sym typeface="Arial"/>
              </a:rPr>
              <a:t>)</a:t>
            </a:r>
            <a:endParaRPr sz="3000" b="0" i="0" u="none" strike="noStrike" cap="none">
              <a:solidFill>
                <a:srgbClr val="4B2E83"/>
              </a:solidFill>
              <a:latin typeface="Arial"/>
              <a:ea typeface="Arial"/>
              <a:cs typeface="Arial"/>
              <a:sym typeface="Arial"/>
            </a:endParaRPr>
          </a:p>
        </p:txBody>
      </p:sp>
      <p:sp>
        <p:nvSpPr>
          <p:cNvPr id="829" name="Google Shape;829;p15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Aron Knapp – Office of Research Information Services</a:t>
            </a:r>
            <a:endParaRPr/>
          </a:p>
        </p:txBody>
      </p:sp>
      <p:sp>
        <p:nvSpPr>
          <p:cNvPr id="830" name="Google Shape;830;p150"/>
          <p:cNvSpPr txBox="1">
            <a:spLocks noGrp="1"/>
          </p:cNvSpPr>
          <p:nvPr>
            <p:ph type="body" idx="2"/>
          </p:nvPr>
        </p:nvSpPr>
        <p:spPr>
          <a:xfrm>
            <a:off x="659300" y="1694925"/>
            <a:ext cx="5427600" cy="3771000"/>
          </a:xfrm>
          <a:prstGeom prst="rect">
            <a:avLst/>
          </a:prstGeom>
          <a:noFill/>
          <a:ln>
            <a:noFill/>
          </a:ln>
        </p:spPr>
        <p:txBody>
          <a:bodyPr spcFirstLastPara="1" wrap="square" lIns="91425" tIns="45700" rIns="91425" bIns="45700" anchor="ctr" anchorCtr="0">
            <a:spAutoFit/>
          </a:bodyPr>
          <a:lstStyle/>
          <a:p>
            <a:pPr marL="457200" marR="0" lvl="0" indent="-457200" algn="l" rtl="0">
              <a:lnSpc>
                <a:spcPct val="100000"/>
              </a:lnSpc>
              <a:spcBef>
                <a:spcPts val="0"/>
              </a:spcBef>
              <a:spcAft>
                <a:spcPts val="0"/>
              </a:spcAft>
              <a:buClr>
                <a:srgbClr val="4B2E83"/>
              </a:buClr>
              <a:buSzPts val="2400"/>
              <a:buFont typeface="Calibri"/>
              <a:buAutoNum type="arabicPeriod"/>
            </a:pPr>
            <a:r>
              <a:rPr lang="en">
                <a:latin typeface="Arial"/>
                <a:ea typeface="Arial"/>
                <a:cs typeface="Arial"/>
                <a:sym typeface="Arial"/>
              </a:rPr>
              <a:t>Navigate to the </a:t>
            </a:r>
            <a:r>
              <a:rPr lang="en" u="sng">
                <a:solidFill>
                  <a:schemeClr val="hlink"/>
                </a:solidFill>
                <a:latin typeface="Arial"/>
                <a:ea typeface="Arial"/>
                <a:cs typeface="Arial"/>
                <a:sym typeface="Arial"/>
                <a:hlinkClick r:id="rId3"/>
              </a:rPr>
              <a:t>Key Reports</a:t>
            </a:r>
            <a:r>
              <a:rPr lang="en">
                <a:latin typeface="Arial"/>
                <a:ea typeface="Arial"/>
                <a:cs typeface="Arial"/>
                <a:sym typeface="Arial"/>
              </a:rPr>
              <a:t> folder</a:t>
            </a:r>
            <a:endParaRPr/>
          </a:p>
          <a:p>
            <a:pPr marL="457200" marR="0" lvl="0" indent="-457200" algn="l" rtl="0">
              <a:lnSpc>
                <a:spcPct val="100000"/>
              </a:lnSpc>
              <a:spcBef>
                <a:spcPts val="480"/>
              </a:spcBef>
              <a:spcAft>
                <a:spcPts val="0"/>
              </a:spcAft>
              <a:buClr>
                <a:srgbClr val="4B2E83"/>
              </a:buClr>
              <a:buSzPts val="2400"/>
              <a:buFont typeface="Calibri"/>
              <a:buAutoNum type="arabicPeriod"/>
            </a:pPr>
            <a:r>
              <a:rPr lang="en">
                <a:latin typeface="Arial"/>
                <a:ea typeface="Arial"/>
                <a:cs typeface="Arial"/>
                <a:sym typeface="Arial"/>
              </a:rPr>
              <a:t>Go the to </a:t>
            </a:r>
            <a:r>
              <a:rPr lang="en" u="sng">
                <a:solidFill>
                  <a:schemeClr val="hlink"/>
                </a:solidFill>
                <a:latin typeface="Arial"/>
                <a:ea typeface="Arial"/>
                <a:cs typeface="Arial"/>
                <a:sym typeface="Arial"/>
                <a:hlinkClick r:id="rId4"/>
              </a:rPr>
              <a:t>Under construction </a:t>
            </a:r>
            <a:r>
              <a:rPr lang="en">
                <a:latin typeface="Arial"/>
                <a:ea typeface="Arial"/>
                <a:cs typeface="Arial"/>
                <a:sym typeface="Arial"/>
              </a:rPr>
              <a:t>folder</a:t>
            </a:r>
            <a:endParaRPr/>
          </a:p>
          <a:p>
            <a:pPr marL="857250" lvl="2" indent="-457200" algn="l" rtl="0">
              <a:spcBef>
                <a:spcPts val="440"/>
              </a:spcBef>
              <a:spcAft>
                <a:spcPts val="0"/>
              </a:spcAft>
              <a:buClr>
                <a:srgbClr val="4B2E83"/>
              </a:buClr>
              <a:buSzPts val="2200"/>
              <a:buFont typeface="Calibri"/>
              <a:buAutoNum type="arabicPeriod"/>
            </a:pPr>
            <a:r>
              <a:rPr lang="en" sz="2200">
                <a:latin typeface="Arial"/>
                <a:ea typeface="Arial"/>
                <a:cs typeface="Arial"/>
                <a:sym typeface="Arial"/>
              </a:rPr>
              <a:t>Open that Applications, Awards, and Related Requests workbook</a:t>
            </a:r>
            <a:endParaRPr sz="2200">
              <a:latin typeface="Arial"/>
              <a:ea typeface="Arial"/>
              <a:cs typeface="Arial"/>
              <a:sym typeface="Arial"/>
            </a:endParaRPr>
          </a:p>
          <a:p>
            <a:pPr marL="0" lvl="0" indent="0" algn="l" rtl="0">
              <a:spcBef>
                <a:spcPts val="440"/>
              </a:spcBef>
              <a:spcAft>
                <a:spcPts val="0"/>
              </a:spcAft>
              <a:buNone/>
            </a:pPr>
            <a:endParaRPr sz="2200">
              <a:latin typeface="Arial"/>
              <a:ea typeface="Arial"/>
              <a:cs typeface="Arial"/>
              <a:sym typeface="Arial"/>
            </a:endParaRPr>
          </a:p>
          <a:p>
            <a:pPr marL="0" lvl="0" indent="0" algn="l" rtl="0">
              <a:spcBef>
                <a:spcPts val="440"/>
              </a:spcBef>
              <a:spcAft>
                <a:spcPts val="0"/>
              </a:spcAft>
              <a:buNone/>
            </a:pPr>
            <a:r>
              <a:rPr lang="en" sz="2200" u="sng">
                <a:solidFill>
                  <a:schemeClr val="hlink"/>
                </a:solidFill>
                <a:latin typeface="Arial"/>
                <a:ea typeface="Arial"/>
                <a:cs typeface="Arial"/>
                <a:sym typeface="Arial"/>
                <a:hlinkClick r:id="rId5"/>
              </a:rPr>
              <a:t>Instructions for accessing a downloading Key Reports</a:t>
            </a:r>
            <a:endParaRPr sz="2200">
              <a:latin typeface="Arial"/>
              <a:ea typeface="Arial"/>
              <a:cs typeface="Arial"/>
              <a:sym typeface="Arial"/>
            </a:endParaRPr>
          </a:p>
          <a:p>
            <a:pPr marL="342900" marR="0" lvl="0" indent="-228600" algn="l" rtl="0">
              <a:lnSpc>
                <a:spcPct val="100000"/>
              </a:lnSpc>
              <a:spcBef>
                <a:spcPts val="0"/>
              </a:spcBef>
              <a:spcAft>
                <a:spcPts val="0"/>
              </a:spcAft>
              <a:buClr>
                <a:srgbClr val="4B2E83"/>
              </a:buClr>
              <a:buSzPts val="1800"/>
              <a:buFont typeface="Open Sans"/>
              <a:buNone/>
            </a:pPr>
            <a:endParaRPr sz="1800" b="0" i="0" u="none" strike="noStrike" cap="none">
              <a:solidFill>
                <a:schemeClr val="dk1"/>
              </a:solidFill>
              <a:latin typeface="Arial"/>
              <a:ea typeface="Arial"/>
              <a:cs typeface="Arial"/>
              <a:sym typeface="Arial"/>
            </a:endParaRPr>
          </a:p>
        </p:txBody>
      </p:sp>
      <p:pic>
        <p:nvPicPr>
          <p:cNvPr id="831" name="Google Shape;831;p150" descr="A screenshot of an MS Excel file menu with the tab &quot;Under_Construction&quot; selected. "/>
          <p:cNvPicPr preferRelativeResize="0"/>
          <p:nvPr/>
        </p:nvPicPr>
        <p:blipFill rotWithShape="1">
          <a:blip r:embed="rId6">
            <a:alphaModFix/>
          </a:blip>
          <a:srcRect/>
          <a:stretch/>
        </p:blipFill>
        <p:spPr>
          <a:xfrm>
            <a:off x="5539164" y="1492034"/>
            <a:ext cx="3436620" cy="180609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51"/>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Foundational RAD Reports </a:t>
            </a:r>
            <a:r>
              <a:rPr lang="en" sz="2000" b="0" i="0" u="none" strike="noStrike" cap="none">
                <a:solidFill>
                  <a:srgbClr val="4B2E83"/>
                </a:solidFill>
                <a:latin typeface="Arial"/>
                <a:ea typeface="Arial"/>
                <a:cs typeface="Arial"/>
                <a:sym typeface="Arial"/>
              </a:rPr>
              <a:t>(2 of </a:t>
            </a:r>
            <a:r>
              <a:rPr lang="en" sz="2000">
                <a:solidFill>
                  <a:srgbClr val="4B2E83"/>
                </a:solidFill>
              </a:rPr>
              <a:t>2</a:t>
            </a:r>
            <a:r>
              <a:rPr lang="en" sz="2000" b="0" i="0" u="none" strike="noStrike" cap="none">
                <a:solidFill>
                  <a:srgbClr val="4B2E83"/>
                </a:solidFill>
                <a:latin typeface="Arial"/>
                <a:ea typeface="Arial"/>
                <a:cs typeface="Arial"/>
                <a:sym typeface="Arial"/>
              </a:rPr>
              <a:t>)</a:t>
            </a:r>
            <a:endParaRPr sz="3000" b="0" i="0" u="none" strike="noStrike" cap="none">
              <a:solidFill>
                <a:srgbClr val="4B2E83"/>
              </a:solidFill>
              <a:latin typeface="Arial"/>
              <a:ea typeface="Arial"/>
              <a:cs typeface="Arial"/>
              <a:sym typeface="Arial"/>
            </a:endParaRPr>
          </a:p>
        </p:txBody>
      </p:sp>
      <p:sp>
        <p:nvSpPr>
          <p:cNvPr id="837" name="Google Shape;837;p151"/>
          <p:cNvSpPr txBox="1">
            <a:spLocks noGrp="1"/>
          </p:cNvSpPr>
          <p:nvPr>
            <p:ph type="body" idx="2"/>
          </p:nvPr>
        </p:nvSpPr>
        <p:spPr>
          <a:xfrm>
            <a:off x="659305" y="1736725"/>
            <a:ext cx="8196300" cy="4749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Excel workbook that provides data from the Office of Research’s RAD Datawarehouse, combining Workday and SAGE data for your local analysis.</a:t>
            </a:r>
            <a:endParaRPr/>
          </a:p>
          <a:p>
            <a:pPr marL="342900" lvl="0" indent="-342900" algn="l" rtl="0">
              <a:spcBef>
                <a:spcPts val="480"/>
              </a:spcBef>
              <a:spcAft>
                <a:spcPts val="0"/>
              </a:spcAft>
              <a:buClr>
                <a:srgbClr val="4B2E83"/>
              </a:buClr>
              <a:buSzPts val="2400"/>
              <a:buFont typeface="Merriweather Sans"/>
              <a:buChar char="&gt;"/>
            </a:pPr>
            <a:r>
              <a:rPr lang="en"/>
              <a:t>Includes:</a:t>
            </a:r>
            <a:endParaRPr/>
          </a:p>
          <a:p>
            <a:pPr marL="742950" lvl="1" indent="-285750" algn="l" rtl="0">
              <a:spcBef>
                <a:spcPts val="400"/>
              </a:spcBef>
              <a:spcAft>
                <a:spcPts val="0"/>
              </a:spcAft>
              <a:buClr>
                <a:srgbClr val="4B2E83"/>
              </a:buClr>
              <a:buSzPts val="2000"/>
              <a:buChar char="–"/>
            </a:pPr>
            <a:r>
              <a:rPr lang="en"/>
              <a:t>Applications</a:t>
            </a:r>
            <a:endParaRPr/>
          </a:p>
          <a:p>
            <a:pPr marL="742950" lvl="1" indent="-285750" algn="l" rtl="0">
              <a:spcBef>
                <a:spcPts val="400"/>
              </a:spcBef>
              <a:spcAft>
                <a:spcPts val="0"/>
              </a:spcAft>
              <a:buClr>
                <a:srgbClr val="4B2E83"/>
              </a:buClr>
              <a:buSzPts val="2000"/>
              <a:buChar char="–"/>
            </a:pPr>
            <a:r>
              <a:rPr lang="en"/>
              <a:t>Active Converted Awards</a:t>
            </a:r>
            <a:endParaRPr/>
          </a:p>
          <a:p>
            <a:pPr marL="742950" lvl="1" indent="-285750" algn="l" rtl="0">
              <a:spcBef>
                <a:spcPts val="400"/>
              </a:spcBef>
              <a:spcAft>
                <a:spcPts val="0"/>
              </a:spcAft>
              <a:buClr>
                <a:srgbClr val="4B2E83"/>
              </a:buClr>
              <a:buSzPts val="2000"/>
              <a:buChar char="–"/>
            </a:pPr>
            <a:r>
              <a:rPr lang="en"/>
              <a:t>Awards, Award lines and grant info</a:t>
            </a:r>
            <a:endParaRPr/>
          </a:p>
          <a:p>
            <a:pPr marL="742950" lvl="1" indent="-285750" algn="l" rtl="0">
              <a:spcBef>
                <a:spcPts val="400"/>
              </a:spcBef>
              <a:spcAft>
                <a:spcPts val="0"/>
              </a:spcAft>
              <a:buClr>
                <a:srgbClr val="4B2E83"/>
              </a:buClr>
              <a:buSzPts val="2000"/>
              <a:buChar char="–"/>
            </a:pPr>
            <a:r>
              <a:rPr lang="en"/>
              <a:t>Award Setup requests</a:t>
            </a:r>
            <a:endParaRPr/>
          </a:p>
          <a:p>
            <a:pPr marL="742950" lvl="1" indent="-285750" algn="l" rtl="0">
              <a:spcBef>
                <a:spcPts val="400"/>
              </a:spcBef>
              <a:spcAft>
                <a:spcPts val="0"/>
              </a:spcAft>
              <a:buClr>
                <a:srgbClr val="4B2E83"/>
              </a:buClr>
              <a:buSzPts val="2000"/>
              <a:buChar char="–"/>
            </a:pPr>
            <a:r>
              <a:rPr lang="en"/>
              <a:t>Award Modification requests</a:t>
            </a:r>
            <a:endParaRPr/>
          </a:p>
          <a:p>
            <a:pPr marL="742950" lvl="1" indent="-285750" algn="l" rtl="0">
              <a:spcBef>
                <a:spcPts val="400"/>
              </a:spcBef>
              <a:spcAft>
                <a:spcPts val="0"/>
              </a:spcAft>
              <a:buClr>
                <a:srgbClr val="4B2E83"/>
              </a:buClr>
              <a:buSzPts val="2000"/>
              <a:buChar char="–"/>
            </a:pPr>
            <a:r>
              <a:rPr lang="en"/>
              <a:t>Subawards</a:t>
            </a:r>
            <a:endParaRPr/>
          </a:p>
          <a:p>
            <a:pPr marL="742950" lvl="1" indent="-285750" algn="l" rtl="0">
              <a:spcBef>
                <a:spcPts val="400"/>
              </a:spcBef>
              <a:spcAft>
                <a:spcPts val="0"/>
              </a:spcAft>
              <a:buClr>
                <a:srgbClr val="4B2E83"/>
              </a:buClr>
              <a:buSzPts val="2000"/>
              <a:buChar char="–"/>
            </a:pPr>
            <a:r>
              <a:rPr lang="en"/>
              <a:t>Non-Award Agreements</a:t>
            </a:r>
            <a:endParaRPr/>
          </a:p>
          <a:p>
            <a:pPr marL="742950" lvl="1" indent="-285750" algn="l" rtl="0">
              <a:spcBef>
                <a:spcPts val="400"/>
              </a:spcBef>
              <a:spcAft>
                <a:spcPts val="0"/>
              </a:spcAft>
              <a:buClr>
                <a:srgbClr val="4B2E83"/>
              </a:buClr>
              <a:buSzPts val="2000"/>
              <a:buChar char="–"/>
            </a:pPr>
            <a:r>
              <a:rPr lang="en"/>
              <a:t>NEW: ASR/MODs in return status</a:t>
            </a:r>
            <a:endParaRPr/>
          </a:p>
          <a:p>
            <a:pPr marL="742950" lvl="1" indent="-158750" algn="l" rtl="0">
              <a:spcBef>
                <a:spcPts val="400"/>
              </a:spcBef>
              <a:spcAft>
                <a:spcPts val="0"/>
              </a:spcAft>
              <a:buClr>
                <a:srgbClr val="4B2E83"/>
              </a:buClr>
              <a:buSzPts val="2000"/>
              <a:buNone/>
            </a:pPr>
            <a:endParaRPr/>
          </a:p>
          <a:p>
            <a:pPr marL="0" lvl="0" indent="0" algn="l" rtl="0">
              <a:spcBef>
                <a:spcPts val="480"/>
              </a:spcBef>
              <a:spcAft>
                <a:spcPts val="0"/>
              </a:spcAft>
              <a:buClr>
                <a:srgbClr val="4B2E83"/>
              </a:buClr>
              <a:buSzPts val="24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52"/>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Arial"/>
                <a:ea typeface="Arial"/>
                <a:cs typeface="Arial"/>
                <a:sym typeface="Arial"/>
              </a:rPr>
              <a:t>Foundational RAD Reports </a:t>
            </a:r>
            <a:r>
              <a:rPr lang="en" sz="2000" b="0" i="0" u="none" strike="noStrike" cap="none">
                <a:solidFill>
                  <a:srgbClr val="4B2E83"/>
                </a:solidFill>
                <a:latin typeface="Arial"/>
                <a:ea typeface="Arial"/>
                <a:cs typeface="Arial"/>
                <a:sym typeface="Arial"/>
              </a:rPr>
              <a:t>(3 of 3)</a:t>
            </a:r>
            <a:endParaRPr sz="3000" b="0" i="0" u="none" strike="noStrike" cap="none">
              <a:solidFill>
                <a:srgbClr val="4B2E83"/>
              </a:solidFill>
              <a:latin typeface="Arial"/>
              <a:ea typeface="Arial"/>
              <a:cs typeface="Arial"/>
              <a:sym typeface="Arial"/>
            </a:endParaRPr>
          </a:p>
        </p:txBody>
      </p:sp>
      <p:sp>
        <p:nvSpPr>
          <p:cNvPr id="843" name="Google Shape;843;p15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All now with ‘latest action comment’ to support efforts in understanding return reasons</a:t>
            </a:r>
            <a:endParaRPr/>
          </a:p>
          <a:p>
            <a:pPr marL="342900" lvl="0" indent="-342900" algn="l" rtl="0">
              <a:spcBef>
                <a:spcPts val="480"/>
              </a:spcBef>
              <a:spcAft>
                <a:spcPts val="0"/>
              </a:spcAft>
              <a:buClr>
                <a:srgbClr val="4B2E83"/>
              </a:buClr>
              <a:buSzPts val="2400"/>
              <a:buFont typeface="Merriweather Sans"/>
              <a:buChar char="&gt;"/>
            </a:pPr>
            <a:r>
              <a:rPr lang="en"/>
              <a:t>Partnering in backlog reduction efforts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3"/>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b="0" i="0" u="none" strike="noStrike" cap="none">
                <a:solidFill>
                  <a:srgbClr val="4B2E83"/>
                </a:solidFill>
                <a:latin typeface="Encode Sans Black"/>
                <a:ea typeface="Encode Sans Black"/>
                <a:cs typeface="Encode Sans Black"/>
                <a:sym typeface="Encode Sans Black"/>
              </a:rPr>
              <a:t>What’s next?</a:t>
            </a:r>
            <a:endParaRPr/>
          </a:p>
        </p:txBody>
      </p:sp>
      <p:sp>
        <p:nvSpPr>
          <p:cNvPr id="849" name="Google Shape;849;p15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480"/>
              </a:spcBef>
              <a:spcAft>
                <a:spcPts val="0"/>
              </a:spcAft>
              <a:buClr>
                <a:srgbClr val="4B2E83"/>
              </a:buClr>
              <a:buSzPts val="2400"/>
              <a:buFont typeface="Merriweather Sans"/>
              <a:buChar char="&gt;"/>
            </a:pPr>
            <a:r>
              <a:rPr lang="en"/>
              <a:t>Working with UWIT to get these to the BI Portal</a:t>
            </a:r>
            <a:endParaRPr/>
          </a:p>
          <a:p>
            <a:pPr marL="0" lvl="0" indent="0" algn="l" rtl="0">
              <a:spcBef>
                <a:spcPts val="480"/>
              </a:spcBef>
              <a:spcAft>
                <a:spcPts val="0"/>
              </a:spcAft>
              <a:buNone/>
            </a:pPr>
            <a:endParaRPr/>
          </a:p>
          <a:p>
            <a:pPr marL="0" lvl="0" indent="0" algn="l" rtl="0">
              <a:spcBef>
                <a:spcPts val="480"/>
              </a:spcBef>
              <a:spcAft>
                <a:spcPts val="0"/>
              </a:spcAft>
              <a:buClr>
                <a:srgbClr val="4B2E83"/>
              </a:buClr>
              <a:buSzPts val="2400"/>
              <a:buNone/>
            </a:pPr>
            <a:endParaRPr/>
          </a:p>
          <a:p>
            <a:pPr marL="0" lvl="0" indent="0" algn="l" rtl="0">
              <a:spcBef>
                <a:spcPts val="480"/>
              </a:spcBef>
              <a:spcAft>
                <a:spcPts val="0"/>
              </a:spcAft>
              <a:buClr>
                <a:srgbClr val="4B2E83"/>
              </a:buClr>
              <a:buSzPts val="2400"/>
              <a:buNone/>
            </a:pPr>
            <a:r>
              <a:rPr lang="en"/>
              <a:t>Questions/Ideas? </a:t>
            </a:r>
            <a:r>
              <a:rPr lang="en" u="sng">
                <a:solidFill>
                  <a:schemeClr val="hlink"/>
                </a:solidFill>
                <a:hlinkClick r:id="rId3"/>
              </a:rPr>
              <a:t>aronk@uw.edu</a:t>
            </a:r>
            <a:endParaRPr/>
          </a:p>
          <a:p>
            <a:pPr marL="0" lvl="0" indent="0" algn="l" rtl="0">
              <a:spcBef>
                <a:spcPts val="480"/>
              </a:spcBef>
              <a:spcAft>
                <a:spcPts val="0"/>
              </a:spcAft>
              <a:buClr>
                <a:srgbClr val="4B2E83"/>
              </a:buClr>
              <a:buSzPts val="2400"/>
              <a:buNone/>
            </a:pPr>
            <a:r>
              <a:rPr lang="en"/>
              <a:t>Need custom data? </a:t>
            </a:r>
            <a:r>
              <a:rPr lang="en" u="sng">
                <a:solidFill>
                  <a:schemeClr val="hlink"/>
                </a:solidFill>
                <a:hlinkClick r:id="rId4"/>
              </a:rPr>
              <a:t>grantrpt@uw.edu</a:t>
            </a:r>
            <a:endParaRPr/>
          </a:p>
          <a:p>
            <a:pPr marL="0" lvl="0" indent="0" algn="l" rtl="0">
              <a:spcBef>
                <a:spcPts val="480"/>
              </a:spcBef>
              <a:spcAft>
                <a:spcPts val="0"/>
              </a:spcAft>
              <a:buClr>
                <a:srgbClr val="4B2E83"/>
              </a:buClr>
              <a:buSzPts val="24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54"/>
          <p:cNvSpPr txBox="1"/>
          <p:nvPr/>
        </p:nvSpPr>
        <p:spPr>
          <a:xfrm>
            <a:off x="609600" y="383256"/>
            <a:ext cx="2362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0" i="0" u="none" strike="noStrike" cap="none">
                <a:solidFill>
                  <a:schemeClr val="lt1"/>
                </a:solidFill>
                <a:latin typeface="Open Sans ExtraBold"/>
                <a:ea typeface="Open Sans ExtraBold"/>
                <a:cs typeface="Open Sans ExtraBold"/>
                <a:sym typeface="Open Sans ExtraBold"/>
              </a:rPr>
              <a:t>MRAM UPDATE</a:t>
            </a:r>
            <a:endParaRPr/>
          </a:p>
        </p:txBody>
      </p:sp>
      <p:pic>
        <p:nvPicPr>
          <p:cNvPr id="855" name="Google Shape;855;p154" descr="A yellow and black logo of CORE or the Collaborative for Research Education."/>
          <p:cNvPicPr preferRelativeResize="0"/>
          <p:nvPr/>
        </p:nvPicPr>
        <p:blipFill rotWithShape="1">
          <a:blip r:embed="rId3">
            <a:alphaModFix/>
          </a:blip>
          <a:srcRect/>
          <a:stretch/>
        </p:blipFill>
        <p:spPr>
          <a:xfrm>
            <a:off x="484752" y="1234461"/>
            <a:ext cx="3048000" cy="855095"/>
          </a:xfrm>
          <a:prstGeom prst="rect">
            <a:avLst/>
          </a:prstGeom>
          <a:noFill/>
          <a:ln>
            <a:noFill/>
          </a:ln>
        </p:spPr>
      </p:pic>
      <p:sp>
        <p:nvSpPr>
          <p:cNvPr id="856" name="Google Shape;856;p154"/>
          <p:cNvSpPr txBox="1">
            <a:spLocks noGrp="1"/>
          </p:cNvSpPr>
          <p:nvPr>
            <p:ph type="title"/>
          </p:nvPr>
        </p:nvSpPr>
        <p:spPr>
          <a:xfrm>
            <a:off x="617308" y="2089556"/>
            <a:ext cx="5830800" cy="1362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Open Sans ExtraBold"/>
              <a:buNone/>
            </a:pPr>
            <a:r>
              <a:rPr lang="en">
                <a:latin typeface="Open Sans ExtraBold"/>
                <a:ea typeface="Open Sans ExtraBold"/>
                <a:cs typeface="Open Sans ExtraBold"/>
                <a:sym typeface="Open Sans ExtraBold"/>
              </a:rPr>
              <a:t>UPDATES</a:t>
            </a:r>
            <a:endParaRPr/>
          </a:p>
        </p:txBody>
      </p:sp>
      <p:sp>
        <p:nvSpPr>
          <p:cNvPr id="857" name="Google Shape;857;p154"/>
          <p:cNvSpPr txBox="1">
            <a:spLocks noGrp="1"/>
          </p:cNvSpPr>
          <p:nvPr>
            <p:ph type="body" idx="1"/>
          </p:nvPr>
        </p:nvSpPr>
        <p:spPr>
          <a:xfrm>
            <a:off x="609600" y="4138744"/>
            <a:ext cx="5297400" cy="673200"/>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Clr>
                <a:srgbClr val="262626"/>
              </a:buClr>
              <a:buSzPts val="2000"/>
              <a:buNone/>
            </a:pPr>
            <a:r>
              <a:rPr lang="en"/>
              <a:t>Laurie Stephan</a:t>
            </a:r>
            <a:endParaRPr/>
          </a:p>
          <a:p>
            <a:pPr marL="0" lvl="0" indent="0" algn="l" rtl="0">
              <a:spcBef>
                <a:spcPts val="370"/>
              </a:spcBef>
              <a:spcAft>
                <a:spcPts val="0"/>
              </a:spcAft>
              <a:buClr>
                <a:srgbClr val="262626"/>
              </a:buClr>
              <a:buSzPts val="2000"/>
              <a:buNone/>
            </a:pPr>
            <a:r>
              <a:rPr lang="en"/>
              <a:t>Associate Director for Learning, ORC</a:t>
            </a:r>
            <a:endParaRPr/>
          </a:p>
        </p:txBody>
      </p:sp>
      <p:cxnSp>
        <p:nvCxnSpPr>
          <p:cNvPr id="858" name="Google Shape;858;p154"/>
          <p:cNvCxnSpPr/>
          <p:nvPr/>
        </p:nvCxnSpPr>
        <p:spPr>
          <a:xfrm>
            <a:off x="609600" y="4800600"/>
            <a:ext cx="8686800" cy="0"/>
          </a:xfrm>
          <a:prstGeom prst="straightConnector1">
            <a:avLst/>
          </a:prstGeom>
          <a:noFill/>
          <a:ln w="28575" cap="flat" cmpd="sng">
            <a:solidFill>
              <a:srgbClr val="2F006D"/>
            </a:solidFill>
            <a:prstDash val="solid"/>
            <a:round/>
            <a:headEnd type="none" w="sm" len="sm"/>
            <a:tailEnd type="none" w="sm" len="sm"/>
          </a:ln>
        </p:spPr>
      </p:cxnSp>
      <p:sp>
        <p:nvSpPr>
          <p:cNvPr id="859" name="Google Shape;859;p154"/>
          <p:cNvSpPr txBox="1">
            <a:spLocks noGrp="1"/>
          </p:cNvSpPr>
          <p:nvPr>
            <p:ph type="dt" idx="10"/>
          </p:nvPr>
        </p:nvSpPr>
        <p:spPr>
          <a:xfrm>
            <a:off x="0" y="6477000"/>
            <a:ext cx="914400" cy="24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a:solidFill>
                  <a:schemeClr val="dk1"/>
                </a:solidFill>
                <a:latin typeface="Open Sans"/>
                <a:ea typeface="Open Sans"/>
                <a:cs typeface="Open Sans"/>
                <a:sym typeface="Open Sans"/>
              </a:rPr>
              <a:t>Feb 2025</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55"/>
          <p:cNvSpPr txBox="1">
            <a:spLocks noGrp="1"/>
          </p:cNvSpPr>
          <p:nvPr>
            <p:ph type="title"/>
          </p:nvPr>
        </p:nvSpPr>
        <p:spPr>
          <a:xfrm>
            <a:off x="457200" y="277327"/>
            <a:ext cx="8229600" cy="716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50052"/>
              </a:buClr>
              <a:buSzPts val="3200"/>
              <a:buFont typeface="Open Sans ExtraBold"/>
              <a:buNone/>
            </a:pPr>
            <a:r>
              <a:rPr lang="en" sz="3200" b="0">
                <a:solidFill>
                  <a:srgbClr val="250052"/>
                </a:solidFill>
                <a:latin typeface="Open Sans ExtraBold"/>
                <a:ea typeface="Open Sans ExtraBold"/>
                <a:cs typeface="Open Sans ExtraBold"/>
                <a:sym typeface="Open Sans ExtraBold"/>
              </a:rPr>
              <a:t>NEW ON-DEMAND COURSES</a:t>
            </a:r>
            <a:endParaRPr/>
          </a:p>
        </p:txBody>
      </p:sp>
      <p:pic>
        <p:nvPicPr>
          <p:cNvPr id="865" name="Google Shape;865;p155" descr="Antique wood desk with pencil and paper"/>
          <p:cNvPicPr preferRelativeResize="0"/>
          <p:nvPr/>
        </p:nvPicPr>
        <p:blipFill rotWithShape="1">
          <a:blip r:embed="rId3">
            <a:alphaModFix/>
          </a:blip>
          <a:srcRect/>
          <a:stretch/>
        </p:blipFill>
        <p:spPr>
          <a:xfrm>
            <a:off x="821875" y="1216828"/>
            <a:ext cx="7590922" cy="5041733"/>
          </a:xfrm>
          <a:prstGeom prst="rect">
            <a:avLst/>
          </a:prstGeom>
          <a:noFill/>
          <a:ln>
            <a:noFill/>
          </a:ln>
          <a:effectLst>
            <a:outerShdw blurRad="292100" dist="139700" dir="2700000" algn="tl" rotWithShape="0">
              <a:srgbClr val="333333">
                <a:alpha val="64705"/>
              </a:srgbClr>
            </a:outerShdw>
          </a:effectLst>
        </p:spPr>
      </p:pic>
      <p:sp>
        <p:nvSpPr>
          <p:cNvPr id="866" name="Google Shape;866;p155" descr="A screenshot listing the Records Management of Research Team Basics and Introduction of Cost Share at UW CORE courses."/>
          <p:cNvSpPr/>
          <p:nvPr/>
        </p:nvSpPr>
        <p:spPr>
          <a:xfrm>
            <a:off x="822960" y="1216828"/>
            <a:ext cx="7590900" cy="5052000"/>
          </a:xfrm>
          <a:prstGeom prst="rect">
            <a:avLst/>
          </a:prstGeom>
          <a:solidFill>
            <a:schemeClr val="lt2">
              <a:alpha val="88627"/>
            </a:schemeClr>
          </a:solidFill>
          <a:ln w="25400" cap="flat" cmpd="sng">
            <a:solidFill>
              <a:srgbClr val="D3C9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155"/>
          <p:cNvSpPr txBox="1">
            <a:spLocks noGrp="1"/>
          </p:cNvSpPr>
          <p:nvPr>
            <p:ph type="body" idx="1"/>
          </p:nvPr>
        </p:nvSpPr>
        <p:spPr>
          <a:xfrm>
            <a:off x="894080" y="1474712"/>
            <a:ext cx="7325400" cy="4526100"/>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Clr>
                <a:srgbClr val="000000"/>
              </a:buClr>
              <a:buSzPts val="3000"/>
              <a:buFont typeface="Arial"/>
              <a:buChar char="•"/>
            </a:pPr>
            <a:r>
              <a:rPr lang="en" sz="3000" b="0" i="0" u="none" strike="noStrike">
                <a:solidFill>
                  <a:srgbClr val="000000"/>
                </a:solidFill>
                <a:latin typeface="Arial"/>
                <a:ea typeface="Arial"/>
                <a:cs typeface="Arial"/>
                <a:sym typeface="Arial"/>
              </a:rPr>
              <a:t>Records Management for Research Teams: The Basics</a:t>
            </a:r>
            <a:endParaRPr/>
          </a:p>
          <a:p>
            <a:pPr marL="1143000" lvl="2" indent="-228600" algn="l" rtl="0">
              <a:spcBef>
                <a:spcPts val="1200"/>
              </a:spcBef>
              <a:spcAft>
                <a:spcPts val="0"/>
              </a:spcAft>
              <a:buClr>
                <a:srgbClr val="000000"/>
              </a:buClr>
              <a:buSzPts val="2000"/>
              <a:buChar char="•"/>
            </a:pPr>
            <a:r>
              <a:rPr lang="en" sz="2000">
                <a:solidFill>
                  <a:srgbClr val="000000"/>
                </a:solidFill>
                <a:latin typeface="Arial"/>
                <a:ea typeface="Arial"/>
                <a:cs typeface="Arial"/>
                <a:sym typeface="Arial"/>
              </a:rPr>
              <a:t>Release date February 17</a:t>
            </a:r>
            <a:endParaRPr/>
          </a:p>
          <a:p>
            <a:pPr marL="1143000" lvl="2" indent="-228600" algn="l" rtl="0">
              <a:spcBef>
                <a:spcPts val="0"/>
              </a:spcBef>
              <a:spcAft>
                <a:spcPts val="0"/>
              </a:spcAft>
              <a:buClr>
                <a:srgbClr val="000000"/>
              </a:buClr>
              <a:buSzPts val="2000"/>
              <a:buChar char="•"/>
            </a:pPr>
            <a:r>
              <a:rPr lang="en" sz="2000" b="0" i="0">
                <a:solidFill>
                  <a:srgbClr val="000000"/>
                </a:solidFill>
                <a:latin typeface="Arial"/>
                <a:ea typeface="Arial"/>
                <a:cs typeface="Arial"/>
                <a:sym typeface="Arial"/>
              </a:rPr>
              <a:t>Required for Certificate</a:t>
            </a:r>
            <a:endParaRPr sz="2000" b="0" i="0">
              <a:latin typeface="Arial"/>
              <a:ea typeface="Arial"/>
              <a:cs typeface="Arial"/>
              <a:sym typeface="Arial"/>
            </a:endParaRPr>
          </a:p>
          <a:p>
            <a:pPr marL="742950" lvl="1" indent="-285750" algn="l" rtl="0">
              <a:spcBef>
                <a:spcPts val="2400"/>
              </a:spcBef>
              <a:spcAft>
                <a:spcPts val="0"/>
              </a:spcAft>
              <a:buClr>
                <a:schemeClr val="dk1"/>
              </a:buClr>
              <a:buSzPts val="3000"/>
              <a:buFont typeface="Arial"/>
              <a:buChar char="•"/>
            </a:pPr>
            <a:r>
              <a:rPr lang="en" sz="3000">
                <a:latin typeface="Arial"/>
                <a:ea typeface="Arial"/>
                <a:cs typeface="Arial"/>
                <a:sym typeface="Arial"/>
              </a:rPr>
              <a:t>Introduction to Cost Share at the UW</a:t>
            </a:r>
            <a:endParaRPr/>
          </a:p>
          <a:p>
            <a:pPr marL="1143000" lvl="2" indent="-228600" algn="l" rtl="0">
              <a:spcBef>
                <a:spcPts val="600"/>
              </a:spcBef>
              <a:spcAft>
                <a:spcPts val="0"/>
              </a:spcAft>
              <a:buClr>
                <a:schemeClr val="dk1"/>
              </a:buClr>
              <a:buSzPts val="2000"/>
              <a:buChar char="•"/>
            </a:pPr>
            <a:r>
              <a:rPr lang="en" sz="2000" b="0" i="0">
                <a:latin typeface="Arial"/>
                <a:ea typeface="Arial"/>
                <a:cs typeface="Arial"/>
                <a:sym typeface="Arial"/>
              </a:rPr>
              <a:t>Target release date March 26</a:t>
            </a:r>
            <a:endParaRPr/>
          </a:p>
          <a:p>
            <a:pPr marL="1143000" lvl="2" indent="-228600" algn="l" rtl="0">
              <a:spcBef>
                <a:spcPts val="0"/>
              </a:spcBef>
              <a:spcAft>
                <a:spcPts val="0"/>
              </a:spcAft>
              <a:buClr>
                <a:schemeClr val="dk1"/>
              </a:buClr>
              <a:buSzPts val="2000"/>
              <a:buChar char="•"/>
            </a:pPr>
            <a:r>
              <a:rPr lang="en" sz="2000">
                <a:latin typeface="Arial"/>
                <a:ea typeface="Arial"/>
                <a:cs typeface="Arial"/>
                <a:sym typeface="Arial"/>
              </a:rPr>
              <a:t>Elective</a:t>
            </a:r>
            <a:endParaRPr sz="2000" b="0" i="0">
              <a:latin typeface="Arial"/>
              <a:ea typeface="Arial"/>
              <a:cs typeface="Arial"/>
              <a:sym typeface="Arial"/>
            </a:endParaRPr>
          </a:p>
          <a:p>
            <a:pPr marL="0" lvl="0" indent="0" algn="l" rtl="0">
              <a:lnSpc>
                <a:spcPct val="150000"/>
              </a:lnSpc>
              <a:spcBef>
                <a:spcPts val="800"/>
              </a:spcBef>
              <a:spcAft>
                <a:spcPts val="0"/>
              </a:spcAft>
              <a:buClr>
                <a:schemeClr val="dk1"/>
              </a:buClr>
              <a:buSzPts val="4000"/>
              <a:buNone/>
            </a:pPr>
            <a:endParaRPr sz="40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7">
                                            <p:txEl>
                                              <p:pRg st="0" end="0"/>
                                            </p:txEl>
                                          </p:spTgt>
                                        </p:tgtEl>
                                        <p:attrNameLst>
                                          <p:attrName>style.visibility</p:attrName>
                                        </p:attrNameLst>
                                      </p:cBhvr>
                                      <p:to>
                                        <p:strVal val="visible"/>
                                      </p:to>
                                    </p:set>
                                    <p:animEffect transition="in" filter="fade">
                                      <p:cBhvr>
                                        <p:cTn id="7" dur="500"/>
                                        <p:tgtEl>
                                          <p:spTgt spid="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7">
                                            <p:txEl>
                                              <p:pRg st="1" end="1"/>
                                            </p:txEl>
                                          </p:spTgt>
                                        </p:tgtEl>
                                        <p:attrNameLst>
                                          <p:attrName>style.visibility</p:attrName>
                                        </p:attrNameLst>
                                      </p:cBhvr>
                                      <p:to>
                                        <p:strVal val="visible"/>
                                      </p:to>
                                    </p:set>
                                    <p:animEffect transition="in" filter="fade">
                                      <p:cBhvr>
                                        <p:cTn id="12" dur="500"/>
                                        <p:tgtEl>
                                          <p:spTgt spid="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7">
                                            <p:txEl>
                                              <p:pRg st="2" end="2"/>
                                            </p:txEl>
                                          </p:spTgt>
                                        </p:tgtEl>
                                        <p:attrNameLst>
                                          <p:attrName>style.visibility</p:attrName>
                                        </p:attrNameLst>
                                      </p:cBhvr>
                                      <p:to>
                                        <p:strVal val="visible"/>
                                      </p:to>
                                    </p:set>
                                    <p:animEffect transition="in" filter="fade">
                                      <p:cBhvr>
                                        <p:cTn id="17" dur="500"/>
                                        <p:tgtEl>
                                          <p:spTgt spid="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7">
                                            <p:txEl>
                                              <p:pRg st="3" end="3"/>
                                            </p:txEl>
                                          </p:spTgt>
                                        </p:tgtEl>
                                        <p:attrNameLst>
                                          <p:attrName>style.visibility</p:attrName>
                                        </p:attrNameLst>
                                      </p:cBhvr>
                                      <p:to>
                                        <p:strVal val="visible"/>
                                      </p:to>
                                    </p:set>
                                    <p:animEffect transition="in" filter="fade">
                                      <p:cBhvr>
                                        <p:cTn id="22" dur="500"/>
                                        <p:tgtEl>
                                          <p:spTgt spid="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7">
                                            <p:txEl>
                                              <p:pRg st="4" end="4"/>
                                            </p:txEl>
                                          </p:spTgt>
                                        </p:tgtEl>
                                        <p:attrNameLst>
                                          <p:attrName>style.visibility</p:attrName>
                                        </p:attrNameLst>
                                      </p:cBhvr>
                                      <p:to>
                                        <p:strVal val="visible"/>
                                      </p:to>
                                    </p:set>
                                    <p:animEffect transition="in" filter="fade">
                                      <p:cBhvr>
                                        <p:cTn id="27" dur="500"/>
                                        <p:tgtEl>
                                          <p:spTgt spid="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7">
                                            <p:txEl>
                                              <p:pRg st="5" end="5"/>
                                            </p:txEl>
                                          </p:spTgt>
                                        </p:tgtEl>
                                        <p:attrNameLst>
                                          <p:attrName>style.visibility</p:attrName>
                                        </p:attrNameLst>
                                      </p:cBhvr>
                                      <p:to>
                                        <p:strVal val="visible"/>
                                      </p:to>
                                    </p:set>
                                    <p:animEffect transition="in" filter="fade">
                                      <p:cBhvr>
                                        <p:cTn id="32" dur="500"/>
                                        <p:tgtEl>
                                          <p:spTgt spid="8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7">
                                            <p:txEl>
                                              <p:pRg st="6" end="6"/>
                                            </p:txEl>
                                          </p:spTgt>
                                        </p:tgtEl>
                                        <p:attrNameLst>
                                          <p:attrName>style.visibility</p:attrName>
                                        </p:attrNameLst>
                                      </p:cBhvr>
                                      <p:to>
                                        <p:strVal val="visible"/>
                                      </p:to>
                                    </p:set>
                                    <p:animEffect transition="in" filter="fade">
                                      <p:cBhvr>
                                        <p:cTn id="37" dur="500"/>
                                        <p:tgtEl>
                                          <p:spTgt spid="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56"/>
          <p:cNvSpPr txBox="1">
            <a:spLocks noGrp="1"/>
          </p:cNvSpPr>
          <p:nvPr>
            <p:ph type="title" idx="4294967295"/>
          </p:nvPr>
        </p:nvSpPr>
        <p:spPr>
          <a:xfrm>
            <a:off x="457200" y="162878"/>
            <a:ext cx="8229600" cy="7923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1"/>
              </a:buClr>
              <a:buSzPts val="2800"/>
              <a:buFont typeface="Open Sans ExtraBold"/>
              <a:buNone/>
            </a:pPr>
            <a:r>
              <a:rPr lang="en" sz="2800" b="1" i="0" u="none" strike="noStrike" cap="none">
                <a:solidFill>
                  <a:schemeClr val="accent1"/>
                </a:solidFill>
                <a:latin typeface="Open Sans ExtraBold"/>
                <a:ea typeface="Open Sans ExtraBold"/>
                <a:cs typeface="Open Sans ExtraBold"/>
                <a:sym typeface="Open Sans ExtraBold"/>
              </a:rPr>
              <a:t>2025 WINTER SCHEDULE</a:t>
            </a:r>
            <a:endParaRPr/>
          </a:p>
        </p:txBody>
      </p:sp>
      <p:sp>
        <p:nvSpPr>
          <p:cNvPr id="873" name="Google Shape;873;p156"/>
          <p:cNvSpPr txBox="1"/>
          <p:nvPr/>
        </p:nvSpPr>
        <p:spPr>
          <a:xfrm>
            <a:off x="509968" y="727787"/>
            <a:ext cx="890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Course Registration </a:t>
            </a:r>
            <a:r>
              <a:rPr lang="en" sz="1800">
                <a:solidFill>
                  <a:schemeClr val="dk1"/>
                </a:solidFill>
                <a:latin typeface="Calibri"/>
                <a:ea typeface="Calibri"/>
                <a:cs typeface="Calibri"/>
                <a:sym typeface="Calibri"/>
              </a:rPr>
              <a:t>(https://certificateresearchadmin-uwashington.talentlms.com/plus)</a:t>
            </a:r>
            <a:endParaRPr/>
          </a:p>
        </p:txBody>
      </p:sp>
      <p:graphicFrame>
        <p:nvGraphicFramePr>
          <p:cNvPr id="874" name="Google Shape;874;p156"/>
          <p:cNvGraphicFramePr/>
          <p:nvPr/>
        </p:nvGraphicFramePr>
        <p:xfrm>
          <a:off x="316928" y="1198562"/>
          <a:ext cx="3000000" cy="3000000"/>
        </p:xfrm>
        <a:graphic>
          <a:graphicData uri="http://schemas.openxmlformats.org/drawingml/2006/table">
            <a:tbl>
              <a:tblPr firstRow="1" bandRow="1">
                <a:noFill/>
                <a:tableStyleId>{CA3B14A2-9ECB-4AC9-98FC-D50F9715333C}</a:tableStyleId>
              </a:tblPr>
              <a:tblGrid>
                <a:gridCol w="5262875">
                  <a:extLst>
                    <a:ext uri="{9D8B030D-6E8A-4147-A177-3AD203B41FA5}">
                      <a16:colId xmlns:a16="http://schemas.microsoft.com/office/drawing/2014/main" val="20000"/>
                    </a:ext>
                  </a:extLst>
                </a:gridCol>
                <a:gridCol w="1107450">
                  <a:extLst>
                    <a:ext uri="{9D8B030D-6E8A-4147-A177-3AD203B41FA5}">
                      <a16:colId xmlns:a16="http://schemas.microsoft.com/office/drawing/2014/main" val="20001"/>
                    </a:ext>
                  </a:extLst>
                </a:gridCol>
                <a:gridCol w="2225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 sz="1800" u="none" strike="noStrike" cap="none"/>
                        <a:t>Course</a:t>
                      </a:r>
                      <a:endParaRPr/>
                    </a:p>
                  </a:txBody>
                  <a:tcPr marL="91450" marR="91450" marT="45725" marB="45725"/>
                </a:tc>
                <a:tc>
                  <a:txBody>
                    <a:bodyPr/>
                    <a:lstStyle/>
                    <a:p>
                      <a:pPr marL="0" marR="0" lvl="0" indent="0" algn="l" rtl="0">
                        <a:spcBef>
                          <a:spcPts val="0"/>
                        </a:spcBef>
                        <a:spcAft>
                          <a:spcPts val="0"/>
                        </a:spcAft>
                        <a:buNone/>
                      </a:pPr>
                      <a:r>
                        <a:rPr lang="en" sz="1800"/>
                        <a:t>Date</a:t>
                      </a:r>
                      <a:endParaRPr/>
                    </a:p>
                  </a:txBody>
                  <a:tcPr marL="91450" marR="91450" marT="45725" marB="45725"/>
                </a:tc>
                <a:tc>
                  <a:txBody>
                    <a:bodyPr/>
                    <a:lstStyle/>
                    <a:p>
                      <a:pPr marL="0" marR="0" lvl="0" indent="0" algn="l" rtl="0">
                        <a:spcBef>
                          <a:spcPts val="0"/>
                        </a:spcBef>
                        <a:spcAft>
                          <a:spcPts val="0"/>
                        </a:spcAft>
                        <a:buNone/>
                      </a:pPr>
                      <a:r>
                        <a:rPr lang="en" sz="1800"/>
                        <a:t>Time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Blueprint of a Proposal</a:t>
                      </a:r>
                      <a:endParaRPr sz="1600"/>
                    </a:p>
                  </a:txBody>
                  <a:tcPr marL="91450" marR="91450" marT="45725" marB="45725"/>
                </a:tc>
                <a:tc>
                  <a:txBody>
                    <a:bodyPr/>
                    <a:lstStyle/>
                    <a:p>
                      <a:pPr marL="0" marR="0" lvl="0" indent="0" algn="l" rtl="0">
                        <a:spcBef>
                          <a:spcPts val="0"/>
                        </a:spcBef>
                        <a:spcAft>
                          <a:spcPts val="0"/>
                        </a:spcAft>
                        <a:buNone/>
                      </a:pPr>
                      <a:r>
                        <a:rPr lang="en" sz="1600"/>
                        <a:t>Jan 7</a:t>
                      </a:r>
                      <a:endParaRPr/>
                    </a:p>
                  </a:txBody>
                  <a:tcPr marL="91450" marR="91450" marT="45725" marB="45725"/>
                </a:tc>
                <a:tc>
                  <a:txBody>
                    <a:bodyPr/>
                    <a:lstStyle/>
                    <a:p>
                      <a:pPr marL="0" marR="0" lvl="0" indent="0" algn="l" rtl="0">
                        <a:spcBef>
                          <a:spcPts val="0"/>
                        </a:spcBef>
                        <a:spcAft>
                          <a:spcPts val="0"/>
                        </a:spcAft>
                        <a:buNone/>
                      </a:pPr>
                      <a:r>
                        <a:rPr lang="en" sz="1600"/>
                        <a:t>9:30 am-12:00 pm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SAGE: Creating and Submitting eGC1s</a:t>
                      </a:r>
                      <a:endParaRPr sz="1600"/>
                    </a:p>
                  </a:txBody>
                  <a:tcPr marL="91450" marR="91450" marT="45725" marB="45725"/>
                </a:tc>
                <a:tc>
                  <a:txBody>
                    <a:bodyPr/>
                    <a:lstStyle/>
                    <a:p>
                      <a:pPr marL="0" marR="0" lvl="0" indent="0" algn="l" rtl="0">
                        <a:spcBef>
                          <a:spcPts val="0"/>
                        </a:spcBef>
                        <a:spcAft>
                          <a:spcPts val="0"/>
                        </a:spcAft>
                        <a:buNone/>
                      </a:pPr>
                      <a:r>
                        <a:rPr lang="en" sz="1600"/>
                        <a:t>Jan 14</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SAGE: Creating NIH Proposals in Grant Runner</a:t>
                      </a:r>
                      <a:endParaRPr sz="1600"/>
                    </a:p>
                  </a:txBody>
                  <a:tcPr marL="91450" marR="91450" marT="45725" marB="45725"/>
                </a:tc>
                <a:tc>
                  <a:txBody>
                    <a:bodyPr/>
                    <a:lstStyle/>
                    <a:p>
                      <a:pPr marL="0" marR="0" lvl="0" indent="0" algn="l" rtl="0">
                        <a:spcBef>
                          <a:spcPts val="0"/>
                        </a:spcBef>
                        <a:spcAft>
                          <a:spcPts val="0"/>
                        </a:spcAft>
                        <a:buNone/>
                      </a:pPr>
                      <a:r>
                        <a:rPr lang="en" sz="1600"/>
                        <a:t>Jan 21</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03"/>
                  </a:ext>
                </a:extLst>
              </a:tr>
              <a:tr h="203200">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Understanding Your New Award</a:t>
                      </a:r>
                      <a:endParaRPr sz="1600"/>
                    </a:p>
                  </a:txBody>
                  <a:tcPr marL="91450" marR="91450" marT="45725" marB="45725"/>
                </a:tc>
                <a:tc>
                  <a:txBody>
                    <a:bodyPr/>
                    <a:lstStyle/>
                    <a:p>
                      <a:pPr marL="0" marR="0" lvl="0" indent="0" algn="l" rtl="0">
                        <a:spcBef>
                          <a:spcPts val="0"/>
                        </a:spcBef>
                        <a:spcAft>
                          <a:spcPts val="0"/>
                        </a:spcAft>
                        <a:buNone/>
                      </a:pPr>
                      <a:r>
                        <a:rPr lang="en" sz="1600"/>
                        <a:t>Jan 30</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9:30 am-11:00 am</a:t>
                      </a:r>
                      <a:endParaRPr sz="16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Reading the Notice of Award</a:t>
                      </a:r>
                      <a:endParaRPr sz="1600"/>
                    </a:p>
                  </a:txBody>
                  <a:tcPr marL="91450" marR="91450" marT="45725" marB="45725"/>
                </a:tc>
                <a:tc>
                  <a:txBody>
                    <a:bodyPr/>
                    <a:lstStyle/>
                    <a:p>
                      <a:pPr marL="0" marR="0" lvl="0" indent="0" algn="l" rtl="0">
                        <a:spcBef>
                          <a:spcPts val="0"/>
                        </a:spcBef>
                        <a:spcAft>
                          <a:spcPts val="0"/>
                        </a:spcAft>
                        <a:buNone/>
                      </a:pPr>
                      <a:r>
                        <a:rPr lang="en" sz="1600"/>
                        <a:t>Feb 2</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9:30 am-11:00 am</a:t>
                      </a:r>
                      <a:endParaRPr sz="16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SAGE: Budget</a:t>
                      </a:r>
                      <a:endParaRPr sz="1600"/>
                    </a:p>
                  </a:txBody>
                  <a:tcPr marL="91450" marR="91450" marT="45725" marB="45725"/>
                </a:tc>
                <a:tc>
                  <a:txBody>
                    <a:bodyPr/>
                    <a:lstStyle/>
                    <a:p>
                      <a:pPr marL="0" marR="0" lvl="0" indent="0" algn="l" rtl="0">
                        <a:spcBef>
                          <a:spcPts val="0"/>
                        </a:spcBef>
                        <a:spcAft>
                          <a:spcPts val="0"/>
                        </a:spcAft>
                        <a:buNone/>
                      </a:pPr>
                      <a:r>
                        <a:rPr lang="en" sz="1600"/>
                        <a:t>Feb 4</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SAGE Awards</a:t>
                      </a:r>
                      <a:endParaRPr sz="1600"/>
                    </a:p>
                  </a:txBody>
                  <a:tcPr marL="91450" marR="91450" marT="45725" marB="45725"/>
                </a:tc>
                <a:tc>
                  <a:txBody>
                    <a:bodyPr/>
                    <a:lstStyle/>
                    <a:p>
                      <a:pPr marL="0" marR="0" lvl="0" indent="0" algn="l" rtl="0">
                        <a:spcBef>
                          <a:spcPts val="0"/>
                        </a:spcBef>
                        <a:spcAft>
                          <a:spcPts val="0"/>
                        </a:spcAft>
                        <a:buNone/>
                      </a:pPr>
                      <a:r>
                        <a:rPr lang="en" sz="1600"/>
                        <a:t>Feb 11</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1:00 pm-3:30 pm</a:t>
                      </a:r>
                      <a:endParaRPr sz="16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Award Administration: Fiscal Compliance</a:t>
                      </a:r>
                      <a:endParaRPr sz="1600">
                        <a:solidFill>
                          <a:srgbClr val="0070C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 sz="1600"/>
                        <a:t>Feb 11</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9:30 am-12:00 pm</a:t>
                      </a:r>
                      <a:endParaRPr sz="1600"/>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Preparing for Audit</a:t>
                      </a:r>
                      <a:endParaRPr sz="1600"/>
                    </a:p>
                  </a:txBody>
                  <a:tcPr marL="91450" marR="91450" marT="45725" marB="45725"/>
                </a:tc>
                <a:tc>
                  <a:txBody>
                    <a:bodyPr/>
                    <a:lstStyle/>
                    <a:p>
                      <a:pPr marL="0" marR="0" lvl="0" indent="0" algn="l" rtl="0">
                        <a:spcBef>
                          <a:spcPts val="0"/>
                        </a:spcBef>
                        <a:spcAft>
                          <a:spcPts val="0"/>
                        </a:spcAft>
                        <a:buNone/>
                      </a:pPr>
                      <a:r>
                        <a:rPr lang="en" sz="1600"/>
                        <a:t>Feb 18</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9:30 am-11:30 am</a:t>
                      </a:r>
                      <a:endParaRPr sz="1600"/>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Navigating the New Frontier of Financial Reporting for Grants Managers</a:t>
                      </a:r>
                      <a:endParaRPr sz="1600"/>
                    </a:p>
                  </a:txBody>
                  <a:tcPr marL="91450" marR="91450" marT="45725" marB="45725"/>
                </a:tc>
                <a:tc>
                  <a:txBody>
                    <a:bodyPr/>
                    <a:lstStyle/>
                    <a:p>
                      <a:pPr marL="0" marR="0" lvl="0" indent="0" algn="l" rtl="0">
                        <a:spcBef>
                          <a:spcPts val="0"/>
                        </a:spcBef>
                        <a:spcAft>
                          <a:spcPts val="0"/>
                        </a:spcAft>
                        <a:buNone/>
                      </a:pPr>
                      <a:r>
                        <a:rPr lang="en" sz="1600"/>
                        <a:t>Feb 25</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9:30 am -11:30 am</a:t>
                      </a:r>
                      <a:endParaRPr sz="1600"/>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SAGE: Budget</a:t>
                      </a:r>
                      <a:endParaRPr sz="1600"/>
                    </a:p>
                  </a:txBody>
                  <a:tcPr marL="91450" marR="91450" marT="45725" marB="45725"/>
                </a:tc>
                <a:tc>
                  <a:txBody>
                    <a:bodyPr/>
                    <a:lstStyle/>
                    <a:p>
                      <a:pPr marL="0" marR="0" lvl="0" indent="0" algn="l" rtl="0">
                        <a:spcBef>
                          <a:spcPts val="0"/>
                        </a:spcBef>
                        <a:spcAft>
                          <a:spcPts val="0"/>
                        </a:spcAft>
                        <a:buNone/>
                      </a:pPr>
                      <a:r>
                        <a:rPr lang="en" sz="1600"/>
                        <a:t>Mar 4</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Managing Cost Share at the UW</a:t>
                      </a:r>
                      <a:endParaRPr sz="1600"/>
                    </a:p>
                  </a:txBody>
                  <a:tcPr marL="91450" marR="91450" marT="45725" marB="45725"/>
                </a:tc>
                <a:tc>
                  <a:txBody>
                    <a:bodyPr/>
                    <a:lstStyle/>
                    <a:p>
                      <a:pPr marL="0" marR="0" lvl="0" indent="0" algn="l" rtl="0">
                        <a:spcBef>
                          <a:spcPts val="0"/>
                        </a:spcBef>
                        <a:spcAft>
                          <a:spcPts val="0"/>
                        </a:spcAft>
                        <a:buNone/>
                      </a:pPr>
                      <a:r>
                        <a:rPr lang="en" sz="1600"/>
                        <a:t>Mar 4</a:t>
                      </a:r>
                      <a:endParaRPr/>
                    </a:p>
                  </a:txBody>
                  <a:tcPr marL="91450" marR="91450" marT="45725" marB="45725"/>
                </a:tc>
                <a:tc>
                  <a:txBody>
                    <a:bodyPr/>
                    <a:lstStyle/>
                    <a:p>
                      <a:pPr marL="0" marR="0" lvl="0" indent="0" algn="l" rtl="0">
                        <a:spcBef>
                          <a:spcPts val="0"/>
                        </a:spcBef>
                        <a:spcAft>
                          <a:spcPts val="0"/>
                        </a:spcAft>
                        <a:buNone/>
                      </a:pPr>
                      <a:r>
                        <a:rPr lang="en" sz="1600">
                          <a:solidFill>
                            <a:srgbClr val="232323"/>
                          </a:solidFill>
                          <a:latin typeface="Arial"/>
                          <a:ea typeface="Arial"/>
                          <a:cs typeface="Arial"/>
                          <a:sym typeface="Arial"/>
                        </a:rPr>
                        <a:t>9:30 am-11:30 am</a:t>
                      </a:r>
                      <a:endParaRPr sz="1600"/>
                    </a:p>
                  </a:txBody>
                  <a:tcPr marL="91450" marR="91450" marT="45725" marB="45725"/>
                </a:tc>
                <a:extLst>
                  <a:ext uri="{0D108BD9-81ED-4DB2-BD59-A6C34878D82A}">
                    <a16:rowId xmlns:a16="http://schemas.microsoft.com/office/drawing/2014/main" val="10012"/>
                  </a:ext>
                </a:extLst>
              </a:tr>
              <a:tr h="370850">
                <a:tc>
                  <a:txBody>
                    <a:bodyPr/>
                    <a:lstStyle/>
                    <a:p>
                      <a:pPr marL="0" marR="0" lvl="0" indent="0" algn="l" rtl="0">
                        <a:spcBef>
                          <a:spcPts val="0"/>
                        </a:spcBef>
                        <a:spcAft>
                          <a:spcPts val="0"/>
                        </a:spcAft>
                        <a:buNone/>
                      </a:pPr>
                      <a:r>
                        <a:rPr lang="en" sz="1600"/>
                        <a:t>SAGE Awards</a:t>
                      </a:r>
                      <a:endParaRPr/>
                    </a:p>
                  </a:txBody>
                  <a:tcPr marL="91450" marR="91450" marT="45725" marB="45725"/>
                </a:tc>
                <a:tc>
                  <a:txBody>
                    <a:bodyPr/>
                    <a:lstStyle/>
                    <a:p>
                      <a:pPr marL="0" marR="0" lvl="0" indent="0" algn="l" rtl="0">
                        <a:spcBef>
                          <a:spcPts val="0"/>
                        </a:spcBef>
                        <a:spcAft>
                          <a:spcPts val="0"/>
                        </a:spcAft>
                        <a:buNone/>
                      </a:pPr>
                      <a:r>
                        <a:rPr lang="en" sz="1600"/>
                        <a:t>Mar 11</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 sz="1600">
                          <a:solidFill>
                            <a:srgbClr val="232323"/>
                          </a:solidFill>
                          <a:latin typeface="Arial"/>
                          <a:ea typeface="Arial"/>
                          <a:cs typeface="Arial"/>
                          <a:sym typeface="Arial"/>
                        </a:rPr>
                        <a:t>1:00 pm-3:30 pm</a:t>
                      </a:r>
                      <a:endParaRPr sz="1600"/>
                    </a:p>
                  </a:txBody>
                  <a:tcPr marL="91450" marR="91450" marT="45725" marB="45725"/>
                </a:tc>
                <a:extLst>
                  <a:ext uri="{0D108BD9-81ED-4DB2-BD59-A6C34878D82A}">
                    <a16:rowId xmlns:a16="http://schemas.microsoft.com/office/drawing/2014/main" val="10013"/>
                  </a:ext>
                </a:extLst>
              </a:tr>
            </a:tbl>
          </a:graphicData>
        </a:graphic>
      </p:graphicFrame>
      <p:sp>
        <p:nvSpPr>
          <p:cNvPr id="875" name="Google Shape;875;p156" descr="A screenshot of the 2025 Winter CORE course schedule highlighting courses from January 7 to February 11."/>
          <p:cNvSpPr/>
          <p:nvPr/>
        </p:nvSpPr>
        <p:spPr>
          <a:xfrm>
            <a:off x="316928" y="1519944"/>
            <a:ext cx="8595300" cy="2970900"/>
          </a:xfrm>
          <a:prstGeom prst="rect">
            <a:avLst/>
          </a:prstGeom>
          <a:solidFill>
            <a:schemeClr val="lt2">
              <a:alpha val="61960"/>
            </a:schemeClr>
          </a:solidFill>
          <a:ln w="25400" cap="flat" cmpd="sng">
            <a:solidFill>
              <a:srgbClr val="6B5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6" name="Google Shape;876;p156" descr="A screenshot highlighting a portion of the 2025 Winter CORE schedule from February 18th to March 11."/>
          <p:cNvSpPr/>
          <p:nvPr/>
        </p:nvSpPr>
        <p:spPr>
          <a:xfrm>
            <a:off x="316928" y="4490720"/>
            <a:ext cx="8595300" cy="2072400"/>
          </a:xfrm>
          <a:prstGeom prst="rect">
            <a:avLst/>
          </a:prstGeom>
          <a:solidFill>
            <a:schemeClr val="accent5">
              <a:alpha val="22745"/>
            </a:schemeClr>
          </a:solidFill>
          <a:ln w="25400" cap="flat" cmpd="sng">
            <a:solidFill>
              <a:srgbClr val="6B5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57"/>
          <p:cNvSpPr txBox="1">
            <a:spLocks noGrp="1"/>
          </p:cNvSpPr>
          <p:nvPr>
            <p:ph type="title" idx="4294967295"/>
          </p:nvPr>
        </p:nvSpPr>
        <p:spPr>
          <a:xfrm>
            <a:off x="457200" y="142558"/>
            <a:ext cx="8229600" cy="7923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1"/>
              </a:buClr>
              <a:buSzPts val="2800"/>
              <a:buFont typeface="Open Sans ExtraBold"/>
              <a:buNone/>
            </a:pPr>
            <a:r>
              <a:rPr lang="en" sz="2800" b="1" i="0" u="none" strike="noStrike" cap="none">
                <a:solidFill>
                  <a:schemeClr val="accent1"/>
                </a:solidFill>
                <a:latin typeface="Open Sans ExtraBold"/>
                <a:ea typeface="Open Sans ExtraBold"/>
                <a:cs typeface="Open Sans ExtraBold"/>
                <a:sym typeface="Open Sans ExtraBold"/>
              </a:rPr>
              <a:t>ON-DEMAND COURSES ALWAYS AVAILABLE</a:t>
            </a:r>
            <a:endParaRPr/>
          </a:p>
        </p:txBody>
      </p:sp>
      <p:sp>
        <p:nvSpPr>
          <p:cNvPr id="882" name="Google Shape;882;p157"/>
          <p:cNvSpPr txBox="1"/>
          <p:nvPr/>
        </p:nvSpPr>
        <p:spPr>
          <a:xfrm>
            <a:off x="457199" y="1534314"/>
            <a:ext cx="8447700" cy="4325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222222"/>
              </a:buClr>
              <a:buSzPts val="2000"/>
              <a:buFont typeface="Arial"/>
              <a:buChar char="•"/>
            </a:pPr>
            <a:r>
              <a:rPr lang="en" sz="2000">
                <a:solidFill>
                  <a:srgbClr val="222222"/>
                </a:solidFill>
                <a:latin typeface="Arial"/>
                <a:ea typeface="Arial"/>
                <a:cs typeface="Arial"/>
                <a:sym typeface="Arial"/>
              </a:rPr>
              <a:t>1000: Introduction to Research Administration</a:t>
            </a:r>
            <a:endParaRPr sz="2000">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1002: Introduction to Sponsored Project Budgets</a:t>
            </a:r>
            <a:endParaRPr sz="2000">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1013: Workshop: Preparing Sponsored Project Budgets</a:t>
            </a:r>
            <a:endParaRPr sz="2000">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1031: Non-Financial Compliance Basics</a:t>
            </a:r>
            <a:endParaRPr sz="2000">
              <a:solidFill>
                <a:srgbClr val="000000"/>
              </a:solidFill>
              <a:latin typeface="Arial"/>
              <a:ea typeface="Arial"/>
              <a:cs typeface="Arial"/>
              <a:sym typeface="Arial"/>
            </a:endParaRPr>
          </a:p>
          <a:p>
            <a:pPr marL="342900" marR="0" lvl="0" indent="-342900" algn="l" rtl="0">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1044: Payroll and Non-Payroll Accounting Adjustments on Sponsored Awards</a:t>
            </a:r>
            <a:endParaRPr sz="2000">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1045: Post Award Food Purchases and Compliance</a:t>
            </a:r>
            <a:endParaRPr sz="2000">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1046: Timing of Expenditures &amp; Benefit to Award</a:t>
            </a:r>
            <a:endParaRPr sz="2000">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 sz="2000">
                <a:solidFill>
                  <a:srgbClr val="222222"/>
                </a:solidFill>
                <a:latin typeface="Arial"/>
                <a:ea typeface="Arial"/>
                <a:cs typeface="Arial"/>
                <a:sym typeface="Arial"/>
              </a:rPr>
              <a:t>2000: Direct Billing of F&amp;A Type Costs</a:t>
            </a:r>
            <a:endParaRPr sz="2000">
              <a:solidFill>
                <a:srgbClr val="000000"/>
              </a:solidFill>
              <a:latin typeface="Arial"/>
              <a:ea typeface="Arial"/>
              <a:cs typeface="Arial"/>
              <a:sym typeface="Arial"/>
            </a:endParaRPr>
          </a:p>
        </p:txBody>
      </p:sp>
      <p:sp>
        <p:nvSpPr>
          <p:cNvPr id="883" name="Google Shape;883;p157"/>
          <p:cNvSpPr txBox="1"/>
          <p:nvPr/>
        </p:nvSpPr>
        <p:spPr>
          <a:xfrm>
            <a:off x="509968" y="727787"/>
            <a:ext cx="890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Course Registration </a:t>
            </a:r>
            <a:r>
              <a:rPr lang="en" sz="1800">
                <a:solidFill>
                  <a:schemeClr val="dk1"/>
                </a:solidFill>
                <a:latin typeface="Calibri"/>
                <a:ea typeface="Calibri"/>
                <a:cs typeface="Calibri"/>
                <a:sym typeface="Calibri"/>
              </a:rPr>
              <a:t>(https://certificateresearchadmin-uwashington.talentlms.com/plus)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15"/>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rPr>
              <a:t>NIH specific </a:t>
            </a:r>
            <a:endParaRPr/>
          </a:p>
        </p:txBody>
      </p:sp>
      <p:sp>
        <p:nvSpPr>
          <p:cNvPr id="580" name="Google Shape;580;p11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Noto Sans Symbols"/>
              <a:buChar char="⮚"/>
            </a:pPr>
            <a:r>
              <a:rPr lang="en" u="sng">
                <a:solidFill>
                  <a:schemeClr val="hlink"/>
                </a:solidFill>
                <a:latin typeface="Open Sans"/>
                <a:ea typeface="Open Sans"/>
                <a:cs typeface="Open Sans"/>
                <a:sym typeface="Open Sans"/>
                <a:hlinkClick r:id="rId3"/>
              </a:rPr>
              <a:t>NIH Notice </a:t>
            </a:r>
            <a:r>
              <a:rPr lang="en">
                <a:latin typeface="Open Sans"/>
                <a:ea typeface="Open Sans"/>
                <a:cs typeface="Open Sans"/>
                <a:sym typeface="Open Sans"/>
              </a:rPr>
              <a:t>issued Feb. 7</a:t>
            </a:r>
            <a:r>
              <a:rPr lang="en" baseline="30000">
                <a:latin typeface="Open Sans"/>
                <a:ea typeface="Open Sans"/>
                <a:cs typeface="Open Sans"/>
                <a:sym typeface="Open Sans"/>
              </a:rPr>
              <a:t>th</a:t>
            </a:r>
            <a:r>
              <a:rPr lang="en" b="0">
                <a:latin typeface="Open Sans"/>
                <a:ea typeface="Open Sans"/>
                <a:cs typeface="Open Sans"/>
                <a:sym typeface="Open Sans"/>
              </a:rPr>
              <a:t>: </a:t>
            </a:r>
            <a:r>
              <a:rPr lang="en" sz="1800" b="0">
                <a:latin typeface="Open Sans"/>
                <a:ea typeface="Open Sans"/>
                <a:cs typeface="Open Sans"/>
                <a:sym typeface="Open Sans"/>
              </a:rPr>
              <a:t>Purports to cap the indirect cost rate at 15% for new and existing NIH awards, effective February 10</a:t>
            </a:r>
            <a:r>
              <a:rPr lang="en" sz="1800" b="0" baseline="30000">
                <a:latin typeface="Open Sans"/>
                <a:ea typeface="Open Sans"/>
                <a:cs typeface="Open Sans"/>
                <a:sym typeface="Open Sans"/>
              </a:rPr>
              <a:t>th</a:t>
            </a:r>
            <a:endParaRPr/>
          </a:p>
          <a:p>
            <a:pPr marL="0" lvl="0" indent="0" algn="l" rtl="0">
              <a:spcBef>
                <a:spcPts val="360"/>
              </a:spcBef>
              <a:spcAft>
                <a:spcPts val="0"/>
              </a:spcAft>
              <a:buClr>
                <a:srgbClr val="4B2E83"/>
              </a:buClr>
              <a:buSzPts val="1800"/>
              <a:buNone/>
            </a:pPr>
            <a:endParaRPr sz="1800" b="0" baseline="30000">
              <a:latin typeface="Open Sans"/>
              <a:ea typeface="Open Sans"/>
              <a:cs typeface="Open Sans"/>
              <a:sym typeface="Open Sans"/>
            </a:endParaRPr>
          </a:p>
          <a:p>
            <a:pPr marL="742950" lvl="1" indent="-285750" algn="l" rtl="0">
              <a:spcBef>
                <a:spcPts val="320"/>
              </a:spcBef>
              <a:spcAft>
                <a:spcPts val="0"/>
              </a:spcAft>
              <a:buClr>
                <a:srgbClr val="4B2E83"/>
              </a:buClr>
              <a:buSzPts val="1600"/>
              <a:buFont typeface="Noto Sans Symbols"/>
              <a:buChar char="⮚"/>
            </a:pPr>
            <a:r>
              <a:rPr lang="en" sz="1600" b="0">
                <a:latin typeface="Open Sans"/>
                <a:ea typeface="Open Sans"/>
                <a:cs typeface="Open Sans"/>
                <a:sym typeface="Open Sans"/>
              </a:rPr>
              <a:t>Multiple states filed lawsuits; Washington included.</a:t>
            </a:r>
            <a:endParaRPr/>
          </a:p>
          <a:p>
            <a:pPr marL="742950" lvl="1" indent="-285750" algn="l" rtl="0">
              <a:spcBef>
                <a:spcPts val="320"/>
              </a:spcBef>
              <a:spcAft>
                <a:spcPts val="0"/>
              </a:spcAft>
              <a:buClr>
                <a:srgbClr val="4B2E83"/>
              </a:buClr>
              <a:buSzPts val="1600"/>
              <a:buFont typeface="Noto Sans Symbols"/>
              <a:buChar char="⮚"/>
            </a:pPr>
            <a:r>
              <a:rPr lang="en" sz="1600" b="0">
                <a:latin typeface="Open Sans"/>
                <a:ea typeface="Open Sans"/>
                <a:cs typeface="Open Sans"/>
                <a:sym typeface="Open Sans"/>
              </a:rPr>
              <a:t>TROs issued in these cases, barring NIH from taking steps to implement cap until a further order is made by the Court.</a:t>
            </a:r>
            <a:endParaRPr/>
          </a:p>
          <a:p>
            <a:pPr marL="342900" lvl="0" indent="-342900" algn="l" rtl="0">
              <a:spcBef>
                <a:spcPts val="480"/>
              </a:spcBef>
              <a:spcAft>
                <a:spcPts val="0"/>
              </a:spcAft>
              <a:buClr>
                <a:srgbClr val="4B2E83"/>
              </a:buClr>
              <a:buSzPts val="2400"/>
              <a:buFont typeface="Noto Sans Symbols"/>
              <a:buChar char="⮚"/>
            </a:pPr>
            <a:r>
              <a:rPr lang="en">
                <a:latin typeface="Open Sans"/>
                <a:ea typeface="Open Sans"/>
                <a:cs typeface="Open Sans"/>
                <a:sym typeface="Open Sans"/>
              </a:rPr>
              <a:t>NIH freeze on funding for two weeks</a:t>
            </a:r>
            <a:r>
              <a:rPr lang="en" b="0">
                <a:latin typeface="Open Sans"/>
                <a:ea typeface="Open Sans"/>
                <a:cs typeface="Open Sans"/>
                <a:sym typeface="Open Sans"/>
              </a:rPr>
              <a:t>: </a:t>
            </a:r>
            <a:r>
              <a:rPr lang="en" sz="1800" b="0">
                <a:latin typeface="Open Sans"/>
                <a:ea typeface="Open Sans"/>
                <a:cs typeface="Open Sans"/>
                <a:sym typeface="Open Sans"/>
              </a:rPr>
              <a:t>NIH Internal Memo issued 2/12 indicates new and continuation funding will resume (awarded at negotiated rates).</a:t>
            </a:r>
            <a:endParaRPr/>
          </a:p>
          <a:p>
            <a:pPr marL="0" lvl="0" indent="0" algn="l" rtl="0">
              <a:spcBef>
                <a:spcPts val="360"/>
              </a:spcBef>
              <a:spcAft>
                <a:spcPts val="0"/>
              </a:spcAft>
              <a:buClr>
                <a:srgbClr val="4B2E83"/>
              </a:buClr>
              <a:buSzPts val="1800"/>
              <a:buNone/>
            </a:pPr>
            <a:endParaRPr sz="1800" b="0">
              <a:latin typeface="Open Sans"/>
              <a:ea typeface="Open Sans"/>
              <a:cs typeface="Open Sans"/>
              <a:sym typeface="Open Sans"/>
            </a:endParaRPr>
          </a:p>
          <a:p>
            <a:pPr marL="342900" lvl="0" indent="-342900" algn="l" rtl="0">
              <a:spcBef>
                <a:spcPts val="480"/>
              </a:spcBef>
              <a:spcAft>
                <a:spcPts val="0"/>
              </a:spcAft>
              <a:buClr>
                <a:srgbClr val="4B2E83"/>
              </a:buClr>
              <a:buSzPts val="2400"/>
              <a:buFont typeface="Noto Sans Symbols"/>
              <a:buChar char="⮚"/>
            </a:pPr>
            <a:r>
              <a:rPr lang="en" sz="2400" b="1" i="0" u="none" strike="noStrike" cap="none">
                <a:solidFill>
                  <a:srgbClr val="4B2E83"/>
                </a:solidFill>
                <a:latin typeface="Open Sans"/>
                <a:ea typeface="Open Sans"/>
                <a:cs typeface="Open Sans"/>
                <a:sym typeface="Open Sans"/>
              </a:rPr>
              <a:t>NIH 1</a:t>
            </a:r>
            <a:r>
              <a:rPr lang="en" sz="2400" b="1" i="0" u="none" strike="noStrike" cap="none" baseline="30000">
                <a:solidFill>
                  <a:srgbClr val="4B2E83"/>
                </a:solidFill>
                <a:latin typeface="Open Sans"/>
                <a:ea typeface="Open Sans"/>
                <a:cs typeface="Open Sans"/>
                <a:sym typeface="Open Sans"/>
              </a:rPr>
              <a:t>st</a:t>
            </a:r>
            <a:r>
              <a:rPr lang="en" sz="2400" b="1" i="0" u="none" strike="noStrike" cap="none">
                <a:solidFill>
                  <a:srgbClr val="4B2E83"/>
                </a:solidFill>
                <a:latin typeface="Open Sans"/>
                <a:ea typeface="Open Sans"/>
                <a:cs typeface="Open Sans"/>
                <a:sym typeface="Open Sans"/>
              </a:rPr>
              <a:t> No-Cost Extensions</a:t>
            </a:r>
            <a:r>
              <a:rPr lang="en" sz="2400" b="0" i="0" u="none" strike="noStrike" cap="none">
                <a:solidFill>
                  <a:srgbClr val="4B2E83"/>
                </a:solidFill>
                <a:latin typeface="Open Sans"/>
                <a:ea typeface="Open Sans"/>
                <a:cs typeface="Open Sans"/>
                <a:sym typeface="Open Sans"/>
              </a:rPr>
              <a:t>: </a:t>
            </a:r>
            <a:r>
              <a:rPr lang="en" sz="1800" b="0" i="0" u="none" strike="noStrike" cap="none">
                <a:solidFill>
                  <a:srgbClr val="4B2E83"/>
                </a:solidFill>
                <a:latin typeface="Open Sans"/>
                <a:ea typeface="Open Sans"/>
                <a:cs typeface="Open Sans"/>
                <a:sym typeface="Open Sans"/>
              </a:rPr>
              <a:t>This was disabled for a time. As of 2/12 the ability to process automatic 1</a:t>
            </a:r>
            <a:r>
              <a:rPr lang="en" sz="1800" b="0" i="0" u="none" strike="noStrike" cap="none" baseline="30000">
                <a:solidFill>
                  <a:srgbClr val="4B2E83"/>
                </a:solidFill>
                <a:latin typeface="Open Sans"/>
                <a:ea typeface="Open Sans"/>
                <a:cs typeface="Open Sans"/>
                <a:sym typeface="Open Sans"/>
              </a:rPr>
              <a:t>st</a:t>
            </a:r>
            <a:r>
              <a:rPr lang="en" sz="1800" b="0" i="0" u="none" strike="noStrike" cap="none">
                <a:solidFill>
                  <a:srgbClr val="4B2E83"/>
                </a:solidFill>
                <a:latin typeface="Open Sans"/>
                <a:ea typeface="Open Sans"/>
                <a:cs typeface="Open Sans"/>
                <a:sym typeface="Open Sans"/>
              </a:rPr>
              <a:t> NCE is </a:t>
            </a:r>
            <a:r>
              <a:rPr lang="en" sz="1800" b="0"/>
              <a:t>reinstated</a:t>
            </a:r>
            <a:r>
              <a:rPr lang="en" sz="1800" b="0" i="0" u="none" strike="noStrike" cap="none">
                <a:solidFill>
                  <a:srgbClr val="4B2E83"/>
                </a:solidFill>
                <a:latin typeface="Open Sans"/>
                <a:ea typeface="Open Sans"/>
                <a:cs typeface="Open Sans"/>
                <a:sym typeface="Open Sans"/>
              </a:rPr>
              <a:t>.</a:t>
            </a:r>
            <a:endParaRPr sz="1800" b="0">
              <a:latin typeface="Open Sans"/>
              <a:ea typeface="Open Sans"/>
              <a:cs typeface="Open Sans"/>
              <a:sym typeface="Open Sans"/>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581" name="Google Shape;581;p11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16"/>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Considerations </a:t>
            </a:r>
            <a:r>
              <a:rPr lang="en" sz="2000" i="0" u="none" strike="noStrike" cap="none">
                <a:solidFill>
                  <a:srgbClr val="4B2E83"/>
                </a:solidFill>
                <a:latin typeface="Encode Sans"/>
                <a:ea typeface="Encode Sans"/>
                <a:cs typeface="Encode Sans"/>
                <a:sym typeface="Encode Sans"/>
              </a:rPr>
              <a:t>(1 of 3)</a:t>
            </a:r>
            <a:endParaRPr sz="3000" i="0" u="none" strike="noStrike" cap="none">
              <a:solidFill>
                <a:srgbClr val="4B2E83"/>
              </a:solidFill>
              <a:latin typeface="Encode Sans"/>
              <a:ea typeface="Encode Sans"/>
              <a:cs typeface="Encode Sans"/>
              <a:sym typeface="Encode Sans"/>
            </a:endParaRPr>
          </a:p>
        </p:txBody>
      </p:sp>
      <p:sp>
        <p:nvSpPr>
          <p:cNvPr id="588" name="Google Shape;588;p116"/>
          <p:cNvSpPr txBox="1">
            <a:spLocks noGrp="1"/>
          </p:cNvSpPr>
          <p:nvPr>
            <p:ph type="body" idx="2"/>
          </p:nvPr>
        </p:nvSpPr>
        <p:spPr>
          <a:xfrm>
            <a:off x="184505" y="1977246"/>
            <a:ext cx="8197200" cy="3988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Noto Sans Symbols"/>
              <a:buChar char="⮚"/>
            </a:pPr>
            <a:r>
              <a:rPr lang="en"/>
              <a:t>All proposals (including NIH): </a:t>
            </a:r>
            <a:r>
              <a:rPr lang="en" sz="1800" b="0"/>
              <a:t>Use UW’s federally negotiated rates, as usual</a:t>
            </a:r>
            <a:endParaRPr/>
          </a:p>
          <a:p>
            <a:pPr marL="342900" lvl="0" indent="-228600" algn="l" rtl="0">
              <a:spcBef>
                <a:spcPts val="360"/>
              </a:spcBef>
              <a:spcAft>
                <a:spcPts val="0"/>
              </a:spcAft>
              <a:buClr>
                <a:srgbClr val="4B2E83"/>
              </a:buClr>
              <a:buSzPts val="1800"/>
              <a:buFont typeface="Noto Sans Symbols"/>
              <a:buNone/>
            </a:pPr>
            <a:endParaRPr sz="1800" b="0"/>
          </a:p>
          <a:p>
            <a:pPr marL="342900" lvl="0" indent="-342900" algn="l" rtl="0">
              <a:spcBef>
                <a:spcPts val="480"/>
              </a:spcBef>
              <a:spcAft>
                <a:spcPts val="0"/>
              </a:spcAft>
              <a:buClr>
                <a:srgbClr val="4B2E83"/>
              </a:buClr>
              <a:buSzPts val="2400"/>
              <a:buFont typeface="Noto Sans Symbols"/>
              <a:buChar char="⮚"/>
            </a:pPr>
            <a:r>
              <a:rPr lang="en"/>
              <a:t>Language in NOFO that runs counter to a TRO?</a:t>
            </a:r>
            <a:endParaRPr/>
          </a:p>
          <a:p>
            <a:pPr marL="742950" lvl="1" indent="-285750" algn="l" rtl="0">
              <a:spcBef>
                <a:spcPts val="360"/>
              </a:spcBef>
              <a:spcAft>
                <a:spcPts val="0"/>
              </a:spcAft>
              <a:buClr>
                <a:srgbClr val="370085"/>
              </a:buClr>
              <a:buSzPts val="1800"/>
              <a:buFont typeface="Noto Sans Symbols"/>
              <a:buChar char="⮚"/>
            </a:pPr>
            <a:r>
              <a:rPr lang="en" sz="1800" b="0" i="0">
                <a:solidFill>
                  <a:srgbClr val="370085"/>
                </a:solidFill>
                <a:latin typeface="Open Sans"/>
                <a:ea typeface="Open Sans"/>
                <a:cs typeface="Open Sans"/>
                <a:sym typeface="Open Sans"/>
              </a:rPr>
              <a:t>Double-check the opportunity is not rescinded or updated</a:t>
            </a:r>
            <a:endParaRPr/>
          </a:p>
          <a:p>
            <a:pPr marL="742950" lvl="1" indent="-285750" algn="l" rtl="0">
              <a:spcBef>
                <a:spcPts val="360"/>
              </a:spcBef>
              <a:spcAft>
                <a:spcPts val="0"/>
              </a:spcAft>
              <a:buClr>
                <a:srgbClr val="370085"/>
              </a:buClr>
              <a:buSzPts val="1800"/>
              <a:buFont typeface="Noto Sans Symbols"/>
              <a:buChar char="⮚"/>
            </a:pPr>
            <a:r>
              <a:rPr lang="en" sz="1800" b="0" i="0">
                <a:solidFill>
                  <a:srgbClr val="370085"/>
                </a:solidFill>
                <a:latin typeface="Open Sans"/>
                <a:ea typeface="Open Sans"/>
                <a:cs typeface="Open Sans"/>
                <a:sym typeface="Open Sans"/>
              </a:rPr>
              <a:t>Make sure to include all attachments that are required for successful submission (e.g. passes validations)</a:t>
            </a:r>
            <a:endParaRPr/>
          </a:p>
          <a:p>
            <a:pPr marL="742950" lvl="1" indent="-285750" algn="l" rtl="0">
              <a:spcBef>
                <a:spcPts val="360"/>
              </a:spcBef>
              <a:spcAft>
                <a:spcPts val="0"/>
              </a:spcAft>
              <a:buClr>
                <a:srgbClr val="370085"/>
              </a:buClr>
              <a:buSzPts val="1800"/>
              <a:buFont typeface="Noto Sans Symbols"/>
              <a:buChar char="⮚"/>
            </a:pPr>
            <a:r>
              <a:rPr lang="en" sz="1800" b="0" i="0">
                <a:solidFill>
                  <a:srgbClr val="370085"/>
                </a:solidFill>
                <a:latin typeface="Open Sans"/>
                <a:ea typeface="Open Sans"/>
                <a:cs typeface="Open Sans"/>
                <a:sym typeface="Open Sans"/>
              </a:rPr>
              <a:t>Okay to include statement regarding the TRO in cover letter or budget justification document such as: </a:t>
            </a:r>
            <a:endParaRPr/>
          </a:p>
          <a:p>
            <a:pPr marL="457200" lvl="1" indent="0" algn="l" rtl="0">
              <a:spcBef>
                <a:spcPts val="360"/>
              </a:spcBef>
              <a:spcAft>
                <a:spcPts val="0"/>
              </a:spcAft>
              <a:buClr>
                <a:srgbClr val="370085"/>
              </a:buClr>
              <a:buSzPts val="1800"/>
              <a:buNone/>
            </a:pPr>
            <a:r>
              <a:rPr lang="en" sz="1800" b="0" i="0">
                <a:solidFill>
                  <a:srgbClr val="370085"/>
                </a:solidFill>
                <a:latin typeface="Open Sans"/>
                <a:ea typeface="Open Sans"/>
                <a:cs typeface="Open Sans"/>
                <a:sym typeface="Open Sans"/>
              </a:rPr>
              <a:t> “</a:t>
            </a:r>
            <a:r>
              <a:rPr lang="en" sz="1800" b="0" i="1">
                <a:solidFill>
                  <a:srgbClr val="370085"/>
                </a:solidFill>
                <a:latin typeface="Open Sans"/>
                <a:ea typeface="Open Sans"/>
                <a:cs typeface="Open Sans"/>
                <a:sym typeface="Open Sans"/>
              </a:rPr>
              <a:t>The University recognizes this program falls under recently issued Temporary Restraining Orders. In order to meet the submission deadline, the University submits this application with required components and reserves the right to amend it consistent with current Court rulings</a:t>
            </a:r>
            <a:r>
              <a:rPr lang="en" sz="1800" b="0" i="0">
                <a:solidFill>
                  <a:srgbClr val="370085"/>
                </a:solidFill>
                <a:latin typeface="Open Sans"/>
                <a:ea typeface="Open Sans"/>
                <a:cs typeface="Open Sans"/>
                <a:sym typeface="Open Sans"/>
              </a:rPr>
              <a:t>.”</a:t>
            </a:r>
            <a:endParaRPr sz="1800">
              <a:solidFill>
                <a:srgbClr val="370085"/>
              </a:solidFill>
              <a:latin typeface="Open Sans"/>
              <a:ea typeface="Open Sans"/>
              <a:cs typeface="Open Sans"/>
              <a:sym typeface="Open Sans"/>
            </a:endParaRPr>
          </a:p>
        </p:txBody>
      </p:sp>
      <p:sp>
        <p:nvSpPr>
          <p:cNvPr id="589" name="Google Shape;589;p116"/>
          <p:cNvSpPr txBox="1">
            <a:spLocks noGrp="1"/>
          </p:cNvSpPr>
          <p:nvPr>
            <p:ph type="body" idx="3"/>
          </p:nvPr>
        </p:nvSpPr>
        <p:spPr>
          <a:xfrm>
            <a:off x="671757" y="1504335"/>
            <a:ext cx="8184600" cy="63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b="1"/>
              <a:t>Proposals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17"/>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Considerations </a:t>
            </a:r>
            <a:r>
              <a:rPr lang="en" sz="2000" i="0" u="none" strike="noStrike" cap="none">
                <a:solidFill>
                  <a:srgbClr val="4B2E83"/>
                </a:solidFill>
                <a:latin typeface="Encode Sans"/>
                <a:ea typeface="Encode Sans"/>
                <a:cs typeface="Encode Sans"/>
                <a:sym typeface="Encode Sans"/>
              </a:rPr>
              <a:t>(2 of 3)</a:t>
            </a:r>
            <a:endParaRPr sz="2000" i="0" u="none" strike="noStrike" cap="none">
              <a:solidFill>
                <a:srgbClr val="4B2E83"/>
              </a:solidFill>
              <a:latin typeface="Encode Sans"/>
              <a:ea typeface="Encode Sans"/>
              <a:cs typeface="Encode Sans"/>
              <a:sym typeface="Encode Sans"/>
            </a:endParaRPr>
          </a:p>
        </p:txBody>
      </p:sp>
      <p:sp>
        <p:nvSpPr>
          <p:cNvPr id="596" name="Google Shape;596;p117"/>
          <p:cNvSpPr txBox="1">
            <a:spLocks noGrp="1"/>
          </p:cNvSpPr>
          <p:nvPr>
            <p:ph type="body" idx="2"/>
          </p:nvPr>
        </p:nvSpPr>
        <p:spPr>
          <a:xfrm>
            <a:off x="659305" y="1773936"/>
            <a:ext cx="8197200" cy="4356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B2E83"/>
              </a:buClr>
              <a:buSzPts val="2400"/>
              <a:buFont typeface="Noto Sans Symbols"/>
              <a:buChar char="⮚"/>
            </a:pPr>
            <a:r>
              <a:rPr lang="en" sz="2400" b="1" i="0" u="none" strike="noStrike" cap="none">
                <a:solidFill>
                  <a:srgbClr val="4B2E83"/>
                </a:solidFill>
                <a:latin typeface="Open Sans"/>
                <a:ea typeface="Open Sans"/>
                <a:cs typeface="Open Sans"/>
                <a:sym typeface="Open Sans"/>
              </a:rPr>
              <a:t>Terms and Conditions inconsistent with any TRO? </a:t>
            </a:r>
            <a:r>
              <a:rPr lang="en" sz="1800" b="0" i="0" u="none" strike="noStrike" cap="none">
                <a:solidFill>
                  <a:srgbClr val="4B2E83"/>
                </a:solidFill>
                <a:latin typeface="Open Sans"/>
                <a:ea typeface="Open Sans"/>
                <a:cs typeface="Open Sans"/>
                <a:sym typeface="Open Sans"/>
              </a:rPr>
              <a:t>OSP is checking with sponsors; escalating these for legal review when necessary.</a:t>
            </a:r>
            <a:endParaRPr/>
          </a:p>
          <a:p>
            <a:pPr marL="342900" lvl="0" indent="-342900" algn="l" rtl="0">
              <a:spcBef>
                <a:spcPts val="480"/>
              </a:spcBef>
              <a:spcAft>
                <a:spcPts val="0"/>
              </a:spcAft>
              <a:buClr>
                <a:srgbClr val="4B2E83"/>
              </a:buClr>
              <a:buSzPts val="2400"/>
              <a:buFont typeface="Noto Sans Symbols"/>
              <a:buChar char="⮚"/>
            </a:pPr>
            <a:r>
              <a:rPr lang="en"/>
              <a:t>Spending: </a:t>
            </a:r>
            <a:r>
              <a:rPr lang="en" sz="1600" b="0"/>
              <a:t>Unless you have received a stop work or change order, please consider it business as usual for activity on your federal awards. Any specific change that impacts spending should be processed as an Award Modification in SAGE.</a:t>
            </a:r>
            <a:endParaRPr sz="1600" b="0"/>
          </a:p>
          <a:p>
            <a:pPr marL="342900" lvl="0" indent="-342900" algn="l" rtl="0">
              <a:spcBef>
                <a:spcPts val="480"/>
              </a:spcBef>
              <a:spcAft>
                <a:spcPts val="0"/>
              </a:spcAft>
              <a:buClr>
                <a:srgbClr val="4B2E83"/>
              </a:buClr>
              <a:buSzPts val="2400"/>
              <a:buFont typeface="Noto Sans Symbols"/>
              <a:buChar char="⮚"/>
            </a:pPr>
            <a:r>
              <a:rPr lang="en"/>
              <a:t>Subawards and Assurance Letters: </a:t>
            </a:r>
            <a:r>
              <a:rPr lang="en" sz="1600" b="0"/>
              <a:t>During this period of uncertainty, OSP will no longer be issuing assurance letters to subrecipients prior to subaward set-up. OSP is working extremely hard to get through backlog.</a:t>
            </a:r>
            <a:endParaRPr sz="1600" b="0"/>
          </a:p>
          <a:p>
            <a:pPr marL="342900" lvl="0" indent="-342900" algn="l" rtl="0">
              <a:spcBef>
                <a:spcPts val="480"/>
              </a:spcBef>
              <a:spcAft>
                <a:spcPts val="0"/>
              </a:spcAft>
              <a:buClr>
                <a:srgbClr val="4B2E83"/>
              </a:buClr>
              <a:buSzPts val="2400"/>
              <a:buFont typeface="Noto Sans Symbols"/>
              <a:buChar char="⮚"/>
            </a:pPr>
            <a:r>
              <a:rPr lang="en"/>
              <a:t>Temporary Internal Extension: </a:t>
            </a:r>
            <a:r>
              <a:rPr lang="en" sz="1600" b="0"/>
              <a:t>Will be processed</a:t>
            </a:r>
            <a:r>
              <a:rPr lang="en" sz="1800" b="0"/>
              <a:t> i</a:t>
            </a:r>
            <a:r>
              <a:rPr lang="en" sz="1600" b="0"/>
              <a:t>f requested by the PI, but as always, expenditures incurred ahead of the formal sponsor approved extension is a risk assumed by the PI and department.</a:t>
            </a:r>
            <a:endParaRPr sz="1600" b="0"/>
          </a:p>
          <a:p>
            <a:pPr marL="0" lvl="0" indent="0" algn="l" rtl="0">
              <a:spcBef>
                <a:spcPts val="320"/>
              </a:spcBef>
              <a:spcAft>
                <a:spcPts val="0"/>
              </a:spcAft>
              <a:buClr>
                <a:srgbClr val="4B2E83"/>
              </a:buClr>
              <a:buSzPts val="1600"/>
              <a:buNone/>
            </a:pPr>
            <a:endParaRPr sz="1600" b="0"/>
          </a:p>
        </p:txBody>
      </p:sp>
      <p:sp>
        <p:nvSpPr>
          <p:cNvPr id="597" name="Google Shape;597;p117"/>
          <p:cNvSpPr txBox="1">
            <a:spLocks noGrp="1"/>
          </p:cNvSpPr>
          <p:nvPr>
            <p:ph type="body" idx="3"/>
          </p:nvPr>
        </p:nvSpPr>
        <p:spPr>
          <a:xfrm>
            <a:off x="671757" y="1465007"/>
            <a:ext cx="8184600" cy="67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b="1"/>
              <a:t>Awards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18"/>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Considerations </a:t>
            </a:r>
            <a:r>
              <a:rPr lang="en" sz="2000" i="0" u="none" strike="noStrike" cap="none">
                <a:solidFill>
                  <a:srgbClr val="4B2E83"/>
                </a:solidFill>
                <a:latin typeface="Encode Sans"/>
                <a:ea typeface="Encode Sans"/>
                <a:cs typeface="Encode Sans"/>
                <a:sym typeface="Encode Sans"/>
              </a:rPr>
              <a:t>(3 of 3)</a:t>
            </a:r>
            <a:endParaRPr sz="3000" i="0" u="none" strike="noStrike" cap="none">
              <a:solidFill>
                <a:srgbClr val="4B2E83"/>
              </a:solidFill>
              <a:latin typeface="Encode Sans"/>
              <a:ea typeface="Encode Sans"/>
              <a:cs typeface="Encode Sans"/>
              <a:sym typeface="Encode Sans"/>
            </a:endParaRPr>
          </a:p>
        </p:txBody>
      </p:sp>
      <p:sp>
        <p:nvSpPr>
          <p:cNvPr id="604" name="Google Shape;604;p118"/>
          <p:cNvSpPr txBox="1">
            <a:spLocks noGrp="1"/>
          </p:cNvSpPr>
          <p:nvPr>
            <p:ph type="body" idx="2"/>
          </p:nvPr>
        </p:nvSpPr>
        <p:spPr>
          <a:xfrm>
            <a:off x="403666" y="2127002"/>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Font typeface="Noto Sans Symbols"/>
              <a:buChar char="⮚"/>
            </a:pPr>
            <a:r>
              <a:rPr lang="en" sz="1800"/>
              <a:t>Always send through the following as an Award Modification in SAGE</a:t>
            </a:r>
            <a:r>
              <a:rPr lang="en" sz="1800" b="0"/>
              <a:t>:</a:t>
            </a:r>
            <a:endParaRPr/>
          </a:p>
          <a:p>
            <a:pPr marL="742950" lvl="1" indent="-285750" algn="l" rtl="0">
              <a:spcBef>
                <a:spcPts val="320"/>
              </a:spcBef>
              <a:spcAft>
                <a:spcPts val="0"/>
              </a:spcAft>
              <a:buClr>
                <a:srgbClr val="4B2E83"/>
              </a:buClr>
              <a:buSzPts val="1600"/>
              <a:buFont typeface="Noto Sans Symbols"/>
              <a:buChar char="⮚"/>
            </a:pPr>
            <a:r>
              <a:rPr lang="en" sz="1600" b="0"/>
              <a:t>Stop work or suspension orders</a:t>
            </a:r>
            <a:endParaRPr/>
          </a:p>
          <a:p>
            <a:pPr marL="742950" lvl="1" indent="-285750" algn="l" rtl="0">
              <a:spcBef>
                <a:spcPts val="320"/>
              </a:spcBef>
              <a:spcAft>
                <a:spcPts val="0"/>
              </a:spcAft>
              <a:buClr>
                <a:srgbClr val="4B2E83"/>
              </a:buClr>
              <a:buSzPts val="1600"/>
              <a:buFont typeface="Noto Sans Symbols"/>
              <a:buChar char="⮚"/>
            </a:pPr>
            <a:r>
              <a:rPr lang="en" sz="1600" b="0"/>
              <a:t>Resumption letters (e.g. pause lifted)</a:t>
            </a:r>
            <a:endParaRPr/>
          </a:p>
          <a:p>
            <a:pPr marL="742950" lvl="1" indent="-285750" algn="l" rtl="0">
              <a:spcBef>
                <a:spcPts val="320"/>
              </a:spcBef>
              <a:spcAft>
                <a:spcPts val="0"/>
              </a:spcAft>
              <a:buClr>
                <a:srgbClr val="4B2E83"/>
              </a:buClr>
              <a:buSzPts val="1600"/>
              <a:buFont typeface="Noto Sans Symbols"/>
              <a:buChar char="⮚"/>
            </a:pPr>
            <a:r>
              <a:rPr lang="en" sz="1600" b="0"/>
              <a:t>Rescope or remove certain areas of project due to EOs</a:t>
            </a:r>
            <a:endParaRPr/>
          </a:p>
          <a:p>
            <a:pPr marL="742950" lvl="1" indent="-158750" algn="l" rtl="0">
              <a:spcBef>
                <a:spcPts val="400"/>
              </a:spcBef>
              <a:spcAft>
                <a:spcPts val="0"/>
              </a:spcAft>
              <a:buClr>
                <a:srgbClr val="4B2E83"/>
              </a:buClr>
              <a:buSzPts val="2000"/>
              <a:buNone/>
            </a:pPr>
            <a:endParaRPr/>
          </a:p>
          <a:p>
            <a:pPr marL="342900" lvl="0" indent="-342900" algn="l" rtl="0">
              <a:spcBef>
                <a:spcPts val="360"/>
              </a:spcBef>
              <a:spcAft>
                <a:spcPts val="0"/>
              </a:spcAft>
              <a:buClr>
                <a:srgbClr val="4B2E83"/>
              </a:buClr>
              <a:buSzPts val="1800"/>
              <a:buFont typeface="Noto Sans Symbols"/>
              <a:buChar char="⮚"/>
            </a:pPr>
            <a:r>
              <a:rPr lang="en" sz="1800"/>
              <a:t>Please send a note to </a:t>
            </a:r>
            <a:r>
              <a:rPr lang="en" sz="1800" u="sng">
                <a:solidFill>
                  <a:schemeClr val="hlink"/>
                </a:solidFill>
                <a:hlinkClick r:id="rId3"/>
              </a:rPr>
              <a:t>osp@uw.edu</a:t>
            </a:r>
            <a:r>
              <a:rPr lang="en" sz="1800"/>
              <a:t> with the MOD# for any of the above</a:t>
            </a:r>
            <a:r>
              <a:rPr lang="en" sz="1800" b="0"/>
              <a:t>. </a:t>
            </a:r>
            <a:endParaRPr/>
          </a:p>
          <a:p>
            <a:pPr marL="57150" lvl="0" indent="0" algn="l" rtl="0">
              <a:spcBef>
                <a:spcPts val="480"/>
              </a:spcBef>
              <a:spcAft>
                <a:spcPts val="0"/>
              </a:spcAft>
              <a:buClr>
                <a:srgbClr val="4B2E83"/>
              </a:buClr>
              <a:buSzPts val="2400"/>
              <a:buNone/>
            </a:pPr>
            <a:r>
              <a:rPr lang="en"/>
              <a:t> </a:t>
            </a:r>
            <a:endParaRPr/>
          </a:p>
          <a:p>
            <a:pPr marL="342900" lvl="0" indent="-342900" algn="l" rtl="0">
              <a:spcBef>
                <a:spcPts val="360"/>
              </a:spcBef>
              <a:spcAft>
                <a:spcPts val="0"/>
              </a:spcAft>
              <a:buClr>
                <a:srgbClr val="4B2E83"/>
              </a:buClr>
              <a:buSzPts val="1800"/>
              <a:buFont typeface="Noto Sans Symbols"/>
              <a:buChar char="⮚"/>
            </a:pPr>
            <a:r>
              <a:rPr lang="en" sz="1800"/>
              <a:t>You do not need to set up an Award Modification for broad agency information </a:t>
            </a:r>
            <a:r>
              <a:rPr lang="en" sz="1800" b="0"/>
              <a:t>(e.g. not a specific award amendment).</a:t>
            </a:r>
            <a:endParaRPr/>
          </a:p>
        </p:txBody>
      </p:sp>
      <p:sp>
        <p:nvSpPr>
          <p:cNvPr id="605" name="Google Shape;605;p118"/>
          <p:cNvSpPr txBox="1">
            <a:spLocks noGrp="1"/>
          </p:cNvSpPr>
          <p:nvPr>
            <p:ph type="body" idx="3"/>
          </p:nvPr>
        </p:nvSpPr>
        <p:spPr>
          <a:xfrm>
            <a:off x="671757" y="1543665"/>
            <a:ext cx="8184600" cy="59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b="1"/>
              <a:t>Award Modifications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19"/>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 sz="3000" i="0" u="none" strike="noStrike" cap="none">
                <a:solidFill>
                  <a:srgbClr val="4B2E83"/>
                </a:solidFill>
                <a:latin typeface="Encode Sans"/>
                <a:ea typeface="Encode Sans"/>
                <a:cs typeface="Encode Sans"/>
                <a:sym typeface="Encode Sans"/>
              </a:rPr>
              <a:t>Managing project costs – Workday and GCA</a:t>
            </a:r>
            <a:endParaRPr/>
          </a:p>
        </p:txBody>
      </p:sp>
      <p:sp>
        <p:nvSpPr>
          <p:cNvPr id="612" name="Google Shape;612;p119"/>
          <p:cNvSpPr txBox="1">
            <a:spLocks noGrp="1"/>
          </p:cNvSpPr>
          <p:nvPr>
            <p:ph type="body" idx="2"/>
          </p:nvPr>
        </p:nvSpPr>
        <p:spPr>
          <a:xfrm>
            <a:off x="668673" y="1711264"/>
            <a:ext cx="8178300" cy="4419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b="0"/>
              <a:t>What happens if there was a suspension of work?</a:t>
            </a:r>
            <a:endParaRPr/>
          </a:p>
          <a:p>
            <a:pPr marL="742950" lvl="1" indent="-285750" algn="l" rtl="0">
              <a:spcBef>
                <a:spcPts val="400"/>
              </a:spcBef>
              <a:spcAft>
                <a:spcPts val="0"/>
              </a:spcAft>
              <a:buClr>
                <a:srgbClr val="4B2E83"/>
              </a:buClr>
              <a:buSzPts val="2000"/>
              <a:buFont typeface="Courier New"/>
              <a:buChar char="o"/>
            </a:pPr>
            <a:r>
              <a:rPr lang="en" b="0"/>
              <a:t>GCA will change the Workday Lifecycle Status to “Restricted from Use”</a:t>
            </a:r>
            <a:endParaRPr/>
          </a:p>
          <a:p>
            <a:pPr marL="742950" lvl="1" indent="-285750" algn="l" rtl="0">
              <a:spcBef>
                <a:spcPts val="400"/>
              </a:spcBef>
              <a:spcAft>
                <a:spcPts val="0"/>
              </a:spcAft>
              <a:buClr>
                <a:srgbClr val="4B2E83"/>
              </a:buClr>
              <a:buSzPts val="2000"/>
              <a:buFont typeface="Courier New"/>
              <a:buChar char="o"/>
            </a:pPr>
            <a:r>
              <a:rPr lang="en" b="0"/>
              <a:t>GCA will email payroll and procurement to stop activity from date of Stop-Work Order</a:t>
            </a:r>
            <a:endParaRPr/>
          </a:p>
          <a:p>
            <a:pPr marL="742950" lvl="1" indent="-285750" algn="l" rtl="0">
              <a:spcBef>
                <a:spcPts val="400"/>
              </a:spcBef>
              <a:spcAft>
                <a:spcPts val="0"/>
              </a:spcAft>
              <a:buClr>
                <a:srgbClr val="4B2E83"/>
              </a:buClr>
              <a:buSzPts val="2000"/>
              <a:buFont typeface="Courier New"/>
              <a:buChar char="o"/>
            </a:pPr>
            <a:r>
              <a:rPr lang="en" b="0"/>
              <a:t>If allowable trailing transactions need to post – send an AP ticket asking GCA to update line to Pending Adjustment</a:t>
            </a:r>
            <a:endParaRPr/>
          </a:p>
          <a:p>
            <a:pPr marL="342900" lvl="0" indent="-342900" algn="l" rtl="0">
              <a:spcBef>
                <a:spcPts val="480"/>
              </a:spcBef>
              <a:spcAft>
                <a:spcPts val="0"/>
              </a:spcAft>
              <a:buClr>
                <a:srgbClr val="4B2E83"/>
              </a:buClr>
              <a:buSzPts val="2400"/>
              <a:buFont typeface="Merriweather Sans"/>
              <a:buChar char="&gt;"/>
            </a:pPr>
            <a:r>
              <a:rPr lang="en" b="0"/>
              <a:t>Can UW drawdown/receive payment?</a:t>
            </a:r>
            <a:endParaRPr b="0">
              <a:solidFill>
                <a:srgbClr val="33006F"/>
              </a:solidFill>
            </a:endParaRPr>
          </a:p>
          <a:p>
            <a:pPr marL="742950" lvl="1" indent="-285750" algn="l" rtl="0">
              <a:spcBef>
                <a:spcPts val="400"/>
              </a:spcBef>
              <a:spcAft>
                <a:spcPts val="0"/>
              </a:spcAft>
              <a:buClr>
                <a:srgbClr val="4B2E83"/>
              </a:buClr>
              <a:buSzPts val="2000"/>
              <a:buFont typeface="Courier New"/>
              <a:buChar char="o"/>
            </a:pPr>
            <a:r>
              <a:rPr lang="en" b="0"/>
              <a:t>The University can only request payment for costs incurred up to the effective date of the suspension or Stop-Work Order</a:t>
            </a:r>
            <a:endParaRPr b="0">
              <a:solidFill>
                <a:srgbClr val="33006F"/>
              </a:solidFill>
            </a:endParaRPr>
          </a:p>
          <a:p>
            <a:pPr marL="742950" lvl="1" indent="-158750" algn="l" rtl="0">
              <a:spcBef>
                <a:spcPts val="400"/>
              </a:spcBef>
              <a:spcAft>
                <a:spcPts val="0"/>
              </a:spcAft>
              <a:buClr>
                <a:srgbClr val="4B2E83"/>
              </a:buClr>
              <a:buSzPts val="2000"/>
              <a:buFont typeface="Courier New"/>
              <a:buNone/>
            </a:pPr>
            <a:endParaRPr b="0"/>
          </a:p>
          <a:p>
            <a:pPr marL="0" lvl="0" indent="0" algn="l" rtl="0">
              <a:spcBef>
                <a:spcPts val="480"/>
              </a:spcBef>
              <a:spcAft>
                <a:spcPts val="0"/>
              </a:spcAft>
              <a:buClr>
                <a:srgbClr val="4B2E83"/>
              </a:buClr>
              <a:buSzPts val="2400"/>
              <a:buNone/>
            </a:pPr>
            <a:endParaRPr b="0"/>
          </a:p>
          <a:p>
            <a:pPr marL="342900" lvl="0" indent="-190500" algn="l" rtl="0">
              <a:spcBef>
                <a:spcPts val="480"/>
              </a:spcBef>
              <a:spcAft>
                <a:spcPts val="0"/>
              </a:spcAft>
              <a:buClr>
                <a:srgbClr val="4B2E83"/>
              </a:buClr>
              <a:buSzPts val="2400"/>
              <a:buFont typeface="Merriweather Sans"/>
              <a:buNone/>
            </a:pPr>
            <a:endParaRPr b="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3141</Words>
  <Application>Microsoft Office PowerPoint</Application>
  <PresentationFormat>On-screen Show (4:3)</PresentationFormat>
  <Paragraphs>450</Paragraphs>
  <Slides>47</Slides>
  <Notes>47</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47</vt:i4>
      </vt:variant>
    </vt:vector>
  </HeadingPairs>
  <TitlesOfParts>
    <vt:vector size="73" baseType="lpstr">
      <vt:lpstr>Open Sans</vt:lpstr>
      <vt:lpstr>Arial</vt:lpstr>
      <vt:lpstr>Encode Sans Condensed Thin</vt:lpstr>
      <vt:lpstr>Calibri</vt:lpstr>
      <vt:lpstr>Arial Black</vt:lpstr>
      <vt:lpstr>Merriweather Sans</vt:lpstr>
      <vt:lpstr>Open Sans ExtraBold</vt:lpstr>
      <vt:lpstr>Encode Sans Black</vt:lpstr>
      <vt:lpstr>Noto Sans Symbols</vt:lpstr>
      <vt:lpstr>Open Sans Light</vt:lpstr>
      <vt:lpstr>Encode Sans</vt:lpstr>
      <vt:lpstr>Courier New</vt:lpstr>
      <vt:lpstr>Simple Light</vt:lpstr>
      <vt:lpstr>Office Theme</vt:lpstr>
      <vt:lpstr>2_Custom Design</vt:lpstr>
      <vt:lpstr>Custom Design</vt:lpstr>
      <vt:lpstr>Custom Design</vt:lpstr>
      <vt:lpstr>1_Custom Design</vt:lpstr>
      <vt:lpstr>Custom Design</vt:lpstr>
      <vt:lpstr>Theme1</vt:lpstr>
      <vt:lpstr>Office Theme</vt:lpstr>
      <vt:lpstr>Custom Design</vt:lpstr>
      <vt:lpstr>1_Custom Design</vt:lpstr>
      <vt:lpstr>1_Custom Design</vt:lpstr>
      <vt:lpstr>1_Custom Design</vt:lpstr>
      <vt:lpstr>1_Custom Design</vt:lpstr>
      <vt:lpstr>PowerPoint Presentation</vt:lpstr>
      <vt:lpstr>PowerPoint Presentation</vt:lpstr>
      <vt:lpstr>PowerPoint Presentation</vt:lpstr>
      <vt:lpstr>What Is Going On?</vt:lpstr>
      <vt:lpstr>NIH specific </vt:lpstr>
      <vt:lpstr>Considerations (1 of 3)</vt:lpstr>
      <vt:lpstr>Considerations (2 of 3)</vt:lpstr>
      <vt:lpstr>Considerations (3 of 3)</vt:lpstr>
      <vt:lpstr>Managing project costs – Workday and GCA</vt:lpstr>
      <vt:lpstr>Managing project costs – Spending</vt:lpstr>
      <vt:lpstr>Managing project costs – Resumption of work</vt:lpstr>
      <vt:lpstr>Resources</vt:lpstr>
      <vt:lpstr>COMPLIANCE HOT TOPIC: GENERAL UPDATES</vt:lpstr>
      <vt:lpstr>Travel on Federal Awards</vt:lpstr>
      <vt:lpstr>Travel on Federal Awards - Resources</vt:lpstr>
      <vt:lpstr>NIH Salary Cap (1 of 2)</vt:lpstr>
      <vt:lpstr>NIH Salary Cap (2 of 2)</vt:lpstr>
      <vt:lpstr>ECC Office Hours (1 of 2)</vt:lpstr>
      <vt:lpstr>ECC Office Hours (2 of 2)</vt:lpstr>
      <vt:lpstr>Questions</vt:lpstr>
      <vt:lpstr>Grant Spend Verification</vt:lpstr>
      <vt:lpstr>What is Grant Spend Verification?</vt:lpstr>
      <vt:lpstr>Completing the Grant Spend Verification Process (1 of 2)</vt:lpstr>
      <vt:lpstr>Completing the Grant Spend Verification Process (2 of 2)</vt:lpstr>
      <vt:lpstr>Now that the document is stored securely in DocFinity you can:</vt:lpstr>
      <vt:lpstr>Important Links</vt:lpstr>
      <vt:lpstr>GCA UPDATE</vt:lpstr>
      <vt:lpstr>AGENDA</vt:lpstr>
      <vt:lpstr>BUDGET DATE DEFINITION</vt:lpstr>
      <vt:lpstr>VIEWING BUDGET DATES IN WORKDAY (1 of 2)</vt:lpstr>
      <vt:lpstr>VIEWING BUDGET DATES IN WORKDAY  (2 of 2) </vt:lpstr>
      <vt:lpstr>VIEWING SPEND OUTSIDE AWARD LINE DATES</vt:lpstr>
      <vt:lpstr>CORRECTING BUDGET DATE ENTRIES</vt:lpstr>
      <vt:lpstr>TRANSACTION REVERSALS AND BUDGET DATE IMPACTS</vt:lpstr>
      <vt:lpstr>ACCOUNTING DATE DEFINITION &amp; R1234 IMPACTS</vt:lpstr>
      <vt:lpstr>ACCOUNTING DATE IMPACTS ON R1234</vt:lpstr>
      <vt:lpstr>QUESTIONS &amp; RESOURCES</vt:lpstr>
      <vt:lpstr>Foundational RAD Report Updates</vt:lpstr>
      <vt:lpstr>WHAT’S NEW?</vt:lpstr>
      <vt:lpstr>Foundational RAD Reports (1 of 2)</vt:lpstr>
      <vt:lpstr>Foundational RAD Reports (2 of 2)</vt:lpstr>
      <vt:lpstr>Foundational RAD Reports (3 of 3)</vt:lpstr>
      <vt:lpstr>What’s next?</vt:lpstr>
      <vt:lpstr>UPDATES</vt:lpstr>
      <vt:lpstr>NEW ON-DEMAND COURSES</vt:lpstr>
      <vt:lpstr>2025 WINTER SCHEDULE</vt:lpstr>
      <vt:lpstr>ON-DEMAND COURSES ALWAYS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Susan Wilbanks</dc:creator>
  <cp:lastModifiedBy>Susan Wilbanks</cp:lastModifiedBy>
  <cp:revision>1</cp:revision>
  <dcterms:modified xsi:type="dcterms:W3CDTF">2025-02-14T23:10:46Z</dcterms:modified>
</cp:coreProperties>
</file>