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26" r:id="rId2"/>
    <p:sldMasterId id="2147483727" r:id="rId3"/>
    <p:sldMasterId id="2147483728" r:id="rId4"/>
    <p:sldMasterId id="2147483729" r:id="rId5"/>
    <p:sldMasterId id="2147483730" r:id="rId6"/>
    <p:sldMasterId id="2147483731" r:id="rId7"/>
    <p:sldMasterId id="2147483732" r:id="rId8"/>
    <p:sldMasterId id="2147483733" r:id="rId9"/>
    <p:sldMasterId id="2147483734" r:id="rId10"/>
    <p:sldMasterId id="2147483735" r:id="rId11"/>
    <p:sldMasterId id="2147483736" r:id="rId12"/>
    <p:sldMasterId id="2147483737" r:id="rId13"/>
  </p:sldMasterIdLst>
  <p:notesMasterIdLst>
    <p:notesMasterId r:id="rId94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95"/>
      <p:bold r:id="rId96"/>
    </p:embeddedFont>
    <p:embeddedFont>
      <p:font typeface="Century Gothic" panose="020B0502020202020204" pitchFamily="34" charset="0"/>
      <p:regular r:id="rId97"/>
      <p:bold r:id="rId98"/>
      <p:italic r:id="rId99"/>
      <p:boldItalic r:id="rId100"/>
    </p:embeddedFont>
    <p:embeddedFont>
      <p:font typeface="Encode Sans" panose="020B0604020202020204" charset="0"/>
      <p:regular r:id="rId101"/>
      <p:bold r:id="rId102"/>
    </p:embeddedFont>
    <p:embeddedFont>
      <p:font typeface="Encode Sans Black" panose="020B0604020202020204" charset="0"/>
      <p:bold r:id="rId103"/>
    </p:embeddedFont>
    <p:embeddedFont>
      <p:font typeface="Merriweather Sans" pitchFamily="2" charset="0"/>
      <p:regular r:id="rId104"/>
    </p:embeddedFont>
    <p:embeddedFont>
      <p:font typeface="Open Sans" panose="020B0606030504020204" pitchFamily="34" charset="0"/>
      <p:regular r:id="rId105"/>
      <p:bold r:id="rId106"/>
      <p:italic r:id="rId107"/>
      <p:boldItalic r:id="rId108"/>
    </p:embeddedFont>
    <p:embeddedFont>
      <p:font typeface="Open Sans ExtraBold" panose="020B0906030804020204" pitchFamily="34" charset="0"/>
      <p:bold r:id="rId109"/>
      <p:boldItalic r:id="rId110"/>
    </p:embeddedFont>
    <p:embeddedFont>
      <p:font typeface="Open Sans Light" panose="020B0306030504020204" pitchFamily="34" charset="0"/>
      <p:regular r:id="rId111"/>
      <p:bold r:id="rId112"/>
      <p:italic r:id="rId113"/>
      <p:boldItalic r:id="rId1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9560AC-552E-48FF-AED6-67C927DC5963}">
  <a:tblStyle styleId="{199560AC-552E-48FF-AED6-67C927DC59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3A22CC6-D847-4ED5-BACD-66457D93D9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theme" Target="theme/theme1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font" Target="fonts/font18.fntdata"/><Relationship Id="rId16" Type="http://schemas.openxmlformats.org/officeDocument/2006/relationships/slide" Target="slides/slide3.xml"/><Relationship Id="rId107" Type="http://schemas.openxmlformats.org/officeDocument/2006/relationships/font" Target="fonts/font13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font" Target="fonts/font1.fntdata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font" Target="fonts/font19.fntdata"/><Relationship Id="rId118" Type="http://schemas.openxmlformats.org/officeDocument/2006/relationships/tableStyles" Target="tableStyles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font" Target="fonts/font9.fntdata"/><Relationship Id="rId108" Type="http://schemas.openxmlformats.org/officeDocument/2006/relationships/font" Target="fonts/font14.fntdata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font" Target="fonts/font2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font" Target="fonts/font15.fntdata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font" Target="fonts/font16.fntdata"/><Relationship Id="rId115" Type="http://schemas.openxmlformats.org/officeDocument/2006/relationships/presProps" Target="presProps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font" Target="fonts/font6.fntdata"/><Relationship Id="rId105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font" Target="fonts/font17.fntdata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w.edu/initiatives/aide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:notes"/>
          <p:cNvSpPr txBox="1">
            <a:spLocks noGrp="1"/>
          </p:cNvSpPr>
          <p:nvPr>
            <p:ph type="body" idx="1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00" tIns="47550" rIns="95100" bIns="47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:notes"/>
          <p:cNvSpPr txBox="1">
            <a:spLocks noGrp="1"/>
          </p:cNvSpPr>
          <p:nvPr>
            <p:ph type="sldNum" idx="12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00" tIns="47550" rIns="95100" bIns="47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54" name="Google Shape;5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62" name="Google Shape;5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70" name="Google Shape;5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77" name="Google Shape;5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84" name="Google Shape;5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1" name="Google Shape;5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8" name="Google Shape;59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05" name="Google Shape;60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12" name="Google Shape;61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8" name="Google Shape;6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6" name="Google Shape;4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6" name="Google Shape;62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9" name="Google Shape;63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(e.g. unauthorized transfer of IP, establishing a lab in a foreign country in violation of the terms and conditions of a federally funded award).</a:t>
            </a:r>
            <a:endParaRPr/>
          </a:p>
        </p:txBody>
      </p:sp>
      <p:sp>
        <p:nvSpPr>
          <p:cNvPr id="646" name="Google Shape;64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0" name="Google Shape;66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8" name="Google Shape;66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6" name="Google Shape;67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4" name="Google Shape;68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8" name="Google Shape;69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2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1" name="Google Shape;7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33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Open Sans"/>
              <a:buNone/>
            </a:pPr>
            <a:r>
              <a:rPr lang="en-US" sz="120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Finance, Planning &amp; Budgeting (FPB), the Office of Research (OR), and UW Information Technology (UW-IT) are collaborating on a time-limited project to improve awards management in grants administration. </a:t>
            </a:r>
            <a:endParaRPr sz="1200" b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Open Sans"/>
              <a:buNone/>
            </a:pPr>
            <a:r>
              <a:rPr lang="en-US" sz="120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This initiative focuses on streamlining award setup, enhancing reporting capabilities, and increasing efficiency across units to better support research efforts.</a:t>
            </a:r>
            <a:endParaRPr sz="1200" b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7" name="Google Shape;717;p33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p34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5" name="Google Shape;735;p34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35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project purpose is to streamline</a:t>
            </a:r>
            <a:r>
              <a:rPr lang="en-US" b="0"/>
              <a:t> workflows </a:t>
            </a:r>
            <a:r>
              <a:rPr lang="en-US"/>
              <a:t>to </a:t>
            </a:r>
            <a:r>
              <a:rPr lang="en-US" b="0"/>
              <a:t>increase efficiency</a:t>
            </a:r>
            <a:r>
              <a:rPr lang="en-US"/>
              <a:t>. This is things like building more validations into our systems to support fewer handoffs, returns, and decisions points for campus about what to submit to OSP and GCA.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project aims to improve </a:t>
            </a:r>
            <a:r>
              <a:rPr lang="en-US" b="0"/>
              <a:t>alignment across organizations</a:t>
            </a:r>
            <a:r>
              <a:rPr lang="en-US"/>
              <a:t> – from systems admin technical teams like UWIT and ORIS to central offices like OSP and GCA to Deans Offices to researchers and their teams.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will fill the technology </a:t>
            </a:r>
            <a:r>
              <a:rPr lang="en-US" b="0"/>
              <a:t>gaps </a:t>
            </a:r>
            <a:r>
              <a:rPr lang="en-US"/>
              <a:t>by implementing </a:t>
            </a:r>
            <a:r>
              <a:rPr lang="en-US" b="0"/>
              <a:t>new Workday features and </a:t>
            </a:r>
            <a:r>
              <a:rPr lang="en-US"/>
              <a:t>automations alongside enhancements to </a:t>
            </a:r>
            <a:r>
              <a:rPr lang="en-US" b="0"/>
              <a:t>Sage/Workday </a:t>
            </a:r>
            <a:r>
              <a:rPr lang="en-US"/>
              <a:t>integrations.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Finally, we want to address </a:t>
            </a:r>
            <a:r>
              <a:rPr lang="en-US" b="0"/>
              <a:t>award and sub-award setup, closeout, and reporting issues</a:t>
            </a:r>
            <a:r>
              <a:rPr lang="en-US"/>
              <a:t> so that we no longer have backlogs in any of our queues – from the systems admin technical teams to OSP and GCA, and in the campus units getting submissions returned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35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36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>
                <a:solidFill>
                  <a:srgbClr val="4B2E83"/>
                </a:solidFill>
              </a:rPr>
              <a:t>The "main track" of the project</a:t>
            </a:r>
            <a:r>
              <a:rPr lang="en-US">
                <a:solidFill>
                  <a:srgbClr val="4B2E83"/>
                </a:solidFill>
              </a:rPr>
              <a:t> is </a:t>
            </a:r>
            <a:r>
              <a:rPr lang="en-US" b="0">
                <a:solidFill>
                  <a:srgbClr val="4B2E83"/>
                </a:solidFill>
              </a:rPr>
              <a:t>supported by Huron Consulting Group</a:t>
            </a:r>
            <a:r>
              <a:rPr lang="en-US">
                <a:solidFill>
                  <a:srgbClr val="4B2E83"/>
                </a:solidFill>
              </a:rPr>
              <a:t>. This track </a:t>
            </a:r>
            <a:r>
              <a:rPr lang="en-US" b="0">
                <a:solidFill>
                  <a:srgbClr val="4B2E83"/>
                </a:solidFill>
              </a:rPr>
              <a:t>aims to optimize the use of Workday and associated business processes and workflows for targeted post award areas. This Statement of Work is finalized and efforts are underway.</a:t>
            </a:r>
            <a:r>
              <a:rPr lang="en-US">
                <a:solidFill>
                  <a:srgbClr val="4B2E83"/>
                </a:solidFill>
              </a:rPr>
              <a:t>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•"/>
            </a:pPr>
            <a:r>
              <a:rPr lang="en-US" b="0">
                <a:solidFill>
                  <a:srgbClr val="4B2E83"/>
                </a:solidFill>
              </a:rPr>
              <a:t>The "main track" includes a functional business review assessment performed by Workday</a:t>
            </a:r>
            <a:r>
              <a:rPr lang="en-US">
                <a:solidFill>
                  <a:srgbClr val="4B2E83"/>
                </a:solidFill>
              </a:rPr>
              <a:t>, completed on Tuesday 3/11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rgbClr val="4B2E8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>
                <a:solidFill>
                  <a:srgbClr val="4B2E83"/>
                </a:solidFill>
              </a:rPr>
              <a:t>The "fast track"</a:t>
            </a:r>
            <a:r>
              <a:rPr lang="en-US">
                <a:solidFill>
                  <a:srgbClr val="4B2E83"/>
                </a:solidFill>
              </a:rPr>
              <a:t> </a:t>
            </a:r>
            <a:r>
              <a:rPr lang="en-US" b="0">
                <a:solidFill>
                  <a:srgbClr val="4B2E83"/>
                </a:solidFill>
              </a:rPr>
              <a:t> will also be supported by Huron</a:t>
            </a:r>
            <a:r>
              <a:rPr lang="en-US">
                <a:solidFill>
                  <a:srgbClr val="4B2E83"/>
                </a:solidFill>
              </a:rPr>
              <a:t>. This is where we aim </a:t>
            </a:r>
            <a:r>
              <a:rPr lang="en-US" b="0">
                <a:solidFill>
                  <a:srgbClr val="4B2E83"/>
                </a:solidFill>
              </a:rPr>
              <a:t>to expedite critical award backlogs. </a:t>
            </a:r>
            <a:r>
              <a:rPr lang="en-US">
                <a:solidFill>
                  <a:srgbClr val="4B2E83"/>
                </a:solidFill>
              </a:rPr>
              <a:t>We are eagerly looking toward developing deliverables while </a:t>
            </a:r>
            <a:r>
              <a:rPr lang="en-US" b="0">
                <a:solidFill>
                  <a:srgbClr val="4B2E83"/>
                </a:solidFill>
              </a:rPr>
              <a:t>aligning with recent developments at the federal level.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p36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37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have representatives from OR, FPB, and UWIT, alongside people from Workday and Huron.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plan to utilize the existing research community communications infrastructure, including group meetings with research stakeholders like this one, to serve in a stakeholder advisory function. Communications will be two-way, and we will be asking for your feedback on proposed changes along the way. We also hope you can help us obtain feedback from those you represent.</a:t>
            </a:r>
            <a:endParaRPr/>
          </a:p>
        </p:txBody>
      </p:sp>
      <p:sp>
        <p:nvSpPr>
          <p:cNvPr id="765" name="Google Shape;765;p37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p38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/>
              <a:t>Initiative kickoff </a:t>
            </a:r>
            <a:r>
              <a:rPr lang="en-US"/>
              <a:t>was completed in mid-February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/>
              <a:t>Huron engagement </a:t>
            </a:r>
            <a:r>
              <a:rPr lang="en-US"/>
              <a:t>scope of work is underway </a:t>
            </a:r>
            <a:r>
              <a:rPr lang="en-US" b="0"/>
              <a:t>for “main track”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/>
              <a:t>Interviews conducted to identify pain points </a:t>
            </a:r>
            <a:r>
              <a:rPr lang="en-US"/>
              <a:t>with FPB/GCA, OR/OSP, ORIS, Procurement, and UW-IT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/>
              <a:t>Started Workday Grants Management Functional Review </a:t>
            </a:r>
            <a:r>
              <a:rPr lang="en-US"/>
              <a:t>(six 2-hour sessions completed earlier this week), focusing on </a:t>
            </a:r>
            <a:r>
              <a:rPr lang="en-US" b="0"/>
              <a:t>Post-Award Workday platform optimization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Published the </a:t>
            </a:r>
            <a:r>
              <a:rPr lang="en-US" b="0" u="sng">
                <a:solidFill>
                  <a:schemeClr val="hlink"/>
                </a:solidFill>
                <a:hlinkClick r:id="rId3"/>
              </a:rPr>
              <a:t>AIDE webpage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4" name="Google Shape;774;p38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6238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39:notes"/>
          <p:cNvSpPr txBox="1">
            <a:spLocks noGrp="1"/>
          </p:cNvSpPr>
          <p:nvPr>
            <p:ph type="body" idx="1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9" name="Google Shape;799;p39:notes"/>
          <p:cNvSpPr txBox="1">
            <a:spLocks noGrp="1"/>
          </p:cNvSpPr>
          <p:nvPr>
            <p:ph type="sldNum" idx="12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Issued in response to President Biden’s October 2023 Executive Order on AI and biosecurity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order directs the reduction of misuse risks related to synthetic nucleic acids.</a:t>
            </a:r>
            <a:endParaRPr/>
          </a:p>
        </p:txBody>
      </p:sp>
      <p:sp>
        <p:nvSpPr>
          <p:cNvPr id="509" name="Google Shape;5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Mandy introduces and aligns to AIDE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Mandy 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Aron will walk through what's available as a reminder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I will return to promote a survey for needs assessment</a:t>
            </a:r>
            <a:endParaRPr/>
          </a:p>
        </p:txBody>
      </p:sp>
      <p:sp>
        <p:nvSpPr>
          <p:cNvPr id="815" name="Google Shape;81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Aron – review the usability of the BI portal.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Type = Reports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Subject Area = Research </a:t>
            </a:r>
            <a:endParaRPr/>
          </a:p>
        </p:txBody>
      </p:sp>
      <p:sp>
        <p:nvSpPr>
          <p:cNvPr id="831" name="Google Shape;83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Aron – review Dashboards. and this time show support group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3" name="Google Shape;84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Aron – Review Reports available at Jim's SharePoint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unassigned Subawards </a:t>
            </a:r>
            <a:endParaRPr/>
          </a:p>
        </p:txBody>
      </p:sp>
      <p:sp>
        <p:nvSpPr>
          <p:cNvPr id="855" name="Google Shape;85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Aron – Review Reports available at Jim's SharePoint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ASR's related to processed ADVS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Research Award Funding (w/ Methodology!)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- Applications, Awards and Related Requests</a:t>
            </a:r>
            <a:endParaRPr/>
          </a:p>
        </p:txBody>
      </p:sp>
      <p:sp>
        <p:nvSpPr>
          <p:cNvPr id="867" name="Google Shape;86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Aron – and here's where I'll turn it back over to Mandy</a:t>
            </a:r>
            <a:endParaRPr/>
          </a:p>
        </p:txBody>
      </p:sp>
      <p:sp>
        <p:nvSpPr>
          <p:cNvPr id="879" name="Google Shape;879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Mandy - </a:t>
            </a:r>
            <a:endParaRPr/>
          </a:p>
        </p:txBody>
      </p:sp>
      <p:sp>
        <p:nvSpPr>
          <p:cNvPr id="891" name="Google Shape;89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6" name="Google Shape;90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0" name="Google Shape;92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1" name="Google Shape;921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17" name="Google Shape;5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b="0"/>
            </a:br>
            <a:endParaRPr/>
          </a:p>
        </p:txBody>
      </p:sp>
      <p:sp>
        <p:nvSpPr>
          <p:cNvPr id="935" name="Google Shape;93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4" name="Google Shape;9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0" name="Google Shape;95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6" name="Google Shape;9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2" name="Google Shape;96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8" name="Google Shape;9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4" name="Google Shape;9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0" name="Google Shape;9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6" name="Google Shape;98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2" name="Google Shape;9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26" name="Google Shape;5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8" name="Google Shape;99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4" name="Google Shape;100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0" name="Google Shape;101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6" name="Google Shape;101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2" name="Google Shape;102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5" name="Google Shape;1035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1" name="Google Shape;104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2" name="Google Shape;104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9" name="Google Shape;1049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6" name="Google Shape;1056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35" name="Google Shape;5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1063" name="Google Shape;1063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9" name="Google Shape;106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0" name="Google Shape;1070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7" name="Google Shape;1077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9" name="Google Shape;108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9" name="Google Shape;109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7" name="Google Shape;110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4" name="Google Shape;111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2" name="Google Shape;1122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3" name="Google Shape;1123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0" name="Google Shape;113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42" name="Google Shape;5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8" name="Google Shape;5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Google Shape;86;p14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7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71757" y="43160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Google Shape;119;p20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661" y="6278924"/>
            <a:ext cx="3367975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891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Google Shape;139;p23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" name="Google Shape;147;p25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3" name="Google Shape;153;p2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9" name="Google Shape;159;p2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Google Shape;164;p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1" name="Google Shape;171;p3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7" name="Google Shape;187;p3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8" name="Google Shape;198;p3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2" name="Google Shape;202;p3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9" name="Google Shape;209;p3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Google Shape;214;p4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9" name="Google Shape;21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9"/>
            <a:ext cx="1600200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2" y="6131476"/>
            <a:ext cx="2416273" cy="28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54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4" name="Google Shape;2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9"/>
            <a:ext cx="1600200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2"/>
            <a:ext cx="2540000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>
            <a:spLocks noGrp="1"/>
          </p:cNvSpPr>
          <p:nvPr>
            <p:ph type="title"/>
          </p:nvPr>
        </p:nvSpPr>
        <p:spPr>
          <a:xfrm>
            <a:off x="447923" y="495349"/>
            <a:ext cx="8197115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9" name="Google Shape;22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460375" y="2307558"/>
            <a:ext cx="8184663" cy="5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2"/>
          </p:nvPr>
        </p:nvSpPr>
        <p:spPr>
          <a:xfrm>
            <a:off x="447923" y="3093654"/>
            <a:ext cx="8197115" cy="30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2" name="Google Shape;23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2"/>
            <a:ext cx="254000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447923" y="492978"/>
            <a:ext cx="8197115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>
            <a:spLocks noGrp="1"/>
          </p:cNvSpPr>
          <p:nvPr>
            <p:ph type="body" idx="1"/>
          </p:nvPr>
        </p:nvSpPr>
        <p:spPr>
          <a:xfrm>
            <a:off x="447923" y="2307558"/>
            <a:ext cx="8197115" cy="31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7" name="Google Shape;23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title"/>
          </p:nvPr>
        </p:nvSpPr>
        <p:spPr>
          <a:xfrm>
            <a:off x="460375" y="494165"/>
            <a:ext cx="8184663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0" name="Google Shape;24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>
            <a:spLocks noGrp="1"/>
          </p:cNvSpPr>
          <p:nvPr>
            <p:ph type="chart" idx="2"/>
          </p:nvPr>
        </p:nvSpPr>
        <p:spPr>
          <a:xfrm>
            <a:off x="447923" y="2299971"/>
            <a:ext cx="8184663" cy="377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2" name="Google Shape;2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2"/>
            <a:ext cx="254000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6" name="Google Shape;24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8"/>
          <p:cNvSpPr txBox="1">
            <a:spLocks noGrp="1"/>
          </p:cNvSpPr>
          <p:nvPr>
            <p:ph type="body" idx="1"/>
          </p:nvPr>
        </p:nvSpPr>
        <p:spPr>
          <a:xfrm>
            <a:off x="460375" y="2307558"/>
            <a:ext cx="8184663" cy="5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body" idx="2"/>
          </p:nvPr>
        </p:nvSpPr>
        <p:spPr>
          <a:xfrm>
            <a:off x="447923" y="3093654"/>
            <a:ext cx="8197115" cy="30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9" name="Google Shape;24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2" y="6234042"/>
            <a:ext cx="2539991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54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2" name="Google Shape;25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9"/>
            <a:ext cx="1600200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4"/>
            <a:ext cx="2425227" cy="2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>
            <a:spLocks noGrp="1"/>
          </p:cNvSpPr>
          <p:nvPr>
            <p:ph type="title"/>
          </p:nvPr>
        </p:nvSpPr>
        <p:spPr>
          <a:xfrm>
            <a:off x="460377" y="859991"/>
            <a:ext cx="702354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7" name="Google Shape;25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9"/>
            <a:ext cx="1600200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6" y="6234042"/>
            <a:ext cx="2539991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460375" y="494165"/>
            <a:ext cx="8184663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2" name="Google Shape;26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1"/>
          <p:cNvSpPr txBox="1">
            <a:spLocks noGrp="1"/>
          </p:cNvSpPr>
          <p:nvPr>
            <p:ph type="body" idx="1"/>
          </p:nvPr>
        </p:nvSpPr>
        <p:spPr>
          <a:xfrm>
            <a:off x="447923" y="2307558"/>
            <a:ext cx="8197115" cy="31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4" name="Google Shape;26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460375" y="492978"/>
            <a:ext cx="8172211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7" name="Google Shape;26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2"/>
          <p:cNvSpPr>
            <a:spLocks noGrp="1"/>
          </p:cNvSpPr>
          <p:nvPr>
            <p:ph type="chart" idx="2"/>
          </p:nvPr>
        </p:nvSpPr>
        <p:spPr>
          <a:xfrm>
            <a:off x="447923" y="2299972"/>
            <a:ext cx="8184663" cy="394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9" name="Google Shape;26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2" y="6234042"/>
            <a:ext cx="2539991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4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685814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3" name="Google Shape;273;p54"/>
          <p:cNvSpPr txBox="1">
            <a:spLocks noGrp="1"/>
          </p:cNvSpPr>
          <p:nvPr>
            <p:ph type="title"/>
          </p:nvPr>
        </p:nvSpPr>
        <p:spPr>
          <a:xfrm>
            <a:off x="828676" y="1831426"/>
            <a:ext cx="7486650" cy="319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75"/>
              <a:buFont typeface="Encode Sans Black"/>
              <a:buNone/>
              <a:defRPr sz="4875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l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 txBox="1">
            <a:spLocks noGrp="1"/>
          </p:cNvSpPr>
          <p:nvPr>
            <p:ph type="title"/>
          </p:nvPr>
        </p:nvSpPr>
        <p:spPr>
          <a:xfrm>
            <a:off x="331247" y="365069"/>
            <a:ext cx="4990301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6" name="Google Shape;27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38580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5"/>
          <p:cNvSpPr txBox="1">
            <a:spLocks noGrp="1"/>
          </p:cNvSpPr>
          <p:nvPr>
            <p:ph type="body" idx="1"/>
          </p:nvPr>
        </p:nvSpPr>
        <p:spPr>
          <a:xfrm>
            <a:off x="321469" y="1742737"/>
            <a:ext cx="5003006" cy="409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8" name="Google Shape;278;p55"/>
          <p:cNvSpPr>
            <a:spLocks noGrp="1"/>
          </p:cNvSpPr>
          <p:nvPr>
            <p:ph type="pic" idx="2"/>
          </p:nvPr>
        </p:nvSpPr>
        <p:spPr>
          <a:xfrm>
            <a:off x="5657851" y="0"/>
            <a:ext cx="3486150" cy="603885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79" name="Google Shape;279;p55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 txBox="1">
            <a:spLocks noGrp="1"/>
          </p:cNvSpPr>
          <p:nvPr>
            <p:ph type="title"/>
          </p:nvPr>
        </p:nvSpPr>
        <p:spPr>
          <a:xfrm>
            <a:off x="331248" y="365069"/>
            <a:ext cx="5012278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066561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6"/>
          <p:cNvSpPr txBox="1">
            <a:spLocks noGrp="1"/>
          </p:cNvSpPr>
          <p:nvPr>
            <p:ph type="body" idx="1"/>
          </p:nvPr>
        </p:nvSpPr>
        <p:spPr>
          <a:xfrm>
            <a:off x="331248" y="1730667"/>
            <a:ext cx="5012278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2"/>
          </p:nvPr>
        </p:nvSpPr>
        <p:spPr>
          <a:xfrm>
            <a:off x="321469" y="2508997"/>
            <a:ext cx="5025039" cy="331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6" name="Google Shape;286;p56"/>
          <p:cNvSpPr>
            <a:spLocks noGrp="1"/>
          </p:cNvSpPr>
          <p:nvPr>
            <p:ph type="pic" idx="3"/>
          </p:nvPr>
        </p:nvSpPr>
        <p:spPr>
          <a:xfrm>
            <a:off x="5657851" y="0"/>
            <a:ext cx="3486150" cy="603885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87" name="Google Shape;287;p56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" name="Google Shape;28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l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331248" y="365069"/>
            <a:ext cx="8488903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1" name="Google Shape;29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066561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7"/>
          <p:cNvSpPr txBox="1">
            <a:spLocks noGrp="1"/>
          </p:cNvSpPr>
          <p:nvPr>
            <p:ph type="body" idx="1"/>
          </p:nvPr>
        </p:nvSpPr>
        <p:spPr>
          <a:xfrm>
            <a:off x="404515" y="1734740"/>
            <a:ext cx="3967460" cy="38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3" name="Google Shape;293;p57"/>
          <p:cNvSpPr txBox="1">
            <a:spLocks noGrp="1"/>
          </p:cNvSpPr>
          <p:nvPr>
            <p:ph type="body" idx="2"/>
          </p:nvPr>
        </p:nvSpPr>
        <p:spPr>
          <a:xfrm>
            <a:off x="404515" y="5658983"/>
            <a:ext cx="396746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4" name="Google Shape;294;p57"/>
          <p:cNvSpPr txBox="1">
            <a:spLocks noGrp="1"/>
          </p:cNvSpPr>
          <p:nvPr>
            <p:ph type="body" idx="3"/>
          </p:nvPr>
        </p:nvSpPr>
        <p:spPr>
          <a:xfrm>
            <a:off x="4772026" y="1734740"/>
            <a:ext cx="3967460" cy="38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57"/>
          <p:cNvSpPr txBox="1">
            <a:spLocks noGrp="1"/>
          </p:cNvSpPr>
          <p:nvPr>
            <p:ph type="body" idx="4"/>
          </p:nvPr>
        </p:nvSpPr>
        <p:spPr>
          <a:xfrm>
            <a:off x="4772026" y="5658983"/>
            <a:ext cx="396746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6" name="Google Shape;296;p57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7" name="Google Shape;29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9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1" name="Google Shape;30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9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9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0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6" name="Google Shape;30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0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9" name="Google Shape;30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2" name="Google Shape;31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1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4" name="Google Shape;31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7" name="Google Shape;31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9" name="Google Shape;31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3" name="Google Shape;32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5" name="Google Shape;32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5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8" name="Google Shape;32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5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5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3" name="Google Shape;33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6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6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6" name="Google Shape;33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9" name="Google Shape;33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1" name="Google Shape;34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9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  <a:defRPr sz="3600" b="1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9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49" name="Google Shape;34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0"/>
          <p:cNvSpPr txBox="1">
            <a:spLocks noGrp="1"/>
          </p:cNvSpPr>
          <p:nvPr>
            <p:ph type="title"/>
          </p:nvPr>
        </p:nvSpPr>
        <p:spPr>
          <a:xfrm>
            <a:off x="457200" y="27732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  <a:defRPr sz="2800" b="1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0"/>
          <p:cNvSpPr txBox="1">
            <a:spLocks noGrp="1"/>
          </p:cNvSpPr>
          <p:nvPr>
            <p:ph type="body" idx="1"/>
          </p:nvPr>
        </p:nvSpPr>
        <p:spPr>
          <a:xfrm>
            <a:off x="457200" y="13387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54" name="Google Shape;354;p70"/>
          <p:cNvCxnSpPr/>
          <p:nvPr/>
        </p:nvCxnSpPr>
        <p:spPr>
          <a:xfrm>
            <a:off x="457200" y="1090001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70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6" name="Google Shape;35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1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" name="Google Shape;35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7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73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7" name="Google Shape;367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73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bg>
      <p:bgPr>
        <a:solidFill>
          <a:srgbClr val="BFBFBF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4"/>
          <p:cNvSpPr/>
          <p:nvPr/>
        </p:nvSpPr>
        <p:spPr>
          <a:xfrm>
            <a:off x="609600" y="2582678"/>
            <a:ext cx="8382000" cy="1524000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74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None/>
              <a:defRPr sz="28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74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74"/>
          <p:cNvSpPr txBox="1">
            <a:spLocks noGrp="1"/>
          </p:cNvSpPr>
          <p:nvPr>
            <p:ph type="title"/>
          </p:nvPr>
        </p:nvSpPr>
        <p:spPr>
          <a:xfrm>
            <a:off x="312864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0" name="Google Shape;380;p7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381" name="Google Shape;381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7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9" name="Google Shape;389;p76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390" name="Google Shape;390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7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8" name="Google Shape;398;p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9" name="Google Shape;399;p7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0" name="Google Shape;400;p7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401" name="Google Shape;40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p7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78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0" name="Google Shape;410;p78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78"/>
          <p:cNvSpPr txBox="1">
            <a:spLocks noGrp="1"/>
          </p:cNvSpPr>
          <p:nvPr>
            <p:ph type="body" idx="4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412" name="Google Shape;41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7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9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0" name="Google Shape;420;p7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421" name="Google Shape;421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7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None/>
              <a:defRPr sz="20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8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8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430" name="Google Shape;43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8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8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7" name="Google Shape;437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81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3" name="Google Shape;44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8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82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8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83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4"/>
          <p:cNvSpPr txBox="1">
            <a:spLocks noGrp="1"/>
          </p:cNvSpPr>
          <p:nvPr>
            <p:ph type="body" idx="1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9" name="Google Shape;459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8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p8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3" name="Google Shape;47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p8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90"/>
          <p:cNvSpPr txBox="1">
            <a:spLocks noGrp="1"/>
          </p:cNvSpPr>
          <p:nvPr>
            <p:ph type="body" idx="1"/>
          </p:nvPr>
        </p:nvSpPr>
        <p:spPr>
          <a:xfrm rot="5400000">
            <a:off x="579438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1" name="Google Shape;481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90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90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ronk@uw.edu" TargetMode="External"/><Relationship Id="rId3" Type="http://schemas.openxmlformats.org/officeDocument/2006/relationships/hyperlink" Target="https://washington.zoom.us/j/346891888" TargetMode="External"/><Relationship Id="rId7" Type="http://schemas.openxmlformats.org/officeDocument/2006/relationships/hyperlink" Target="mailto:vicka@uw.edu" TargetMode="External"/><Relationship Id="rId12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rhodes@uw.edu" TargetMode="External"/><Relationship Id="rId11" Type="http://schemas.openxmlformats.org/officeDocument/2006/relationships/hyperlink" Target="mailto:corehelp@uw.edu" TargetMode="External"/><Relationship Id="rId5" Type="http://schemas.openxmlformats.org/officeDocument/2006/relationships/hyperlink" Target="mailto:lldecker@uw.edu" TargetMode="External"/><Relationship Id="rId10" Type="http://schemas.openxmlformats.org/officeDocument/2006/relationships/hyperlink" Target="mailto:acs229@uw.edu" TargetMode="External"/><Relationship Id="rId4" Type="http://schemas.openxmlformats.org/officeDocument/2006/relationships/hyperlink" Target="mailto:kirsten5@uw.edu" TargetMode="External"/><Relationship Id="rId9" Type="http://schemas.openxmlformats.org/officeDocument/2006/relationships/hyperlink" Target="mailto:vinceg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5-061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ldecker@uw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zaral@uw.edu" TargetMode="External"/><Relationship Id="rId5" Type="http://schemas.openxmlformats.org/officeDocument/2006/relationships/hyperlink" Target="https://www.ehs.washington.edu/about/latest-news/two-new-federal-policies-impacting-research-synthetic-nucleic-acids-and-biological" TargetMode="External"/><Relationship Id="rId4" Type="http://schemas.openxmlformats.org/officeDocument/2006/relationships/hyperlink" Target="mailto:ehsbio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s.washington.edu/about/latest-news/two-new-federal-policies-impacting-research-synthetic-nucleic-acids-and-biologic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e.uw.edu/gca/sites/default/files/SAGE%20Modification%20Checklist.xlsx" TargetMode="External"/><Relationship Id="rId13" Type="http://schemas.openxmlformats.org/officeDocument/2006/relationships/hyperlink" Target="https://outlook.office365.com/book/ORISHelp1@cloud.washington.edu/?login_hint" TargetMode="External"/><Relationship Id="rId3" Type="http://schemas.openxmlformats.org/officeDocument/2006/relationships/hyperlink" Target="https://www.washington.edu/research/faq/what-do-i-do-if-i-receive-noa/" TargetMode="External"/><Relationship Id="rId7" Type="http://schemas.openxmlformats.org/officeDocument/2006/relationships/hyperlink" Target="https://www.washington.edu/research/forms-and-templates/checklist-osp-gca-mods-in-sage/" TargetMode="External"/><Relationship Id="rId12" Type="http://schemas.openxmlformats.org/officeDocument/2006/relationships/hyperlink" Target="https://www.washington.edu/research/learning/online/index.php/lessons/sage-awards-resourc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washington.edu/research/tools/sage/guide/awards/awards-comments-history/" TargetMode="External"/><Relationship Id="rId11" Type="http://schemas.openxmlformats.org/officeDocument/2006/relationships/hyperlink" Target="https://www.washington.edu/research/learning/online/index.php/lessons/sage-budget-resources/" TargetMode="External"/><Relationship Id="rId5" Type="http://schemas.openxmlformats.org/officeDocument/2006/relationships/hyperlink" Target="https://www.washington.edu/research/tools/sage/guide/awards/awards-supporting-attachments/" TargetMode="External"/><Relationship Id="rId10" Type="http://schemas.openxmlformats.org/officeDocument/2006/relationships/hyperlink" Target="https://finance.uw.edu/gca/award-lifecycle/award-setup/modifications" TargetMode="External"/><Relationship Id="rId4" Type="http://schemas.openxmlformats.org/officeDocument/2006/relationships/hyperlink" Target="https://www.washington.edu/research/myresearch-lifecycle/setup/financials/#asr-checklist-pi-campus" TargetMode="External"/><Relationship Id="rId9" Type="http://schemas.openxmlformats.org/officeDocument/2006/relationships/hyperlink" Target="https://www.washington.edu/research/faq/what-info-to-include-asr-mod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program.org/portal?site=430&amp;stageID=47583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denwhitehouse.archives.gov/wp-content/uploads/2024/02/OSTP-Foreign-Talent-Recruitment-Program-Guidelines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program.org/portal?site=430&amp;stageID=47583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researchsecurity@uw.ed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compliance/foreign-interests-in-sponsored-program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washington.edu/research/wp-content/uploads/UW-Presidential-Memo-on-MFTR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osp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finance.uw.edu/teams/sponsored-programs-finance" TargetMode="External"/><Relationship Id="rId4" Type="http://schemas.openxmlformats.org/officeDocument/2006/relationships/hyperlink" Target="https://finance.uw.edu/gca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w.edu/initiatives/aid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w.edu/initiatives/aide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aide-initiative@u.washington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biportal.uw.edu/catalog?sa=research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biportal.uw.edu/catalog?sa=research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mailchi.mp/325e52063231/instructions-for-unassigned-subawards-report?e=0aead02fb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ruthtrumpold.id.au/destech/?page_id=57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W9229i_wGkSZoBYqxQYL0nclPm6GAzhPjyaQWAR-VNhUMzZUOE0xRFdWMklUUkZUUlJWSVVZSDFIQi4u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finance?id=kb_article_view&amp;sysparm_article=KB0033565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gcahelp@uw.ed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ruthtrumpold.id.au/destech/?page_id=57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osp-gca-mods-executive-branch-actions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washington.edu/provost/federal-policy-updates/" TargetMode="External"/><Relationship Id="rId5" Type="http://schemas.openxmlformats.org/officeDocument/2006/relationships/hyperlink" Target="https://www.washington.edu/research/or/guidance-on-new-admin-policy/" TargetMode="External"/><Relationship Id="rId4" Type="http://schemas.openxmlformats.org/officeDocument/2006/relationships/hyperlink" Target="https://www.washington.edu/research/myresearch-lifecycle/manage/award-changes/#stop-resume-exec-directive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gcahelp@uw.edu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urgent-osp-asr-mod-and-subawards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ospsubs@uw.edu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ospsubs@uw.edu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ospsubs@uw.edu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certificateresearchadmin-uwashington.talentlms.com/plus/catalog/courses/185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1"/>
          <p:cNvSpPr txBox="1">
            <a:spLocks noGrp="1"/>
          </p:cNvSpPr>
          <p:nvPr>
            <p:ph type="title" idx="4294967295"/>
          </p:nvPr>
        </p:nvSpPr>
        <p:spPr>
          <a:xfrm>
            <a:off x="10350" y="-43425"/>
            <a:ext cx="91233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| Monthly Research Administration Meeting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1"/>
          <p:cNvSpPr txBox="1"/>
          <p:nvPr/>
        </p:nvSpPr>
        <p:spPr>
          <a:xfrm>
            <a:off x="0" y="424675"/>
            <a:ext cx="91440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13, 2025, 9:00 AM – 10:30 AM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Webinar</a:t>
            </a:r>
            <a:r>
              <a:rPr lang="en-US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https://washington.zoom.us/j/346891888</a:t>
            </a:r>
            <a:endParaRPr sz="11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“CC” to Show Captions in your Zoom Controls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2" name="Google Shape;492;p91"/>
          <p:cNvGraphicFramePr/>
          <p:nvPr/>
        </p:nvGraphicFramePr>
        <p:xfrm>
          <a:off x="297688" y="1183975"/>
          <a:ext cx="8577950" cy="4419625"/>
        </p:xfrm>
        <a:graphic>
          <a:graphicData uri="http://schemas.openxmlformats.org/drawingml/2006/table">
            <a:tbl>
              <a:tblPr firstRow="1" firstCol="1" bandRow="1">
                <a:noFill/>
                <a:tableStyleId>{199560AC-552E-48FF-AED6-67C927DC5963}</a:tableStyleId>
              </a:tblPr>
              <a:tblGrid>
                <a:gridCol w="358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TOPIC 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PRESENTER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EMAIL 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MIN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-US" sz="900" u="sng" strike="noStrike" cap="none">
                          <a:solidFill>
                            <a:srgbClr val="000000"/>
                          </a:solidFill>
                        </a:rPr>
                        <a:t> </a:t>
                      </a:r>
                      <a:endParaRPr sz="9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•Framework for Nucleic Acid Synthesis Screening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•Dual Use Research of Concern (DURC)</a:t>
                      </a:r>
                      <a:endParaRPr sz="1200" b="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Lesley Decker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EH&amp;S Biosafety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lldecker@uw.edu</a:t>
                      </a:r>
                      <a:endParaRPr sz="900" u="sng" strike="noStrike" cap="none">
                        <a:solidFill>
                          <a:schemeClr val="hlink"/>
                        </a:solidFill>
                      </a:endParaRPr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10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Research Security Updates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Carol Rhodes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Office of Sponsored Programs</a:t>
                      </a:r>
                      <a:endParaRPr sz="900" b="1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carhodes@uw.edu</a:t>
                      </a:r>
                      <a:r>
                        <a:rPr lang="en-US" sz="9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10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AIDE Initiative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Mandy Morneault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Office of Research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vicka@uw.edu</a:t>
                      </a:r>
                      <a:r>
                        <a:rPr lang="en-US" sz="9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10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Grant Reporting Update</a:t>
                      </a:r>
                      <a:endParaRPr sz="9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Mandy Morneault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/>
                        <a:t>Office of Research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Aron Knapp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strike="noStrike" cap="none"/>
                        <a:t>Office of Research Information Services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vicka@uw.edu</a:t>
                      </a:r>
                      <a:r>
                        <a:rPr lang="en-US" sz="900" u="sng" strike="noStrike" cap="none">
                          <a:solidFill>
                            <a:srgbClr val="000000"/>
                          </a:solidFill>
                        </a:rPr>
                        <a:t> </a:t>
                      </a:r>
                      <a:endParaRPr sz="900" u="sng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aronk@uw.edu</a:t>
                      </a:r>
                      <a:r>
                        <a:rPr lang="en-US" sz="900" u="sng" strike="noStrike" cap="none">
                          <a:solidFill>
                            <a:srgbClr val="000000"/>
                          </a:solidFill>
                        </a:rPr>
                        <a:t> </a:t>
                      </a:r>
                      <a:endParaRPr sz="900" u="sng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10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Subaward Supplier Invoice Routing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Vince Gonzalez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Grant &amp; Contract Accounting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vinceg@uw.edu</a:t>
                      </a:r>
                      <a:r>
                        <a:rPr lang="en-US" sz="9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5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Stop Work Order Award Line Special Condition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Vince Gonzalez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Grant &amp; Contract Accounting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vinceg@uw.edu</a:t>
                      </a:r>
                      <a:r>
                        <a:rPr lang="en-US" sz="9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5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Subaward Update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Amanda Snyder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Office of Sponsored Programs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acs229@uw.edu</a:t>
                      </a:r>
                      <a:r>
                        <a:rPr lang="en-US" sz="9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5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CORE Update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Laurie Stephan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Collaborative On Research Education (CORE)</a:t>
                      </a:r>
                      <a:endParaRPr sz="900" u="none" strike="noStrike" cap="none"/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corehelp@uw.edu</a:t>
                      </a:r>
                      <a:r>
                        <a:rPr lang="en-US" sz="900" u="sng" strike="noStrike" cap="none"/>
                        <a:t> </a:t>
                      </a:r>
                      <a:endParaRPr sz="9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Open Q&amp;A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3F3F3F"/>
                          </a:solidFill>
                        </a:rPr>
                        <a:t>Presenters</a:t>
                      </a:r>
                      <a:endParaRPr sz="9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0" marR="1143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20</a:t>
                      </a:r>
                      <a:endParaRPr sz="1300" u="none" strike="noStrike" cap="none"/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3" name="Google Shape;493;p91"/>
          <p:cNvSpPr txBox="1"/>
          <p:nvPr/>
        </p:nvSpPr>
        <p:spPr>
          <a:xfrm>
            <a:off x="86563" y="5973900"/>
            <a:ext cx="91233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MEETING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10, 2025 9:00 AM - 10:00 AM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Questions about MRAM? email</a:t>
            </a:r>
            <a:r>
              <a:rPr lang="en-US" sz="1100" b="0" i="0" u="none" strike="noStrike" cap="none">
                <a:solidFill>
                  <a:srgbClr val="5F497A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sng" strike="noStrike" cap="none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12"/>
              </a:rPr>
              <a:t>mramques@uw.edu</a:t>
            </a:r>
            <a:r>
              <a:rPr lang="en-US" sz="1100" b="0" i="0" u="none" strike="noStrike" cap="none">
                <a:solidFill>
                  <a:srgbClr val="5F497A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UPDATED REGULATORY REQUIREMENTS</a:t>
            </a:r>
            <a:endParaRPr/>
          </a:p>
        </p:txBody>
      </p:sp>
      <p:sp>
        <p:nvSpPr>
          <p:cNvPr id="557" name="Google Shape;557;p10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4839795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Released May 2024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Implement in May 2025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Unified oversight for research on biological agents and toxins that, when enhanced, </a:t>
            </a:r>
            <a:r>
              <a:rPr lang="en-US"/>
              <a:t>have potential to pose risks </a:t>
            </a:r>
            <a:r>
              <a:rPr lang="en-US" b="0"/>
              <a:t>to public health, agriculture, food security, economic security, or national security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Supersedes previous DURC and P3CO policies</a:t>
            </a:r>
            <a:endParaRPr/>
          </a:p>
        </p:txBody>
      </p:sp>
      <p:pic>
        <p:nvPicPr>
          <p:cNvPr id="558" name="Google Shape;558;p100" descr="A manual cover with the American Presidential Seal entitled &quot;United States Government Policy Oversight of Dual Use Research of Concern and Pathogens with Enhanced Pandemic Potential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550" y="1687359"/>
            <a:ext cx="3428700" cy="454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</a:t>
            </a:r>
            <a:endParaRPr/>
          </a:p>
        </p:txBody>
      </p:sp>
      <p:pic>
        <p:nvPicPr>
          <p:cNvPr id="565" name="Google Shape;565;p101" descr="A picture of a person in a labcoat and blue gloves holding a petri dish with a pipet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2082800"/>
            <a:ext cx="2357967" cy="35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01"/>
          <p:cNvSpPr txBox="1">
            <a:spLocks noGrp="1"/>
          </p:cNvSpPr>
          <p:nvPr>
            <p:ph type="body" idx="1"/>
          </p:nvPr>
        </p:nvSpPr>
        <p:spPr>
          <a:xfrm>
            <a:off x="2858257" y="1555751"/>
            <a:ext cx="5680180" cy="41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To strengthen oversight of life sciences research throughout the research life cycle by: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Defining an </a:t>
            </a:r>
            <a:r>
              <a:rPr lang="en-US" sz="2100"/>
              <a:t>expanded scope of agents and tox</a:t>
            </a:r>
            <a:r>
              <a:rPr lang="en-US" sz="2100" b="0"/>
              <a:t>ins subject to oversight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Providing a </a:t>
            </a:r>
            <a:r>
              <a:rPr lang="en-US" sz="2100"/>
              <a:t>unified framework </a:t>
            </a:r>
            <a:r>
              <a:rPr lang="en-US" sz="2100" b="0"/>
              <a:t>to assess for safety, security, and ethical considerations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Delineating </a:t>
            </a:r>
            <a:r>
              <a:rPr lang="en-US" sz="2100"/>
              <a:t>roles and responsibilities </a:t>
            </a:r>
            <a:r>
              <a:rPr lang="en-US" sz="2100" b="0"/>
              <a:t>for PIs, institutions, and federal departments and agencies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TWO CATEGORIES OF RESEARCH </a:t>
            </a:r>
            <a:r>
              <a:rPr lang="en-US" sz="1600" b="0"/>
              <a:t>(1 of 2)</a:t>
            </a:r>
            <a:endParaRPr b="0"/>
          </a:p>
        </p:txBody>
      </p:sp>
      <p:graphicFrame>
        <p:nvGraphicFramePr>
          <p:cNvPr id="573" name="Google Shape;573;p102"/>
          <p:cNvGraphicFramePr/>
          <p:nvPr/>
        </p:nvGraphicFramePr>
        <p:xfrm>
          <a:off x="205740" y="178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{C3A22CC6-D847-4ED5-BACD-66457D93D964}</a:tableStyleId>
              </a:tblPr>
              <a:tblGrid>
                <a:gridCol w="43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1: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Dual Use Research of Concern (DURC)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2: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Pathogen with Enhanced Pandemic Potential (PEPP)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Research that could easily be misused or misapplied to cause harm and pose a significant threat to public health and safety, agriculture, animals, environment, and national security.</a:t>
                      </a:r>
                      <a:endParaRPr sz="14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Modifying a microorganism to create a “pathogen with enhanced pandemic potential”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Capable of uncontrolled spread and severe disease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Significant threat to public health, health systems, or national security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TWO CATEGORIES OF RESEARCH </a:t>
            </a:r>
            <a:r>
              <a:rPr lang="en-US" sz="1600" b="0"/>
              <a:t>(2 of 2)</a:t>
            </a:r>
            <a:endParaRPr b="0"/>
          </a:p>
        </p:txBody>
      </p:sp>
      <p:graphicFrame>
        <p:nvGraphicFramePr>
          <p:cNvPr id="580" name="Google Shape;580;p103"/>
          <p:cNvGraphicFramePr/>
          <p:nvPr/>
        </p:nvGraphicFramePr>
        <p:xfrm>
          <a:off x="205740" y="178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{C3A22CC6-D847-4ED5-BACD-66457D93D964}</a:tableStyleId>
              </a:tblPr>
              <a:tblGrid>
                <a:gridCol w="43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1: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Dual Use Research of Concern (DURC)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2: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Pathogen with Enhanced Pandemic Potential (PEPP)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All select agents and toxins in any amount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Risk Group 3 or 4 pathogens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Pathogens requiring BSL-3 or BSL-4 containment</a:t>
                      </a:r>
                      <a:endParaRPr sz="14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Any microorganism could be modified into a PEPP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Includes genetic modifications and other types of experiments</a:t>
                      </a:r>
                      <a:endParaRPr sz="1400" u="none" strike="noStrike" cap="none"/>
                    </a:p>
                    <a:p>
                      <a:pPr marL="34290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CATEGORY 1 OR 2 RESEARCH:</a:t>
            </a:r>
            <a:endParaRPr/>
          </a:p>
        </p:txBody>
      </p:sp>
      <p:sp>
        <p:nvSpPr>
          <p:cNvPr id="587" name="Google Shape;587;p104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8053144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b="0"/>
              <a:t>Research must fulfill </a:t>
            </a:r>
            <a:r>
              <a:rPr lang="en-US" b="0" u="sng"/>
              <a:t>three</a:t>
            </a:r>
            <a:r>
              <a:rPr lang="en-US" b="0"/>
              <a:t> criteria to qualify as Category 1 or 2 research: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B2E83"/>
              </a:buClr>
              <a:buSzPts val="1000"/>
              <a:buNone/>
            </a:pPr>
            <a:endParaRPr sz="1000" b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Involves </a:t>
            </a:r>
            <a:r>
              <a:rPr lang="en-US"/>
              <a:t>biological agents </a:t>
            </a:r>
            <a:r>
              <a:rPr lang="en-US" b="0"/>
              <a:t>within the category scope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Specific </a:t>
            </a:r>
            <a:r>
              <a:rPr lang="en-US"/>
              <a:t>experimental outcomes </a:t>
            </a:r>
            <a:r>
              <a:rPr lang="en-US" b="0"/>
              <a:t>or actions are reasonably anticipated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Specific </a:t>
            </a:r>
            <a:r>
              <a:rPr lang="en-US"/>
              <a:t>potential effects </a:t>
            </a:r>
            <a:r>
              <a:rPr lang="en-US" b="0"/>
              <a:t>should those outcomes or actions occur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None/>
            </a:pPr>
            <a:endParaRPr b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/>
              <a:t>Note that being an agent within scope only fulfills </a:t>
            </a:r>
            <a:r>
              <a:rPr lang="en-US" sz="2000" b="0" u="sng"/>
              <a:t>one</a:t>
            </a:r>
            <a:r>
              <a:rPr lang="en-US" sz="2000" b="0"/>
              <a:t> criteria.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FOR ASSESSMENT</a:t>
            </a:r>
            <a:endParaRPr/>
          </a:p>
        </p:txBody>
      </p:sp>
      <p:sp>
        <p:nvSpPr>
          <p:cNvPr id="594" name="Google Shape;594;p105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Principal Investigator (PI) assesses </a:t>
            </a:r>
            <a:r>
              <a:rPr lang="en-US" b="0"/>
              <a:t>and notifies the funding agency if research may be either Category 1 or 2.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If likely to be funded, the funding agency notifies the </a:t>
            </a:r>
            <a:r>
              <a:rPr lang="en-US"/>
              <a:t>Institutional Review Entity (IRE) </a:t>
            </a:r>
            <a:r>
              <a:rPr lang="en-US" b="0"/>
              <a:t>at PI’s institution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IRE reviews communicates their assessment back to the funding agency.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funding agency will confirm </a:t>
            </a:r>
            <a:r>
              <a:rPr lang="en-US" b="0"/>
              <a:t>the determination.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IF CATEGORY 1 OR 2</a:t>
            </a:r>
            <a:endParaRPr/>
          </a:p>
        </p:txBody>
      </p:sp>
      <p:sp>
        <p:nvSpPr>
          <p:cNvPr id="601" name="Google Shape;601;p106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IRE and PI work together on a </a:t>
            </a:r>
            <a:r>
              <a:rPr lang="en-US"/>
              <a:t>risk-benefit assessment and risk mitigation plan </a:t>
            </a:r>
            <a:r>
              <a:rPr lang="en-US" b="0"/>
              <a:t>that is then submitted to the funding agency.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funding agency must approve </a:t>
            </a:r>
            <a:r>
              <a:rPr lang="en-US" b="0"/>
              <a:t>the risk mitigation plan in order for the experiments to proceed.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Responsible communication </a:t>
            </a:r>
            <a:r>
              <a:rPr lang="en-US" b="0"/>
              <a:t>of research findings will be emphasized.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b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CONTINUOUS ASSESSMENT</a:t>
            </a:r>
            <a:endParaRPr/>
          </a:p>
        </p:txBody>
      </p:sp>
      <p:sp>
        <p:nvSpPr>
          <p:cNvPr id="608" name="Google Shape;608;p107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PI is responsible to </a:t>
            </a:r>
            <a:r>
              <a:rPr lang="en-US" b="0" i="1"/>
              <a:t>continually</a:t>
            </a:r>
            <a:r>
              <a:rPr lang="en-US" b="0"/>
              <a:t> assess at all stages of work, not only at proposal or award.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For changes, the PI must initiate an IRE review.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For </a:t>
            </a:r>
            <a:r>
              <a:rPr lang="en-US" b="0" u="sng"/>
              <a:t>existing</a:t>
            </a:r>
            <a:r>
              <a:rPr lang="en-US" b="0"/>
              <a:t> NIH grants as of May 2025, assessments due at the time of Research Performance Progress Report (RPPR).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/>
              <a:t>Include as part of Just-in-Time (JIT) materials submitted on or after May 6, 2025.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D7A27"/>
              </a:buClr>
              <a:buSzPts val="2200"/>
              <a:buFont typeface="Merriweather Sans"/>
              <a:buChar char="&gt;"/>
            </a:pPr>
            <a:r>
              <a:rPr lang="en-US" sz="2200" b="0" u="sng">
                <a:solidFill>
                  <a:srgbClr val="9D7A2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https://grants.nih.gov/grants/guide/notice-files/NOT-OD-25-061.html</a:t>
            </a:r>
            <a:r>
              <a:rPr lang="en-US" sz="2200" b="0">
                <a:solidFill>
                  <a:srgbClr val="9D7A27"/>
                </a:solidFill>
              </a:rPr>
              <a:t>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UW IMPLEMENTATION PLANS </a:t>
            </a:r>
            <a:r>
              <a:rPr lang="en-US" sz="1600" b="0"/>
              <a:t>(2 of 2)</a:t>
            </a:r>
            <a:endParaRPr b="0"/>
          </a:p>
        </p:txBody>
      </p:sp>
      <p:sp>
        <p:nvSpPr>
          <p:cNvPr id="615" name="Google Shape;615;p108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Maintain </a:t>
            </a:r>
            <a:r>
              <a:rPr lang="en-US"/>
              <a:t>Institutional Review Entity (IRE) as a subcommittee of the UW Institutional Biosafety Committee (IBC)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PI self-assessment worksheet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DURC-PEPP application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Updated EH&amp;S trainings to include DURC-PEPP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Updates to Biological Use Authorization (BUA)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Outreach to UW biological research community</a:t>
            </a:r>
            <a:endParaRPr b="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</a:pPr>
            <a:r>
              <a:rPr lang="en-US"/>
              <a:t>EH&amp;S CONTACTS</a:t>
            </a:r>
            <a:endParaRPr/>
          </a:p>
        </p:txBody>
      </p:sp>
      <p:sp>
        <p:nvSpPr>
          <p:cNvPr id="621" name="Google Shape;621;p109"/>
          <p:cNvSpPr txBox="1"/>
          <p:nvPr/>
        </p:nvSpPr>
        <p:spPr>
          <a:xfrm>
            <a:off x="726845" y="1851650"/>
            <a:ext cx="8107500" cy="4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LESLEY DECKER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Biosafety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EH&amp;S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lldecker@uw.edu</a:t>
            </a: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206-221-5524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ehsbio@uw.edu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 new federal policies impacting research with synthetic nucleic acids and biological agents and toxins expected in May 2025 | EHS</a:t>
            </a:r>
            <a:r>
              <a:rPr lang="en-US" sz="2400" b="1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1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09"/>
          <p:cNvSpPr txBox="1">
            <a:spLocks noGrp="1"/>
          </p:cNvSpPr>
          <p:nvPr>
            <p:ph type="body" idx="1"/>
          </p:nvPr>
        </p:nvSpPr>
        <p:spPr>
          <a:xfrm>
            <a:off x="4704008" y="1851026"/>
            <a:ext cx="3540162" cy="420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ZARA LLEWELLYN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Assistant Director for Research Safety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EH&amp;S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 u="sng">
                <a:solidFill>
                  <a:schemeClr val="hlink"/>
                </a:solidFill>
                <a:hlinkClick r:id="rId6"/>
              </a:rPr>
              <a:t>zaral@uw.edu</a:t>
            </a:r>
            <a:r>
              <a:rPr lang="en-US" b="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206-221-2676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"/>
              <a:buNone/>
            </a:pPr>
            <a:r>
              <a:rPr lang="en-US" sz="4400" u="sng">
                <a:solidFill>
                  <a:schemeClr val="hlink"/>
                </a:solidFill>
                <a:latin typeface="Encode Sans"/>
                <a:ea typeface="Encode Sans"/>
                <a:cs typeface="Encode Sans"/>
                <a:sym typeface="Encode Sans"/>
                <a:hlinkClick r:id="rId3"/>
              </a:rPr>
              <a:t>TWO NEW FEDERAL POLICIES IMPACTING BIOLOGICAL RESEARCH EXPECTED MAY 2025</a:t>
            </a:r>
            <a:endParaRPr/>
          </a:p>
        </p:txBody>
      </p:sp>
      <p:sp>
        <p:nvSpPr>
          <p:cNvPr id="499" name="Google Shape;499;p92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137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LESLEY DECKER, MS, RBP (ABSA)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EH&amp;S BIOSAFETY MANAGER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 MEETING, MARCH 2025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0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 RESOURCES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Award Setup &amp; Modification Requests</a:t>
            </a:r>
            <a:r>
              <a:rPr lang="en-US" sz="14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/>
          </a:p>
        </p:txBody>
      </p:sp>
      <p:sp>
        <p:nvSpPr>
          <p:cNvPr id="629" name="Google Shape;629;p110"/>
          <p:cNvSpPr txBox="1">
            <a:spLocks noGrp="1"/>
          </p:cNvSpPr>
          <p:nvPr>
            <p:ph type="body" idx="2"/>
          </p:nvPr>
        </p:nvSpPr>
        <p:spPr>
          <a:xfrm>
            <a:off x="608775" y="1812925"/>
            <a:ext cx="8100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&gt;"/>
            </a:pPr>
            <a:r>
              <a:rPr lang="en-US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do I do if I received a Notice of Award?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/>
              <a:t>Review</a:t>
            </a:r>
            <a:r>
              <a:rPr lang="en-US" sz="2000"/>
              <a:t> </a:t>
            </a:r>
            <a:r>
              <a:rPr lang="en-US" sz="20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Checklist: Award Setup Request Steps for PI/Campus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/>
              <a:t>Always</a:t>
            </a:r>
            <a:r>
              <a:rPr lang="en-US" sz="2000"/>
              <a:t> include relevant </a:t>
            </a:r>
            <a:r>
              <a:rPr lang="en-US" sz="20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attachments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/>
              <a:t>Read </a:t>
            </a:r>
            <a:r>
              <a:rPr lang="en-US" sz="2000" u="sng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&amp; History</a:t>
            </a:r>
            <a:r>
              <a:rPr lang="en-US" sz="2000" b="1">
                <a:solidFill>
                  <a:schemeClr val="accent6"/>
                </a:solidFill>
              </a:rPr>
              <a:t> </a:t>
            </a:r>
            <a:r>
              <a:rPr lang="en-US" sz="2000"/>
              <a:t>before contacting OSP/GCA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/>
              <a:t>MODs: </a:t>
            </a:r>
            <a:r>
              <a:rPr lang="en-US" sz="2000"/>
              <a:t>Review </a:t>
            </a:r>
            <a:r>
              <a:rPr lang="en-US" sz="2000" u="sng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OSP/GCA MOD Checklist</a:t>
            </a:r>
            <a:r>
              <a:rPr lang="en-US" sz="2000"/>
              <a:t> and </a:t>
            </a:r>
            <a:r>
              <a:rPr lang="en-US" sz="2000" u="sng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 Only MOD Checklist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u="sng">
                <a:solidFill>
                  <a:schemeClr val="accent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 OSP your ASR/MOD story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&gt;"/>
            </a:pPr>
            <a:r>
              <a:rPr lang="en-US" sz="2000"/>
              <a:t>Need to change a Grant Name in WD? - Send </a:t>
            </a:r>
            <a:r>
              <a:rPr lang="en-US" sz="2000" u="sng">
                <a:solidFill>
                  <a:schemeClr val="accent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 Only MOD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&gt;"/>
            </a:pPr>
            <a:r>
              <a:rPr lang="en-US" sz="2000" u="sng">
                <a:solidFill>
                  <a:schemeClr val="accent6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Resources</a:t>
            </a:r>
            <a:r>
              <a:rPr lang="en-US" sz="2000">
                <a:solidFill>
                  <a:schemeClr val="accent6"/>
                </a:solidFill>
              </a:rPr>
              <a:t> </a:t>
            </a:r>
            <a:r>
              <a:rPr lang="en-US" sz="2000"/>
              <a:t>and </a:t>
            </a:r>
            <a:r>
              <a:rPr lang="en-US" sz="2000" u="sng">
                <a:solidFill>
                  <a:schemeClr val="accent6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Awards &amp; Mods Resources</a:t>
            </a:r>
            <a:r>
              <a:rPr lang="en-US" sz="2000"/>
              <a:t>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 Sans"/>
              <a:buChar char="&gt;"/>
            </a:pPr>
            <a:r>
              <a:rPr lang="en-US" sz="2000" u="sng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 Teams Appointment for SAGE Support</a:t>
            </a:r>
            <a:endParaRPr sz="20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1"/>
          <p:cNvSpPr txBox="1">
            <a:spLocks noGrp="1"/>
          </p:cNvSpPr>
          <p:nvPr>
            <p:ph type="title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Security Update 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Security Update</a:t>
            </a:r>
            <a:endParaRPr sz="4250" b="0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35" name="Google Shape;635;p111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Rhodes, Director, Office of Sponsored Programs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March 2025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2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Security Training</a:t>
            </a:r>
            <a:endParaRPr/>
          </a:p>
        </p:txBody>
      </p:sp>
      <p:sp>
        <p:nvSpPr>
          <p:cNvPr id="642" name="Google Shape;642;p112"/>
          <p:cNvSpPr txBox="1">
            <a:spLocks noGrp="1"/>
          </p:cNvSpPr>
          <p:nvPr>
            <p:ph type="body" idx="2"/>
          </p:nvPr>
        </p:nvSpPr>
        <p:spPr>
          <a:xfrm>
            <a:off x="665905" y="142795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Font typeface="Open Sans"/>
              <a:buChar char="&gt;"/>
            </a:pPr>
            <a:r>
              <a:rPr lang="en-US" sz="2300"/>
              <a:t>Covered institutions applying for federal funding must implement a research security training program; the UW will provide through an outside vendor (CITI).</a:t>
            </a:r>
            <a:endParaRPr sz="23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&gt;"/>
            </a:pPr>
            <a:r>
              <a:rPr lang="en-US" sz="2300"/>
              <a:t>Some federal sponsors require institutions certify all covered individuals have taken the training before proposal submission. </a:t>
            </a:r>
            <a:endParaRPr sz="2300" b="1"/>
          </a:p>
          <a:p>
            <a:pPr marL="91440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The definition of covered individual varies depending on the federal agency.</a:t>
            </a:r>
            <a:endParaRPr sz="1900"/>
          </a:p>
          <a:p>
            <a:pPr marL="45720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Covered individuals must complete all four Research Security Training Modules in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CITI</a:t>
            </a:r>
            <a:r>
              <a:rPr lang="en-US" sz="2300"/>
              <a:t>.</a:t>
            </a:r>
            <a:endParaRPr sz="2300"/>
          </a:p>
          <a:p>
            <a:pPr marL="91440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We encourage all covered individuals take this training as soon as possible. </a:t>
            </a:r>
            <a:endParaRPr sz="1900" b="1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3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Covered Individual Definition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13"/>
          <p:cNvSpPr txBox="1">
            <a:spLocks noGrp="1"/>
          </p:cNvSpPr>
          <p:nvPr>
            <p:ph type="body" idx="2"/>
          </p:nvPr>
        </p:nvSpPr>
        <p:spPr>
          <a:xfrm>
            <a:off x="659300" y="1412800"/>
            <a:ext cx="8196300" cy="4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100"/>
              <a:t>An individual who (A) contributes in a substantive, meaningful way to the scientific development or execution of an R&amp;D project proposed to be carried out with an . . . award from a Federal research agency; and (B) is designated as a covered individual by the Federal research agency concerned.</a:t>
            </a:r>
            <a:endParaRPr sz="21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100"/>
              <a:t>See </a:t>
            </a:r>
            <a:r>
              <a:rPr lang="en-US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Science and Technology Policy (OSTP) Memo</a:t>
            </a:r>
            <a:endParaRPr sz="21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>
              <a:solidFill>
                <a:srgbClr val="4B2E8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14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Research Security Training Completion at the UW</a:t>
            </a:r>
            <a:endParaRPr/>
          </a:p>
        </p:txBody>
      </p:sp>
      <p:sp>
        <p:nvSpPr>
          <p:cNvPr id="656" name="Google Shape;656;p114"/>
          <p:cNvSpPr txBox="1">
            <a:spLocks noGrp="1"/>
          </p:cNvSpPr>
          <p:nvPr>
            <p:ph type="body" idx="2"/>
          </p:nvPr>
        </p:nvSpPr>
        <p:spPr>
          <a:xfrm>
            <a:off x="584950" y="1516000"/>
            <a:ext cx="8196300" cy="4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CITI training completion record will be pulled into MyResearch Training Transcript (MRTT)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As of the 3/05/2025 SAGE Release, you will see a link to completion records in MRTT for each individual listed on the PI, Personnel and Organizations page of the eGC1.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/>
              <a:t>Campus units can use the link to check that covered individuals who will be involved in the project have taken the required training.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/>
              <a:t>OSP will confirm in alignment with sponsor policies. This allows OSP to make Institutional Certification.</a:t>
            </a:r>
            <a:endParaRPr sz="18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5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SAGE PI, Personnel, &amp; Organization</a:t>
            </a:r>
            <a:endParaRPr/>
          </a:p>
        </p:txBody>
      </p:sp>
      <p:sp>
        <p:nvSpPr>
          <p:cNvPr id="663" name="Google Shape;663;p115"/>
          <p:cNvSpPr txBox="1">
            <a:spLocks noGrp="1"/>
          </p:cNvSpPr>
          <p:nvPr>
            <p:ph type="body" idx="2"/>
          </p:nvPr>
        </p:nvSpPr>
        <p:spPr>
          <a:xfrm>
            <a:off x="584950" y="1516000"/>
            <a:ext cx="3346800" cy="4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Access SAGE eGC1 Forms.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Select an eGC1.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Select the PI, Personnel &amp;</a:t>
            </a:r>
            <a:br>
              <a:rPr lang="en-US" sz="2200"/>
            </a:br>
            <a:r>
              <a:rPr lang="en-US" sz="2200"/>
              <a:t>Organizations section.</a:t>
            </a:r>
            <a:endParaRPr sz="22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/>
          </a:p>
        </p:txBody>
      </p:sp>
      <p:pic>
        <p:nvPicPr>
          <p:cNvPr id="664" name="Google Shape;664;p115" descr="Screenshot of SAGE interface showing an example eGC1 with the PI, Personnel &amp; Organizations section selec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750" y="1516000"/>
            <a:ext cx="4686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6"/>
          <p:cNvSpPr txBox="1">
            <a:spLocks noGrp="1"/>
          </p:cNvSpPr>
          <p:nvPr>
            <p:ph type="title"/>
          </p:nvPr>
        </p:nvSpPr>
        <p:spPr>
          <a:xfrm>
            <a:off x="671750" y="371500"/>
            <a:ext cx="86238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900" b="1" i="0" u="none" strike="noStrike" cap="non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SAGE Links to MyResearch Training Transcript from PI, Personnel, &amp; Organizations</a:t>
            </a:r>
            <a:endParaRPr/>
          </a:p>
        </p:txBody>
      </p:sp>
      <p:sp>
        <p:nvSpPr>
          <p:cNvPr id="671" name="Google Shape;671;p116" descr="A sample screenshot of SAGE Central's Personnel webpage window with a purple arrow pointing to a &quot;MyResearch Training Transcript&quot; clickable URL link."/>
          <p:cNvSpPr txBox="1">
            <a:spLocks noGrp="1"/>
          </p:cNvSpPr>
          <p:nvPr>
            <p:ph type="body" idx="2"/>
          </p:nvPr>
        </p:nvSpPr>
        <p:spPr>
          <a:xfrm>
            <a:off x="584950" y="1516000"/>
            <a:ext cx="8196300" cy="4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8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672" name="Google Shape;672;p116" descr="Screenshot from SAGE interface showing an example Principal Investigator. There is a link labeled &quot;MyResearch Training Transcript&quot; highligh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0103"/>
            <a:ext cx="9144001" cy="487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7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How does this look?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MyResearch Training Transcript </a:t>
            </a:r>
            <a:endParaRPr/>
          </a:p>
        </p:txBody>
      </p:sp>
      <p:sp>
        <p:nvSpPr>
          <p:cNvPr id="679" name="Google Shape;679;p117" descr="A sample screenshot of a MyResearch Training Transcript &quot;Required Researching Training Completed&quot; webpage."/>
          <p:cNvSpPr txBox="1">
            <a:spLocks noGrp="1"/>
          </p:cNvSpPr>
          <p:nvPr>
            <p:ph type="body" idx="2"/>
          </p:nvPr>
        </p:nvSpPr>
        <p:spPr>
          <a:xfrm>
            <a:off x="584950" y="1516000"/>
            <a:ext cx="8196300" cy="4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80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680" name="Google Shape;680;p117" descr="Screenshot of MyResearch's Training Transcript, which shows a course titled &quot;Research Security Training&quot; selec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949" y="1625375"/>
            <a:ext cx="6653324" cy="52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8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Security Training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 So Far~</a:t>
            </a:r>
            <a:endParaRPr/>
          </a:p>
        </p:txBody>
      </p:sp>
      <p:sp>
        <p:nvSpPr>
          <p:cNvPr id="687" name="Google Shape;687;p118"/>
          <p:cNvSpPr txBox="1">
            <a:spLocks noGrp="1"/>
          </p:cNvSpPr>
          <p:nvPr>
            <p:ph type="body" idx="2"/>
          </p:nvPr>
        </p:nvSpPr>
        <p:spPr>
          <a:xfrm>
            <a:off x="659305" y="14319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Can you take this training now? Absolutely! </a:t>
            </a:r>
            <a:endParaRPr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Follow this link to enroll in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CITI</a:t>
            </a:r>
            <a:r>
              <a:rPr lang="en-US" sz="2000"/>
              <a:t>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Select “LOG IN THROUGH MY ORGANIZATION” and select the UW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Login using your UW NetID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Take all four training modules for credit: </a:t>
            </a:r>
            <a:endParaRPr sz="2000"/>
          </a:p>
          <a:p>
            <a:pPr marL="74295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Introduction to Research Security</a:t>
            </a:r>
            <a:endParaRPr sz="1600"/>
          </a:p>
          <a:p>
            <a:pPr marL="74295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The Importance of Disclosure</a:t>
            </a:r>
            <a:endParaRPr sz="1600"/>
          </a:p>
          <a:p>
            <a:pPr marL="74295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Risk Mitigation and Management</a:t>
            </a:r>
            <a:endParaRPr sz="1600"/>
          </a:p>
          <a:p>
            <a:pPr marL="74295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The Importance of International Collaboration</a:t>
            </a:r>
            <a:endParaRPr sz="16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These will appear in My Research Training Transcript as completed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If there are issues, please email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researchsecurity@uw.edu</a:t>
            </a:r>
            <a:r>
              <a:rPr lang="en-US" sz="2200"/>
              <a:t> 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9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Reminder: Malign Foreign Talent Recruitment Program Prohibition </a:t>
            </a:r>
            <a:endParaRPr/>
          </a:p>
        </p:txBody>
      </p:sp>
      <p:sp>
        <p:nvSpPr>
          <p:cNvPr id="694" name="Google Shape;694;p119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MFTRP definition: Programs, positions or activities sponsored by a country of concern that include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one or more indicators</a:t>
            </a:r>
            <a:r>
              <a:rPr lang="en-US" sz="2100"/>
              <a:t>. ​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/>
          </a:p>
          <a:p>
            <a:pPr marL="34290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UW Prohibition On Participation By University Personnel In Malign Foreign Talent Recruitment Programs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3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"/>
              <a:buNone/>
            </a:pPr>
            <a:r>
              <a:rPr lang="en-US" sz="4400">
                <a:latin typeface="Encode Sans"/>
                <a:ea typeface="Encode Sans"/>
                <a:cs typeface="Encode Sans"/>
                <a:sym typeface="Encode Sans"/>
              </a:rPr>
              <a:t>FRAMEWORK FOR NUCLEIC ACID SYNTHESIS SCREENING</a:t>
            </a:r>
            <a:endParaRPr/>
          </a:p>
        </p:txBody>
      </p:sp>
      <p:pic>
        <p:nvPicPr>
          <p:cNvPr id="505" name="Google Shape;505;p93" descr="A colorful DNA str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414" y="1014194"/>
            <a:ext cx="2343248" cy="194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0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MFTRP Attestation in FIDS </a:t>
            </a:r>
            <a:endParaRPr/>
          </a:p>
        </p:txBody>
      </p:sp>
      <p:sp>
        <p:nvSpPr>
          <p:cNvPr id="701" name="Google Shape;701;p120"/>
          <p:cNvSpPr txBox="1">
            <a:spLocks noGrp="1"/>
          </p:cNvSpPr>
          <p:nvPr>
            <p:ph type="body" idx="2"/>
          </p:nvPr>
        </p:nvSpPr>
        <p:spPr>
          <a:xfrm>
            <a:off x="883750" y="1544775"/>
            <a:ext cx="76125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100"/>
              <a:t>FIDS disclosure completion includes new MFTRP attestation; is required to mark an eGC1 as Ready to Submit. </a:t>
            </a:r>
            <a:endParaRPr sz="2100"/>
          </a:p>
        </p:txBody>
      </p:sp>
      <p:sp>
        <p:nvSpPr>
          <p:cNvPr id="702" name="Google Shape;702;p120" descr="A sample screenshot of the &quot;Malign Foreign Talent Recruitment Program (MFTRP)&quot; section within the online FIDS system.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703" name="Google Shape;703;p120" descr="Screenshot of FIDS showing the Malign Foreign Talent Recruitment Program attestation text and checkbox. Also included are links to MFTRP guidance and contact informati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099" y="2676950"/>
            <a:ext cx="6971300" cy="33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1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Other Questions?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2"/>
          <p:cNvSpPr txBox="1">
            <a:spLocks noGrp="1"/>
          </p:cNvSpPr>
          <p:nvPr>
            <p:ph type="title"/>
          </p:nvPr>
        </p:nvSpPr>
        <p:spPr>
          <a:xfrm>
            <a:off x="460375" y="1502243"/>
            <a:ext cx="8306636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733">
                <a:latin typeface="Arial"/>
                <a:ea typeface="Arial"/>
                <a:cs typeface="Arial"/>
                <a:sym typeface="Arial"/>
              </a:rPr>
              <a:t>Awards Improvement and Development Effort </a:t>
            </a:r>
            <a:br>
              <a:rPr lang="en-US" sz="5333"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latin typeface="Arial"/>
                <a:ea typeface="Arial"/>
                <a:cs typeface="Arial"/>
                <a:sym typeface="Arial"/>
              </a:rPr>
              <a:t>3/12/2025</a:t>
            </a:r>
            <a:br>
              <a:rPr lang="en-US" sz="4400">
                <a:latin typeface="Arial"/>
                <a:ea typeface="Arial"/>
                <a:cs typeface="Arial"/>
                <a:sym typeface="Arial"/>
              </a:rPr>
            </a:br>
            <a:endParaRPr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23"/>
          <p:cNvSpPr txBox="1">
            <a:spLocks noGrp="1"/>
          </p:cNvSpPr>
          <p:nvPr>
            <p:ph type="title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What is the AIDE Initiative?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20" name="Google Shape;720;p123" descr="A vertical diagram of three purple text boxes reading &quot;Finance, Planning &amp; Budgeting (FPB)&quot;, &quot;Office of Research (OR)&quot;, &quot;UW Information Technology (UW-IT)&quot;"/>
          <p:cNvGrpSpPr/>
          <p:nvPr/>
        </p:nvGrpSpPr>
        <p:grpSpPr>
          <a:xfrm>
            <a:off x="498970" y="2414145"/>
            <a:ext cx="2133405" cy="3035099"/>
            <a:chOff x="4996154" y="206028"/>
            <a:chExt cx="2133405" cy="3035098"/>
          </a:xfrm>
        </p:grpSpPr>
        <p:sp>
          <p:nvSpPr>
            <p:cNvPr id="721" name="Google Shape;721;p123"/>
            <p:cNvSpPr/>
            <p:nvPr/>
          </p:nvSpPr>
          <p:spPr>
            <a:xfrm>
              <a:off x="4996154" y="206028"/>
              <a:ext cx="2133405" cy="765192"/>
            </a:xfrm>
            <a:prstGeom prst="rect">
              <a:avLst/>
            </a:pr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Finance, Planning &amp; Budgeting (FPB)</a:t>
              </a: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3"/>
            <p:cNvSpPr/>
            <p:nvPr/>
          </p:nvSpPr>
          <p:spPr>
            <a:xfrm>
              <a:off x="5904887" y="971306"/>
              <a:ext cx="315938" cy="369588"/>
            </a:xfrm>
            <a:custGeom>
              <a:avLst/>
              <a:gdLst/>
              <a:ahLst/>
              <a:cxnLst/>
              <a:rect l="l" t="t" r="r" b="b"/>
              <a:pathLst>
                <a:path w="452281" h="529084" extrusionOk="0">
                  <a:moveTo>
                    <a:pt x="59950" y="211354"/>
                  </a:moveTo>
                  <a:lnTo>
                    <a:pt x="172952" y="211354"/>
                  </a:lnTo>
                  <a:lnTo>
                    <a:pt x="172952" y="70130"/>
                  </a:lnTo>
                  <a:lnTo>
                    <a:pt x="279329" y="70130"/>
                  </a:lnTo>
                  <a:lnTo>
                    <a:pt x="279329" y="211354"/>
                  </a:lnTo>
                  <a:lnTo>
                    <a:pt x="392331" y="211354"/>
                  </a:lnTo>
                  <a:lnTo>
                    <a:pt x="392331" y="317730"/>
                  </a:lnTo>
                  <a:lnTo>
                    <a:pt x="279329" y="317730"/>
                  </a:lnTo>
                  <a:lnTo>
                    <a:pt x="279329" y="458954"/>
                  </a:lnTo>
                  <a:lnTo>
                    <a:pt x="172952" y="458954"/>
                  </a:lnTo>
                  <a:lnTo>
                    <a:pt x="172952" y="317730"/>
                  </a:lnTo>
                  <a:lnTo>
                    <a:pt x="59950" y="317730"/>
                  </a:lnTo>
                  <a:lnTo>
                    <a:pt x="59950" y="211354"/>
                  </a:lnTo>
                  <a:close/>
                </a:path>
              </a:pathLst>
            </a:custGeom>
            <a:solidFill>
              <a:srgbClr val="AFABBF"/>
            </a:solidFill>
            <a:ln>
              <a:noFill/>
            </a:ln>
          </p:spPr>
          <p:txBody>
            <a:bodyPr spcFirstLastPara="1" wrap="square" lIns="0" tIns="105800" rIns="135650" bIns="105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23"/>
            <p:cNvSpPr/>
            <p:nvPr/>
          </p:nvSpPr>
          <p:spPr>
            <a:xfrm>
              <a:off x="4996154" y="1340980"/>
              <a:ext cx="2133405" cy="765192"/>
            </a:xfrm>
            <a:prstGeom prst="rect">
              <a:avLst/>
            </a:pr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Office of Research (OR)</a:t>
              </a: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23"/>
            <p:cNvSpPr/>
            <p:nvPr/>
          </p:nvSpPr>
          <p:spPr>
            <a:xfrm>
              <a:off x="5904887" y="2106259"/>
              <a:ext cx="315938" cy="369588"/>
            </a:xfrm>
            <a:custGeom>
              <a:avLst/>
              <a:gdLst/>
              <a:ahLst/>
              <a:cxnLst/>
              <a:rect l="l" t="t" r="r" b="b"/>
              <a:pathLst>
                <a:path w="452281" h="529084" extrusionOk="0">
                  <a:moveTo>
                    <a:pt x="59950" y="211354"/>
                  </a:moveTo>
                  <a:lnTo>
                    <a:pt x="172952" y="211354"/>
                  </a:lnTo>
                  <a:lnTo>
                    <a:pt x="172952" y="70130"/>
                  </a:lnTo>
                  <a:lnTo>
                    <a:pt x="279329" y="70130"/>
                  </a:lnTo>
                  <a:lnTo>
                    <a:pt x="279329" y="211354"/>
                  </a:lnTo>
                  <a:lnTo>
                    <a:pt x="392331" y="211354"/>
                  </a:lnTo>
                  <a:lnTo>
                    <a:pt x="392331" y="317730"/>
                  </a:lnTo>
                  <a:lnTo>
                    <a:pt x="279329" y="317730"/>
                  </a:lnTo>
                  <a:lnTo>
                    <a:pt x="279329" y="458954"/>
                  </a:lnTo>
                  <a:lnTo>
                    <a:pt x="172952" y="458954"/>
                  </a:lnTo>
                  <a:lnTo>
                    <a:pt x="172952" y="317730"/>
                  </a:lnTo>
                  <a:lnTo>
                    <a:pt x="59950" y="317730"/>
                  </a:lnTo>
                  <a:lnTo>
                    <a:pt x="59950" y="211354"/>
                  </a:lnTo>
                  <a:close/>
                </a:path>
              </a:pathLst>
            </a:custGeom>
            <a:solidFill>
              <a:srgbClr val="AFABBF"/>
            </a:solidFill>
            <a:ln>
              <a:noFill/>
            </a:ln>
          </p:spPr>
          <p:txBody>
            <a:bodyPr spcFirstLastPara="1" wrap="square" lIns="0" tIns="105800" rIns="135650" bIns="105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23"/>
            <p:cNvSpPr/>
            <p:nvPr/>
          </p:nvSpPr>
          <p:spPr>
            <a:xfrm>
              <a:off x="4996154" y="2475934"/>
              <a:ext cx="2133405" cy="765192"/>
            </a:xfrm>
            <a:prstGeom prst="rect">
              <a:avLst/>
            </a:pr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UW Information Technology (UW-IT) </a:t>
              </a: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123" descr="A purple textbox entitled &quot;20-week project to improve grants administration post-WD implementation&quot;."/>
          <p:cNvGrpSpPr/>
          <p:nvPr/>
        </p:nvGrpSpPr>
        <p:grpSpPr>
          <a:xfrm>
            <a:off x="3511560" y="2417234"/>
            <a:ext cx="5133473" cy="2980924"/>
            <a:chOff x="0" y="104486"/>
            <a:chExt cx="3850105" cy="2235693"/>
          </a:xfrm>
        </p:grpSpPr>
        <p:sp>
          <p:nvSpPr>
            <p:cNvPr id="727" name="Google Shape;727;p123"/>
            <p:cNvSpPr/>
            <p:nvPr/>
          </p:nvSpPr>
          <p:spPr>
            <a:xfrm>
              <a:off x="0" y="104486"/>
              <a:ext cx="3850105" cy="1027894"/>
            </a:xfrm>
            <a:prstGeom prst="rect">
              <a:avLst/>
            </a:prstGeom>
            <a:solidFill>
              <a:srgbClr val="4A2B83"/>
            </a:solidFill>
            <a:ln w="25400" cap="flat" cmpd="sng">
              <a:solidFill>
                <a:srgbClr val="4A2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23"/>
            <p:cNvSpPr txBox="1"/>
            <p:nvPr/>
          </p:nvSpPr>
          <p:spPr>
            <a:xfrm>
              <a:off x="0" y="104486"/>
              <a:ext cx="3850105" cy="1027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9625" tIns="108350" rIns="189625" bIns="108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20-week project to improve grants administration post-WD implementation </a:t>
              </a:r>
              <a:endPara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23"/>
            <p:cNvSpPr/>
            <p:nvPr/>
          </p:nvSpPr>
          <p:spPr>
            <a:xfrm>
              <a:off x="0" y="1132380"/>
              <a:ext cx="3850105" cy="1207799"/>
            </a:xfrm>
            <a:prstGeom prst="rect">
              <a:avLst/>
            </a:prstGeom>
            <a:solidFill>
              <a:srgbClr val="CECCD8">
                <a:alpha val="89411"/>
              </a:srgbClr>
            </a:solidFill>
            <a:ln w="25400" cap="flat" cmpd="sng">
              <a:solidFill>
                <a:srgbClr val="CECCD8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23"/>
            <p:cNvSpPr txBox="1"/>
            <p:nvPr/>
          </p:nvSpPr>
          <p:spPr>
            <a:xfrm>
              <a:off x="0" y="1132380"/>
              <a:ext cx="3850105" cy="12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89625" bIns="213325" anchor="t" anchorCtr="0">
              <a:noAutofit/>
            </a:bodyPr>
            <a:lstStyle/>
            <a:p>
              <a:pPr marL="304792" marR="0" lvl="1" indent="-30479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2E83"/>
                </a:buClr>
                <a:buSzPts val="2000"/>
                <a:buFont typeface="Calibri"/>
                <a:buChar char="•"/>
              </a:pPr>
              <a:r>
                <a:rPr lang="en-US" sz="26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Streamlining award setup</a:t>
              </a:r>
              <a:endParaRPr sz="26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04792" marR="0" lvl="1" indent="-304792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4B2E83"/>
                </a:buClr>
                <a:buSzPts val="2000"/>
                <a:buFont typeface="Calibri"/>
                <a:buChar char="•"/>
              </a:pPr>
              <a:r>
                <a:rPr lang="en-US" sz="26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Enhancing reporting capabilities</a:t>
              </a:r>
              <a:endParaRPr sz="26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04792" marR="0" lvl="1" indent="-304792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4B2E83"/>
                </a:buClr>
                <a:buSzPts val="2000"/>
                <a:buFont typeface="Calibri"/>
                <a:buChar char="•"/>
              </a:pPr>
              <a:r>
                <a:rPr lang="en-US" sz="26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Increasing efficiency across units</a:t>
              </a:r>
              <a:endParaRPr sz="26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123"/>
          <p:cNvSpPr/>
          <p:nvPr/>
        </p:nvSpPr>
        <p:spPr>
          <a:xfrm>
            <a:off x="2785757" y="2796743"/>
            <a:ext cx="387656" cy="2297887"/>
          </a:xfrm>
          <a:prstGeom prst="rightBrace">
            <a:avLst>
              <a:gd name="adj1" fmla="val 8333"/>
              <a:gd name="adj2" fmla="val 48255"/>
            </a:avLst>
          </a:prstGeom>
          <a:noFill/>
          <a:ln w="25400" cap="flat" cmpd="sng">
            <a:solidFill>
              <a:srgbClr val="C1C1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4"/>
          <p:cNvSpPr txBox="1">
            <a:spLocks noGrp="1"/>
          </p:cNvSpPr>
          <p:nvPr>
            <p:ph type="title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Who Benefits?</a:t>
            </a:r>
            <a:endParaRPr/>
          </a:p>
        </p:txBody>
      </p:sp>
      <p:grpSp>
        <p:nvGrpSpPr>
          <p:cNvPr id="738" name="Google Shape;738;p124" descr="A purple textbox entitled &quot;UW's Research Enterprise&quot;"/>
          <p:cNvGrpSpPr/>
          <p:nvPr/>
        </p:nvGrpSpPr>
        <p:grpSpPr>
          <a:xfrm>
            <a:off x="447917" y="2532738"/>
            <a:ext cx="8197115" cy="3076020"/>
            <a:chOff x="0" y="88796"/>
            <a:chExt cx="6147836" cy="2307015"/>
          </a:xfrm>
        </p:grpSpPr>
        <p:sp>
          <p:nvSpPr>
            <p:cNvPr id="739" name="Google Shape;739;p124"/>
            <p:cNvSpPr/>
            <p:nvPr/>
          </p:nvSpPr>
          <p:spPr>
            <a:xfrm>
              <a:off x="0" y="88796"/>
              <a:ext cx="6147836" cy="497835"/>
            </a:xfrm>
            <a:prstGeom prst="rect">
              <a:avLst/>
            </a:pr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24"/>
            <p:cNvSpPr txBox="1"/>
            <p:nvPr/>
          </p:nvSpPr>
          <p:spPr>
            <a:xfrm>
              <a:off x="0" y="88796"/>
              <a:ext cx="6147836" cy="49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825" tIns="116825" rIns="116825" bIns="11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7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UW's Research Enterprise</a:t>
              </a:r>
              <a:endParaRPr sz="3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24"/>
            <p:cNvSpPr/>
            <p:nvPr/>
          </p:nvSpPr>
          <p:spPr>
            <a:xfrm>
              <a:off x="0" y="586631"/>
              <a:ext cx="6147836" cy="1809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4"/>
            <p:cNvSpPr txBox="1"/>
            <p:nvPr/>
          </p:nvSpPr>
          <p:spPr>
            <a:xfrm>
              <a:off x="0" y="586631"/>
              <a:ext cx="6147836" cy="1809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225" tIns="38925" rIns="218100" bIns="38925" anchor="t" anchorCtr="0">
              <a:noAutofit/>
            </a:bodyPr>
            <a:lstStyle/>
            <a:p>
              <a:pPr marL="228594" marR="0" lvl="1" indent="-22859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2E83"/>
                </a:buClr>
                <a:buSzPts val="1800"/>
                <a:buFont typeface="Calibri"/>
                <a:buChar char="•"/>
              </a:pPr>
              <a:r>
                <a:rPr lang="en-US" sz="2400" b="0" i="0" u="sng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Office of Sponsored Programs</a:t>
              </a: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 (OSP), </a:t>
              </a:r>
              <a:r>
                <a:rPr lang="en-US" sz="2400" b="0" i="0" u="sng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Grants Contracts &amp; Accounting</a:t>
              </a:r>
              <a:r>
                <a:rPr lang="en-US" sz="2400" b="0" i="0" u="none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(GCA), and </a:t>
              </a:r>
              <a:r>
                <a:rPr lang="en-US" sz="2400" b="0" i="0" u="sng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Sponsored Programs Finance</a:t>
              </a: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 (SPF)</a:t>
              </a:r>
              <a:endPara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marR="0" lvl="1" indent="-228594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4B2E83"/>
                </a:buClr>
                <a:buSzPts val="18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Principal Investigators and research teams</a:t>
              </a:r>
              <a:endPara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marR="0" lvl="1" indent="-228594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4B2E83"/>
                </a:buClr>
                <a:buSzPts val="18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UW Academy and UW Medicine administrative units</a:t>
              </a:r>
              <a:endPara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marR="0" lvl="1" indent="-228594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4B2E83"/>
                </a:buClr>
                <a:buSzPts val="18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UW collaborators nationally and internationally</a:t>
              </a:r>
              <a:endPara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marR="0" lvl="1" indent="-228594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4B2E83"/>
                </a:buClr>
                <a:buSzPts val="18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Grant sponsors</a:t>
              </a:r>
              <a:endPara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5"/>
          <p:cNvSpPr txBox="1">
            <a:spLocks noGrp="1"/>
          </p:cNvSpPr>
          <p:nvPr>
            <p:ph type="title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Areas of Opportunity</a:t>
            </a:r>
            <a:endParaRPr/>
          </a:p>
        </p:txBody>
      </p:sp>
      <p:grpSp>
        <p:nvGrpSpPr>
          <p:cNvPr id="749" name="Google Shape;749;p125" descr="A horizontal diagram of purple text boxes with a purple arrow in the background."/>
          <p:cNvGrpSpPr/>
          <p:nvPr/>
        </p:nvGrpSpPr>
        <p:grpSpPr>
          <a:xfrm>
            <a:off x="241931" y="1997300"/>
            <a:ext cx="8415125" cy="3463600"/>
            <a:chOff x="339103" y="1431760"/>
            <a:chExt cx="6311344" cy="2597700"/>
          </a:xfrm>
        </p:grpSpPr>
        <p:sp>
          <p:nvSpPr>
            <p:cNvPr id="750" name="Google Shape;750;p125"/>
            <p:cNvSpPr/>
            <p:nvPr/>
          </p:nvSpPr>
          <p:spPr>
            <a:xfrm>
              <a:off x="755380" y="1431760"/>
              <a:ext cx="5600100" cy="2597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ECCD8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4A2B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25"/>
            <p:cNvSpPr/>
            <p:nvPr/>
          </p:nvSpPr>
          <p:spPr>
            <a:xfrm>
              <a:off x="339103" y="2211112"/>
              <a:ext cx="1520805" cy="1039132"/>
            </a:xfrm>
            <a:custGeom>
              <a:avLst/>
              <a:gdLst/>
              <a:ahLst/>
              <a:cxnLst/>
              <a:rect l="l" t="t" r="r" b="b"/>
              <a:pathLst>
                <a:path w="1520805" h="1039132" extrusionOk="0">
                  <a:moveTo>
                    <a:pt x="0" y="0"/>
                  </a:moveTo>
                  <a:lnTo>
                    <a:pt x="1520805" y="0"/>
                  </a:lnTo>
                  <a:lnTo>
                    <a:pt x="1520805" y="1039132"/>
                  </a:lnTo>
                  <a:lnTo>
                    <a:pt x="0" y="1039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Workflow &amp; decision-making</a:t>
              </a:r>
              <a:endPara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25"/>
            <p:cNvSpPr/>
            <p:nvPr/>
          </p:nvSpPr>
          <p:spPr>
            <a:xfrm>
              <a:off x="1935950" y="2211112"/>
              <a:ext cx="1520805" cy="1039132"/>
            </a:xfrm>
            <a:custGeom>
              <a:avLst/>
              <a:gdLst/>
              <a:ahLst/>
              <a:cxnLst/>
              <a:rect l="l" t="t" r="r" b="b"/>
              <a:pathLst>
                <a:path w="1520805" h="1039132" extrusionOk="0">
                  <a:moveTo>
                    <a:pt x="0" y="0"/>
                  </a:moveTo>
                  <a:lnTo>
                    <a:pt x="1520805" y="0"/>
                  </a:lnTo>
                  <a:lnTo>
                    <a:pt x="1520805" y="1039132"/>
                  </a:lnTo>
                  <a:lnTo>
                    <a:pt x="0" y="1039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Cross-organization coordination</a:t>
              </a:r>
              <a:endPara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25"/>
            <p:cNvSpPr/>
            <p:nvPr/>
          </p:nvSpPr>
          <p:spPr>
            <a:xfrm>
              <a:off x="3532796" y="2211112"/>
              <a:ext cx="1520805" cy="1039132"/>
            </a:xfrm>
            <a:custGeom>
              <a:avLst/>
              <a:gdLst/>
              <a:ahLst/>
              <a:cxnLst/>
              <a:rect l="l" t="t" r="r" b="b"/>
              <a:pathLst>
                <a:path w="1520805" h="1039132" extrusionOk="0">
                  <a:moveTo>
                    <a:pt x="0" y="0"/>
                  </a:moveTo>
                  <a:lnTo>
                    <a:pt x="1520805" y="0"/>
                  </a:lnTo>
                  <a:lnTo>
                    <a:pt x="1520805" y="1039132"/>
                  </a:lnTo>
                  <a:lnTo>
                    <a:pt x="0" y="1039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Technology gaps &amp; new features</a:t>
              </a:r>
              <a:endPara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25"/>
            <p:cNvSpPr/>
            <p:nvPr/>
          </p:nvSpPr>
          <p:spPr>
            <a:xfrm>
              <a:off x="5129642" y="2211112"/>
              <a:ext cx="1520805" cy="1039132"/>
            </a:xfrm>
            <a:custGeom>
              <a:avLst/>
              <a:gdLst/>
              <a:ahLst/>
              <a:cxnLst/>
              <a:rect l="l" t="t" r="r" b="b"/>
              <a:pathLst>
                <a:path w="1520805" h="1039132" extrusionOk="0">
                  <a:moveTo>
                    <a:pt x="0" y="0"/>
                  </a:moveTo>
                  <a:lnTo>
                    <a:pt x="1520805" y="0"/>
                  </a:lnTo>
                  <a:lnTo>
                    <a:pt x="1520805" y="1039132"/>
                  </a:lnTo>
                  <a:lnTo>
                    <a:pt x="0" y="1039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2B83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Backlogs</a:t>
              </a:r>
              <a:endParaRPr sz="26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6"/>
          <p:cNvSpPr txBox="1">
            <a:spLocks noGrp="1"/>
          </p:cNvSpPr>
          <p:nvPr>
            <p:ph type="title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Initiative “track” overview </a:t>
            </a:r>
            <a:endParaRPr/>
          </a:p>
        </p:txBody>
      </p:sp>
      <p:pic>
        <p:nvPicPr>
          <p:cNvPr id="761" name="Google Shape;761;p126" descr="A text box with arrows and bulleted lines of text. The first arrow has text within it reading &quot;Main Track (20 weeks)&quot;. The second arrow has text within it reading &quot;Fast Track (TBD)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332567"/>
            <a:ext cx="7315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27"/>
          <p:cNvSpPr/>
          <p:nvPr/>
        </p:nvSpPr>
        <p:spPr>
          <a:xfrm>
            <a:off x="256675" y="1924050"/>
            <a:ext cx="1379621" cy="529391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27"/>
          <p:cNvSpPr/>
          <p:nvPr/>
        </p:nvSpPr>
        <p:spPr>
          <a:xfrm>
            <a:off x="7566420" y="5316881"/>
            <a:ext cx="1379621" cy="529391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27"/>
          <p:cNvSpPr txBox="1">
            <a:spLocks noGrp="1"/>
          </p:cNvSpPr>
          <p:nvPr>
            <p:ph type="title"/>
          </p:nvPr>
        </p:nvSpPr>
        <p:spPr>
          <a:xfrm>
            <a:off x="2218313" y="1047667"/>
            <a:ext cx="4707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Initiative Team Structure</a:t>
            </a:r>
            <a:endParaRPr/>
          </a:p>
        </p:txBody>
      </p:sp>
      <p:pic>
        <p:nvPicPr>
          <p:cNvPr id="770" name="Google Shape;770;p127" descr="A diagram of a AID initiative organization structure&#10;"/>
          <p:cNvPicPr preferRelativeResize="0"/>
          <p:nvPr/>
        </p:nvPicPr>
        <p:blipFill rotWithShape="1">
          <a:blip r:embed="rId3">
            <a:alphaModFix/>
          </a:blip>
          <a:srcRect t="-78" r="77" b="1033"/>
          <a:stretch/>
        </p:blipFill>
        <p:spPr>
          <a:xfrm>
            <a:off x="371200" y="1416067"/>
            <a:ext cx="8401600" cy="510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8"/>
          <p:cNvSpPr txBox="1">
            <a:spLocks noGrp="1"/>
          </p:cNvSpPr>
          <p:nvPr>
            <p:ph type="title"/>
          </p:nvPr>
        </p:nvSpPr>
        <p:spPr>
          <a:xfrm>
            <a:off x="487651" y="1372453"/>
            <a:ext cx="8324716" cy="42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</p:txBody>
      </p:sp>
      <p:grpSp>
        <p:nvGrpSpPr>
          <p:cNvPr id="777" name="Google Shape;777;p128" descr="A horizontal diagram of text boxes with purple arrows pointing to the right between them. "/>
          <p:cNvGrpSpPr/>
          <p:nvPr/>
        </p:nvGrpSpPr>
        <p:grpSpPr>
          <a:xfrm>
            <a:off x="297684" y="2604004"/>
            <a:ext cx="8548633" cy="1931381"/>
            <a:chOff x="4182" y="0"/>
            <a:chExt cx="6411475" cy="1448536"/>
          </a:xfrm>
        </p:grpSpPr>
        <p:sp>
          <p:nvSpPr>
            <p:cNvPr id="778" name="Google Shape;778;p128"/>
            <p:cNvSpPr/>
            <p:nvPr/>
          </p:nvSpPr>
          <p:spPr>
            <a:xfrm>
              <a:off x="4182" y="0"/>
              <a:ext cx="934790" cy="1448536"/>
            </a:xfrm>
            <a:prstGeom prst="roundRect">
              <a:avLst>
                <a:gd name="adj" fmla="val 10000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28"/>
            <p:cNvSpPr txBox="1"/>
            <p:nvPr/>
          </p:nvSpPr>
          <p:spPr>
            <a:xfrm>
              <a:off x="31561" y="27379"/>
              <a:ext cx="880032" cy="139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Initiative kickoff complete</a:t>
              </a:r>
              <a:endParaRPr sz="18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28"/>
            <p:cNvSpPr/>
            <p:nvPr/>
          </p:nvSpPr>
          <p:spPr>
            <a:xfrm>
              <a:off x="1032451" y="608354"/>
              <a:ext cx="198175" cy="2318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A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28"/>
            <p:cNvSpPr txBox="1"/>
            <p:nvPr/>
          </p:nvSpPr>
          <p:spPr>
            <a:xfrm>
              <a:off x="1032451" y="654720"/>
              <a:ext cx="138723" cy="13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28"/>
            <p:cNvSpPr/>
            <p:nvPr/>
          </p:nvSpPr>
          <p:spPr>
            <a:xfrm>
              <a:off x="1312888" y="0"/>
              <a:ext cx="934790" cy="1448536"/>
            </a:xfrm>
            <a:prstGeom prst="roundRect">
              <a:avLst>
                <a:gd name="adj" fmla="val 10000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28"/>
            <p:cNvSpPr txBox="1"/>
            <p:nvPr/>
          </p:nvSpPr>
          <p:spPr>
            <a:xfrm>
              <a:off x="1340267" y="27379"/>
              <a:ext cx="880032" cy="139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Huron engagement SOW for “main track</a:t>
              </a:r>
              <a:r>
                <a:rPr lang="en-US" sz="18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”</a:t>
              </a:r>
              <a:endParaRPr sz="18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28"/>
            <p:cNvSpPr/>
            <p:nvPr/>
          </p:nvSpPr>
          <p:spPr>
            <a:xfrm>
              <a:off x="2341158" y="608354"/>
              <a:ext cx="198175" cy="2318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A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28"/>
            <p:cNvSpPr txBox="1"/>
            <p:nvPr/>
          </p:nvSpPr>
          <p:spPr>
            <a:xfrm>
              <a:off x="2341158" y="654720"/>
              <a:ext cx="138723" cy="13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28"/>
            <p:cNvSpPr/>
            <p:nvPr/>
          </p:nvSpPr>
          <p:spPr>
            <a:xfrm>
              <a:off x="2621595" y="0"/>
              <a:ext cx="934790" cy="1448536"/>
            </a:xfrm>
            <a:prstGeom prst="roundRect">
              <a:avLst>
                <a:gd name="adj" fmla="val 10000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28"/>
            <p:cNvSpPr txBox="1"/>
            <p:nvPr/>
          </p:nvSpPr>
          <p:spPr>
            <a:xfrm>
              <a:off x="2648974" y="27379"/>
              <a:ext cx="880032" cy="139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33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Interviews conducted to identify pain points </a:t>
              </a:r>
              <a:endParaRPr sz="1733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28"/>
            <p:cNvSpPr/>
            <p:nvPr/>
          </p:nvSpPr>
          <p:spPr>
            <a:xfrm>
              <a:off x="3649865" y="608354"/>
              <a:ext cx="198175" cy="2318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A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28"/>
            <p:cNvSpPr txBox="1"/>
            <p:nvPr/>
          </p:nvSpPr>
          <p:spPr>
            <a:xfrm>
              <a:off x="3649865" y="654720"/>
              <a:ext cx="138723" cy="13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28"/>
            <p:cNvSpPr/>
            <p:nvPr/>
          </p:nvSpPr>
          <p:spPr>
            <a:xfrm>
              <a:off x="3930302" y="0"/>
              <a:ext cx="1176648" cy="1448536"/>
            </a:xfrm>
            <a:prstGeom prst="roundRect">
              <a:avLst>
                <a:gd name="adj" fmla="val 10000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28"/>
            <p:cNvSpPr txBox="1"/>
            <p:nvPr/>
          </p:nvSpPr>
          <p:spPr>
            <a:xfrm>
              <a:off x="3964765" y="34463"/>
              <a:ext cx="1107722" cy="137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Workday </a:t>
              </a:r>
              <a:r>
                <a:rPr lang="en-US" sz="1600" b="0" i="1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Grants Management Functional Review </a:t>
              </a:r>
              <a:endParaRPr sz="16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28"/>
            <p:cNvSpPr/>
            <p:nvPr/>
          </p:nvSpPr>
          <p:spPr>
            <a:xfrm>
              <a:off x="5200430" y="608354"/>
              <a:ext cx="198175" cy="2318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A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28"/>
            <p:cNvSpPr txBox="1"/>
            <p:nvPr/>
          </p:nvSpPr>
          <p:spPr>
            <a:xfrm>
              <a:off x="5200430" y="654720"/>
              <a:ext cx="138723" cy="13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28"/>
            <p:cNvSpPr/>
            <p:nvPr/>
          </p:nvSpPr>
          <p:spPr>
            <a:xfrm>
              <a:off x="5480867" y="0"/>
              <a:ext cx="934790" cy="1448536"/>
            </a:xfrm>
            <a:prstGeom prst="roundRect">
              <a:avLst>
                <a:gd name="adj" fmla="val 10000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28"/>
            <p:cNvSpPr txBox="1"/>
            <p:nvPr/>
          </p:nvSpPr>
          <p:spPr>
            <a:xfrm>
              <a:off x="5508246" y="27379"/>
              <a:ext cx="880032" cy="139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0" i="0" u="sng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AIDE webpage</a:t>
              </a:r>
              <a:r>
                <a:rPr lang="en-US" sz="1867" b="0" i="0" u="none" strike="noStrike" cap="none">
                  <a:solidFill>
                    <a:srgbClr val="4B2E83"/>
                  </a:solidFill>
                  <a:latin typeface="Calibri"/>
                  <a:ea typeface="Calibri"/>
                  <a:cs typeface="Calibri"/>
                  <a:sym typeface="Calibri"/>
                </a:rPr>
                <a:t> published</a:t>
              </a:r>
              <a:endParaRPr sz="1867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9"/>
          <p:cNvSpPr txBox="1">
            <a:spLocks noGrp="1"/>
          </p:cNvSpPr>
          <p:nvPr>
            <p:ph type="title"/>
          </p:nvPr>
        </p:nvSpPr>
        <p:spPr>
          <a:xfrm>
            <a:off x="522308" y="1385067"/>
            <a:ext cx="4984051" cy="42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AIDE Resources</a:t>
            </a:r>
            <a:endParaRPr/>
          </a:p>
        </p:txBody>
      </p:sp>
      <p:sp>
        <p:nvSpPr>
          <p:cNvPr id="802" name="Google Shape;802;p129"/>
          <p:cNvSpPr txBox="1"/>
          <p:nvPr/>
        </p:nvSpPr>
        <p:spPr>
          <a:xfrm>
            <a:off x="532909" y="2402449"/>
            <a:ext cx="8543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Webpage: </a:t>
            </a:r>
            <a:r>
              <a:rPr lang="en-US" sz="24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https://it.uw.edu/initiatives/aide/</a:t>
            </a:r>
            <a:r>
              <a:rPr lang="en-US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Mailman List: </a:t>
            </a:r>
            <a:r>
              <a:rPr lang="en-US" sz="24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aide-initiative@u.washington.edu</a:t>
            </a:r>
            <a:r>
              <a:rPr lang="en-US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NEW REGULATORY REQUIREMENT</a:t>
            </a:r>
            <a:endParaRPr/>
          </a:p>
        </p:txBody>
      </p:sp>
      <p:sp>
        <p:nvSpPr>
          <p:cNvPr id="512" name="Google Shape;512;p9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4966374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Released in April 2024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Implement by May 2025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Establishes screening processes for purchases of synthetic nucleic acids and synthesis equipment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Minimize potential misuse and ensure biosecurity for life sciences research</a:t>
            </a:r>
            <a:endParaRPr/>
          </a:p>
        </p:txBody>
      </p:sp>
      <p:pic>
        <p:nvPicPr>
          <p:cNvPr id="513" name="Google Shape;513;p94" descr="A manual cover with the American Presidential Seal entitled &quot;Framework for Nucleic Acid Synthesis Screening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655" y="1531457"/>
            <a:ext cx="3525737" cy="460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30"/>
          <p:cNvSpPr txBox="1">
            <a:spLocks noGrp="1"/>
          </p:cNvSpPr>
          <p:nvPr>
            <p:ph type="title"/>
          </p:nvPr>
        </p:nvSpPr>
        <p:spPr>
          <a:xfrm>
            <a:off x="828676" y="1831426"/>
            <a:ext cx="7486650" cy="319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Encode Sans Black"/>
              <a:buNone/>
            </a:pPr>
            <a:r>
              <a:rPr lang="en-US"/>
              <a:t>OR Strategic Plan</a:t>
            </a:r>
            <a:endParaRPr/>
          </a:p>
        </p:txBody>
      </p:sp>
      <p:pic>
        <p:nvPicPr>
          <p:cNvPr id="809" name="Google Shape;809;p130" descr="Colorful sky on mountaintop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57143"/>
            <a:ext cx="9144000" cy="514360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810" name="Google Shape;810;p130"/>
          <p:cNvSpPr txBox="1"/>
          <p:nvPr/>
        </p:nvSpPr>
        <p:spPr>
          <a:xfrm>
            <a:off x="2463379" y="2378106"/>
            <a:ext cx="6266285" cy="239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0"/>
              <a:buFont typeface="Open Sans"/>
              <a:buNone/>
            </a:pPr>
            <a:r>
              <a:rPr lang="en-US" sz="4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Reporting Needs Intake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30"/>
          <p:cNvSpPr txBox="1"/>
          <p:nvPr/>
        </p:nvSpPr>
        <p:spPr>
          <a:xfrm>
            <a:off x="342900" y="5212810"/>
            <a:ext cx="24865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1"/>
          <p:cNvSpPr txBox="1">
            <a:spLocks noGrp="1"/>
          </p:cNvSpPr>
          <p:nvPr>
            <p:ph type="title"/>
          </p:nvPr>
        </p:nvSpPr>
        <p:spPr>
          <a:xfrm>
            <a:off x="331247" y="690640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We want to know about your reporting needs</a:t>
            </a:r>
            <a:endParaRPr/>
          </a:p>
        </p:txBody>
      </p:sp>
      <p:grpSp>
        <p:nvGrpSpPr>
          <p:cNvPr id="818" name="Google Shape;818;p131" descr="Two purple textboxes beside each other. One is entitled &quot;Which do you use?&quot; and the other &quot;What do you wish you had?&quot;"/>
          <p:cNvGrpSpPr/>
          <p:nvPr/>
        </p:nvGrpSpPr>
        <p:grpSpPr>
          <a:xfrm>
            <a:off x="378521" y="2291023"/>
            <a:ext cx="8208362" cy="2774505"/>
            <a:chOff x="40" y="32366"/>
            <a:chExt cx="8208362" cy="2774505"/>
          </a:xfrm>
        </p:grpSpPr>
        <p:sp>
          <p:nvSpPr>
            <p:cNvPr id="819" name="Google Shape;819;p131"/>
            <p:cNvSpPr/>
            <p:nvPr/>
          </p:nvSpPr>
          <p:spPr>
            <a:xfrm>
              <a:off x="40" y="32366"/>
              <a:ext cx="3835683" cy="110005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31"/>
            <p:cNvSpPr txBox="1"/>
            <p:nvPr/>
          </p:nvSpPr>
          <p:spPr>
            <a:xfrm>
              <a:off x="40" y="32366"/>
              <a:ext cx="3835683" cy="11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Encode Sans Black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Which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31"/>
            <p:cNvSpPr/>
            <p:nvPr/>
          </p:nvSpPr>
          <p:spPr>
            <a:xfrm>
              <a:off x="40" y="1132422"/>
              <a:ext cx="3835683" cy="1674449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1"/>
            <p:cNvSpPr txBox="1"/>
            <p:nvPr/>
          </p:nvSpPr>
          <p:spPr>
            <a:xfrm>
              <a:off x="40" y="1132422"/>
              <a:ext cx="3835683" cy="16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1"/>
            <p:cNvSpPr/>
            <p:nvPr/>
          </p:nvSpPr>
          <p:spPr>
            <a:xfrm>
              <a:off x="4372719" y="32366"/>
              <a:ext cx="3835683" cy="110005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1"/>
            <p:cNvSpPr txBox="1"/>
            <p:nvPr/>
          </p:nvSpPr>
          <p:spPr>
            <a:xfrm>
              <a:off x="4372719" y="32366"/>
              <a:ext cx="3835683" cy="11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Open Sans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do you wish you had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1"/>
            <p:cNvSpPr/>
            <p:nvPr/>
          </p:nvSpPr>
          <p:spPr>
            <a:xfrm>
              <a:off x="4372719" y="1132422"/>
              <a:ext cx="3835683" cy="1674449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31"/>
            <p:cNvSpPr txBox="1"/>
            <p:nvPr/>
          </p:nvSpPr>
          <p:spPr>
            <a:xfrm>
              <a:off x="4372719" y="1132422"/>
              <a:ext cx="3835683" cy="16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</a:t>
              </a:r>
              <a:r>
                <a:rPr lang="en-US" sz="2000" b="0" i="0" u="none" strike="noStrike" cap="none">
                  <a:solidFill>
                    <a:srgbClr val="32006E"/>
                  </a:solidFill>
                  <a:latin typeface="Encode Sans Black"/>
                  <a:ea typeface="Encode Sans Black"/>
                  <a:cs typeface="Encode Sans Black"/>
                  <a:sym typeface="Encode Sans Black"/>
                </a:rPr>
                <a:t> </a:t>
              </a: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reports</a:t>
              </a:r>
              <a:r>
                <a:rPr lang="en-US" sz="2000" b="0" i="0" u="none" strike="noStrike" cap="none">
                  <a:solidFill>
                    <a:srgbClr val="32006E"/>
                  </a:solidFill>
                  <a:latin typeface="Encode Sans Black"/>
                  <a:ea typeface="Encode Sans Black"/>
                  <a:cs typeface="Encode Sans Black"/>
                  <a:sym typeface="Encode Sans Black"/>
                </a:rPr>
                <a:t> </a:t>
              </a:r>
              <a:r>
                <a:rPr lang="en-US" sz="2000" b="0" i="0" u="none" strike="noStrike" cap="none">
                  <a:solidFill>
                    <a:srgbClr val="32006E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&amp;</a:t>
              </a: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 analytics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2006E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7" name="Google Shape;827;p131"/>
          <p:cNvSpPr txBox="1"/>
          <p:nvPr/>
        </p:nvSpPr>
        <p:spPr>
          <a:xfrm>
            <a:off x="331247" y="620712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2"/>
          <p:cNvSpPr txBox="1">
            <a:spLocks noGrp="1"/>
          </p:cNvSpPr>
          <p:nvPr>
            <p:ph type="title"/>
          </p:nvPr>
        </p:nvSpPr>
        <p:spPr>
          <a:xfrm>
            <a:off x="331247" y="739396"/>
            <a:ext cx="8292323" cy="69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BI Portal Reports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34" name="Google Shape;834;p132" descr="A purple textbox entitled &quot;Which do you use?&quot;"/>
          <p:cNvGrpSpPr/>
          <p:nvPr/>
        </p:nvGrpSpPr>
        <p:grpSpPr>
          <a:xfrm>
            <a:off x="330643" y="2059747"/>
            <a:ext cx="2843910" cy="2549670"/>
            <a:chOff x="627124" y="1899663"/>
            <a:chExt cx="3911040" cy="3764535"/>
          </a:xfrm>
        </p:grpSpPr>
        <p:sp>
          <p:nvSpPr>
            <p:cNvPr id="835" name="Google Shape;835;p132"/>
            <p:cNvSpPr/>
            <p:nvPr/>
          </p:nvSpPr>
          <p:spPr>
            <a:xfrm>
              <a:off x="627124" y="1899663"/>
              <a:ext cx="3911040" cy="716537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2"/>
            <p:cNvSpPr/>
            <p:nvPr/>
          </p:nvSpPr>
          <p:spPr>
            <a:xfrm>
              <a:off x="627124" y="2641600"/>
              <a:ext cx="3911040" cy="3022598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7" name="Google Shape;837;p132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1281" r="10296" b="3973"/>
          <a:stretch/>
        </p:blipFill>
        <p:spPr>
          <a:xfrm>
            <a:off x="3854451" y="1535507"/>
            <a:ext cx="4546610" cy="32523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8" name="Google Shape;838;p132"/>
          <p:cNvSpPr txBox="1"/>
          <p:nvPr/>
        </p:nvSpPr>
        <p:spPr>
          <a:xfrm>
            <a:off x="222251" y="4787901"/>
            <a:ext cx="4013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350"/>
              <a:buFont typeface="Open Sans"/>
              <a:buNone/>
            </a:pPr>
            <a:r>
              <a:rPr lang="en-US" sz="135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https://biportal.uw.edu/catalog?sa=research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132"/>
          <p:cNvSpPr txBox="1"/>
          <p:nvPr/>
        </p:nvSpPr>
        <p:spPr>
          <a:xfrm>
            <a:off x="330597" y="6249074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3"/>
          <p:cNvSpPr txBox="1">
            <a:spLocks noGrp="1"/>
          </p:cNvSpPr>
          <p:nvPr>
            <p:ph type="title"/>
          </p:nvPr>
        </p:nvSpPr>
        <p:spPr>
          <a:xfrm>
            <a:off x="331247" y="739402"/>
            <a:ext cx="8292323" cy="69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BI Portal Dashboards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46" name="Google Shape;846;p133" descr="A purple textbox entitled &quot;Which do you use?&quot; &quot;BI Portal Dashboards&quot; is bolded below the title."/>
          <p:cNvGrpSpPr/>
          <p:nvPr/>
        </p:nvGrpSpPr>
        <p:grpSpPr>
          <a:xfrm>
            <a:off x="330642" y="2059747"/>
            <a:ext cx="2972234" cy="2543321"/>
            <a:chOff x="627123" y="1899663"/>
            <a:chExt cx="3738715" cy="3755161"/>
          </a:xfrm>
        </p:grpSpPr>
        <p:sp>
          <p:nvSpPr>
            <p:cNvPr id="847" name="Google Shape;847;p133"/>
            <p:cNvSpPr/>
            <p:nvPr/>
          </p:nvSpPr>
          <p:spPr>
            <a:xfrm>
              <a:off x="627123" y="1899663"/>
              <a:ext cx="3738713" cy="716537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33"/>
            <p:cNvSpPr/>
            <p:nvPr/>
          </p:nvSpPr>
          <p:spPr>
            <a:xfrm>
              <a:off x="627124" y="2641600"/>
              <a:ext cx="3738714" cy="3013224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9" name="Google Shape;849;p133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1747" r="12046" b="5469"/>
          <a:stretch/>
        </p:blipFill>
        <p:spPr>
          <a:xfrm>
            <a:off x="3997937" y="1494992"/>
            <a:ext cx="4814817" cy="32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33"/>
          <p:cNvSpPr txBox="1"/>
          <p:nvPr/>
        </p:nvSpPr>
        <p:spPr>
          <a:xfrm>
            <a:off x="222251" y="4787901"/>
            <a:ext cx="4013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350"/>
              <a:buFont typeface="Open Sans"/>
              <a:buNone/>
            </a:pPr>
            <a:r>
              <a:rPr lang="en-US" sz="135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https://biportal.uw.edu/catalog?sa=research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1" name="Google Shape;851;p133"/>
          <p:cNvSpPr txBox="1"/>
          <p:nvPr/>
        </p:nvSpPr>
        <p:spPr>
          <a:xfrm>
            <a:off x="331247" y="6259549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4"/>
          <p:cNvSpPr txBox="1">
            <a:spLocks noGrp="1"/>
          </p:cNvSpPr>
          <p:nvPr>
            <p:ph type="title"/>
          </p:nvPr>
        </p:nvSpPr>
        <p:spPr>
          <a:xfrm>
            <a:off x="331247" y="678058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Research Key Reports SharePoint Folder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58" name="Google Shape;858;p134" descr="A purple textbox entitled &quot;Which do you use?&quot; &quot;Research Key Reports&quot; is bolded beneath the title."/>
          <p:cNvGrpSpPr/>
          <p:nvPr/>
        </p:nvGrpSpPr>
        <p:grpSpPr>
          <a:xfrm>
            <a:off x="470343" y="2281998"/>
            <a:ext cx="2881698" cy="2816371"/>
            <a:chOff x="627124" y="1899663"/>
            <a:chExt cx="3051298" cy="3755161"/>
          </a:xfrm>
        </p:grpSpPr>
        <p:sp>
          <p:nvSpPr>
            <p:cNvPr id="859" name="Google Shape;859;p134"/>
            <p:cNvSpPr/>
            <p:nvPr/>
          </p:nvSpPr>
          <p:spPr>
            <a:xfrm>
              <a:off x="627124" y="1899663"/>
              <a:ext cx="3038347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34"/>
            <p:cNvSpPr/>
            <p:nvPr/>
          </p:nvSpPr>
          <p:spPr>
            <a:xfrm>
              <a:off x="627124" y="3014134"/>
              <a:ext cx="3051298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1" name="Google Shape;861;p134" descr="A sample screenshot of a folder path in a tab labelled &quot;Key Reports&quot;"/>
          <p:cNvPicPr preferRelativeResize="0"/>
          <p:nvPr/>
        </p:nvPicPr>
        <p:blipFill rotWithShape="1">
          <a:blip r:embed="rId3">
            <a:alphaModFix/>
          </a:blip>
          <a:srcRect r="61944" b="5182"/>
          <a:stretch/>
        </p:blipFill>
        <p:spPr>
          <a:xfrm>
            <a:off x="5997848" y="1982864"/>
            <a:ext cx="2881698" cy="1686578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134"/>
          <p:cNvSpPr txBox="1"/>
          <p:nvPr/>
        </p:nvSpPr>
        <p:spPr>
          <a:xfrm>
            <a:off x="3451608" y="3870802"/>
            <a:ext cx="4714109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rPr>
              <a:t>Unassigned Subaward Requests</a:t>
            </a:r>
            <a:endParaRPr sz="180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accessing, downloading and refreshing Excel workbooks in the Key Reports folder</a:t>
            </a:r>
            <a:r>
              <a:rPr lang="en-US"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134"/>
          <p:cNvSpPr txBox="1"/>
          <p:nvPr/>
        </p:nvSpPr>
        <p:spPr>
          <a:xfrm>
            <a:off x="331247" y="6291024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5"/>
          <p:cNvSpPr txBox="1">
            <a:spLocks noGrp="1"/>
          </p:cNvSpPr>
          <p:nvPr>
            <p:ph type="title"/>
          </p:nvPr>
        </p:nvSpPr>
        <p:spPr>
          <a:xfrm>
            <a:off x="331247" y="682242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Research Key Reports 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70" name="Google Shape;870;p135" descr="A purple textbox entitled &quot;Which do you use?&quot; &quot;Research Key Reports&quot; is bolded beneath the title."/>
          <p:cNvGrpSpPr/>
          <p:nvPr/>
        </p:nvGrpSpPr>
        <p:grpSpPr>
          <a:xfrm>
            <a:off x="470343" y="2281998"/>
            <a:ext cx="2816768" cy="2816371"/>
            <a:chOff x="627124" y="1899663"/>
            <a:chExt cx="3591551" cy="3755161"/>
          </a:xfrm>
        </p:grpSpPr>
        <p:sp>
          <p:nvSpPr>
            <p:cNvPr id="871" name="Google Shape;871;p135"/>
            <p:cNvSpPr/>
            <p:nvPr/>
          </p:nvSpPr>
          <p:spPr>
            <a:xfrm>
              <a:off x="627124" y="1899663"/>
              <a:ext cx="3591551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35"/>
            <p:cNvSpPr/>
            <p:nvPr/>
          </p:nvSpPr>
          <p:spPr>
            <a:xfrm>
              <a:off x="627124" y="3014134"/>
              <a:ext cx="3591551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3" name="Google Shape;873;p135" descr="A sample screenshot of a folder path within the &quot;Under_Construction&quot; tab."/>
          <p:cNvPicPr preferRelativeResize="0"/>
          <p:nvPr/>
        </p:nvPicPr>
        <p:blipFill rotWithShape="1">
          <a:blip r:embed="rId3">
            <a:alphaModFix/>
          </a:blip>
          <a:srcRect r="5675"/>
          <a:stretch/>
        </p:blipFill>
        <p:spPr>
          <a:xfrm>
            <a:off x="3461325" y="1450911"/>
            <a:ext cx="5296250" cy="238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4" name="Google Shape;874;p135" descr="A screenshot of the various ASR sub-categories drop-down menu selection items."/>
          <p:cNvPicPr preferRelativeResize="0"/>
          <p:nvPr/>
        </p:nvPicPr>
        <p:blipFill rotWithShape="1">
          <a:blip r:embed="rId4">
            <a:alphaModFix/>
          </a:blip>
          <a:srcRect t="8560" r="282" b="16535"/>
          <a:stretch/>
        </p:blipFill>
        <p:spPr>
          <a:xfrm>
            <a:off x="5191785" y="3419749"/>
            <a:ext cx="2233450" cy="244210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5" name="Google Shape;875;p135"/>
          <p:cNvSpPr txBox="1"/>
          <p:nvPr/>
        </p:nvSpPr>
        <p:spPr>
          <a:xfrm>
            <a:off x="331247" y="6196649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6"/>
          <p:cNvSpPr txBox="1">
            <a:spLocks noGrp="1"/>
          </p:cNvSpPr>
          <p:nvPr>
            <p:ph type="title"/>
          </p:nvPr>
        </p:nvSpPr>
        <p:spPr>
          <a:xfrm>
            <a:off x="331247" y="682243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Workday Reports</a:t>
            </a:r>
            <a:endParaRPr/>
          </a:p>
        </p:txBody>
      </p:sp>
      <p:grpSp>
        <p:nvGrpSpPr>
          <p:cNvPr id="882" name="Google Shape;882;p136" descr="A purple textbox entitled &quot;Which do you use?&quot; &quot;Workday Reports&quot; is bolded below the title."/>
          <p:cNvGrpSpPr/>
          <p:nvPr/>
        </p:nvGrpSpPr>
        <p:grpSpPr>
          <a:xfrm>
            <a:off x="470343" y="2281998"/>
            <a:ext cx="2816768" cy="2816371"/>
            <a:chOff x="627124" y="1899663"/>
            <a:chExt cx="3334680" cy="3755161"/>
          </a:xfrm>
        </p:grpSpPr>
        <p:sp>
          <p:nvSpPr>
            <p:cNvPr id="883" name="Google Shape;883;p136"/>
            <p:cNvSpPr/>
            <p:nvPr/>
          </p:nvSpPr>
          <p:spPr>
            <a:xfrm>
              <a:off x="627124" y="1899663"/>
              <a:ext cx="3334680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6"/>
            <p:cNvSpPr/>
            <p:nvPr/>
          </p:nvSpPr>
          <p:spPr>
            <a:xfrm>
              <a:off x="627124" y="3014134"/>
              <a:ext cx="3334680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5" name="Google Shape;885;p136" descr="A vertical list of various serial numbers."/>
          <p:cNvPicPr preferRelativeResize="0"/>
          <p:nvPr/>
        </p:nvPicPr>
        <p:blipFill rotWithShape="1">
          <a:blip r:embed="rId3">
            <a:alphaModFix/>
          </a:blip>
          <a:srcRect t="8062" r="72025" b="47077"/>
          <a:stretch/>
        </p:blipFill>
        <p:spPr>
          <a:xfrm>
            <a:off x="4179158" y="1594083"/>
            <a:ext cx="1386155" cy="404673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6" name="Google Shape;886;p136" descr="A vertical list of various serial numbers."/>
          <p:cNvPicPr preferRelativeResize="0"/>
          <p:nvPr/>
        </p:nvPicPr>
        <p:blipFill rotWithShape="1">
          <a:blip r:embed="rId3">
            <a:alphaModFix/>
          </a:blip>
          <a:srcRect t="54634" r="72025" b="506"/>
          <a:stretch/>
        </p:blipFill>
        <p:spPr>
          <a:xfrm>
            <a:off x="5851343" y="1594083"/>
            <a:ext cx="1386155" cy="404673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7" name="Google Shape;887;p136"/>
          <p:cNvSpPr txBox="1"/>
          <p:nvPr/>
        </p:nvSpPr>
        <p:spPr>
          <a:xfrm>
            <a:off x="331247" y="628052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37"/>
          <p:cNvSpPr txBox="1">
            <a:spLocks noGrp="1"/>
          </p:cNvSpPr>
          <p:nvPr>
            <p:ph type="title"/>
          </p:nvPr>
        </p:nvSpPr>
        <p:spPr>
          <a:xfrm>
            <a:off x="331247" y="682247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Tell us</a:t>
            </a:r>
            <a:endParaRPr/>
          </a:p>
        </p:txBody>
      </p:sp>
      <p:grpSp>
        <p:nvGrpSpPr>
          <p:cNvPr id="894" name="Google Shape;894;p137" descr="A purple textbox entitled &quot;What do you wish you had&quot;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895" name="Google Shape;895;p137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D3A2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37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7" descr="A bulleted list of options reading (from top to bottom) &quot;Redevelopment of legacy reports &amp; dashboards, &quot;New metrics &amp; reports&quot;, and &quot;Other needs&quot;. 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898" name="Google Shape;898;p137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37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37"/>
          <p:cNvSpPr/>
          <p:nvPr/>
        </p:nvSpPr>
        <p:spPr>
          <a:xfrm>
            <a:off x="3195536" y="3301325"/>
            <a:ext cx="634730" cy="147374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137"/>
          <p:cNvSpPr txBox="1"/>
          <p:nvPr/>
        </p:nvSpPr>
        <p:spPr>
          <a:xfrm>
            <a:off x="4054449" y="3588070"/>
            <a:ext cx="45691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2700"/>
              <a:buFont typeface="Open Sans"/>
              <a:buNone/>
            </a:pPr>
            <a:r>
              <a:rPr lang="en-US" sz="27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rPr>
              <a:t>How do you rank priority for development?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37"/>
          <p:cNvSpPr txBox="1"/>
          <p:nvPr/>
        </p:nvSpPr>
        <p:spPr>
          <a:xfrm>
            <a:off x="331247" y="6270049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38"/>
          <p:cNvSpPr txBox="1">
            <a:spLocks noGrp="1"/>
          </p:cNvSpPr>
          <p:nvPr>
            <p:ph type="title"/>
          </p:nvPr>
        </p:nvSpPr>
        <p:spPr>
          <a:xfrm>
            <a:off x="388397" y="595504"/>
            <a:ext cx="8235173" cy="83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Legacy reporting @ BI Portal</a:t>
            </a:r>
            <a:endParaRPr/>
          </a:p>
        </p:txBody>
      </p:sp>
      <p:grpSp>
        <p:nvGrpSpPr>
          <p:cNvPr id="909" name="Google Shape;909;p138" descr="A purple textbox entitled &quot;What do you wish you had?&quot; &quot;legacy reports &amp; dashboards&quot; is bolded beneath the title.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910" name="Google Shape;910;p138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D3A2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38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</a:t>
              </a:r>
              <a:endParaRPr sz="2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2" name="Google Shape;912;p138" descr="A bulleted list of options reading (from top to bottom) &quot;Redevelopment of legacy reports &amp; dashboards, &quot;New metrics &amp; reports&quot;, and &quot;Other needs&quot;. 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913" name="Google Shape;913;p138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38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</a:t>
              </a:r>
              <a:r>
                <a:rPr lang="en-US" sz="195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138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0747" r="14155" b="17409"/>
          <a:stretch/>
        </p:blipFill>
        <p:spPr>
          <a:xfrm>
            <a:off x="2970913" y="1962150"/>
            <a:ext cx="3635117" cy="259080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6" name="Google Shape;916;p138" descr="A sample screenshot of various University of Washington report types from the UW BI Portal. The header of the list reads (from left to right) &quot;High Priority&quot;, &quot;Medium Priority&quot;, &quot;Low Priority&quot;, and &quot;Not a priority&quot;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696" y="2279932"/>
            <a:ext cx="2543991" cy="3450470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7" name="Google Shape;917;p138"/>
          <p:cNvSpPr txBox="1"/>
          <p:nvPr/>
        </p:nvSpPr>
        <p:spPr>
          <a:xfrm>
            <a:off x="388397" y="62490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9"/>
          <p:cNvSpPr txBox="1">
            <a:spLocks noGrp="1"/>
          </p:cNvSpPr>
          <p:nvPr>
            <p:ph type="title"/>
          </p:nvPr>
        </p:nvSpPr>
        <p:spPr>
          <a:xfrm>
            <a:off x="331247" y="686437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Metrics &amp; reports in development</a:t>
            </a:r>
            <a:endParaRPr/>
          </a:p>
        </p:txBody>
      </p:sp>
      <p:grpSp>
        <p:nvGrpSpPr>
          <p:cNvPr id="924" name="Google Shape;924;p139" descr="A purple textbox entitled &quot;What do you wish you had&quot;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925" name="Google Shape;925;p139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D3A2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39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" name="Google Shape;927;p139" descr="A bulleted list of options reading (from top to bottom) &quot;Redevelopment of legacy reports &amp; dashboards, &quot;New metrics &amp; reports&quot;, and &quot;Other needs&quot;.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928" name="Google Shape;928;p139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39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0" name="Google Shape;930;p139" descr="A sample screenshot of various University of Washington report types from the UW BI Portal. The header of the list reads (from left to right) &quot;High Priority&quot;, &quot;Medium Priority&quot;, &quot;Low Priority&quot;, and &quot;Not a priority&quot;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537" y="1990119"/>
            <a:ext cx="3058850" cy="319755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1" name="Google Shape;931;p139"/>
          <p:cNvSpPr txBox="1"/>
          <p:nvPr/>
        </p:nvSpPr>
        <p:spPr>
          <a:xfrm>
            <a:off x="331247" y="62595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 AND SCOPE </a:t>
            </a:r>
            <a:r>
              <a:rPr lang="en-US" sz="1600" b="0"/>
              <a:t>(1 of 2)</a:t>
            </a:r>
            <a:endParaRPr b="0"/>
          </a:p>
        </p:txBody>
      </p:sp>
      <p:pic>
        <p:nvPicPr>
          <p:cNvPr id="520" name="Google Shape;520;p95" descr="A picture of a DNA strand made of red dot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23094" y="2648135"/>
            <a:ext cx="3895916" cy="2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95"/>
          <p:cNvSpPr txBox="1">
            <a:spLocks noGrp="1"/>
          </p:cNvSpPr>
          <p:nvPr>
            <p:ph type="body" idx="1"/>
          </p:nvPr>
        </p:nvSpPr>
        <p:spPr>
          <a:xfrm>
            <a:off x="2858257" y="1736725"/>
            <a:ext cx="568018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Providers/manufacturers are recommended to screen purchases of synthetic nucleic acids and synthesis equipment to identify sequences of concern and potential misuse.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Those who receive federal funding are </a:t>
            </a:r>
            <a:r>
              <a:rPr lang="en-US"/>
              <a:t>required</a:t>
            </a:r>
            <a:r>
              <a:rPr lang="en-US" b="0"/>
              <a:t> to purchase only from providers who attest to the required screening framework.</a:t>
            </a:r>
            <a:endParaRPr/>
          </a:p>
        </p:txBody>
      </p:sp>
      <p:sp>
        <p:nvSpPr>
          <p:cNvPr id="522" name="Google Shape;522;p95"/>
          <p:cNvSpPr txBox="1"/>
          <p:nvPr/>
        </p:nvSpPr>
        <p:spPr>
          <a:xfrm>
            <a:off x="429824" y="5721347"/>
            <a:ext cx="2791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40"/>
          <p:cNvSpPr txBox="1">
            <a:spLocks noGrp="1"/>
          </p:cNvSpPr>
          <p:nvPr>
            <p:ph type="title"/>
          </p:nvPr>
        </p:nvSpPr>
        <p:spPr>
          <a:xfrm>
            <a:off x="331247" y="682253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We want to hear from you!</a:t>
            </a:r>
            <a:endParaRPr/>
          </a:p>
        </p:txBody>
      </p:sp>
      <p:grpSp>
        <p:nvGrpSpPr>
          <p:cNvPr id="938" name="Google Shape;938;p140" descr="A purple text box reading &quot;Please send us your reporting usage and needs info by 3/20&quot;"/>
          <p:cNvGrpSpPr/>
          <p:nvPr/>
        </p:nvGrpSpPr>
        <p:grpSpPr>
          <a:xfrm>
            <a:off x="467779" y="2226800"/>
            <a:ext cx="8208443" cy="1228921"/>
            <a:chOff x="623704" y="2020618"/>
            <a:chExt cx="10944591" cy="792356"/>
          </a:xfrm>
        </p:grpSpPr>
        <p:sp>
          <p:nvSpPr>
            <p:cNvPr id="939" name="Google Shape;939;p140"/>
            <p:cNvSpPr/>
            <p:nvPr/>
          </p:nvSpPr>
          <p:spPr>
            <a:xfrm>
              <a:off x="623704" y="2020618"/>
              <a:ext cx="10944591" cy="410569"/>
            </a:xfrm>
            <a:custGeom>
              <a:avLst/>
              <a:gdLst/>
              <a:ahLst/>
              <a:cxnLst/>
              <a:rect l="l" t="t" r="r" b="b"/>
              <a:pathLst>
                <a:path w="10944591" h="643682" extrusionOk="0">
                  <a:moveTo>
                    <a:pt x="0" y="0"/>
                  </a:moveTo>
                  <a:lnTo>
                    <a:pt x="10944591" y="0"/>
                  </a:lnTo>
                  <a:lnTo>
                    <a:pt x="10944591" y="643682"/>
                  </a:lnTo>
                  <a:lnTo>
                    <a:pt x="0" y="643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Please send us your reporting usage and needs info by 3/20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0"/>
            <p:cNvSpPr/>
            <p:nvPr/>
          </p:nvSpPr>
          <p:spPr>
            <a:xfrm>
              <a:off x="623704" y="2533353"/>
              <a:ext cx="10944591" cy="279621"/>
            </a:xfrm>
            <a:custGeom>
              <a:avLst/>
              <a:gdLst/>
              <a:ahLst/>
              <a:cxnLst/>
              <a:rect l="l" t="t" r="r" b="b"/>
              <a:pathLst>
                <a:path w="10944591" h="279621" extrusionOk="0">
                  <a:moveTo>
                    <a:pt x="0" y="0"/>
                  </a:moveTo>
                  <a:lnTo>
                    <a:pt x="10944591" y="0"/>
                  </a:lnTo>
                  <a:lnTo>
                    <a:pt x="10944591" y="279621"/>
                  </a:lnTo>
                  <a:lnTo>
                    <a:pt x="0" y="27962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60600" tIns="19050" rIns="106675" bIns="19050" anchor="t" anchorCtr="0">
              <a:noAutofit/>
            </a:bodyPr>
            <a:lstStyle/>
            <a:p>
              <a:pPr marL="1714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500"/>
                <a:buFont typeface="Open Sans"/>
                <a:buChar char="•"/>
              </a:pPr>
              <a:r>
                <a:rPr lang="en-US" sz="1500" b="0" i="0" u="sng" strike="noStrike" cap="none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https://forms.office.com/Pages/ResponsePage.aspx?id=W9229i_wGkSZoBYqxQYL0nclPm6GAzhPjyaQWAR-VNhUMzZUOE0xRFdWMklUUkZUUlJWSVVZSDFIQi4u</a:t>
              </a:r>
              <a:r>
                <a:rPr lang="en-US" sz="1500" b="0" i="0" u="none" strike="noStrike" cap="none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p140"/>
          <p:cNvSpPr txBox="1"/>
          <p:nvPr/>
        </p:nvSpPr>
        <p:spPr>
          <a:xfrm>
            <a:off x="331247" y="62490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Encode Sans Black"/>
              <a:buNone/>
            </a:pPr>
            <a:r>
              <a:rPr lang="en-US" sz="3600"/>
              <a:t>SUBAWARD SUPPLIER INVOICE ROUTING</a:t>
            </a:r>
            <a:endParaRPr sz="3600"/>
          </a:p>
        </p:txBody>
      </p:sp>
      <p:sp>
        <p:nvSpPr>
          <p:cNvPr id="947" name="Google Shape;947;p141"/>
          <p:cNvSpPr txBox="1"/>
          <p:nvPr/>
        </p:nvSpPr>
        <p:spPr>
          <a:xfrm>
            <a:off x="830425" y="4236100"/>
            <a:ext cx="4208100" cy="1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Vincent Gonzalez, Associate Director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Grant and Contract Accounting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March 2025 MRAM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4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BACKGROUND </a:t>
            </a:r>
            <a:r>
              <a:rPr lang="en-US" sz="1600"/>
              <a:t>(1 of 2)</a:t>
            </a:r>
            <a:endParaRPr/>
          </a:p>
        </p:txBody>
      </p:sp>
      <p:sp>
        <p:nvSpPr>
          <p:cNvPr id="953" name="Google Shape;953;p14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The previous routing of late subaward supplier invoices within Workday was: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Grant Manager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Grant and Contract Accounting (GCA)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Grant Manager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Principal Investigator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This routing created additional delays in approvals and increased the risk of non-payment 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Updated Subaward Supplier Invoice Routing</a:t>
            </a:r>
            <a:endParaRPr/>
          </a:p>
        </p:txBody>
      </p:sp>
      <p:sp>
        <p:nvSpPr>
          <p:cNvPr id="959" name="Google Shape;959;p14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Effective 2/27/2025, the routing of late subaward supplier invoices within Workday is: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Grant Manager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Principal Investigator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/>
              <a:t>Grant and Contract Accounting (GCA)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This will enable GCA to review and complete the final denial or approval steps and complete the workflow timely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4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Trends &amp; Reminders</a:t>
            </a:r>
            <a:endParaRPr/>
          </a:p>
        </p:txBody>
      </p:sp>
      <p:sp>
        <p:nvSpPr>
          <p:cNvPr id="965" name="Google Shape;965;p14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has noticed that ~75% are incorrectly approved by the Grant Manager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If a subaward invoice should post to a continuation grant, it should be denied by the Grant Manager so it does not reach GCA.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This business process only applies when the Final Action Date has passed and/or the award line is in a lifecycle status that does not allow spend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Closed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Closeout in Progress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Canceled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Restricted from Use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4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RESOURCES </a:t>
            </a:r>
            <a:r>
              <a:rPr lang="en-US" sz="1600" b="0"/>
              <a:t>(1 of 2)</a:t>
            </a:r>
            <a:endParaRPr b="0"/>
          </a:p>
        </p:txBody>
      </p:sp>
      <p:sp>
        <p:nvSpPr>
          <p:cNvPr id="971" name="Google Shape;971;p14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UW Connect Finance Job Aid </a:t>
            </a: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Invoice Business Process for Award Grants</a:t>
            </a:r>
            <a:endParaRPr u="sng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4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 </a:t>
            </a:r>
            <a:r>
              <a:rPr lang="en-US" sz="1600">
                <a:solidFill>
                  <a:schemeClr val="lt2"/>
                </a:solidFill>
              </a:rPr>
              <a:t>(1 of 3)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77" name="Google Shape;977;p14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Send award-specific questions to GCA through Award Portal using the topic “Pending Supplier Invoice”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Send other questions to </a:t>
            </a: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r>
              <a:rPr lang="en-US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47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Encode Sans Black"/>
              <a:buNone/>
            </a:pPr>
            <a:r>
              <a:rPr lang="en-US" sz="3600"/>
              <a:t>STOP WORK ORDER AWARD LINE SPECIAL CONDITION</a:t>
            </a:r>
            <a:endParaRPr sz="3600"/>
          </a:p>
        </p:txBody>
      </p:sp>
      <p:sp>
        <p:nvSpPr>
          <p:cNvPr id="983" name="Google Shape;983;p147"/>
          <p:cNvSpPr txBox="1"/>
          <p:nvPr/>
        </p:nvSpPr>
        <p:spPr>
          <a:xfrm>
            <a:off x="830425" y="4236100"/>
            <a:ext cx="4208100" cy="1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Vincent Gonzalez, Associate Director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Grant and Contract Accounting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March 2025 MRAM</a:t>
            </a:r>
            <a:endParaRPr sz="1800" b="0" i="0" u="none" strike="noStrike" cap="none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4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BACKGROUND </a:t>
            </a:r>
            <a:r>
              <a:rPr lang="en-US" sz="1600" b="0"/>
              <a:t>(2 of 2)</a:t>
            </a:r>
            <a:endParaRPr b="0"/>
          </a:p>
        </p:txBody>
      </p:sp>
      <p:sp>
        <p:nvSpPr>
          <p:cNvPr id="989" name="Google Shape;989;p14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New process for stop work orders, resume work orders and Executive Branch directive changes.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The new process is similar to what has been done in the past for government shutdowns.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There are new SAGE Modification Requests subcategories and Workday special conditions to help monitor impacted awards.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4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FOR STOP WORK ORDERS</a:t>
            </a:r>
            <a:endParaRPr/>
          </a:p>
        </p:txBody>
      </p:sp>
      <p:sp>
        <p:nvSpPr>
          <p:cNvPr id="995" name="Google Shape;995;p149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Change the Award and Award Lines statuses to “Restricted from Use” to prevent spending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GCA will work with the campus unit to post allowable charges to the grant worktag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Add new Workday award line special condition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Pause sponsor invoicing and the submission of financial reports if the sponsor portal is unavailable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 AND SCOPE </a:t>
            </a:r>
            <a:r>
              <a:rPr lang="en-US" sz="1600" b="0"/>
              <a:t>(2 of 2)</a:t>
            </a:r>
            <a:endParaRPr/>
          </a:p>
        </p:txBody>
      </p:sp>
      <p:pic>
        <p:nvPicPr>
          <p:cNvPr id="529" name="Google Shape;529;p96" descr="A picture of a DNA strand made of red do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23094" y="2648135"/>
            <a:ext cx="3895916" cy="2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96"/>
          <p:cNvSpPr txBox="1">
            <a:spLocks noGrp="1"/>
          </p:cNvSpPr>
          <p:nvPr>
            <p:ph type="body" idx="1"/>
          </p:nvPr>
        </p:nvSpPr>
        <p:spPr>
          <a:xfrm>
            <a:off x="2858257" y="1736725"/>
            <a:ext cx="568018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 b="0"/>
              <a:t>Applies to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Research involving the procurement of all types of </a:t>
            </a:r>
            <a:r>
              <a:rPr lang="en-US" sz="2200"/>
              <a:t>synthetic</a:t>
            </a:r>
            <a:r>
              <a:rPr lang="en-US" sz="2200" b="0"/>
              <a:t> nucleic acids, including but not limited to: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Single- or double-stranded DNA and RNA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Whole organism genomes containing any synthetic sequences of concern (e.g., whole genomes of federally regulated pathogens such as select agents).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Research involving the procurement of any benchtop equipment capable of synthesizing nucleic acids.</a:t>
            </a:r>
            <a:endParaRPr/>
          </a:p>
        </p:txBody>
      </p:sp>
      <p:sp>
        <p:nvSpPr>
          <p:cNvPr id="531" name="Google Shape;531;p96"/>
          <p:cNvSpPr txBox="1"/>
          <p:nvPr/>
        </p:nvSpPr>
        <p:spPr>
          <a:xfrm>
            <a:off x="429824" y="5721347"/>
            <a:ext cx="2791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50"/>
          <p:cNvSpPr txBox="1">
            <a:spLocks noGrp="1"/>
          </p:cNvSpPr>
          <p:nvPr>
            <p:ph type="title"/>
          </p:nvPr>
        </p:nvSpPr>
        <p:spPr>
          <a:xfrm>
            <a:off x="475488" y="371511"/>
            <a:ext cx="8379968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NEW AWARD LINE SPECIAL CONDITIONS</a:t>
            </a:r>
            <a:endParaRPr/>
          </a:p>
        </p:txBody>
      </p:sp>
      <p:sp>
        <p:nvSpPr>
          <p:cNvPr id="1001" name="Google Shape;1001;p15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solidFill>
                  <a:schemeClr val="accent6"/>
                </a:solidFill>
              </a:rPr>
              <a:t>Stop Work Order | All Activities</a:t>
            </a:r>
            <a:r>
              <a:rPr lang="en-US"/>
              <a:t> - Represents that the stop work order applies to all activities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solidFill>
                  <a:schemeClr val="accent6"/>
                </a:solidFill>
              </a:rPr>
              <a:t>Stop Work Order | Subject to Sponsor Specifications</a:t>
            </a:r>
            <a:r>
              <a:rPr lang="en-US"/>
              <a:t> - Represents a partial stop to activities. Refer to the stop work order for details.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5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FOR RESUME WORK ORDERS</a:t>
            </a:r>
            <a:endParaRPr/>
          </a:p>
        </p:txBody>
      </p:sp>
      <p:sp>
        <p:nvSpPr>
          <p:cNvPr id="1007" name="Google Shape;1007;p151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Change the Award and Award Lines statuses to “Open” so spending can resume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Remove stop work order award line special condition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Resume sponsor invoicing and financial reporting if a sponsor portal was previously unavailable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GCA requires a Resume Work Order MOD in order to take these actions.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5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FOR EXECUTIVE BRANCH DIRECTIVE CHANGES</a:t>
            </a:r>
            <a:endParaRPr/>
          </a:p>
        </p:txBody>
      </p:sp>
      <p:sp>
        <p:nvSpPr>
          <p:cNvPr id="1013" name="Google Shape;1013;p15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details of a directive change may differ depending on the topic.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GCA reviews each of these actions to determine the appropriate course of action.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There may be instances where the directive will not require an update in Workday.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Refer to the MOD Comments &amp; History for details.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5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RESOURCES </a:t>
            </a:r>
            <a:r>
              <a:rPr lang="en-US" sz="1600" b="0"/>
              <a:t>(2 of 2)</a:t>
            </a:r>
            <a:endParaRPr b="0"/>
          </a:p>
        </p:txBody>
      </p:sp>
      <p:sp>
        <p:nvSpPr>
          <p:cNvPr id="1019" name="Google Shape;1019;p15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New GCA webpage for </a:t>
            </a: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Branch Actions</a:t>
            </a:r>
            <a:endParaRPr>
              <a:solidFill>
                <a:schemeClr val="accent6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Office of Sponsored Programs </a:t>
            </a:r>
            <a:r>
              <a:rPr lang="en-US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Changes</a:t>
            </a:r>
            <a:endParaRPr>
              <a:solidFill>
                <a:schemeClr val="accent6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Office of Research </a:t>
            </a:r>
            <a:r>
              <a:rPr lang="en-US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Federal Administration Research Policy</a:t>
            </a:r>
            <a:endParaRPr>
              <a:solidFill>
                <a:schemeClr val="accent6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Office of the Provost </a:t>
            </a:r>
            <a:r>
              <a:rPr lang="en-US" u="sng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Policy Updates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5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 </a:t>
            </a:r>
            <a:r>
              <a:rPr lang="en-US" sz="1600" b="0">
                <a:solidFill>
                  <a:schemeClr val="lt2"/>
                </a:solidFill>
              </a:rPr>
              <a:t>(2 of 3)</a:t>
            </a:r>
            <a:endParaRPr b="0">
              <a:solidFill>
                <a:schemeClr val="lt2"/>
              </a:solidFill>
            </a:endParaRPr>
          </a:p>
        </p:txBody>
      </p:sp>
      <p:sp>
        <p:nvSpPr>
          <p:cNvPr id="1025" name="Google Shape;1025;p15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Send award-specific questions to GCA through Award Portal using the topic “Other”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Send other questions to </a:t>
            </a: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r>
              <a:rPr lang="en-US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5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Subaward Update</a:t>
            </a:r>
            <a:endParaRPr/>
          </a:p>
        </p:txBody>
      </p:sp>
      <p:sp>
        <p:nvSpPr>
          <p:cNvPr id="1031" name="Google Shape;1031;p155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 2025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56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Reminders</a:t>
            </a:r>
            <a:endParaRPr/>
          </a:p>
        </p:txBody>
      </p:sp>
      <p:sp>
        <p:nvSpPr>
          <p:cNvPr id="1038" name="Google Shape;1038;p15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OSP issues subawards only on processed awards </a:t>
            </a:r>
            <a:endParaRPr sz="2100"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Not on advance spend or during a temporary internal extension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The subrecipient must be registered in both SAGE and Workday before OSP can process.</a:t>
            </a:r>
            <a:endParaRPr sz="2100"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Must be a supplier AND a subrecipient in Workday</a:t>
            </a:r>
            <a:endParaRPr sz="2100"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SAGE subrecipient set up is separate process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OSP needs the ASR/MOD number and the GR# in the subaward request </a:t>
            </a:r>
            <a:endParaRPr sz="2100"/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 b="1"/>
              <a:t>NEW</a:t>
            </a:r>
            <a:r>
              <a:rPr lang="en-US" sz="2100"/>
              <a:t>: SAGE fields for this data are live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57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Volumes &amp; Staffing</a:t>
            </a:r>
            <a:endParaRPr/>
          </a:p>
        </p:txBody>
      </p:sp>
      <p:sp>
        <p:nvSpPr>
          <p:cNvPr id="1045" name="Google Shape;1045;p15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Current volumes</a:t>
            </a:r>
            <a:endParaRPr b="1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Total with OSP: 873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% change from last week: -3.1%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In OSP: 484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Assigned: 92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Issued: 297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Staffing</a:t>
            </a:r>
            <a:endParaRPr b="1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New administrators are onboarding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Additional part-time help in the meantime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58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Subaward Escalation &amp; Assurances</a:t>
            </a:r>
            <a:endParaRPr/>
          </a:p>
        </p:txBody>
      </p:sp>
      <p:sp>
        <p:nvSpPr>
          <p:cNvPr id="1052" name="Google Shape;1052;p15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B2E8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/>
              <a:t>Escalation process use extended</a:t>
            </a:r>
            <a:r>
              <a:rPr lang="en-US">
                <a:solidFill>
                  <a:srgbClr val="4B2E83"/>
                </a:solidFill>
              </a:rPr>
              <a:t> through June.</a:t>
            </a:r>
            <a:endParaRPr>
              <a:solidFill>
                <a:srgbClr val="4B2E83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>
                <a:solidFill>
                  <a:srgbClr val="4B2E83"/>
                </a:solidFill>
              </a:rPr>
              <a:t>OSP and Dean’s offices using</a:t>
            </a:r>
            <a:r>
              <a:rPr lang="en-US">
                <a:solidFill>
                  <a:srgbClr val="4B2E8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subaward escalation process</a:t>
            </a:r>
            <a:r>
              <a:rPr lang="en-US"/>
              <a:t>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>
                <a:solidFill>
                  <a:srgbClr val="4B2E83"/>
                </a:solidFill>
              </a:rPr>
              <a:t>During</a:t>
            </a:r>
            <a:r>
              <a:rPr lang="en-US"/>
              <a:t> this period of uncertainty, OSP is not issuing assurance letters to subrecipients on federal awards.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59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General Update</a:t>
            </a:r>
            <a:endParaRPr/>
          </a:p>
        </p:txBody>
      </p:sp>
      <p:sp>
        <p:nvSpPr>
          <p:cNvPr id="1059" name="Google Shape;1059;p15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Subawards continue to be processed as usual.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OSP is actively monitoring change orders for outgoing subawards and will consider broad agency announcements in issuing subawards.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These guidelines are applicable to all subawards, whether or not the subrecipient is foreign or domestic.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KEY ACTIONS FOR PROVIDERS</a:t>
            </a:r>
            <a:endParaRPr/>
          </a:p>
        </p:txBody>
      </p:sp>
      <p:sp>
        <p:nvSpPr>
          <p:cNvPr id="538" name="Google Shape;538;p9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787913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Attest</a:t>
            </a:r>
            <a:r>
              <a:rPr lang="en-US" sz="2200" b="0"/>
              <a:t> to implementing the screening framework and doing due diligence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Screen orders</a:t>
            </a:r>
            <a:r>
              <a:rPr lang="en-US" sz="2200" b="0"/>
              <a:t> for “sequences of concern” matching or resembling those on regulated pathogen lists, such as select agents or toxins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Verify customers</a:t>
            </a:r>
            <a:r>
              <a:rPr lang="en-US" sz="2200" b="0"/>
              <a:t> are legitimate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Report</a:t>
            </a:r>
            <a:r>
              <a:rPr lang="en-US" sz="2200" b="0"/>
              <a:t> suspicious/potentially illegitimate orders to FBI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Maintain</a:t>
            </a:r>
            <a:r>
              <a:rPr lang="en-US" sz="2200"/>
              <a:t> records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Ensure robust </a:t>
            </a:r>
            <a:r>
              <a:rPr lang="en-US" sz="2200"/>
              <a:t>cybersecurity</a:t>
            </a:r>
            <a:endParaRPr sz="2200" b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60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Subawards &amp;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Stop Work or Suspension Orders </a:t>
            </a:r>
            <a:endParaRPr/>
          </a:p>
        </p:txBody>
      </p:sp>
      <p:sp>
        <p:nvSpPr>
          <p:cNvPr id="1066" name="Google Shape;1066;p160"/>
          <p:cNvSpPr txBox="1">
            <a:spLocks noGrp="1"/>
          </p:cNvSpPr>
          <p:nvPr>
            <p:ph type="body" idx="2"/>
          </p:nvPr>
        </p:nvSpPr>
        <p:spPr>
          <a:xfrm>
            <a:off x="678000" y="1573650"/>
            <a:ext cx="77880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300"/>
              <a:t>When there is a stop work (SWO) or suspension order for a specific project: </a:t>
            </a:r>
            <a:endParaRPr sz="23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OSP is monitoring for new SWO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OSP will issue suspension letters to active subrecipients &amp; intended subrecipients consistent with the direction of the sponsor. </a:t>
            </a:r>
            <a:endParaRPr sz="21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UW PI &amp; SAGE Subaward Preparer will be copied on the email to the Subrecipient PI and contact. </a:t>
            </a:r>
            <a:endParaRPr sz="19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No subaward request needed in SAGE to suspend a subaward.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Subawards not yet processed will be processed to cover activity up to the stop work date. </a:t>
            </a:r>
            <a:endParaRPr sz="2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1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61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Subawards: Change of Scope</a:t>
            </a:r>
            <a:endParaRPr/>
          </a:p>
        </p:txBody>
      </p:sp>
      <p:sp>
        <p:nvSpPr>
          <p:cNvPr id="1073" name="Google Shape;1073;p161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If no stop work order, but sponsor agency issued an amendment ceasing activities associated with categories of recent Executive Orders and this impacts the subaward: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500"/>
          </a:p>
          <a:p>
            <a:pPr marL="4572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Submit request to modify Subaward in SAGE Subawards Module.</a:t>
            </a:r>
            <a:endParaRPr sz="22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Indicate need for a subaward scope and/or budget change.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Include any relevant attachments &amp; information from the sponsor.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Enter the MOD# for the amendment from the Prime Sponsor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E-mail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ospsubs@uw.edu</a:t>
            </a:r>
            <a:r>
              <a:rPr lang="en-US" sz="2100"/>
              <a:t> to alert OSP of this action</a:t>
            </a:r>
            <a:endParaRPr sz="21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5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5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62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Subawards: Early Terminations</a:t>
            </a:r>
            <a:endParaRPr/>
          </a:p>
        </p:txBody>
      </p:sp>
      <p:sp>
        <p:nvSpPr>
          <p:cNvPr id="1080" name="Google Shape;1080;p162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When a federal agency issues an early termination for a project and there are subawards:</a:t>
            </a:r>
            <a:endParaRPr sz="22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2100"/>
              <a:t>OSP monitoring for new Early Terms &amp; will issue suspension letter before the formal amendment to subrecipient</a:t>
            </a:r>
            <a:endParaRPr sz="220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2200"/>
              <a:t>Submit request to modify the Subaward(s) in SAGE Subawards Module</a:t>
            </a:r>
            <a:endParaRPr sz="22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100"/>
              <a:t>Indicate the new end date </a:t>
            </a:r>
            <a:endParaRPr sz="21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100"/>
              <a:t>Include any budget changes</a:t>
            </a:r>
            <a:endParaRPr sz="21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100"/>
              <a:t>Include all relevant attachments &amp; communications with the sponsor</a:t>
            </a:r>
            <a:endParaRPr sz="2100"/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Enter the MOD# for the amendment from the Prime Sponsor</a:t>
            </a:r>
            <a:endParaRPr sz="2100"/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1900"/>
              <a:t>E-mail </a:t>
            </a:r>
            <a:r>
              <a:rPr lang="en-US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ospsubs@uw.edu</a:t>
            </a:r>
            <a:r>
              <a:rPr lang="en-US" sz="1900"/>
              <a:t> to alert OSP of this action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5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5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63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 </a:t>
            </a:r>
            <a:r>
              <a:rPr lang="en-US" sz="16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(3 of 3)</a:t>
            </a:r>
            <a:endParaRPr sz="3000" b="0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86" name="Google Shape;1086;p16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500"/>
              <a:t>Questions about a specific subaward change order? email: </a:t>
            </a:r>
            <a:r>
              <a:rPr lang="en-US" sz="2500" u="sng">
                <a:solidFill>
                  <a:schemeClr val="hlink"/>
                </a:solidFill>
                <a:hlinkClick r:id="rId3"/>
              </a:rPr>
              <a:t>ospsubs@uw.edu</a:t>
            </a:r>
            <a:r>
              <a:rPr lang="en-US" sz="2500"/>
              <a:t> 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64"/>
          <p:cNvSpPr txBox="1"/>
          <p:nvPr/>
        </p:nvSpPr>
        <p:spPr>
          <a:xfrm>
            <a:off x="609600" y="383256"/>
            <a:ext cx="2362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MRAM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2" name="Google Shape;1092;p164" descr="The yellow &quot;CORE&quot; logo with the spelled out acronym below it &quot;Collaborative for Research Education&quot;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52" y="1234461"/>
            <a:ext cx="3048000" cy="8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64"/>
          <p:cNvSpPr txBox="1">
            <a:spLocks noGrp="1"/>
          </p:cNvSpPr>
          <p:nvPr>
            <p:ph type="title"/>
          </p:nvPr>
        </p:nvSpPr>
        <p:spPr>
          <a:xfrm>
            <a:off x="617308" y="2089556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UPDATES</a:t>
            </a:r>
            <a:endParaRPr/>
          </a:p>
        </p:txBody>
      </p:sp>
      <p:sp>
        <p:nvSpPr>
          <p:cNvPr id="1094" name="Google Shape;1094;p164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Laurie Stephan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Associate Director for Learning, ORC</a:t>
            </a:r>
            <a:endParaRPr/>
          </a:p>
        </p:txBody>
      </p:sp>
      <p:cxnSp>
        <p:nvCxnSpPr>
          <p:cNvPr id="1095" name="Google Shape;1095;p164"/>
          <p:cNvCxnSpPr/>
          <p:nvPr/>
        </p:nvCxnSpPr>
        <p:spPr>
          <a:xfrm>
            <a:off x="381000" y="4800600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6" name="Google Shape;1096;p164"/>
          <p:cNvSpPr txBox="1">
            <a:spLocks noGrp="1"/>
          </p:cNvSpPr>
          <p:nvPr>
            <p:ph type="dt" idx="10"/>
          </p:nvPr>
        </p:nvSpPr>
        <p:spPr>
          <a:xfrm>
            <a:off x="0" y="6477000"/>
            <a:ext cx="914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65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IN TALENT LMS </a:t>
            </a:r>
            <a:r>
              <a:rPr lang="en-US" sz="16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(1 of 2)</a:t>
            </a:r>
            <a:endParaRPr/>
          </a:p>
        </p:txBody>
      </p:sp>
      <p:sp>
        <p:nvSpPr>
          <p:cNvPr id="1102" name="Google Shape;1102;p165">
            <a:hlinkClick r:id="rId3"/>
          </p:cNvPr>
          <p:cNvSpPr txBox="1"/>
          <p:nvPr/>
        </p:nvSpPr>
        <p:spPr>
          <a:xfrm>
            <a:off x="3956635" y="403941"/>
            <a:ext cx="457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https://certificateresearchadmin-uwashington.talentlms.com/plus/catalog</a:t>
            </a:r>
            <a:r>
              <a:rPr lang="en-US" sz="18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3" name="Google Shape;1103;p165" descr="A screenshot of the CORE catalogue webpage. The &quot;Core Certificate in Research&quot; course is encircled on the screenshot. "/>
          <p:cNvPicPr preferRelativeResize="0"/>
          <p:nvPr/>
        </p:nvPicPr>
        <p:blipFill rotWithShape="1">
          <a:blip r:embed="rId4">
            <a:alphaModFix/>
          </a:blip>
          <a:srcRect b="7327"/>
          <a:stretch/>
        </p:blipFill>
        <p:spPr>
          <a:xfrm>
            <a:off x="28101" y="1161359"/>
            <a:ext cx="9144000" cy="56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165"/>
          <p:cNvSpPr/>
          <p:nvPr/>
        </p:nvSpPr>
        <p:spPr>
          <a:xfrm>
            <a:off x="3956635" y="2601968"/>
            <a:ext cx="2082800" cy="2641600"/>
          </a:xfrm>
          <a:prstGeom prst="ellipse">
            <a:avLst/>
          </a:prstGeom>
          <a:noFill/>
          <a:ln w="57150" cap="flat" cmpd="sng">
            <a:solidFill>
              <a:srgbClr val="1500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6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IN TALENT LMS </a:t>
            </a:r>
            <a:r>
              <a:rPr lang="en-US" sz="16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(2 of 2)</a:t>
            </a:r>
            <a:endParaRPr/>
          </a:p>
        </p:txBody>
      </p:sp>
      <p:pic>
        <p:nvPicPr>
          <p:cNvPr id="1110" name="Google Shape;1110;p166" descr="A screenshot of the &quot;CORE Certificate in Research Administration Program Evaluation&quot; UW webpa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8" y="1050441"/>
            <a:ext cx="8229601" cy="5632196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66">
            <a:hlinkClick r:id="rId4"/>
          </p:cNvPr>
          <p:cNvSpPr txBox="1"/>
          <p:nvPr/>
        </p:nvSpPr>
        <p:spPr>
          <a:xfrm>
            <a:off x="241687" y="3429000"/>
            <a:ext cx="8957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Direct link: </a:t>
            </a:r>
            <a:r>
              <a:rPr lang="en-US" sz="16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https://certificateresearchadmin-uwashington.talentlms.com/plus/catalog/courses/185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67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 LMS</a:t>
            </a:r>
            <a:endParaRPr/>
          </a:p>
        </p:txBody>
      </p:sp>
      <p:pic>
        <p:nvPicPr>
          <p:cNvPr id="1117" name="Google Shape;1117;p167" descr="A sample screenshot of the CORE &quot;Course prerequisites&quot; on the CORE website. There's an arrow pointing to the course &quot;Understanding Your New Award&quot;. Several of the other below courses have green checkmarks to the right of the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5568"/>
            <a:ext cx="9144000" cy="598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67" descr="Curso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3714">
            <a:off x="2453401" y="3768662"/>
            <a:ext cx="525082" cy="48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167"/>
          <p:cNvSpPr txBox="1"/>
          <p:nvPr/>
        </p:nvSpPr>
        <p:spPr>
          <a:xfrm>
            <a:off x="2903516" y="3576788"/>
            <a:ext cx="2737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 titles link to courses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68"/>
          <p:cNvSpPr txBox="1">
            <a:spLocks noGrp="1"/>
          </p:cNvSpPr>
          <p:nvPr>
            <p:ph type="title" idx="4294967295"/>
          </p:nvPr>
        </p:nvSpPr>
        <p:spPr>
          <a:xfrm>
            <a:off x="457200" y="3079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2025 SPRING SCHEDULE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68"/>
          <p:cNvSpPr txBox="1"/>
          <p:nvPr/>
        </p:nvSpPr>
        <p:spPr>
          <a:xfrm>
            <a:off x="4749074" y="30798"/>
            <a:ext cx="42986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Registration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(https://certificateresearchadmin-uwashington.talentlms.com/plus/catalog)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7" name="Google Shape;1127;p168"/>
          <p:cNvGraphicFramePr/>
          <p:nvPr/>
        </p:nvGraphicFramePr>
        <p:xfrm>
          <a:off x="96251" y="495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{C3A22CC6-D847-4ED5-BACD-66457D93D964}</a:tableStyleId>
              </a:tblPr>
              <a:tblGrid>
                <a:gridCol w="617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Course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Time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Blueprint of a Proposal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 27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am-12:00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 Cost Share at the UW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and Submitting eGC1s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1:00 pm – 3:00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15, 23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NIH Proposals in Grant Runner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Understanding Your New Award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the Notice of Award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 Administration: Fiscal Compliance</a:t>
                      </a:r>
                      <a:endParaRPr sz="1600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am-12:00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 Awards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14, June 11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Frontiers of Financial Reporting for Grants Managers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 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Subaward Fundamentals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Compliance Case Studies: FCOI, Export Controls, Research Integrity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9:30 am -11:30 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Subawards in SAGE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2:00 pm – 3:30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Preparing for Audit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10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 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69"/>
          <p:cNvSpPr txBox="1">
            <a:spLocks noGrp="1"/>
          </p:cNvSpPr>
          <p:nvPr>
            <p:ph type="title" idx="4294967295"/>
          </p:nvPr>
        </p:nvSpPr>
        <p:spPr>
          <a:xfrm>
            <a:off x="457200" y="14255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COURSES ALWAYS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69"/>
          <p:cNvSpPr txBox="1"/>
          <p:nvPr/>
        </p:nvSpPr>
        <p:spPr>
          <a:xfrm>
            <a:off x="457200" y="1253535"/>
            <a:ext cx="8447809" cy="48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1000: Introduction to Research Administration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1002: Introduction to Sponsored Project Budgets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1013: Workshop: Preparing Sponsored Project Budgets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1031: Non-Financial Compliance Basics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1044: Payroll &amp; Non-Payroll Accounting Adjustments on Sponsored Awards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1045: Post Award Food Purchases &amp; Compliance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1046: Timing of Expenditures &amp; Benefit to Award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1050: Records Management for Research Teams: the Basics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2000: Direct Billing of F&amp;A Type Costs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2001: Understanding Cost Share at the UW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169"/>
          <p:cNvSpPr txBox="1"/>
          <p:nvPr/>
        </p:nvSpPr>
        <p:spPr>
          <a:xfrm>
            <a:off x="509968" y="727787"/>
            <a:ext cx="89021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Registration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(https://certificateresearchadmin-uwashington.talentlms.com/plus/catalog)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UW IMPLEMENTATION PLANS </a:t>
            </a:r>
            <a:r>
              <a:rPr lang="en-US" sz="1600" b="0"/>
              <a:t>(1 of 2)</a:t>
            </a:r>
            <a:endParaRPr b="0"/>
          </a:p>
        </p:txBody>
      </p:sp>
      <p:sp>
        <p:nvSpPr>
          <p:cNvPr id="545" name="Google Shape;545;p98"/>
          <p:cNvSpPr txBox="1">
            <a:spLocks noGrp="1"/>
          </p:cNvSpPr>
          <p:nvPr>
            <p:ph type="body" idx="1"/>
          </p:nvPr>
        </p:nvSpPr>
        <p:spPr>
          <a:xfrm>
            <a:off x="632434" y="1552167"/>
            <a:ext cx="800813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EH&amp;S is working with Procurement to create a list of providers or vendors who attest to following the framework.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UW purchases of synthetic nucleic acids and synthesis equipment must be limited to providers on that list.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If UW units synthesize and provide nucleic acid sequences as “core facilities,” they are considered a provider.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70"/>
          <p:cNvSpPr txBox="1">
            <a:spLocks noGrp="1"/>
          </p:cNvSpPr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Open Q&amp;A Session (20 minutes)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9"/>
          <p:cNvSpPr txBox="1">
            <a:spLocks noGrp="1"/>
          </p:cNvSpPr>
          <p:nvPr>
            <p:ph type="title"/>
          </p:nvPr>
        </p:nvSpPr>
        <p:spPr>
          <a:xfrm>
            <a:off x="900356" y="1332224"/>
            <a:ext cx="7878900" cy="4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 Black"/>
              <a:buNone/>
            </a:pPr>
            <a:r>
              <a:rPr lang="en-US" sz="4400"/>
              <a:t>U.S. GOVT POLICY FRAMEWORK FOR DUAL USE RESEARCH OF CONCERN (DURC) AND PATHOGENS WITH ENHANCED PANDEMIC POTENTIAL (PEPP)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Custom 5">
      <a:dk1>
        <a:srgbClr val="000000"/>
      </a:dk1>
      <a:lt1>
        <a:srgbClr val="E8D3A2"/>
      </a:lt1>
      <a:dk2>
        <a:srgbClr val="32006E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FFC700"/>
      </a:accent5>
      <a:accent6>
        <a:srgbClr val="917B4C"/>
      </a:accent6>
      <a:hlink>
        <a:srgbClr val="32006E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UW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006E"/>
      </a:accent1>
      <a:accent2>
        <a:srgbClr val="4B2E83"/>
      </a:accent2>
      <a:accent3>
        <a:srgbClr val="B7A57A"/>
      </a:accent3>
      <a:accent4>
        <a:srgbClr val="85754D"/>
      </a:accent4>
      <a:accent5>
        <a:srgbClr val="FFC700"/>
      </a:accent5>
      <a:accent6>
        <a:srgbClr val="AADB1E"/>
      </a:accent6>
      <a:hlink>
        <a:srgbClr val="2AD2C9"/>
      </a:hlink>
      <a:folHlink>
        <a:srgbClr val="C5B4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4451</Words>
  <Application>Microsoft Office PowerPoint</Application>
  <PresentationFormat>On-screen Show (4:3)</PresentationFormat>
  <Paragraphs>659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80</vt:i4>
      </vt:variant>
    </vt:vector>
  </HeadingPairs>
  <TitlesOfParts>
    <vt:vector size="103" baseType="lpstr">
      <vt:lpstr>Open Sans Light</vt:lpstr>
      <vt:lpstr>Arial</vt:lpstr>
      <vt:lpstr>Arial Black</vt:lpstr>
      <vt:lpstr>Encode Sans</vt:lpstr>
      <vt:lpstr>Encode Sans Black</vt:lpstr>
      <vt:lpstr>Open Sans ExtraBold</vt:lpstr>
      <vt:lpstr>Open Sans</vt:lpstr>
      <vt:lpstr>Calibri</vt:lpstr>
      <vt:lpstr>Century Gothic</vt:lpstr>
      <vt:lpstr>Merriweather Sans</vt:lpstr>
      <vt:lpstr>Office Theme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1_Office Theme</vt:lpstr>
      <vt:lpstr>MRAM | Monthly Research Administration Meeting</vt:lpstr>
      <vt:lpstr>TWO NEW FEDERAL POLICIES IMPACTING BIOLOGICAL RESEARCH EXPECTED MAY 2025</vt:lpstr>
      <vt:lpstr>FRAMEWORK FOR NUCLEIC ACID SYNTHESIS SCREENING</vt:lpstr>
      <vt:lpstr>NEW REGULATORY REQUIREMENT</vt:lpstr>
      <vt:lpstr>PURPOSE AND SCOPE (1 of 2)</vt:lpstr>
      <vt:lpstr>PURPOSE AND SCOPE (2 of 2)</vt:lpstr>
      <vt:lpstr>KEY ACTIONS FOR PROVIDERS</vt:lpstr>
      <vt:lpstr>UW IMPLEMENTATION PLANS (1 of 2)</vt:lpstr>
      <vt:lpstr>U.S. GOVT POLICY FRAMEWORK FOR DUAL USE RESEARCH OF CONCERN (DURC) AND PATHOGENS WITH ENHANCED PANDEMIC POTENTIAL (PEPP)</vt:lpstr>
      <vt:lpstr>UPDATED REGULATORY REQUIREMENTS</vt:lpstr>
      <vt:lpstr>PURPOSE</vt:lpstr>
      <vt:lpstr>TWO CATEGORIES OF RESEARCH (1 of 2)</vt:lpstr>
      <vt:lpstr>TWO CATEGORIES OF RESEARCH (2 of 2)</vt:lpstr>
      <vt:lpstr>CATEGORY 1 OR 2 RESEARCH:</vt:lpstr>
      <vt:lpstr>PROCESS FOR ASSESSMENT</vt:lpstr>
      <vt:lpstr>PROCESS IF CATEGORY 1 OR 2</vt:lpstr>
      <vt:lpstr>CONTINUOUS ASSESSMENT</vt:lpstr>
      <vt:lpstr>UW IMPLEMENTATION PLANS (2 of 2)</vt:lpstr>
      <vt:lpstr>EH&amp;S CONTACTS</vt:lpstr>
      <vt:lpstr>REMINDER RESOURCES Award Setup &amp; Modification Requests </vt:lpstr>
      <vt:lpstr>Research Security Update - Research Security Update</vt:lpstr>
      <vt:lpstr>Research Security Training</vt:lpstr>
      <vt:lpstr>Covered Individual Definition</vt:lpstr>
      <vt:lpstr>Research Security Training Completion at the UW</vt:lpstr>
      <vt:lpstr>SAGE PI, Personnel, &amp; Organization</vt:lpstr>
      <vt:lpstr>SAGE Links to MyResearch Training Transcript from PI, Personnel, &amp; Organizations</vt:lpstr>
      <vt:lpstr>How does this look?  MyResearch Training Transcript </vt:lpstr>
      <vt:lpstr>Research Security Training  Questions So Far~</vt:lpstr>
      <vt:lpstr>Reminder: Malign Foreign Talent Recruitment Program Prohibition </vt:lpstr>
      <vt:lpstr>MFTRP Attestation in FIDS </vt:lpstr>
      <vt:lpstr>Other Questions?</vt:lpstr>
      <vt:lpstr>Awards Improvement and Development Effort  3/12/2025 </vt:lpstr>
      <vt:lpstr>What is the AIDE Initiative?</vt:lpstr>
      <vt:lpstr>Who Benefits?</vt:lpstr>
      <vt:lpstr>Areas of Opportunity</vt:lpstr>
      <vt:lpstr>Initiative “track” overview </vt:lpstr>
      <vt:lpstr>Initiative Team Structure</vt:lpstr>
      <vt:lpstr>Activities</vt:lpstr>
      <vt:lpstr>AIDE Resources</vt:lpstr>
      <vt:lpstr>OR Strategic Plan</vt:lpstr>
      <vt:lpstr>We want to know about your reporting needs</vt:lpstr>
      <vt:lpstr>BI Portal Reports </vt:lpstr>
      <vt:lpstr>BI Portal Dashboards</vt:lpstr>
      <vt:lpstr>Research Key Reports SharePoint Folder</vt:lpstr>
      <vt:lpstr>Research Key Reports </vt:lpstr>
      <vt:lpstr>Workday Reports</vt:lpstr>
      <vt:lpstr>Tell us</vt:lpstr>
      <vt:lpstr>Legacy reporting @ BI Portal</vt:lpstr>
      <vt:lpstr>Metrics &amp; reports in development</vt:lpstr>
      <vt:lpstr>We want to hear from you!</vt:lpstr>
      <vt:lpstr>SUBAWARD SUPPLIER INVOICE ROUTING</vt:lpstr>
      <vt:lpstr>BACKGROUND (1 of 2)</vt:lpstr>
      <vt:lpstr>Updated Subaward Supplier Invoice Routing</vt:lpstr>
      <vt:lpstr>Trends &amp; Reminders</vt:lpstr>
      <vt:lpstr>RESOURCES (1 of 2)</vt:lpstr>
      <vt:lpstr>QUESTIONS (1 of 3)</vt:lpstr>
      <vt:lpstr>STOP WORK ORDER AWARD LINE SPECIAL CONDITION</vt:lpstr>
      <vt:lpstr>BACKGROUND (2 of 2)</vt:lpstr>
      <vt:lpstr>PROCESS FOR STOP WORK ORDERS</vt:lpstr>
      <vt:lpstr>NEW AWARD LINE SPECIAL CONDITIONS</vt:lpstr>
      <vt:lpstr>PROCESS FOR RESUME WORK ORDERS</vt:lpstr>
      <vt:lpstr>PROCESS FOR EXECUTIVE BRANCH DIRECTIVE CHANGES</vt:lpstr>
      <vt:lpstr>RESOURCES (2 of 2)</vt:lpstr>
      <vt:lpstr>QUESTIONS (2 of 3)</vt:lpstr>
      <vt:lpstr>Subaward Update</vt:lpstr>
      <vt:lpstr>Reminders</vt:lpstr>
      <vt:lpstr>Volumes &amp; Staffing</vt:lpstr>
      <vt:lpstr>Subaward Escalation &amp; Assurances</vt:lpstr>
      <vt:lpstr>General Update</vt:lpstr>
      <vt:lpstr>Subawards &amp;  Stop Work or Suspension Orders </vt:lpstr>
      <vt:lpstr>Subawards: Change of Scope</vt:lpstr>
      <vt:lpstr>Subawards: Early Terminations</vt:lpstr>
      <vt:lpstr>Questions (3 of 3)</vt:lpstr>
      <vt:lpstr>UPDATES</vt:lpstr>
      <vt:lpstr>TRACKING CERTIFICATE PROGRESS IN TALENT LMS (1 of 2)</vt:lpstr>
      <vt:lpstr>TRACKING CERTIFICATE PROGRESS IN TALENT LMS (2 of 2)</vt:lpstr>
      <vt:lpstr>TRACKING CERTIFICATE PROGRESS  LMS</vt:lpstr>
      <vt:lpstr>2025 SPRING SCHEDULE</vt:lpstr>
      <vt:lpstr>ON-DEMAND COURSES ALWAYS AVAILABLE</vt:lpstr>
      <vt:lpstr>Open Q&amp;A Session (20 minutes)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 Wilbanks</dc:creator>
  <cp:lastModifiedBy>Susan Wilbanks</cp:lastModifiedBy>
  <cp:revision>1</cp:revision>
  <dcterms:modified xsi:type="dcterms:W3CDTF">2025-03-14T22:38:10Z</dcterms:modified>
</cp:coreProperties>
</file>