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 id="2147483733" r:id="rId2"/>
    <p:sldMasterId id="2147483734" r:id="rId3"/>
    <p:sldMasterId id="2147483735" r:id="rId4"/>
    <p:sldMasterId id="2147483736" r:id="rId5"/>
    <p:sldMasterId id="2147483737" r:id="rId6"/>
    <p:sldMasterId id="2147483738" r:id="rId7"/>
    <p:sldMasterId id="2147483739" r:id="rId8"/>
  </p:sldMasterIdLst>
  <p:notesMasterIdLst>
    <p:notesMasterId r:id="rId51"/>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Lst>
  <p:sldSz cx="9144000" cy="6858000" type="screen4x3"/>
  <p:notesSz cx="6858000" cy="9144000"/>
  <p:embeddedFontLst>
    <p:embeddedFont>
      <p:font typeface="Arial Black" panose="020B0A04020102020204" pitchFamily="34" charset="0"/>
      <p:regular r:id="rId52"/>
      <p:bold r:id="rId53"/>
    </p:embeddedFont>
    <p:embeddedFont>
      <p:font typeface="Century Gothic" panose="020B0502020202020204" pitchFamily="34" charset="0"/>
      <p:regular r:id="rId54"/>
      <p:bold r:id="rId55"/>
      <p:italic r:id="rId56"/>
      <p:boldItalic r:id="rId57"/>
    </p:embeddedFont>
    <p:embeddedFont>
      <p:font typeface="Encode Sans" panose="020B0604020202020204" charset="0"/>
      <p:regular r:id="rId58"/>
      <p:bold r:id="rId59"/>
    </p:embeddedFont>
    <p:embeddedFont>
      <p:font typeface="Encode Sans Black" panose="020B0604020202020204" charset="0"/>
      <p:bold r:id="rId60"/>
    </p:embeddedFont>
    <p:embeddedFont>
      <p:font typeface="Merriweather Sans" pitchFamily="2" charset="0"/>
      <p:regular r:id="rId61"/>
    </p:embeddedFont>
    <p:embeddedFont>
      <p:font typeface="Open Sans" panose="020B0606030504020204" pitchFamily="34" charset="0"/>
      <p:regular r:id="rId62"/>
      <p:bold r:id="rId63"/>
      <p:italic r:id="rId64"/>
      <p:boldItalic r:id="rId65"/>
    </p:embeddedFont>
    <p:embeddedFont>
      <p:font typeface="Open Sans ExtraBold" panose="020B0906030804020204" pitchFamily="34" charset="0"/>
      <p:bold r:id="rId66"/>
      <p:boldItalic r:id="rId67"/>
    </p:embeddedFont>
    <p:embeddedFont>
      <p:font typeface="Open Sans Light" panose="020B030603050402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6A8BE3-38EA-4588-B60C-2EB8A2DEAEB6}">
  <a:tblStyle styleId="{396A8BE3-38EA-4588-B60C-2EB8A2DEAEB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86C5966-2791-4447-BF6A-03C20C138556}"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57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font" Target="fonts/font12.fntdata"/><Relationship Id="rId6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10.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Master" Target="slideMasters/slideMaster8.xml"/><Relationship Id="rId51" Type="http://schemas.openxmlformats.org/officeDocument/2006/relationships/notesMaster" Target="notesMasters/notesMaster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6.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font" Target="fonts/font4.fntdata"/><Relationship Id="rId7" Type="http://schemas.openxmlformats.org/officeDocument/2006/relationships/slideMaster" Target="slideMasters/slideMaster7.xml"/><Relationship Id="rId7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ca94849e0e_0_8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2ca94849e0e_0_80:notes"/>
          <p:cNvSpPr txBox="1">
            <a:spLocks noGrp="1"/>
          </p:cNvSpPr>
          <p:nvPr>
            <p:ph type="body" idx="1"/>
          </p:nvPr>
        </p:nvSpPr>
        <p:spPr>
          <a:xfrm>
            <a:off x="731353" y="4620496"/>
            <a:ext cx="5852400" cy="3780600"/>
          </a:xfrm>
          <a:prstGeom prst="rect">
            <a:avLst/>
          </a:prstGeom>
          <a:noFill/>
          <a:ln>
            <a:noFill/>
          </a:ln>
        </p:spPr>
        <p:txBody>
          <a:bodyPr spcFirstLastPara="1" wrap="square" lIns="95100" tIns="47550" rIns="95100" bIns="475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2" name="Google Shape;512;g2ca94849e0e_0_80:notes"/>
          <p:cNvSpPr txBox="1">
            <a:spLocks noGrp="1"/>
          </p:cNvSpPr>
          <p:nvPr>
            <p:ph type="sldNum" idx="12"/>
          </p:nvPr>
        </p:nvSpPr>
        <p:spPr>
          <a:xfrm>
            <a:off x="4144334" y="9119831"/>
            <a:ext cx="3169200" cy="481500"/>
          </a:xfrm>
          <a:prstGeom prst="rect">
            <a:avLst/>
          </a:prstGeom>
          <a:noFill/>
          <a:ln>
            <a:noFill/>
          </a:ln>
        </p:spPr>
        <p:txBody>
          <a:bodyPr spcFirstLastPara="1" wrap="square" lIns="95100" tIns="47550" rIns="95100" bIns="475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cb117213ae_0_2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cb117213ae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Ari</a:t>
            </a:r>
            <a:endParaRPr/>
          </a:p>
        </p:txBody>
      </p:sp>
      <p:sp>
        <p:nvSpPr>
          <p:cNvPr id="577" name="Google Shape;577;g2cb117213ae_0_2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cb117213ae_0_2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cb117213ae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584" name="Google Shape;584;g2cb117213ae_0_2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cb117213ae_0_2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2cb117213ae_0_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Ari</a:t>
            </a:r>
            <a:endParaRPr/>
          </a:p>
        </p:txBody>
      </p:sp>
      <p:sp>
        <p:nvSpPr>
          <p:cNvPr id="591" name="Google Shape;591;g2cb117213ae_0_2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cb117213ae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a:t>Ari</a:t>
            </a:r>
            <a:endParaRPr sz="1200" b="0" i="0" u="none" strike="noStrike" cap="none">
              <a:solidFill>
                <a:schemeClr val="dk1"/>
              </a:solidFill>
              <a:latin typeface="Calibri"/>
              <a:ea typeface="Calibri"/>
              <a:cs typeface="Calibri"/>
              <a:sym typeface="Calibri"/>
            </a:endParaRPr>
          </a:p>
        </p:txBody>
      </p:sp>
      <p:sp>
        <p:nvSpPr>
          <p:cNvPr id="597" name="Google Shape;597;g2cb117213ae_0_2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cb117213ae_0_4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2cb117213ae_0_4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g2cb117213ae_0_4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cb117213ae_0_4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g2cb117213ae_0_4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g2cb117213ae_0_4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cb117213ae_0_4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2cb117213ae_0_4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g2cb117213ae_0_4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cb117213ae_0_4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2cb117213ae_0_4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g2cb117213ae_0_4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cb117213ae_0_5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2cb117213ae_0_5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g2cb117213ae_0_5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cb117213ae_0_5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g2cb117213ae_0_5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644" name="Google Shape;644;g2cb117213ae_0_5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cb117213ae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cb117213ae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g2cb117213ae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cb117213ae_0_5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2cb117213ae_0_5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g2cb117213ae_0_5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cb117213ae_0_5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2cb117213ae_0_5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2cb117213ae_0_5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cb117213ae_0_5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2cb117213ae_0_5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g2cb117213ae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cb117213ae_0_5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2cb117213ae_0_5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g2cb117213ae_0_5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cb117213ae_0_5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2cb117213ae_0_5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g2cb117213ae_0_5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cb117213ae_0_5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g2cb117213ae_0_5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t>
            </a:r>
            <a:endParaRPr/>
          </a:p>
        </p:txBody>
      </p:sp>
      <p:sp>
        <p:nvSpPr>
          <p:cNvPr id="692" name="Google Shape;692;g2cb117213ae_0_5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cb117213ae_0_5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g2cb117213ae_0_5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g2cb117213ae_0_5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cb117213ae_0_5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g2cb117213ae_0_5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cb117213ae_0_7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714" name="Google Shape;714;g2cb117213ae_0_7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cb117213ae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a:solidFill>
                <a:srgbClr val="4B2E83"/>
              </a:solidFill>
              <a:latin typeface="Open Sans"/>
              <a:ea typeface="Open Sans"/>
              <a:cs typeface="Open Sans"/>
              <a:sym typeface="Open Sans"/>
            </a:endParaRPr>
          </a:p>
          <a:p>
            <a:pPr marL="0" lvl="0" indent="0" algn="l" rtl="0">
              <a:spcBef>
                <a:spcPts val="0"/>
              </a:spcBef>
              <a:spcAft>
                <a:spcPts val="0"/>
              </a:spcAft>
              <a:buNone/>
            </a:pPr>
            <a:endParaRPr/>
          </a:p>
        </p:txBody>
      </p:sp>
      <p:sp>
        <p:nvSpPr>
          <p:cNvPr id="720" name="Google Shape;720;g2cb117213ae_0_772:notes"/>
          <p:cNvSpPr>
            <a:spLocks noGrp="1" noRot="1" noChangeAspect="1"/>
          </p:cNvSpPr>
          <p:nvPr>
            <p:ph type="sldImg" idx="2"/>
          </p:nvPr>
        </p:nvSpPr>
        <p:spPr>
          <a:xfrm>
            <a:off x="1714748"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cb117213ae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525" name="Google Shape;525;g2cb117213ae_0_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cb117213ae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a:solidFill>
                <a:srgbClr val="4B2E83"/>
              </a:solidFill>
              <a:latin typeface="Open Sans"/>
              <a:ea typeface="Open Sans"/>
              <a:cs typeface="Open Sans"/>
              <a:sym typeface="Open Sans"/>
            </a:endParaRPr>
          </a:p>
          <a:p>
            <a:pPr marL="0" lvl="0" indent="0" algn="l" rtl="0">
              <a:spcBef>
                <a:spcPts val="0"/>
              </a:spcBef>
              <a:spcAft>
                <a:spcPts val="0"/>
              </a:spcAft>
              <a:buNone/>
            </a:pPr>
            <a:endParaRPr/>
          </a:p>
        </p:txBody>
      </p:sp>
      <p:sp>
        <p:nvSpPr>
          <p:cNvPr id="765" name="Google Shape;765;g2cb117213ae_0_816:notes"/>
          <p:cNvSpPr>
            <a:spLocks noGrp="1" noRot="1" noChangeAspect="1"/>
          </p:cNvSpPr>
          <p:nvPr>
            <p:ph type="sldImg" idx="2"/>
          </p:nvPr>
        </p:nvSpPr>
        <p:spPr>
          <a:xfrm>
            <a:off x="1714748"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cb117213ae_0_8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cb117213ae_0_8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781" name="Google Shape;781;g2cb117213ae_0_8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cb117213ae_0_8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cb117213ae_0_8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789" name="Google Shape;789;g2cb117213ae_0_8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cb117213ae_0_8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2cb117213ae_0_8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796" name="Google Shape;796;g2cb117213ae_0_8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cb117213ae_0_8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02" name="Google Shape;802;g2cb117213ae_0_8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2cb117213ae_3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8" name="Google Shape;808;g2cb117213ae_3_4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2cb117213ae_3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g2cb117213ae_3_4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2cb117213ae_3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5" name="Google Shape;825;g2cb117213ae_3_4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cb117213ae_3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3" name="Google Shape;833;g2cb117213ae_3_4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cb117213ae_3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0" name="Google Shape;840;g2cb117213ae_3_4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cb117213ae_0_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cb117213ae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Tim</a:t>
            </a:r>
            <a:endParaRPr/>
          </a:p>
        </p:txBody>
      </p:sp>
      <p:sp>
        <p:nvSpPr>
          <p:cNvPr id="532" name="Google Shape;532;g2cb117213ae_0_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2cb117213ae_3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7" name="Google Shape;847;g2cb117213ae_3_4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cb117213ae_3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4" name="Google Shape;854;g2cb117213ae_3_4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cb117213ae_3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1" name="Google Shape;861;g2cb117213ae_3_4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cb117213ae_0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cb117213ae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Tim</a:t>
            </a:r>
            <a:endParaRPr/>
          </a:p>
          <a:p>
            <a:pPr marL="0" lvl="0" indent="0" algn="l" rtl="0">
              <a:spcBef>
                <a:spcPts val="480"/>
              </a:spcBef>
              <a:spcAft>
                <a:spcPts val="0"/>
              </a:spcAft>
              <a:buNone/>
            </a:pPr>
            <a:r>
              <a:rPr lang="en"/>
              <a:t>NIH adopting in 2025</a:t>
            </a:r>
            <a:endParaRPr/>
          </a:p>
          <a:p>
            <a:pPr marL="0" lvl="0" indent="0" algn="l" rtl="0">
              <a:spcBef>
                <a:spcPts val="480"/>
              </a:spcBef>
              <a:spcAft>
                <a:spcPts val="0"/>
              </a:spcAft>
              <a:buNone/>
            </a:pPr>
            <a:r>
              <a:rPr lang="en"/>
              <a:t>NSTC tool is on the same page as the common forms</a:t>
            </a:r>
            <a:endParaRPr/>
          </a:p>
        </p:txBody>
      </p:sp>
      <p:sp>
        <p:nvSpPr>
          <p:cNvPr id="540" name="Google Shape;540;g2cb117213ae_0_2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cb117213ae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cb117213ae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Tim</a:t>
            </a:r>
            <a:endParaRPr/>
          </a:p>
        </p:txBody>
      </p:sp>
      <p:sp>
        <p:nvSpPr>
          <p:cNvPr id="547" name="Google Shape;547;g2cb117213ae_0_2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cb117213ae_0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cb117213ae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Ari</a:t>
            </a:r>
            <a:endParaRPr/>
          </a:p>
        </p:txBody>
      </p:sp>
      <p:sp>
        <p:nvSpPr>
          <p:cNvPr id="554" name="Google Shape;554;g2cb117213ae_0_2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cb117213ae_0_2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2cb117213ae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Ari</a:t>
            </a:r>
            <a:endParaRPr/>
          </a:p>
        </p:txBody>
      </p:sp>
      <p:sp>
        <p:nvSpPr>
          <p:cNvPr id="562" name="Google Shape;562;g2cb117213ae_0_2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cb117213ae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cb117213ae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Ari </a:t>
            </a:r>
            <a:endParaRPr/>
          </a:p>
        </p:txBody>
      </p:sp>
      <p:sp>
        <p:nvSpPr>
          <p:cNvPr id="570" name="Google Shape;570;g2cb117213ae_0_2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51"/>
        <p:cNvGrpSpPr/>
        <p:nvPr/>
      </p:nvGrpSpPr>
      <p:grpSpPr>
        <a:xfrm>
          <a:off x="0" y="0"/>
          <a:ext cx="0" cy="0"/>
          <a:chOff x="0" y="0"/>
          <a:chExt cx="0" cy="0"/>
        </a:xfrm>
      </p:grpSpPr>
      <p:pic>
        <p:nvPicPr>
          <p:cNvPr id="52" name="Google Shape;52;p14"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53" name="Google Shape;53;p14"/>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54" name="Google Shape;54;p14"/>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5" name="Google Shape;55;p14"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6"/>
        <p:cNvGrpSpPr/>
        <p:nvPr/>
      </p:nvGrpSpPr>
      <p:grpSpPr>
        <a:xfrm>
          <a:off x="0" y="0"/>
          <a:ext cx="0" cy="0"/>
          <a:chOff x="0" y="0"/>
          <a:chExt cx="0" cy="0"/>
        </a:xfrm>
      </p:grpSpPr>
      <p:sp>
        <p:nvSpPr>
          <p:cNvPr id="57" name="Google Shape;57;p1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8" name="Google Shape;58;p15"/>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9" name="Google Shape;59;p15"/>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0" name="Google Shape;60;p15"/>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61" name="Google Shape;61;p1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62"/>
        <p:cNvGrpSpPr/>
        <p:nvPr/>
      </p:nvGrpSpPr>
      <p:grpSpPr>
        <a:xfrm>
          <a:off x="0" y="0"/>
          <a:ext cx="0" cy="0"/>
          <a:chOff x="0" y="0"/>
          <a:chExt cx="0" cy="0"/>
        </a:xfrm>
      </p:grpSpPr>
      <p:pic>
        <p:nvPicPr>
          <p:cNvPr id="63" name="Google Shape;63;p16"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64" name="Google Shape;64;p1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5" name="Google Shape;65;p16"/>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6" name="Google Shape;66;p1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67"/>
        <p:cNvGrpSpPr/>
        <p:nvPr/>
      </p:nvGrpSpPr>
      <p:grpSpPr>
        <a:xfrm>
          <a:off x="0" y="0"/>
          <a:ext cx="0" cy="0"/>
          <a:chOff x="0" y="0"/>
          <a:chExt cx="0" cy="0"/>
        </a:xfrm>
      </p:grpSpPr>
      <p:pic>
        <p:nvPicPr>
          <p:cNvPr id="68" name="Google Shape;68;p17"/>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69" name="Google Shape;69;p17"/>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0" name="Google Shape;70;p1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71" name="Google Shape;71;p1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73"/>
        <p:cNvGrpSpPr/>
        <p:nvPr/>
      </p:nvGrpSpPr>
      <p:grpSpPr>
        <a:xfrm>
          <a:off x="0" y="0"/>
          <a:ext cx="0" cy="0"/>
          <a:chOff x="0" y="0"/>
          <a:chExt cx="0" cy="0"/>
        </a:xfrm>
      </p:grpSpPr>
      <p:pic>
        <p:nvPicPr>
          <p:cNvPr id="74" name="Google Shape;74;p19" descr="UW_W Logo_White.png"/>
          <p:cNvPicPr preferRelativeResize="0"/>
          <p:nvPr/>
        </p:nvPicPr>
        <p:blipFill rotWithShape="1">
          <a:blip r:embed="rId2">
            <a:alphaModFix/>
          </a:blip>
          <a:srcRect/>
          <a:stretch/>
        </p:blipFill>
        <p:spPr>
          <a:xfrm>
            <a:off x="7445814" y="5945853"/>
            <a:ext cx="1368169" cy="923452"/>
          </a:xfrm>
          <a:prstGeom prst="rect">
            <a:avLst/>
          </a:prstGeom>
          <a:noFill/>
          <a:ln>
            <a:noFill/>
          </a:ln>
        </p:spPr>
      </p:pic>
      <p:pic>
        <p:nvPicPr>
          <p:cNvPr id="75" name="Google Shape;75;p19"/>
          <p:cNvPicPr preferRelativeResize="0"/>
          <p:nvPr/>
        </p:nvPicPr>
        <p:blipFill rotWithShape="1">
          <a:blip r:embed="rId3">
            <a:alphaModFix/>
          </a:blip>
          <a:srcRect/>
          <a:stretch/>
        </p:blipFill>
        <p:spPr>
          <a:xfrm>
            <a:off x="677333" y="6354232"/>
            <a:ext cx="2540000" cy="266689"/>
          </a:xfrm>
          <a:prstGeom prst="rect">
            <a:avLst/>
          </a:prstGeom>
          <a:noFill/>
          <a:ln>
            <a:noFill/>
          </a:ln>
        </p:spPr>
      </p:pic>
      <p:sp>
        <p:nvSpPr>
          <p:cNvPr id="76" name="Google Shape;76;p19"/>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77" name="Google Shape;77;p19" descr="Bar_RtAngle_7502_RGB.png"/>
          <p:cNvPicPr preferRelativeResize="0"/>
          <p:nvPr/>
        </p:nvPicPr>
        <p:blipFill rotWithShape="1">
          <a:blip r:embed="rId4">
            <a:alphaModFix/>
          </a:blip>
          <a:srcRect/>
          <a:stretch/>
        </p:blipFill>
        <p:spPr>
          <a:xfrm>
            <a:off x="813587" y="4006085"/>
            <a:ext cx="2264484" cy="11276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0" name="Google Shape;80;p20"/>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20"/>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20"/>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83"/>
        <p:cNvGrpSpPr/>
        <p:nvPr/>
      </p:nvGrpSpPr>
      <p:grpSpPr>
        <a:xfrm>
          <a:off x="0" y="0"/>
          <a:ext cx="0" cy="0"/>
          <a:chOff x="0" y="0"/>
          <a:chExt cx="0" cy="0"/>
        </a:xfrm>
      </p:grpSpPr>
      <p:sp>
        <p:nvSpPr>
          <p:cNvPr id="84" name="Google Shape;84;p21"/>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5" name="Google Shape;85;p21"/>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6" name="Google Shape;86;p21"/>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FFFFFF"/>
              </a:buClr>
              <a:buSzPts val="2400"/>
              <a:buFont typeface="Arial"/>
              <a:buChar char="●"/>
              <a:defRPr sz="2400" b="0" i="0" u="none" strike="noStrike" cap="none">
                <a:solidFill>
                  <a:srgbClr val="FFFFFF"/>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87" name="Google Shape;87;p21"/>
          <p:cNvPicPr preferRelativeResize="0"/>
          <p:nvPr/>
        </p:nvPicPr>
        <p:blipFill rotWithShape="1">
          <a:blip r:embed="rId2">
            <a:alphaModFix/>
          </a:blip>
          <a:srcRect/>
          <a:stretch/>
        </p:blipFill>
        <p:spPr>
          <a:xfrm>
            <a:off x="6248401" y="6354232"/>
            <a:ext cx="2540000" cy="266689"/>
          </a:xfrm>
          <a:prstGeom prst="rect">
            <a:avLst/>
          </a:prstGeom>
          <a:noFill/>
          <a:ln>
            <a:noFill/>
          </a:ln>
        </p:spPr>
      </p:pic>
      <p:pic>
        <p:nvPicPr>
          <p:cNvPr id="88" name="Google Shape;88;p21"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89"/>
        <p:cNvGrpSpPr/>
        <p:nvPr/>
      </p:nvGrpSpPr>
      <p:grpSpPr>
        <a:xfrm>
          <a:off x="0" y="0"/>
          <a:ext cx="0" cy="0"/>
          <a:chOff x="0" y="0"/>
          <a:chExt cx="0" cy="0"/>
        </a:xfrm>
      </p:grpSpPr>
      <p:pic>
        <p:nvPicPr>
          <p:cNvPr id="90" name="Google Shape;90;p22"/>
          <p:cNvPicPr preferRelativeResize="0"/>
          <p:nvPr/>
        </p:nvPicPr>
        <p:blipFill rotWithShape="1">
          <a:blip r:embed="rId2">
            <a:alphaModFix/>
          </a:blip>
          <a:srcRect/>
          <a:stretch/>
        </p:blipFill>
        <p:spPr>
          <a:xfrm>
            <a:off x="6248401" y="6354232"/>
            <a:ext cx="2540000" cy="266689"/>
          </a:xfrm>
          <a:prstGeom prst="rect">
            <a:avLst/>
          </a:prstGeom>
          <a:noFill/>
          <a:ln>
            <a:noFill/>
          </a:ln>
        </p:spPr>
      </p:pic>
      <p:sp>
        <p:nvSpPr>
          <p:cNvPr id="91" name="Google Shape;91;p22"/>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9906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92" name="Google Shape;92;p22"/>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93" name="Google Shape;93;p22"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96" name="Google Shape;96;p23"/>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23"/>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23"/>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9" name="Google Shape;99;p23"/>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1"/>
        <p:cNvGrpSpPr/>
        <p:nvPr/>
      </p:nvGrpSpPr>
      <p:grpSpPr>
        <a:xfrm>
          <a:off x="0" y="0"/>
          <a:ext cx="0" cy="0"/>
          <a:chOff x="0" y="0"/>
          <a:chExt cx="0" cy="0"/>
        </a:xfrm>
      </p:grpSpPr>
      <p:sp>
        <p:nvSpPr>
          <p:cNvPr id="102" name="Google Shape;102;p25"/>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3" name="Google Shape;103;p25"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04" name="Google Shape;104;p25"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05" name="Google Shape;105;p25"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06"/>
        <p:cNvGrpSpPr/>
        <p:nvPr/>
      </p:nvGrpSpPr>
      <p:grpSpPr>
        <a:xfrm>
          <a:off x="0" y="0"/>
          <a:ext cx="0" cy="0"/>
          <a:chOff x="0" y="0"/>
          <a:chExt cx="0" cy="0"/>
        </a:xfrm>
      </p:grpSpPr>
      <p:sp>
        <p:nvSpPr>
          <p:cNvPr id="107" name="Google Shape;107;p26"/>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Google Shape;108;p26"/>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09" name="Google Shape;109;p26"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10" name="Google Shape;110;p26"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11"/>
        <p:cNvGrpSpPr/>
        <p:nvPr/>
      </p:nvGrpSpPr>
      <p:grpSpPr>
        <a:xfrm>
          <a:off x="0" y="0"/>
          <a:ext cx="0" cy="0"/>
          <a:chOff x="0" y="0"/>
          <a:chExt cx="0" cy="0"/>
        </a:xfrm>
      </p:grpSpPr>
      <p:sp>
        <p:nvSpPr>
          <p:cNvPr id="112" name="Google Shape;112;p2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5" name="Google Shape;115;p27"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116" name="Google Shape;116;p27"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17"/>
        <p:cNvGrpSpPr/>
        <p:nvPr/>
      </p:nvGrpSpPr>
      <p:grpSpPr>
        <a:xfrm>
          <a:off x="0" y="0"/>
          <a:ext cx="0" cy="0"/>
          <a:chOff x="0" y="0"/>
          <a:chExt cx="0" cy="0"/>
        </a:xfrm>
      </p:grpSpPr>
      <p:sp>
        <p:nvSpPr>
          <p:cNvPr id="118" name="Google Shape;118;p28"/>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2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0" name="Google Shape;120;p28"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121" name="Google Shape;121;p28"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3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3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6"/>
        <p:cNvGrpSpPr/>
        <p:nvPr/>
      </p:nvGrpSpPr>
      <p:grpSpPr>
        <a:xfrm>
          <a:off x="0" y="0"/>
          <a:ext cx="0" cy="0"/>
          <a:chOff x="0" y="0"/>
          <a:chExt cx="0" cy="0"/>
        </a:xfrm>
      </p:grpSpPr>
      <p:sp>
        <p:nvSpPr>
          <p:cNvPr id="137" name="Google Shape;137;p32"/>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8" name="Google Shape;138;p3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9" name="Google Shape;139;p3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3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2"/>
        <p:cNvGrpSpPr/>
        <p:nvPr/>
      </p:nvGrpSpPr>
      <p:grpSpPr>
        <a:xfrm>
          <a:off x="0" y="0"/>
          <a:ext cx="0" cy="0"/>
          <a:chOff x="0" y="0"/>
          <a:chExt cx="0" cy="0"/>
        </a:xfrm>
      </p:grpSpPr>
      <p:sp>
        <p:nvSpPr>
          <p:cNvPr id="143" name="Google Shape;143;p3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4" name="Google Shape;144;p3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3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3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0" name="Google Shape;150;p34"/>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51" name="Google Shape;151;p3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3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4"/>
        <p:cNvGrpSpPr/>
        <p:nvPr/>
      </p:nvGrpSpPr>
      <p:grpSpPr>
        <a:xfrm>
          <a:off x="0" y="0"/>
          <a:ext cx="0" cy="0"/>
          <a:chOff x="0" y="0"/>
          <a:chExt cx="0" cy="0"/>
        </a:xfrm>
      </p:grpSpPr>
      <p:sp>
        <p:nvSpPr>
          <p:cNvPr id="155" name="Google Shape;155;p3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6" name="Google Shape;156;p35"/>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35"/>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3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3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1"/>
        <p:cNvGrpSpPr/>
        <p:nvPr/>
      </p:nvGrpSpPr>
      <p:grpSpPr>
        <a:xfrm>
          <a:off x="0" y="0"/>
          <a:ext cx="0" cy="0"/>
          <a:chOff x="0" y="0"/>
          <a:chExt cx="0" cy="0"/>
        </a:xfrm>
      </p:grpSpPr>
      <p:sp>
        <p:nvSpPr>
          <p:cNvPr id="162" name="Google Shape;162;p3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3" name="Google Shape;163;p36"/>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4" name="Google Shape;164;p36"/>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5" name="Google Shape;165;p36"/>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6" name="Google Shape;166;p36"/>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7" name="Google Shape;167;p3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3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2" name="Google Shape;172;p3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p3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7" name="Google Shape;177;p38"/>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p38"/>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79" name="Google Shape;179;p3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Google Shape;180;p3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2"/>
        <p:cNvGrpSpPr/>
        <p:nvPr/>
      </p:nvGrpSpPr>
      <p:grpSpPr>
        <a:xfrm>
          <a:off x="0" y="0"/>
          <a:ext cx="0" cy="0"/>
          <a:chOff x="0" y="0"/>
          <a:chExt cx="0" cy="0"/>
        </a:xfrm>
      </p:grpSpPr>
      <p:sp>
        <p:nvSpPr>
          <p:cNvPr id="183" name="Google Shape;183;p39"/>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4" name="Google Shape;184;p3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5" name="Google Shape;185;p39"/>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86" name="Google Shape;186;p3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p3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1" name="Google Shape;191;p40"/>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Google Shape;192;p4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4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5"/>
        <p:cNvGrpSpPr/>
        <p:nvPr/>
      </p:nvGrpSpPr>
      <p:grpSpPr>
        <a:xfrm>
          <a:off x="0" y="0"/>
          <a:ext cx="0" cy="0"/>
          <a:chOff x="0" y="0"/>
          <a:chExt cx="0" cy="0"/>
        </a:xfrm>
      </p:grpSpPr>
      <p:sp>
        <p:nvSpPr>
          <p:cNvPr id="196" name="Google Shape;196;p41"/>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7" name="Google Shape;197;p4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Google Shape;198;p4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4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Google Shape;200;p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02"/>
        <p:cNvGrpSpPr/>
        <p:nvPr/>
      </p:nvGrpSpPr>
      <p:grpSpPr>
        <a:xfrm>
          <a:off x="0" y="0"/>
          <a:ext cx="0" cy="0"/>
          <a:chOff x="0" y="0"/>
          <a:chExt cx="0" cy="0"/>
        </a:xfrm>
      </p:grpSpPr>
      <p:sp>
        <p:nvSpPr>
          <p:cNvPr id="203" name="Google Shape;203;p4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4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5" name="Google Shape;205;p4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06" name="Google Shape;206;p4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7"/>
        <p:cNvGrpSpPr/>
        <p:nvPr/>
      </p:nvGrpSpPr>
      <p:grpSpPr>
        <a:xfrm>
          <a:off x="0" y="0"/>
          <a:ext cx="0" cy="0"/>
          <a:chOff x="0" y="0"/>
          <a:chExt cx="0" cy="0"/>
        </a:xfrm>
      </p:grpSpPr>
      <p:sp>
        <p:nvSpPr>
          <p:cNvPr id="208" name="Google Shape;208;p44"/>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9" name="Google Shape;209;p44"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10" name="Google Shape;210;p44"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11" name="Google Shape;211;p44"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12"/>
        <p:cNvGrpSpPr/>
        <p:nvPr/>
      </p:nvGrpSpPr>
      <p:grpSpPr>
        <a:xfrm>
          <a:off x="0" y="0"/>
          <a:ext cx="0" cy="0"/>
          <a:chOff x="0" y="0"/>
          <a:chExt cx="0" cy="0"/>
        </a:xfrm>
      </p:grpSpPr>
      <p:sp>
        <p:nvSpPr>
          <p:cNvPr id="213" name="Google Shape;213;p4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4" name="Google Shape;214;p45"/>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5" name="Google Shape;215;p45"/>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6" name="Google Shape;216;p45"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217" name="Google Shape;217;p4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18"/>
        <p:cNvGrpSpPr/>
        <p:nvPr/>
      </p:nvGrpSpPr>
      <p:grpSpPr>
        <a:xfrm>
          <a:off x="0" y="0"/>
          <a:ext cx="0" cy="0"/>
          <a:chOff x="0" y="0"/>
          <a:chExt cx="0" cy="0"/>
        </a:xfrm>
      </p:grpSpPr>
      <p:sp>
        <p:nvSpPr>
          <p:cNvPr id="219" name="Google Shape;219;p46"/>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0" name="Google Shape;220;p4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1" name="Google Shape;221;p46"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222" name="Google Shape;222;p4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secHead">
  <p:cSld name="SECTION_HEADER">
    <p:bg>
      <p:bgPr>
        <a:solidFill>
          <a:schemeClr val="lt1"/>
        </a:solidFill>
        <a:effectLst/>
      </p:bgPr>
    </p:bg>
    <p:spTree>
      <p:nvGrpSpPr>
        <p:cNvPr id="1" name="Shape 227"/>
        <p:cNvGrpSpPr/>
        <p:nvPr/>
      </p:nvGrpSpPr>
      <p:grpSpPr>
        <a:xfrm>
          <a:off x="0" y="0"/>
          <a:ext cx="0" cy="0"/>
          <a:chOff x="0" y="0"/>
          <a:chExt cx="0" cy="0"/>
        </a:xfrm>
      </p:grpSpPr>
      <p:sp>
        <p:nvSpPr>
          <p:cNvPr id="228" name="Google Shape;228;p48"/>
          <p:cNvSpPr txBox="1">
            <a:spLocks noGrp="1"/>
          </p:cNvSpPr>
          <p:nvPr>
            <p:ph type="title"/>
          </p:nvPr>
        </p:nvSpPr>
        <p:spPr>
          <a:xfrm>
            <a:off x="609600" y="1447800"/>
            <a:ext cx="5830800" cy="1362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Open Sans ExtraBold"/>
              <a:buNone/>
              <a:defRPr sz="3600" b="1" cap="none">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48"/>
          <p:cNvSpPr txBox="1">
            <a:spLocks noGrp="1"/>
          </p:cNvSpPr>
          <p:nvPr>
            <p:ph type="body" idx="1"/>
          </p:nvPr>
        </p:nvSpPr>
        <p:spPr>
          <a:xfrm>
            <a:off x="609600" y="4138744"/>
            <a:ext cx="5297400" cy="6732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262626"/>
              </a:buClr>
              <a:buSzPts val="2000"/>
              <a:buNone/>
              <a:defRPr sz="2000" b="1">
                <a:solidFill>
                  <a:srgbClr val="262626"/>
                </a:solidFill>
                <a:latin typeface="Open Sans"/>
                <a:ea typeface="Open Sans"/>
                <a:cs typeface="Open Sans"/>
                <a:sym typeface="Open Sans"/>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pic>
        <p:nvPicPr>
          <p:cNvPr id="230" name="Google Shape;230;p48"/>
          <p:cNvPicPr preferRelativeResize="0"/>
          <p:nvPr/>
        </p:nvPicPr>
        <p:blipFill rotWithShape="1">
          <a:blip r:embed="rId2">
            <a:alphaModFix/>
          </a:blip>
          <a:srcRect/>
          <a:stretch/>
        </p:blipFill>
        <p:spPr>
          <a:xfrm>
            <a:off x="0" y="6350924"/>
            <a:ext cx="9143998" cy="507076"/>
          </a:xfrm>
          <a:prstGeom prst="rect">
            <a:avLst/>
          </a:prstGeom>
          <a:noFill/>
          <a:ln>
            <a:noFill/>
          </a:ln>
        </p:spPr>
      </p:pic>
      <p:pic>
        <p:nvPicPr>
          <p:cNvPr id="231" name="Google Shape;231;p48"/>
          <p:cNvPicPr preferRelativeResize="0"/>
          <p:nvPr/>
        </p:nvPicPr>
        <p:blipFill rotWithShape="1">
          <a:blip r:embed="rId3">
            <a:alphaModFix/>
          </a:blip>
          <a:srcRect/>
          <a:stretch/>
        </p:blipFill>
        <p:spPr>
          <a:xfrm>
            <a:off x="0" y="0"/>
            <a:ext cx="9143998" cy="79606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232"/>
        <p:cNvGrpSpPr/>
        <p:nvPr/>
      </p:nvGrpSpPr>
      <p:grpSpPr>
        <a:xfrm>
          <a:off x="0" y="0"/>
          <a:ext cx="0" cy="0"/>
          <a:chOff x="0" y="0"/>
          <a:chExt cx="0" cy="0"/>
        </a:xfrm>
      </p:grpSpPr>
      <p:sp>
        <p:nvSpPr>
          <p:cNvPr id="233" name="Google Shape;233;p49"/>
          <p:cNvSpPr txBox="1">
            <a:spLocks noGrp="1"/>
          </p:cNvSpPr>
          <p:nvPr>
            <p:ph type="title"/>
          </p:nvPr>
        </p:nvSpPr>
        <p:spPr>
          <a:xfrm>
            <a:off x="457200" y="277327"/>
            <a:ext cx="8229600" cy="7161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2800"/>
              <a:buFont typeface="Open Sans ExtraBold"/>
              <a:buNone/>
              <a:defRPr sz="2800" b="1">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49"/>
          <p:cNvSpPr txBox="1">
            <a:spLocks noGrp="1"/>
          </p:cNvSpPr>
          <p:nvPr>
            <p:ph type="body" idx="1"/>
          </p:nvPr>
        </p:nvSpPr>
        <p:spPr>
          <a:xfrm>
            <a:off x="457200" y="1338748"/>
            <a:ext cx="8229600" cy="45261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a:latin typeface="Open Sans"/>
                <a:ea typeface="Open Sans"/>
                <a:cs typeface="Open Sans"/>
                <a:sym typeface="Open San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35" name="Google Shape;235;p49"/>
          <p:cNvCxnSpPr/>
          <p:nvPr/>
        </p:nvCxnSpPr>
        <p:spPr>
          <a:xfrm>
            <a:off x="457200" y="993289"/>
            <a:ext cx="8686800" cy="0"/>
          </a:xfrm>
          <a:prstGeom prst="straightConnector1">
            <a:avLst/>
          </a:prstGeom>
          <a:noFill/>
          <a:ln w="28575" cap="flat" cmpd="sng">
            <a:solidFill>
              <a:srgbClr val="2F006D"/>
            </a:solidFill>
            <a:prstDash val="solid"/>
            <a:round/>
            <a:headEnd type="none" w="sm" len="sm"/>
            <a:tailEnd type="none" w="sm" len="sm"/>
          </a:ln>
        </p:spPr>
      </p:cxnSp>
      <p:sp>
        <p:nvSpPr>
          <p:cNvPr id="236" name="Google Shape;236;p49"/>
          <p:cNvSpPr txBox="1"/>
          <p:nvPr/>
        </p:nvSpPr>
        <p:spPr>
          <a:xfrm>
            <a:off x="54864" y="6520875"/>
            <a:ext cx="402300" cy="24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000">
                <a:solidFill>
                  <a:schemeClr val="accent1"/>
                </a:solidFill>
                <a:latin typeface="Open Sans"/>
                <a:ea typeface="Open Sans"/>
                <a:cs typeface="Open Sans"/>
                <a:sym typeface="Open Sans"/>
              </a:rPr>
              <a:t>‹#›</a:t>
            </a:fld>
            <a:endParaRPr sz="1000">
              <a:solidFill>
                <a:schemeClr val="accent1"/>
              </a:solidFill>
              <a:latin typeface="Open Sans"/>
              <a:ea typeface="Open Sans"/>
              <a:cs typeface="Open Sans"/>
              <a:sym typeface="Open Sans"/>
            </a:endParaRPr>
          </a:p>
        </p:txBody>
      </p:sp>
      <p:pic>
        <p:nvPicPr>
          <p:cNvPr id="237" name="Google Shape;237;p49"/>
          <p:cNvPicPr preferRelativeResize="0"/>
          <p:nvPr/>
        </p:nvPicPr>
        <p:blipFill rotWithShape="1">
          <a:blip r:embed="rId2">
            <a:alphaModFix/>
          </a:blip>
          <a:srcRect/>
          <a:stretch/>
        </p:blipFill>
        <p:spPr>
          <a:xfrm>
            <a:off x="0" y="6350924"/>
            <a:ext cx="9143998" cy="50707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bg>
      <p:bgPr>
        <a:solidFill>
          <a:schemeClr val="lt1"/>
        </a:solidFill>
        <a:effectLst/>
      </p:bgPr>
    </p:bg>
    <p:spTree>
      <p:nvGrpSpPr>
        <p:cNvPr id="1" name="Shape 238"/>
        <p:cNvGrpSpPr/>
        <p:nvPr/>
      </p:nvGrpSpPr>
      <p:grpSpPr>
        <a:xfrm>
          <a:off x="0" y="0"/>
          <a:ext cx="0" cy="0"/>
          <a:chOff x="0" y="0"/>
          <a:chExt cx="0" cy="0"/>
        </a:xfrm>
      </p:grpSpPr>
      <p:sp>
        <p:nvSpPr>
          <p:cNvPr id="239" name="Google Shape;239;p50"/>
          <p:cNvSpPr txBox="1"/>
          <p:nvPr/>
        </p:nvSpPr>
        <p:spPr>
          <a:xfrm>
            <a:off x="54864" y="6520875"/>
            <a:ext cx="402300" cy="24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000">
                <a:solidFill>
                  <a:schemeClr val="accent1"/>
                </a:solidFill>
                <a:latin typeface="Open Sans"/>
                <a:ea typeface="Open Sans"/>
                <a:cs typeface="Open Sans"/>
                <a:sym typeface="Open Sans"/>
              </a:rPr>
              <a:t>‹#›</a:t>
            </a:fld>
            <a:endParaRPr sz="1000">
              <a:solidFill>
                <a:schemeClr val="accent1"/>
              </a:solidFill>
              <a:latin typeface="Open Sans"/>
              <a:ea typeface="Open Sans"/>
              <a:cs typeface="Open Sans"/>
              <a:sym typeface="Open Sans"/>
            </a:endParaRPr>
          </a:p>
        </p:txBody>
      </p:sp>
      <p:pic>
        <p:nvPicPr>
          <p:cNvPr id="240" name="Google Shape;240;p50"/>
          <p:cNvPicPr preferRelativeResize="0"/>
          <p:nvPr/>
        </p:nvPicPr>
        <p:blipFill rotWithShape="1">
          <a:blip r:embed="rId2">
            <a:alphaModFix/>
          </a:blip>
          <a:srcRect/>
          <a:stretch/>
        </p:blipFill>
        <p:spPr>
          <a:xfrm>
            <a:off x="0" y="6350924"/>
            <a:ext cx="9143998" cy="50707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Title">
  <p:cSld name="Content with Title">
    <p:bg>
      <p:bgPr>
        <a:solidFill>
          <a:schemeClr val="lt1"/>
        </a:solidFill>
        <a:effectLst/>
      </p:bgPr>
    </p:bg>
    <p:spTree>
      <p:nvGrpSpPr>
        <p:cNvPr id="1" name="Shape 241"/>
        <p:cNvGrpSpPr/>
        <p:nvPr/>
      </p:nvGrpSpPr>
      <p:grpSpPr>
        <a:xfrm>
          <a:off x="0" y="0"/>
          <a:ext cx="0" cy="0"/>
          <a:chOff x="0" y="0"/>
          <a:chExt cx="0" cy="0"/>
        </a:xfrm>
      </p:grpSpPr>
      <p:pic>
        <p:nvPicPr>
          <p:cNvPr id="242" name="Google Shape;242;p51"/>
          <p:cNvPicPr preferRelativeResize="0"/>
          <p:nvPr/>
        </p:nvPicPr>
        <p:blipFill rotWithShape="1">
          <a:blip r:embed="rId2">
            <a:alphaModFix/>
          </a:blip>
          <a:srcRect/>
          <a:stretch/>
        </p:blipFill>
        <p:spPr>
          <a:xfrm>
            <a:off x="128726" y="6243656"/>
            <a:ext cx="532863" cy="496858"/>
          </a:xfrm>
          <a:prstGeom prst="rect">
            <a:avLst/>
          </a:prstGeom>
          <a:noFill/>
          <a:ln>
            <a:noFill/>
          </a:ln>
        </p:spPr>
      </p:pic>
      <p:sp>
        <p:nvSpPr>
          <p:cNvPr id="243" name="Google Shape;243;p51"/>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nstructors and Thank you">
  <p:cSld name="Instructors and Thank you">
    <p:spTree>
      <p:nvGrpSpPr>
        <p:cNvPr id="1" name="Shape 244"/>
        <p:cNvGrpSpPr/>
        <p:nvPr/>
      </p:nvGrpSpPr>
      <p:grpSpPr>
        <a:xfrm>
          <a:off x="0" y="0"/>
          <a:ext cx="0" cy="0"/>
          <a:chOff x="0" y="0"/>
          <a:chExt cx="0" cy="0"/>
        </a:xfrm>
      </p:grpSpPr>
      <p:sp>
        <p:nvSpPr>
          <p:cNvPr id="245" name="Google Shape;245;p52"/>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6" name="Google Shape;246;p52"/>
          <p:cNvSpPr txBox="1">
            <a:spLocks noGrp="1"/>
          </p:cNvSpPr>
          <p:nvPr>
            <p:ph type="title"/>
          </p:nvPr>
        </p:nvSpPr>
        <p:spPr>
          <a:xfrm>
            <a:off x="457200" y="1447800"/>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52"/>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pic>
        <p:nvPicPr>
          <p:cNvPr id="248" name="Google Shape;248;p52"/>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249" name="Google Shape;249;p5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50" name="Google Shape;250;p52"/>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1" name="Google Shape;251;p52"/>
          <p:cNvSpPr txBox="1">
            <a:spLocks noGrp="1"/>
          </p:cNvSpPr>
          <p:nvPr>
            <p:ph type="body" idx="1"/>
          </p:nvPr>
        </p:nvSpPr>
        <p:spPr>
          <a:xfrm>
            <a:off x="838200" y="2819400"/>
            <a:ext cx="7543800" cy="274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Gray Section Header">
  <p:cSld name="Gray Section Header">
    <p:bg>
      <p:bgPr>
        <a:solidFill>
          <a:srgbClr val="BFBFBF"/>
        </a:solidFill>
        <a:effectLst/>
      </p:bgPr>
    </p:bg>
    <p:spTree>
      <p:nvGrpSpPr>
        <p:cNvPr id="1" name="Shape 252"/>
        <p:cNvGrpSpPr/>
        <p:nvPr/>
      </p:nvGrpSpPr>
      <p:grpSpPr>
        <a:xfrm>
          <a:off x="0" y="0"/>
          <a:ext cx="0" cy="0"/>
          <a:chOff x="0" y="0"/>
          <a:chExt cx="0" cy="0"/>
        </a:xfrm>
      </p:grpSpPr>
      <p:sp>
        <p:nvSpPr>
          <p:cNvPr id="253" name="Google Shape;253;p53"/>
          <p:cNvSpPr/>
          <p:nvPr/>
        </p:nvSpPr>
        <p:spPr>
          <a:xfrm>
            <a:off x="609600" y="2582678"/>
            <a:ext cx="8378381" cy="1525524"/>
          </a:xfrm>
          <a:custGeom>
            <a:avLst/>
            <a:gdLst/>
            <a:ahLst/>
            <a:cxnLst/>
            <a:rect l="l" t="t" r="r" b="b"/>
            <a:pathLst>
              <a:path w="7848600" h="1676400" extrusionOk="0">
                <a:moveTo>
                  <a:pt x="0" y="0"/>
                </a:moveTo>
                <a:lnTo>
                  <a:pt x="7848600" y="0"/>
                </a:lnTo>
                <a:lnTo>
                  <a:pt x="7200530" y="1667522"/>
                </a:lnTo>
                <a:lnTo>
                  <a:pt x="0" y="16764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4" name="Google Shape;254;p53"/>
          <p:cNvSpPr txBox="1">
            <a:spLocks noGrp="1"/>
          </p:cNvSpPr>
          <p:nvPr>
            <p:ph type="subTitle" idx="1"/>
          </p:nvPr>
        </p:nvSpPr>
        <p:spPr>
          <a:xfrm>
            <a:off x="228600" y="4265676"/>
            <a:ext cx="7391400" cy="68580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rgbClr val="191919"/>
              </a:buClr>
              <a:buSzPts val="2800"/>
              <a:buNone/>
              <a:defRPr sz="2800">
                <a:solidFill>
                  <a:srgbClr val="191919"/>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5" name="Google Shape;255;p53"/>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56" name="Google Shape;256;p53"/>
          <p:cNvSpPr txBox="1">
            <a:spLocks noGrp="1"/>
          </p:cNvSpPr>
          <p:nvPr>
            <p:ph type="title"/>
          </p:nvPr>
        </p:nvSpPr>
        <p:spPr>
          <a:xfrm>
            <a:off x="312864" y="2438400"/>
            <a:ext cx="7391400"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5400"/>
              <a:buFont typeface="Arial Black"/>
              <a:buNone/>
              <a:defRPr sz="5400" b="1" cap="none">
                <a:solidFill>
                  <a:schemeClr val="lt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Content" type="twoObj">
  <p:cSld name="TWO_OBJECTS">
    <p:spTree>
      <p:nvGrpSpPr>
        <p:cNvPr id="1" name="Shape 257"/>
        <p:cNvGrpSpPr/>
        <p:nvPr/>
      </p:nvGrpSpPr>
      <p:grpSpPr>
        <a:xfrm>
          <a:off x="0" y="0"/>
          <a:ext cx="0" cy="0"/>
          <a:chOff x="0" y="0"/>
          <a:chExt cx="0" cy="0"/>
        </a:xfrm>
      </p:grpSpPr>
      <p:sp>
        <p:nvSpPr>
          <p:cNvPr id="258" name="Google Shape;258;p54"/>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9" name="Google Shape;259;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54"/>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1" name="Google Shape;261;p54"/>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262" name="Google Shape;262;p54"/>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263" name="Google Shape;263;p54"/>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64" name="Google Shape;264;p54"/>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65" name="Google Shape;265;p54"/>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stacked content">
  <p:cSld name="2 stacked content">
    <p:spTree>
      <p:nvGrpSpPr>
        <p:cNvPr id="1" name="Shape 266"/>
        <p:cNvGrpSpPr/>
        <p:nvPr/>
      </p:nvGrpSpPr>
      <p:grpSpPr>
        <a:xfrm>
          <a:off x="0" y="0"/>
          <a:ext cx="0" cy="0"/>
          <a:chOff x="0" y="0"/>
          <a:chExt cx="0" cy="0"/>
        </a:xfrm>
      </p:grpSpPr>
      <p:sp>
        <p:nvSpPr>
          <p:cNvPr id="267" name="Google Shape;267;p55"/>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8" name="Google Shape;268;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55"/>
          <p:cNvSpPr txBox="1">
            <a:spLocks noGrp="1"/>
          </p:cNvSpPr>
          <p:nvPr>
            <p:ph type="body" idx="1"/>
          </p:nvPr>
        </p:nvSpPr>
        <p:spPr>
          <a:xfrm>
            <a:off x="457200" y="1600201"/>
            <a:ext cx="8229600" cy="213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0" name="Google Shape;270;p55"/>
          <p:cNvSpPr txBox="1">
            <a:spLocks noGrp="1"/>
          </p:cNvSpPr>
          <p:nvPr>
            <p:ph type="body" idx="2"/>
          </p:nvPr>
        </p:nvSpPr>
        <p:spPr>
          <a:xfrm>
            <a:off x="457200" y="3733801"/>
            <a:ext cx="8229600" cy="2392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271" name="Google Shape;271;p55"/>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272" name="Google Shape;272;p55"/>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73" name="Google Shape;273;p55"/>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74" name="Google Shape;274;p55"/>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Content with Titles" type="twoTxTwoObj">
  <p:cSld name="TWO_OBJECTS_WITH_TEXT">
    <p:spTree>
      <p:nvGrpSpPr>
        <p:cNvPr id="1" name="Shape 275"/>
        <p:cNvGrpSpPr/>
        <p:nvPr/>
      </p:nvGrpSpPr>
      <p:grpSpPr>
        <a:xfrm>
          <a:off x="0" y="0"/>
          <a:ext cx="0" cy="0"/>
          <a:chOff x="0" y="0"/>
          <a:chExt cx="0" cy="0"/>
        </a:xfrm>
      </p:grpSpPr>
      <p:sp>
        <p:nvSpPr>
          <p:cNvPr id="276" name="Google Shape;276;p56"/>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77" name="Google Shape;277;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56"/>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9" name="Google Shape;279;p5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0" name="Google Shape;280;p56"/>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1" name="Google Shape;281;p5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82" name="Google Shape;282;p56"/>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283" name="Google Shape;283;p56"/>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84" name="Google Shape;284;p56"/>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85" name="Google Shape;285;p56"/>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stacked content with Titles">
  <p:cSld name="Two stacked content with Titles">
    <p:spTree>
      <p:nvGrpSpPr>
        <p:cNvPr id="1" name="Shape 286"/>
        <p:cNvGrpSpPr/>
        <p:nvPr/>
      </p:nvGrpSpPr>
      <p:grpSpPr>
        <a:xfrm>
          <a:off x="0" y="0"/>
          <a:ext cx="0" cy="0"/>
          <a:chOff x="0" y="0"/>
          <a:chExt cx="0" cy="0"/>
        </a:xfrm>
      </p:grpSpPr>
      <p:sp>
        <p:nvSpPr>
          <p:cNvPr id="287" name="Google Shape;287;p57"/>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88" name="Google Shape;288;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57"/>
          <p:cNvSpPr txBox="1">
            <a:spLocks noGrp="1"/>
          </p:cNvSpPr>
          <p:nvPr>
            <p:ph type="body" idx="1"/>
          </p:nvPr>
        </p:nvSpPr>
        <p:spPr>
          <a:xfrm>
            <a:off x="457200" y="1535113"/>
            <a:ext cx="82296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0" name="Google Shape;290;p57"/>
          <p:cNvSpPr txBox="1">
            <a:spLocks noGrp="1"/>
          </p:cNvSpPr>
          <p:nvPr>
            <p:ph type="body" idx="2"/>
          </p:nvPr>
        </p:nvSpPr>
        <p:spPr>
          <a:xfrm>
            <a:off x="457200" y="2209790"/>
            <a:ext cx="8229600" cy="1600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1" name="Google Shape;291;p57"/>
          <p:cNvSpPr txBox="1">
            <a:spLocks noGrp="1"/>
          </p:cNvSpPr>
          <p:nvPr>
            <p:ph type="body" idx="3"/>
          </p:nvPr>
        </p:nvSpPr>
        <p:spPr>
          <a:xfrm>
            <a:off x="457200" y="3968769"/>
            <a:ext cx="82296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2" name="Google Shape;292;p57"/>
          <p:cNvSpPr txBox="1">
            <a:spLocks noGrp="1"/>
          </p:cNvSpPr>
          <p:nvPr>
            <p:ph type="body" idx="4"/>
          </p:nvPr>
        </p:nvSpPr>
        <p:spPr>
          <a:xfrm>
            <a:off x="455613" y="4654560"/>
            <a:ext cx="8231100" cy="16350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93" name="Google Shape;293;p57"/>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294" name="Google Shape;294;p57"/>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95" name="Google Shape;295;p5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96" name="Google Shape;296;p57"/>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7"/>
        <p:cNvGrpSpPr/>
        <p:nvPr/>
      </p:nvGrpSpPr>
      <p:grpSpPr>
        <a:xfrm>
          <a:off x="0" y="0"/>
          <a:ext cx="0" cy="0"/>
          <a:chOff x="0" y="0"/>
          <a:chExt cx="0" cy="0"/>
        </a:xfrm>
      </p:grpSpPr>
      <p:sp>
        <p:nvSpPr>
          <p:cNvPr id="298" name="Google Shape;298;p58"/>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99" name="Google Shape;299;p58"/>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58"/>
          <p:cNvSpPr txBox="1">
            <a:spLocks noGrp="1"/>
          </p:cNvSpPr>
          <p:nvPr>
            <p:ph type="body" idx="1"/>
          </p:nvPr>
        </p:nvSpPr>
        <p:spPr>
          <a:xfrm>
            <a:off x="3575050" y="1435100"/>
            <a:ext cx="5111700" cy="46911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01" name="Google Shape;301;p5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302" name="Google Shape;302;p58"/>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03" name="Google Shape;303;p5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04" name="Google Shape;304;p58"/>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05" name="Google Shape;305;p58"/>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6"/>
        <p:cNvGrpSpPr/>
        <p:nvPr/>
      </p:nvGrpSpPr>
      <p:grpSpPr>
        <a:xfrm>
          <a:off x="0" y="0"/>
          <a:ext cx="0" cy="0"/>
          <a:chOff x="0" y="0"/>
          <a:chExt cx="0" cy="0"/>
        </a:xfrm>
      </p:grpSpPr>
      <p:sp>
        <p:nvSpPr>
          <p:cNvPr id="307" name="Google Shape;307;p59"/>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8" name="Google Shape;308;p59"/>
          <p:cNvSpPr txBox="1">
            <a:spLocks noGrp="1"/>
          </p:cNvSpPr>
          <p:nvPr>
            <p:ph type="title"/>
          </p:nvPr>
        </p:nvSpPr>
        <p:spPr>
          <a:xfrm>
            <a:off x="1792288" y="4800600"/>
            <a:ext cx="5486400" cy="566700"/>
          </a:xfrm>
          <a:prstGeom prst="rect">
            <a:avLst/>
          </a:prstGeom>
          <a:solidFill>
            <a:srgbClr val="323F4F"/>
          </a:solid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000"/>
              <a:buFont typeface="Open Sans"/>
              <a:buNone/>
              <a:defRPr sz="20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59"/>
          <p:cNvSpPr>
            <a:spLocks noGrp="1"/>
          </p:cNvSpPr>
          <p:nvPr>
            <p:ph type="pic" idx="2"/>
          </p:nvPr>
        </p:nvSpPr>
        <p:spPr>
          <a:xfrm>
            <a:off x="1792288" y="612775"/>
            <a:ext cx="5486400" cy="4114800"/>
          </a:xfrm>
          <a:prstGeom prst="rect">
            <a:avLst/>
          </a:prstGeom>
          <a:noFill/>
          <a:ln>
            <a:noFill/>
          </a:ln>
        </p:spPr>
      </p:sp>
      <p:sp>
        <p:nvSpPr>
          <p:cNvPr id="310" name="Google Shape;310;p5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3F3F3F"/>
              </a:buClr>
              <a:buSzPts val="1400"/>
              <a:buNone/>
              <a:defRPr sz="1400">
                <a:solidFill>
                  <a:srgbClr val="3F3F3F"/>
                </a:solidFil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311" name="Google Shape;311;p59"/>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12" name="Google Shape;312;p59"/>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13" name="Google Shape;313;p59"/>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14" name="Google Shape;314;p59"/>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ized content and logos">
  <p:cSld name="Sized content and logos">
    <p:bg>
      <p:bgPr>
        <a:solidFill>
          <a:schemeClr val="lt2"/>
        </a:solidFill>
        <a:effectLst/>
      </p:bgPr>
    </p:bg>
    <p:spTree>
      <p:nvGrpSpPr>
        <p:cNvPr id="1" name="Shape 315"/>
        <p:cNvGrpSpPr/>
        <p:nvPr/>
      </p:nvGrpSpPr>
      <p:grpSpPr>
        <a:xfrm>
          <a:off x="0" y="0"/>
          <a:ext cx="0" cy="0"/>
          <a:chOff x="0" y="0"/>
          <a:chExt cx="0" cy="0"/>
        </a:xfrm>
      </p:grpSpPr>
      <p:sp>
        <p:nvSpPr>
          <p:cNvPr id="316" name="Google Shape;316;p60"/>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17" name="Google Shape;317;p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8" name="Google Shape;318;p60"/>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19" name="Google Shape;319;p60"/>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20" name="Google Shape;320;p60"/>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21" name="Google Shape;321;p60"/>
          <p:cNvSpPr txBox="1">
            <a:spLocks noGrp="1"/>
          </p:cNvSpPr>
          <p:nvPr>
            <p:ph type="sldNum" idx="12"/>
          </p:nvPr>
        </p:nvSpPr>
        <p:spPr>
          <a:xfrm>
            <a:off x="93214" y="6427434"/>
            <a:ext cx="4047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rgbClr val="191919"/>
                </a:solidFill>
                <a:latin typeface="Open Sans"/>
                <a:ea typeface="Open Sans"/>
                <a:cs typeface="Open Sans"/>
                <a:sym typeface="Open Sans"/>
              </a:defRPr>
            </a:lvl1pPr>
            <a:lvl2pPr marL="0" lvl="1" indent="0" algn="l">
              <a:spcBef>
                <a:spcPts val="0"/>
              </a:spcBef>
              <a:buNone/>
              <a:defRPr sz="1000">
                <a:solidFill>
                  <a:srgbClr val="191919"/>
                </a:solidFill>
                <a:latin typeface="Open Sans"/>
                <a:ea typeface="Open Sans"/>
                <a:cs typeface="Open Sans"/>
                <a:sym typeface="Open Sans"/>
              </a:defRPr>
            </a:lvl2pPr>
            <a:lvl3pPr marL="0" lvl="2" indent="0" algn="l">
              <a:spcBef>
                <a:spcPts val="0"/>
              </a:spcBef>
              <a:buNone/>
              <a:defRPr sz="1000">
                <a:solidFill>
                  <a:srgbClr val="191919"/>
                </a:solidFill>
                <a:latin typeface="Open Sans"/>
                <a:ea typeface="Open Sans"/>
                <a:cs typeface="Open Sans"/>
                <a:sym typeface="Open Sans"/>
              </a:defRPr>
            </a:lvl3pPr>
            <a:lvl4pPr marL="0" lvl="3" indent="0" algn="l">
              <a:spcBef>
                <a:spcPts val="0"/>
              </a:spcBef>
              <a:buNone/>
              <a:defRPr sz="1000">
                <a:solidFill>
                  <a:srgbClr val="191919"/>
                </a:solidFill>
                <a:latin typeface="Open Sans"/>
                <a:ea typeface="Open Sans"/>
                <a:cs typeface="Open Sans"/>
                <a:sym typeface="Open Sans"/>
              </a:defRPr>
            </a:lvl4pPr>
            <a:lvl5pPr marL="0" lvl="4" indent="0" algn="l">
              <a:spcBef>
                <a:spcPts val="0"/>
              </a:spcBef>
              <a:buNone/>
              <a:defRPr sz="1000">
                <a:solidFill>
                  <a:srgbClr val="191919"/>
                </a:solidFill>
                <a:latin typeface="Open Sans"/>
                <a:ea typeface="Open Sans"/>
                <a:cs typeface="Open Sans"/>
                <a:sym typeface="Open Sans"/>
              </a:defRPr>
            </a:lvl5pPr>
            <a:lvl6pPr marL="0" lvl="5" indent="0" algn="l">
              <a:spcBef>
                <a:spcPts val="0"/>
              </a:spcBef>
              <a:buNone/>
              <a:defRPr sz="1000">
                <a:solidFill>
                  <a:srgbClr val="191919"/>
                </a:solidFill>
                <a:latin typeface="Open Sans"/>
                <a:ea typeface="Open Sans"/>
                <a:cs typeface="Open Sans"/>
                <a:sym typeface="Open Sans"/>
              </a:defRPr>
            </a:lvl6pPr>
            <a:lvl7pPr marL="0" lvl="6" indent="0" algn="l">
              <a:spcBef>
                <a:spcPts val="0"/>
              </a:spcBef>
              <a:buNone/>
              <a:defRPr sz="1000">
                <a:solidFill>
                  <a:srgbClr val="191919"/>
                </a:solidFill>
                <a:latin typeface="Open Sans"/>
                <a:ea typeface="Open Sans"/>
                <a:cs typeface="Open Sans"/>
                <a:sym typeface="Open Sans"/>
              </a:defRPr>
            </a:lvl7pPr>
            <a:lvl8pPr marL="0" lvl="7" indent="0" algn="l">
              <a:spcBef>
                <a:spcPts val="0"/>
              </a:spcBef>
              <a:buNone/>
              <a:defRPr sz="1000">
                <a:solidFill>
                  <a:srgbClr val="191919"/>
                </a:solidFill>
                <a:latin typeface="Open Sans"/>
                <a:ea typeface="Open Sans"/>
                <a:cs typeface="Open Sans"/>
                <a:sym typeface="Open Sans"/>
              </a:defRPr>
            </a:lvl8pPr>
            <a:lvl9pPr marL="0" lvl="8" indent="0" algn="l">
              <a:spcBef>
                <a:spcPts val="0"/>
              </a:spcBef>
              <a:buNone/>
              <a:defRPr sz="1000">
                <a:solidFill>
                  <a:srgbClr val="191919"/>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Fullscreen Content w/logos (gray)">
  <p:cSld name="Fullscreen Content w/logos (gray)">
    <p:spTree>
      <p:nvGrpSpPr>
        <p:cNvPr id="1" name="Shape 322"/>
        <p:cNvGrpSpPr/>
        <p:nvPr/>
      </p:nvGrpSpPr>
      <p:grpSpPr>
        <a:xfrm>
          <a:off x="0" y="0"/>
          <a:ext cx="0" cy="0"/>
          <a:chOff x="0" y="0"/>
          <a:chExt cx="0" cy="0"/>
        </a:xfrm>
      </p:grpSpPr>
      <p:sp>
        <p:nvSpPr>
          <p:cNvPr id="323" name="Google Shape;323;p61"/>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324" name="Google Shape;324;p61"/>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25" name="Google Shape;325;p61"/>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26" name="Google Shape;326;p61"/>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27" name="Google Shape;327;p61"/>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28" name="Google Shape;328;p61"/>
          <p:cNvSpPr txBox="1">
            <a:spLocks noGrp="1"/>
          </p:cNvSpPr>
          <p:nvPr>
            <p:ph type="body" idx="1"/>
          </p:nvPr>
        </p:nvSpPr>
        <p:spPr>
          <a:xfrm>
            <a:off x="128588" y="152400"/>
            <a:ext cx="8862900" cy="6091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ullscreen Content w/logos (white)">
  <p:cSld name="Fullscreen Content w/logos (white)">
    <p:spTree>
      <p:nvGrpSpPr>
        <p:cNvPr id="1" name="Shape 329"/>
        <p:cNvGrpSpPr/>
        <p:nvPr/>
      </p:nvGrpSpPr>
      <p:grpSpPr>
        <a:xfrm>
          <a:off x="0" y="0"/>
          <a:ext cx="0" cy="0"/>
          <a:chOff x="0" y="0"/>
          <a:chExt cx="0" cy="0"/>
        </a:xfrm>
      </p:grpSpPr>
      <p:pic>
        <p:nvPicPr>
          <p:cNvPr id="330" name="Google Shape;330;p62"/>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31" name="Google Shape;331;p6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32" name="Google Shape;332;p62"/>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33" name="Google Shape;333;p62"/>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34" name="Google Shape;334;p62"/>
          <p:cNvSpPr txBox="1">
            <a:spLocks noGrp="1"/>
          </p:cNvSpPr>
          <p:nvPr>
            <p:ph type="body" idx="1"/>
          </p:nvPr>
        </p:nvSpPr>
        <p:spPr>
          <a:xfrm>
            <a:off x="128588" y="152400"/>
            <a:ext cx="8862900" cy="6091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Fullscreen Content Only (white)">
  <p:cSld name="Fullscreen Content Only (white)">
    <p:spTree>
      <p:nvGrpSpPr>
        <p:cNvPr id="1" name="Shape 335"/>
        <p:cNvGrpSpPr/>
        <p:nvPr/>
      </p:nvGrpSpPr>
      <p:grpSpPr>
        <a:xfrm>
          <a:off x="0" y="0"/>
          <a:ext cx="0" cy="0"/>
          <a:chOff x="0" y="0"/>
          <a:chExt cx="0" cy="0"/>
        </a:xfrm>
      </p:grpSpPr>
      <p:sp>
        <p:nvSpPr>
          <p:cNvPr id="336" name="Google Shape;336;p63"/>
          <p:cNvSpPr txBox="1">
            <a:spLocks noGrp="1"/>
          </p:cNvSpPr>
          <p:nvPr>
            <p:ph type="body" idx="1"/>
          </p:nvPr>
        </p:nvSpPr>
        <p:spPr>
          <a:xfrm>
            <a:off x="128588" y="152399"/>
            <a:ext cx="8862900" cy="6520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Logos" type="titleOnly">
  <p:cSld name="TITLE_ONLY">
    <p:spTree>
      <p:nvGrpSpPr>
        <p:cNvPr id="1" name="Shape 337"/>
        <p:cNvGrpSpPr/>
        <p:nvPr/>
      </p:nvGrpSpPr>
      <p:grpSpPr>
        <a:xfrm>
          <a:off x="0" y="0"/>
          <a:ext cx="0" cy="0"/>
          <a:chOff x="0" y="0"/>
          <a:chExt cx="0" cy="0"/>
        </a:xfrm>
      </p:grpSpPr>
      <p:sp>
        <p:nvSpPr>
          <p:cNvPr id="338" name="Google Shape;338;p64"/>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39" name="Google Shape;339;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40" name="Google Shape;340;p64"/>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41" name="Google Shape;341;p64"/>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42" name="Google Shape;342;p64"/>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43" name="Google Shape;343;p64"/>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 gray">
  <p:cSld name="Title on gray">
    <p:spTree>
      <p:nvGrpSpPr>
        <p:cNvPr id="1" name="Shape 344"/>
        <p:cNvGrpSpPr/>
        <p:nvPr/>
      </p:nvGrpSpPr>
      <p:grpSpPr>
        <a:xfrm>
          <a:off x="0" y="0"/>
          <a:ext cx="0" cy="0"/>
          <a:chOff x="0" y="0"/>
          <a:chExt cx="0" cy="0"/>
        </a:xfrm>
      </p:grpSpPr>
      <p:sp>
        <p:nvSpPr>
          <p:cNvPr id="345" name="Google Shape;345;p65"/>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46" name="Google Shape;346;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otally Blank (gray)">
  <p:cSld name="Totally Blank (gray)">
    <p:spTree>
      <p:nvGrpSpPr>
        <p:cNvPr id="1" name="Shape 347"/>
        <p:cNvGrpSpPr/>
        <p:nvPr/>
      </p:nvGrpSpPr>
      <p:grpSpPr>
        <a:xfrm>
          <a:off x="0" y="0"/>
          <a:ext cx="0" cy="0"/>
          <a:chOff x="0" y="0"/>
          <a:chExt cx="0" cy="0"/>
        </a:xfrm>
      </p:grpSpPr>
      <p:sp>
        <p:nvSpPr>
          <p:cNvPr id="348" name="Google Shape;348;p66"/>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otally Blank (white)">
  <p:cSld name="Totally Blank (white)">
    <p:spTree>
      <p:nvGrpSpPr>
        <p:cNvPr id="1" name="Shape 349"/>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0"/>
        <p:cNvGrpSpPr/>
        <p:nvPr/>
      </p:nvGrpSpPr>
      <p:grpSpPr>
        <a:xfrm>
          <a:off x="0" y="0"/>
          <a:ext cx="0" cy="0"/>
          <a:chOff x="0" y="0"/>
          <a:chExt cx="0" cy="0"/>
        </a:xfrm>
      </p:grpSpPr>
      <p:sp>
        <p:nvSpPr>
          <p:cNvPr id="351" name="Google Shape;351;p68"/>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52" name="Google Shape;352;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3" name="Google Shape;353;p68"/>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54" name="Google Shape;354;p68"/>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55" name="Google Shape;355;p6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56" name="Google Shape;356;p68"/>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57" name="Google Shape;357;p68"/>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8"/>
        <p:cNvGrpSpPr/>
        <p:nvPr/>
      </p:nvGrpSpPr>
      <p:grpSpPr>
        <a:xfrm>
          <a:off x="0" y="0"/>
          <a:ext cx="0" cy="0"/>
          <a:chOff x="0" y="0"/>
          <a:chExt cx="0" cy="0"/>
        </a:xfrm>
      </p:grpSpPr>
      <p:sp>
        <p:nvSpPr>
          <p:cNvPr id="359" name="Google Shape;359;p69"/>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60" name="Google Shape;360;p69"/>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69"/>
          <p:cNvSpPr txBox="1">
            <a:spLocks noGrp="1"/>
          </p:cNvSpPr>
          <p:nvPr>
            <p:ph type="body" idx="1"/>
          </p:nvPr>
        </p:nvSpPr>
        <p:spPr>
          <a:xfrm rot="5400000">
            <a:off x="579450" y="228588"/>
            <a:ext cx="5851500" cy="5943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62" name="Google Shape;362;p69"/>
          <p:cNvPicPr preferRelativeResize="0"/>
          <p:nvPr/>
        </p:nvPicPr>
        <p:blipFill rotWithShape="1">
          <a:blip r:embed="rId2">
            <a:alphaModFix/>
          </a:blip>
          <a:srcRect/>
          <a:stretch/>
        </p:blipFill>
        <p:spPr>
          <a:xfrm rot="5400000">
            <a:off x="124389" y="192254"/>
            <a:ext cx="532863" cy="496859"/>
          </a:xfrm>
          <a:prstGeom prst="rect">
            <a:avLst/>
          </a:prstGeom>
          <a:noFill/>
          <a:ln>
            <a:noFill/>
          </a:ln>
        </p:spPr>
      </p:pic>
      <p:pic>
        <p:nvPicPr>
          <p:cNvPr id="363" name="Google Shape;363;p69"/>
          <p:cNvPicPr preferRelativeResize="0"/>
          <p:nvPr/>
        </p:nvPicPr>
        <p:blipFill rotWithShape="1">
          <a:blip r:embed="rId3">
            <a:alphaModFix/>
          </a:blip>
          <a:srcRect/>
          <a:stretch/>
        </p:blipFill>
        <p:spPr>
          <a:xfrm rot="5400000">
            <a:off x="128726" y="6324600"/>
            <a:ext cx="481598" cy="324276"/>
          </a:xfrm>
          <a:prstGeom prst="rect">
            <a:avLst/>
          </a:prstGeom>
          <a:noFill/>
          <a:ln>
            <a:noFill/>
          </a:ln>
        </p:spPr>
      </p:pic>
      <p:sp>
        <p:nvSpPr>
          <p:cNvPr id="364" name="Google Shape;364;p69"/>
          <p:cNvSpPr txBox="1">
            <a:spLocks noGrp="1"/>
          </p:cNvSpPr>
          <p:nvPr>
            <p:ph type="sldNum" idx="12"/>
          </p:nvPr>
        </p:nvSpPr>
        <p:spPr>
          <a:xfrm rot="5400000">
            <a:off x="113785" y="220651"/>
            <a:ext cx="3810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65" name="Google Shape;365;p69"/>
          <p:cNvSpPr/>
          <p:nvPr/>
        </p:nvSpPr>
        <p:spPr>
          <a:xfrm rot="5400000">
            <a:off x="64782" y="6214838"/>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secHead">
  <p:cSld name="SECTION_HEADER">
    <p:bg>
      <p:bgPr>
        <a:solidFill>
          <a:schemeClr val="lt1"/>
        </a:solidFill>
        <a:effectLst/>
      </p:bgPr>
    </p:bg>
    <p:spTree>
      <p:nvGrpSpPr>
        <p:cNvPr id="1" name="Shape 370"/>
        <p:cNvGrpSpPr/>
        <p:nvPr/>
      </p:nvGrpSpPr>
      <p:grpSpPr>
        <a:xfrm>
          <a:off x="0" y="0"/>
          <a:ext cx="0" cy="0"/>
          <a:chOff x="0" y="0"/>
          <a:chExt cx="0" cy="0"/>
        </a:xfrm>
      </p:grpSpPr>
      <p:sp>
        <p:nvSpPr>
          <p:cNvPr id="371" name="Google Shape;371;p71"/>
          <p:cNvSpPr txBox="1">
            <a:spLocks noGrp="1"/>
          </p:cNvSpPr>
          <p:nvPr>
            <p:ph type="title"/>
          </p:nvPr>
        </p:nvSpPr>
        <p:spPr>
          <a:xfrm>
            <a:off x="609600" y="1447800"/>
            <a:ext cx="5830800" cy="1362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Open Sans ExtraBold"/>
              <a:buNone/>
              <a:defRPr sz="3600" b="1" cap="none">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2" name="Google Shape;372;p71"/>
          <p:cNvSpPr txBox="1">
            <a:spLocks noGrp="1"/>
          </p:cNvSpPr>
          <p:nvPr>
            <p:ph type="body" idx="1"/>
          </p:nvPr>
        </p:nvSpPr>
        <p:spPr>
          <a:xfrm>
            <a:off x="609600" y="4138744"/>
            <a:ext cx="5297400" cy="6732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262626"/>
              </a:buClr>
              <a:buSzPts val="2000"/>
              <a:buNone/>
              <a:defRPr sz="2000" b="1">
                <a:solidFill>
                  <a:srgbClr val="262626"/>
                </a:solidFill>
                <a:latin typeface="Open Sans"/>
                <a:ea typeface="Open Sans"/>
                <a:cs typeface="Open Sans"/>
                <a:sym typeface="Open Sans"/>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pic>
        <p:nvPicPr>
          <p:cNvPr id="373" name="Google Shape;373;p71"/>
          <p:cNvPicPr preferRelativeResize="0"/>
          <p:nvPr/>
        </p:nvPicPr>
        <p:blipFill rotWithShape="1">
          <a:blip r:embed="rId2">
            <a:alphaModFix/>
          </a:blip>
          <a:srcRect/>
          <a:stretch/>
        </p:blipFill>
        <p:spPr>
          <a:xfrm>
            <a:off x="0" y="6350924"/>
            <a:ext cx="9143998" cy="507076"/>
          </a:xfrm>
          <a:prstGeom prst="rect">
            <a:avLst/>
          </a:prstGeom>
          <a:noFill/>
          <a:ln>
            <a:noFill/>
          </a:ln>
        </p:spPr>
      </p:pic>
      <p:pic>
        <p:nvPicPr>
          <p:cNvPr id="374" name="Google Shape;374;p71"/>
          <p:cNvPicPr preferRelativeResize="0"/>
          <p:nvPr/>
        </p:nvPicPr>
        <p:blipFill rotWithShape="1">
          <a:blip r:embed="rId3">
            <a:alphaModFix/>
          </a:blip>
          <a:srcRect/>
          <a:stretch/>
        </p:blipFill>
        <p:spPr>
          <a:xfrm>
            <a:off x="0" y="0"/>
            <a:ext cx="9143998" cy="796066"/>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375"/>
        <p:cNvGrpSpPr/>
        <p:nvPr/>
      </p:nvGrpSpPr>
      <p:grpSpPr>
        <a:xfrm>
          <a:off x="0" y="0"/>
          <a:ext cx="0" cy="0"/>
          <a:chOff x="0" y="0"/>
          <a:chExt cx="0" cy="0"/>
        </a:xfrm>
      </p:grpSpPr>
      <p:sp>
        <p:nvSpPr>
          <p:cNvPr id="376" name="Google Shape;376;p72"/>
          <p:cNvSpPr txBox="1">
            <a:spLocks noGrp="1"/>
          </p:cNvSpPr>
          <p:nvPr>
            <p:ph type="title"/>
          </p:nvPr>
        </p:nvSpPr>
        <p:spPr>
          <a:xfrm>
            <a:off x="457200" y="277327"/>
            <a:ext cx="8229600" cy="7161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2800"/>
              <a:buFont typeface="Open Sans ExtraBold"/>
              <a:buNone/>
              <a:defRPr sz="2800" b="1">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2"/>
          <p:cNvSpPr txBox="1">
            <a:spLocks noGrp="1"/>
          </p:cNvSpPr>
          <p:nvPr>
            <p:ph type="body" idx="1"/>
          </p:nvPr>
        </p:nvSpPr>
        <p:spPr>
          <a:xfrm>
            <a:off x="457200" y="1338748"/>
            <a:ext cx="8229600" cy="45261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a:latin typeface="Open Sans"/>
                <a:ea typeface="Open Sans"/>
                <a:cs typeface="Open Sans"/>
                <a:sym typeface="Open San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78" name="Google Shape;378;p72"/>
          <p:cNvCxnSpPr/>
          <p:nvPr/>
        </p:nvCxnSpPr>
        <p:spPr>
          <a:xfrm>
            <a:off x="457200" y="993289"/>
            <a:ext cx="8686800" cy="0"/>
          </a:xfrm>
          <a:prstGeom prst="straightConnector1">
            <a:avLst/>
          </a:prstGeom>
          <a:noFill/>
          <a:ln w="28575" cap="flat" cmpd="sng">
            <a:solidFill>
              <a:srgbClr val="2F006D"/>
            </a:solidFill>
            <a:prstDash val="solid"/>
            <a:round/>
            <a:headEnd type="none" w="sm" len="sm"/>
            <a:tailEnd type="none" w="sm" len="sm"/>
          </a:ln>
        </p:spPr>
      </p:cxnSp>
      <p:sp>
        <p:nvSpPr>
          <p:cNvPr id="379" name="Google Shape;379;p72"/>
          <p:cNvSpPr txBox="1"/>
          <p:nvPr/>
        </p:nvSpPr>
        <p:spPr>
          <a:xfrm>
            <a:off x="54864" y="6520875"/>
            <a:ext cx="402300" cy="24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000">
                <a:solidFill>
                  <a:schemeClr val="accent1"/>
                </a:solidFill>
                <a:latin typeface="Open Sans"/>
                <a:ea typeface="Open Sans"/>
                <a:cs typeface="Open Sans"/>
                <a:sym typeface="Open Sans"/>
              </a:rPr>
              <a:t>‹#›</a:t>
            </a:fld>
            <a:endParaRPr sz="1000">
              <a:solidFill>
                <a:schemeClr val="accent1"/>
              </a:solidFill>
              <a:latin typeface="Open Sans"/>
              <a:ea typeface="Open Sans"/>
              <a:cs typeface="Open Sans"/>
              <a:sym typeface="Open Sans"/>
            </a:endParaRPr>
          </a:p>
        </p:txBody>
      </p:sp>
      <p:pic>
        <p:nvPicPr>
          <p:cNvPr id="380" name="Google Shape;380;p72"/>
          <p:cNvPicPr preferRelativeResize="0"/>
          <p:nvPr/>
        </p:nvPicPr>
        <p:blipFill rotWithShape="1">
          <a:blip r:embed="rId2">
            <a:alphaModFix/>
          </a:blip>
          <a:srcRect/>
          <a:stretch/>
        </p:blipFill>
        <p:spPr>
          <a:xfrm>
            <a:off x="0" y="6350924"/>
            <a:ext cx="9143998" cy="507076"/>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bg>
      <p:bgPr>
        <a:solidFill>
          <a:schemeClr val="lt1"/>
        </a:solidFill>
        <a:effectLst/>
      </p:bgPr>
    </p:bg>
    <p:spTree>
      <p:nvGrpSpPr>
        <p:cNvPr id="1" name="Shape 381"/>
        <p:cNvGrpSpPr/>
        <p:nvPr/>
      </p:nvGrpSpPr>
      <p:grpSpPr>
        <a:xfrm>
          <a:off x="0" y="0"/>
          <a:ext cx="0" cy="0"/>
          <a:chOff x="0" y="0"/>
          <a:chExt cx="0" cy="0"/>
        </a:xfrm>
      </p:grpSpPr>
      <p:sp>
        <p:nvSpPr>
          <p:cNvPr id="382" name="Google Shape;382;p73"/>
          <p:cNvSpPr txBox="1"/>
          <p:nvPr/>
        </p:nvSpPr>
        <p:spPr>
          <a:xfrm>
            <a:off x="54864" y="6520875"/>
            <a:ext cx="402300" cy="24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000">
                <a:solidFill>
                  <a:schemeClr val="accent1"/>
                </a:solidFill>
                <a:latin typeface="Open Sans"/>
                <a:ea typeface="Open Sans"/>
                <a:cs typeface="Open Sans"/>
                <a:sym typeface="Open Sans"/>
              </a:rPr>
              <a:t>‹#›</a:t>
            </a:fld>
            <a:endParaRPr sz="1000">
              <a:solidFill>
                <a:schemeClr val="accent1"/>
              </a:solidFill>
              <a:latin typeface="Open Sans"/>
              <a:ea typeface="Open Sans"/>
              <a:cs typeface="Open Sans"/>
              <a:sym typeface="Open Sans"/>
            </a:endParaRPr>
          </a:p>
        </p:txBody>
      </p:sp>
      <p:pic>
        <p:nvPicPr>
          <p:cNvPr id="383" name="Google Shape;383;p73"/>
          <p:cNvPicPr preferRelativeResize="0"/>
          <p:nvPr/>
        </p:nvPicPr>
        <p:blipFill rotWithShape="1">
          <a:blip r:embed="rId2">
            <a:alphaModFix/>
          </a:blip>
          <a:srcRect/>
          <a:stretch/>
        </p:blipFill>
        <p:spPr>
          <a:xfrm>
            <a:off x="0" y="6350924"/>
            <a:ext cx="9143998" cy="507076"/>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Title">
  <p:cSld name="Content with Title">
    <p:bg>
      <p:bgPr>
        <a:solidFill>
          <a:schemeClr val="lt1"/>
        </a:solidFill>
        <a:effectLst/>
      </p:bgPr>
    </p:bg>
    <p:spTree>
      <p:nvGrpSpPr>
        <p:cNvPr id="1" name="Shape 384"/>
        <p:cNvGrpSpPr/>
        <p:nvPr/>
      </p:nvGrpSpPr>
      <p:grpSpPr>
        <a:xfrm>
          <a:off x="0" y="0"/>
          <a:ext cx="0" cy="0"/>
          <a:chOff x="0" y="0"/>
          <a:chExt cx="0" cy="0"/>
        </a:xfrm>
      </p:grpSpPr>
      <p:pic>
        <p:nvPicPr>
          <p:cNvPr id="385" name="Google Shape;385;p74"/>
          <p:cNvPicPr preferRelativeResize="0"/>
          <p:nvPr/>
        </p:nvPicPr>
        <p:blipFill rotWithShape="1">
          <a:blip r:embed="rId2">
            <a:alphaModFix/>
          </a:blip>
          <a:srcRect/>
          <a:stretch/>
        </p:blipFill>
        <p:spPr>
          <a:xfrm>
            <a:off x="128726" y="6243656"/>
            <a:ext cx="532863" cy="496858"/>
          </a:xfrm>
          <a:prstGeom prst="rect">
            <a:avLst/>
          </a:prstGeom>
          <a:noFill/>
          <a:ln>
            <a:noFill/>
          </a:ln>
        </p:spPr>
      </p:pic>
      <p:sp>
        <p:nvSpPr>
          <p:cNvPr id="386" name="Google Shape;386;p74"/>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Instructors and Thank you">
  <p:cSld name="Instructors and Thank you">
    <p:spTree>
      <p:nvGrpSpPr>
        <p:cNvPr id="1" name="Shape 387"/>
        <p:cNvGrpSpPr/>
        <p:nvPr/>
      </p:nvGrpSpPr>
      <p:grpSpPr>
        <a:xfrm>
          <a:off x="0" y="0"/>
          <a:ext cx="0" cy="0"/>
          <a:chOff x="0" y="0"/>
          <a:chExt cx="0" cy="0"/>
        </a:xfrm>
      </p:grpSpPr>
      <p:sp>
        <p:nvSpPr>
          <p:cNvPr id="388" name="Google Shape;388;p75"/>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89" name="Google Shape;389;p75"/>
          <p:cNvSpPr txBox="1">
            <a:spLocks noGrp="1"/>
          </p:cNvSpPr>
          <p:nvPr>
            <p:ph type="title"/>
          </p:nvPr>
        </p:nvSpPr>
        <p:spPr>
          <a:xfrm>
            <a:off x="457200" y="1447800"/>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75"/>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pic>
        <p:nvPicPr>
          <p:cNvPr id="391" name="Google Shape;391;p75"/>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92" name="Google Shape;392;p75"/>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93" name="Google Shape;393;p75"/>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94" name="Google Shape;394;p75"/>
          <p:cNvSpPr txBox="1">
            <a:spLocks noGrp="1"/>
          </p:cNvSpPr>
          <p:nvPr>
            <p:ph type="body" idx="1"/>
          </p:nvPr>
        </p:nvSpPr>
        <p:spPr>
          <a:xfrm>
            <a:off x="838200" y="2819400"/>
            <a:ext cx="7543800" cy="274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Gray Section Header">
  <p:cSld name="Gray Section Header">
    <p:bg>
      <p:bgPr>
        <a:solidFill>
          <a:srgbClr val="BFBFBF"/>
        </a:solidFill>
        <a:effectLst/>
      </p:bgPr>
    </p:bg>
    <p:spTree>
      <p:nvGrpSpPr>
        <p:cNvPr id="1" name="Shape 395"/>
        <p:cNvGrpSpPr/>
        <p:nvPr/>
      </p:nvGrpSpPr>
      <p:grpSpPr>
        <a:xfrm>
          <a:off x="0" y="0"/>
          <a:ext cx="0" cy="0"/>
          <a:chOff x="0" y="0"/>
          <a:chExt cx="0" cy="0"/>
        </a:xfrm>
      </p:grpSpPr>
      <p:sp>
        <p:nvSpPr>
          <p:cNvPr id="396" name="Google Shape;396;p76"/>
          <p:cNvSpPr/>
          <p:nvPr/>
        </p:nvSpPr>
        <p:spPr>
          <a:xfrm>
            <a:off x="609600" y="2582678"/>
            <a:ext cx="8378381" cy="1525524"/>
          </a:xfrm>
          <a:custGeom>
            <a:avLst/>
            <a:gdLst/>
            <a:ahLst/>
            <a:cxnLst/>
            <a:rect l="l" t="t" r="r" b="b"/>
            <a:pathLst>
              <a:path w="7848600" h="1676400" extrusionOk="0">
                <a:moveTo>
                  <a:pt x="0" y="0"/>
                </a:moveTo>
                <a:lnTo>
                  <a:pt x="7848600" y="0"/>
                </a:lnTo>
                <a:lnTo>
                  <a:pt x="7200530" y="1667522"/>
                </a:lnTo>
                <a:lnTo>
                  <a:pt x="0" y="16764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97" name="Google Shape;397;p76"/>
          <p:cNvSpPr txBox="1">
            <a:spLocks noGrp="1"/>
          </p:cNvSpPr>
          <p:nvPr>
            <p:ph type="subTitle" idx="1"/>
          </p:nvPr>
        </p:nvSpPr>
        <p:spPr>
          <a:xfrm>
            <a:off x="228600" y="4265676"/>
            <a:ext cx="7391400" cy="68580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rgbClr val="191919"/>
              </a:buClr>
              <a:buSzPts val="2800"/>
              <a:buNone/>
              <a:defRPr sz="2800">
                <a:solidFill>
                  <a:srgbClr val="191919"/>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8" name="Google Shape;398;p76"/>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99" name="Google Shape;399;p76"/>
          <p:cNvSpPr txBox="1">
            <a:spLocks noGrp="1"/>
          </p:cNvSpPr>
          <p:nvPr>
            <p:ph type="title"/>
          </p:nvPr>
        </p:nvSpPr>
        <p:spPr>
          <a:xfrm>
            <a:off x="312864" y="2438400"/>
            <a:ext cx="7391400"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5400"/>
              <a:buFont typeface="Arial Black"/>
              <a:buNone/>
              <a:defRPr sz="5400" b="1" cap="none">
                <a:solidFill>
                  <a:schemeClr val="lt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 Content" type="twoObj">
  <p:cSld name="TWO_OBJECTS">
    <p:spTree>
      <p:nvGrpSpPr>
        <p:cNvPr id="1" name="Shape 400"/>
        <p:cNvGrpSpPr/>
        <p:nvPr/>
      </p:nvGrpSpPr>
      <p:grpSpPr>
        <a:xfrm>
          <a:off x="0" y="0"/>
          <a:ext cx="0" cy="0"/>
          <a:chOff x="0" y="0"/>
          <a:chExt cx="0" cy="0"/>
        </a:xfrm>
      </p:grpSpPr>
      <p:sp>
        <p:nvSpPr>
          <p:cNvPr id="401" name="Google Shape;401;p77"/>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02" name="Google Shape;402;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7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4" name="Google Shape;404;p7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405" name="Google Shape;405;p77"/>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406" name="Google Shape;406;p77"/>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07" name="Google Shape;407;p7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08" name="Google Shape;408;p77"/>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 stacked content">
  <p:cSld name="2 stacked content">
    <p:spTree>
      <p:nvGrpSpPr>
        <p:cNvPr id="1" name="Shape 409"/>
        <p:cNvGrpSpPr/>
        <p:nvPr/>
      </p:nvGrpSpPr>
      <p:grpSpPr>
        <a:xfrm>
          <a:off x="0" y="0"/>
          <a:ext cx="0" cy="0"/>
          <a:chOff x="0" y="0"/>
          <a:chExt cx="0" cy="0"/>
        </a:xfrm>
      </p:grpSpPr>
      <p:sp>
        <p:nvSpPr>
          <p:cNvPr id="410" name="Google Shape;410;p78"/>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11" name="Google Shape;411;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2" name="Google Shape;412;p78"/>
          <p:cNvSpPr txBox="1">
            <a:spLocks noGrp="1"/>
          </p:cNvSpPr>
          <p:nvPr>
            <p:ph type="body" idx="1"/>
          </p:nvPr>
        </p:nvSpPr>
        <p:spPr>
          <a:xfrm>
            <a:off x="457200" y="1600201"/>
            <a:ext cx="8229600" cy="213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3" name="Google Shape;413;p78"/>
          <p:cNvSpPr txBox="1">
            <a:spLocks noGrp="1"/>
          </p:cNvSpPr>
          <p:nvPr>
            <p:ph type="body" idx="2"/>
          </p:nvPr>
        </p:nvSpPr>
        <p:spPr>
          <a:xfrm>
            <a:off x="457200" y="3733801"/>
            <a:ext cx="8229600" cy="2392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414" name="Google Shape;414;p78"/>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415" name="Google Shape;415;p7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16" name="Google Shape;416;p78"/>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17" name="Google Shape;417;p78"/>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 Content with Titles" type="twoTxTwoObj">
  <p:cSld name="TWO_OBJECTS_WITH_TEXT">
    <p:spTree>
      <p:nvGrpSpPr>
        <p:cNvPr id="1" name="Shape 418"/>
        <p:cNvGrpSpPr/>
        <p:nvPr/>
      </p:nvGrpSpPr>
      <p:grpSpPr>
        <a:xfrm>
          <a:off x="0" y="0"/>
          <a:ext cx="0" cy="0"/>
          <a:chOff x="0" y="0"/>
          <a:chExt cx="0" cy="0"/>
        </a:xfrm>
      </p:grpSpPr>
      <p:sp>
        <p:nvSpPr>
          <p:cNvPr id="419" name="Google Shape;419;p79"/>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20" name="Google Shape;420;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1" name="Google Shape;421;p7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2" name="Google Shape;422;p7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3" name="Google Shape;423;p7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4" name="Google Shape;424;p7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425" name="Google Shape;425;p79"/>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426" name="Google Shape;426;p79"/>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27" name="Google Shape;427;p79"/>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28" name="Google Shape;428;p79"/>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stacked content with Titles">
  <p:cSld name="Two stacked content with Titles">
    <p:spTree>
      <p:nvGrpSpPr>
        <p:cNvPr id="1" name="Shape 429"/>
        <p:cNvGrpSpPr/>
        <p:nvPr/>
      </p:nvGrpSpPr>
      <p:grpSpPr>
        <a:xfrm>
          <a:off x="0" y="0"/>
          <a:ext cx="0" cy="0"/>
          <a:chOff x="0" y="0"/>
          <a:chExt cx="0" cy="0"/>
        </a:xfrm>
      </p:grpSpPr>
      <p:sp>
        <p:nvSpPr>
          <p:cNvPr id="430" name="Google Shape;430;p80"/>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31" name="Google Shape;431;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80"/>
          <p:cNvSpPr txBox="1">
            <a:spLocks noGrp="1"/>
          </p:cNvSpPr>
          <p:nvPr>
            <p:ph type="body" idx="1"/>
          </p:nvPr>
        </p:nvSpPr>
        <p:spPr>
          <a:xfrm>
            <a:off x="457200" y="1535113"/>
            <a:ext cx="82296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3" name="Google Shape;433;p80"/>
          <p:cNvSpPr txBox="1">
            <a:spLocks noGrp="1"/>
          </p:cNvSpPr>
          <p:nvPr>
            <p:ph type="body" idx="2"/>
          </p:nvPr>
        </p:nvSpPr>
        <p:spPr>
          <a:xfrm>
            <a:off x="457200" y="2209790"/>
            <a:ext cx="8229600" cy="1600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4" name="Google Shape;434;p80"/>
          <p:cNvSpPr txBox="1">
            <a:spLocks noGrp="1"/>
          </p:cNvSpPr>
          <p:nvPr>
            <p:ph type="body" idx="3"/>
          </p:nvPr>
        </p:nvSpPr>
        <p:spPr>
          <a:xfrm>
            <a:off x="457200" y="3968769"/>
            <a:ext cx="82296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5" name="Google Shape;435;p80"/>
          <p:cNvSpPr txBox="1">
            <a:spLocks noGrp="1"/>
          </p:cNvSpPr>
          <p:nvPr>
            <p:ph type="body" idx="4"/>
          </p:nvPr>
        </p:nvSpPr>
        <p:spPr>
          <a:xfrm>
            <a:off x="455613" y="4654560"/>
            <a:ext cx="8231100" cy="16350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436" name="Google Shape;436;p80"/>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437" name="Google Shape;437;p80"/>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38" name="Google Shape;438;p80"/>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39" name="Google Shape;439;p80"/>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0"/>
        <p:cNvGrpSpPr/>
        <p:nvPr/>
      </p:nvGrpSpPr>
      <p:grpSpPr>
        <a:xfrm>
          <a:off x="0" y="0"/>
          <a:ext cx="0" cy="0"/>
          <a:chOff x="0" y="0"/>
          <a:chExt cx="0" cy="0"/>
        </a:xfrm>
      </p:grpSpPr>
      <p:sp>
        <p:nvSpPr>
          <p:cNvPr id="441" name="Google Shape;441;p81"/>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42" name="Google Shape;442;p81"/>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3" name="Google Shape;443;p81"/>
          <p:cNvSpPr txBox="1">
            <a:spLocks noGrp="1"/>
          </p:cNvSpPr>
          <p:nvPr>
            <p:ph type="body" idx="1"/>
          </p:nvPr>
        </p:nvSpPr>
        <p:spPr>
          <a:xfrm>
            <a:off x="3575050" y="1435100"/>
            <a:ext cx="5111700" cy="46911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44" name="Google Shape;444;p8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445" name="Google Shape;445;p81"/>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46" name="Google Shape;446;p81"/>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47" name="Google Shape;447;p81"/>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48" name="Google Shape;448;p81"/>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9"/>
        <p:cNvGrpSpPr/>
        <p:nvPr/>
      </p:nvGrpSpPr>
      <p:grpSpPr>
        <a:xfrm>
          <a:off x="0" y="0"/>
          <a:ext cx="0" cy="0"/>
          <a:chOff x="0" y="0"/>
          <a:chExt cx="0" cy="0"/>
        </a:xfrm>
      </p:grpSpPr>
      <p:sp>
        <p:nvSpPr>
          <p:cNvPr id="450" name="Google Shape;450;p82"/>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51" name="Google Shape;451;p82"/>
          <p:cNvSpPr txBox="1">
            <a:spLocks noGrp="1"/>
          </p:cNvSpPr>
          <p:nvPr>
            <p:ph type="title"/>
          </p:nvPr>
        </p:nvSpPr>
        <p:spPr>
          <a:xfrm>
            <a:off x="1792288" y="4800600"/>
            <a:ext cx="5486400" cy="566700"/>
          </a:xfrm>
          <a:prstGeom prst="rect">
            <a:avLst/>
          </a:prstGeom>
          <a:solidFill>
            <a:srgbClr val="323F4F"/>
          </a:solid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000"/>
              <a:buFont typeface="Open Sans"/>
              <a:buNone/>
              <a:defRPr sz="20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2" name="Google Shape;452;p82"/>
          <p:cNvSpPr>
            <a:spLocks noGrp="1"/>
          </p:cNvSpPr>
          <p:nvPr>
            <p:ph type="pic" idx="2"/>
          </p:nvPr>
        </p:nvSpPr>
        <p:spPr>
          <a:xfrm>
            <a:off x="1792288" y="612775"/>
            <a:ext cx="5486400" cy="4114800"/>
          </a:xfrm>
          <a:prstGeom prst="rect">
            <a:avLst/>
          </a:prstGeom>
          <a:noFill/>
          <a:ln>
            <a:noFill/>
          </a:ln>
        </p:spPr>
      </p:sp>
      <p:sp>
        <p:nvSpPr>
          <p:cNvPr id="453" name="Google Shape;453;p8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3F3F3F"/>
              </a:buClr>
              <a:buSzPts val="1400"/>
              <a:buNone/>
              <a:defRPr sz="1400">
                <a:solidFill>
                  <a:srgbClr val="3F3F3F"/>
                </a:solidFil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454" name="Google Shape;454;p82"/>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55" name="Google Shape;455;p8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56" name="Google Shape;456;p82"/>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57" name="Google Shape;457;p82"/>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ized content and logos">
  <p:cSld name="Sized content and logos">
    <p:bg>
      <p:bgPr>
        <a:solidFill>
          <a:schemeClr val="lt2"/>
        </a:solidFill>
        <a:effectLst/>
      </p:bgPr>
    </p:bg>
    <p:spTree>
      <p:nvGrpSpPr>
        <p:cNvPr id="1" name="Shape 458"/>
        <p:cNvGrpSpPr/>
        <p:nvPr/>
      </p:nvGrpSpPr>
      <p:grpSpPr>
        <a:xfrm>
          <a:off x="0" y="0"/>
          <a:ext cx="0" cy="0"/>
          <a:chOff x="0" y="0"/>
          <a:chExt cx="0" cy="0"/>
        </a:xfrm>
      </p:grpSpPr>
      <p:sp>
        <p:nvSpPr>
          <p:cNvPr id="459" name="Google Shape;459;p83"/>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60" name="Google Shape;460;p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61" name="Google Shape;461;p83"/>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62" name="Google Shape;462;p83"/>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63" name="Google Shape;463;p83"/>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64" name="Google Shape;464;p83"/>
          <p:cNvSpPr txBox="1">
            <a:spLocks noGrp="1"/>
          </p:cNvSpPr>
          <p:nvPr>
            <p:ph type="sldNum" idx="12"/>
          </p:nvPr>
        </p:nvSpPr>
        <p:spPr>
          <a:xfrm>
            <a:off x="93214" y="6427434"/>
            <a:ext cx="4047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rgbClr val="191919"/>
                </a:solidFill>
                <a:latin typeface="Open Sans"/>
                <a:ea typeface="Open Sans"/>
                <a:cs typeface="Open Sans"/>
                <a:sym typeface="Open Sans"/>
              </a:defRPr>
            </a:lvl1pPr>
            <a:lvl2pPr marL="0" lvl="1" indent="0" algn="l">
              <a:spcBef>
                <a:spcPts val="0"/>
              </a:spcBef>
              <a:buNone/>
              <a:defRPr sz="1000">
                <a:solidFill>
                  <a:srgbClr val="191919"/>
                </a:solidFill>
                <a:latin typeface="Open Sans"/>
                <a:ea typeface="Open Sans"/>
                <a:cs typeface="Open Sans"/>
                <a:sym typeface="Open Sans"/>
              </a:defRPr>
            </a:lvl2pPr>
            <a:lvl3pPr marL="0" lvl="2" indent="0" algn="l">
              <a:spcBef>
                <a:spcPts val="0"/>
              </a:spcBef>
              <a:buNone/>
              <a:defRPr sz="1000">
                <a:solidFill>
                  <a:srgbClr val="191919"/>
                </a:solidFill>
                <a:latin typeface="Open Sans"/>
                <a:ea typeface="Open Sans"/>
                <a:cs typeface="Open Sans"/>
                <a:sym typeface="Open Sans"/>
              </a:defRPr>
            </a:lvl3pPr>
            <a:lvl4pPr marL="0" lvl="3" indent="0" algn="l">
              <a:spcBef>
                <a:spcPts val="0"/>
              </a:spcBef>
              <a:buNone/>
              <a:defRPr sz="1000">
                <a:solidFill>
                  <a:srgbClr val="191919"/>
                </a:solidFill>
                <a:latin typeface="Open Sans"/>
                <a:ea typeface="Open Sans"/>
                <a:cs typeface="Open Sans"/>
                <a:sym typeface="Open Sans"/>
              </a:defRPr>
            </a:lvl4pPr>
            <a:lvl5pPr marL="0" lvl="4" indent="0" algn="l">
              <a:spcBef>
                <a:spcPts val="0"/>
              </a:spcBef>
              <a:buNone/>
              <a:defRPr sz="1000">
                <a:solidFill>
                  <a:srgbClr val="191919"/>
                </a:solidFill>
                <a:latin typeface="Open Sans"/>
                <a:ea typeface="Open Sans"/>
                <a:cs typeface="Open Sans"/>
                <a:sym typeface="Open Sans"/>
              </a:defRPr>
            </a:lvl5pPr>
            <a:lvl6pPr marL="0" lvl="5" indent="0" algn="l">
              <a:spcBef>
                <a:spcPts val="0"/>
              </a:spcBef>
              <a:buNone/>
              <a:defRPr sz="1000">
                <a:solidFill>
                  <a:srgbClr val="191919"/>
                </a:solidFill>
                <a:latin typeface="Open Sans"/>
                <a:ea typeface="Open Sans"/>
                <a:cs typeface="Open Sans"/>
                <a:sym typeface="Open Sans"/>
              </a:defRPr>
            </a:lvl6pPr>
            <a:lvl7pPr marL="0" lvl="6" indent="0" algn="l">
              <a:spcBef>
                <a:spcPts val="0"/>
              </a:spcBef>
              <a:buNone/>
              <a:defRPr sz="1000">
                <a:solidFill>
                  <a:srgbClr val="191919"/>
                </a:solidFill>
                <a:latin typeface="Open Sans"/>
                <a:ea typeface="Open Sans"/>
                <a:cs typeface="Open Sans"/>
                <a:sym typeface="Open Sans"/>
              </a:defRPr>
            </a:lvl7pPr>
            <a:lvl8pPr marL="0" lvl="7" indent="0" algn="l">
              <a:spcBef>
                <a:spcPts val="0"/>
              </a:spcBef>
              <a:buNone/>
              <a:defRPr sz="1000">
                <a:solidFill>
                  <a:srgbClr val="191919"/>
                </a:solidFill>
                <a:latin typeface="Open Sans"/>
                <a:ea typeface="Open Sans"/>
                <a:cs typeface="Open Sans"/>
                <a:sym typeface="Open Sans"/>
              </a:defRPr>
            </a:lvl8pPr>
            <a:lvl9pPr marL="0" lvl="8" indent="0" algn="l">
              <a:spcBef>
                <a:spcPts val="0"/>
              </a:spcBef>
              <a:buNone/>
              <a:defRPr sz="1000">
                <a:solidFill>
                  <a:srgbClr val="191919"/>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Fullscreen Content w/logos (gray)">
  <p:cSld name="Fullscreen Content w/logos (gray)">
    <p:spTree>
      <p:nvGrpSpPr>
        <p:cNvPr id="1" name="Shape 465"/>
        <p:cNvGrpSpPr/>
        <p:nvPr/>
      </p:nvGrpSpPr>
      <p:grpSpPr>
        <a:xfrm>
          <a:off x="0" y="0"/>
          <a:ext cx="0" cy="0"/>
          <a:chOff x="0" y="0"/>
          <a:chExt cx="0" cy="0"/>
        </a:xfrm>
      </p:grpSpPr>
      <p:sp>
        <p:nvSpPr>
          <p:cNvPr id="466" name="Google Shape;466;p84"/>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467" name="Google Shape;467;p84"/>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468" name="Google Shape;468;p84"/>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69" name="Google Shape;469;p84"/>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70" name="Google Shape;470;p84"/>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71" name="Google Shape;471;p84"/>
          <p:cNvSpPr txBox="1">
            <a:spLocks noGrp="1"/>
          </p:cNvSpPr>
          <p:nvPr>
            <p:ph type="body" idx="1"/>
          </p:nvPr>
        </p:nvSpPr>
        <p:spPr>
          <a:xfrm>
            <a:off x="128588" y="152400"/>
            <a:ext cx="8862900" cy="6091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Fullscreen Content w/logos (white)">
  <p:cSld name="Fullscreen Content w/logos (white)">
    <p:spTree>
      <p:nvGrpSpPr>
        <p:cNvPr id="1" name="Shape 472"/>
        <p:cNvGrpSpPr/>
        <p:nvPr/>
      </p:nvGrpSpPr>
      <p:grpSpPr>
        <a:xfrm>
          <a:off x="0" y="0"/>
          <a:ext cx="0" cy="0"/>
          <a:chOff x="0" y="0"/>
          <a:chExt cx="0" cy="0"/>
        </a:xfrm>
      </p:grpSpPr>
      <p:pic>
        <p:nvPicPr>
          <p:cNvPr id="473" name="Google Shape;473;p85"/>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74" name="Google Shape;474;p85"/>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75" name="Google Shape;475;p85"/>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76" name="Google Shape;476;p85"/>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77" name="Google Shape;477;p85"/>
          <p:cNvSpPr txBox="1">
            <a:spLocks noGrp="1"/>
          </p:cNvSpPr>
          <p:nvPr>
            <p:ph type="body" idx="1"/>
          </p:nvPr>
        </p:nvSpPr>
        <p:spPr>
          <a:xfrm>
            <a:off x="128588" y="152400"/>
            <a:ext cx="8862900" cy="6091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Fullscreen Content Only (white)">
  <p:cSld name="Fullscreen Content Only (white)">
    <p:spTree>
      <p:nvGrpSpPr>
        <p:cNvPr id="1" name="Shape 478"/>
        <p:cNvGrpSpPr/>
        <p:nvPr/>
      </p:nvGrpSpPr>
      <p:grpSpPr>
        <a:xfrm>
          <a:off x="0" y="0"/>
          <a:ext cx="0" cy="0"/>
          <a:chOff x="0" y="0"/>
          <a:chExt cx="0" cy="0"/>
        </a:xfrm>
      </p:grpSpPr>
      <p:sp>
        <p:nvSpPr>
          <p:cNvPr id="479" name="Google Shape;479;p86"/>
          <p:cNvSpPr txBox="1">
            <a:spLocks noGrp="1"/>
          </p:cNvSpPr>
          <p:nvPr>
            <p:ph type="body" idx="1"/>
          </p:nvPr>
        </p:nvSpPr>
        <p:spPr>
          <a:xfrm>
            <a:off x="128588" y="152399"/>
            <a:ext cx="8862900" cy="6520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Logos" type="titleOnly">
  <p:cSld name="TITLE_ONLY">
    <p:spTree>
      <p:nvGrpSpPr>
        <p:cNvPr id="1" name="Shape 480"/>
        <p:cNvGrpSpPr/>
        <p:nvPr/>
      </p:nvGrpSpPr>
      <p:grpSpPr>
        <a:xfrm>
          <a:off x="0" y="0"/>
          <a:ext cx="0" cy="0"/>
          <a:chOff x="0" y="0"/>
          <a:chExt cx="0" cy="0"/>
        </a:xfrm>
      </p:grpSpPr>
      <p:sp>
        <p:nvSpPr>
          <p:cNvPr id="481" name="Google Shape;481;p87"/>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82" name="Google Shape;482;p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3" name="Google Shape;483;p87"/>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484" name="Google Shape;484;p87"/>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85" name="Google Shape;485;p8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86" name="Google Shape;486;p87"/>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 gray">
  <p:cSld name="Title on gray">
    <p:spTree>
      <p:nvGrpSpPr>
        <p:cNvPr id="1" name="Shape 487"/>
        <p:cNvGrpSpPr/>
        <p:nvPr/>
      </p:nvGrpSpPr>
      <p:grpSpPr>
        <a:xfrm>
          <a:off x="0" y="0"/>
          <a:ext cx="0" cy="0"/>
          <a:chOff x="0" y="0"/>
          <a:chExt cx="0" cy="0"/>
        </a:xfrm>
      </p:grpSpPr>
      <p:sp>
        <p:nvSpPr>
          <p:cNvPr id="488" name="Google Shape;488;p88"/>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89" name="Google Shape;489;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otally Blank (gray)">
  <p:cSld name="Totally Blank (gray)">
    <p:spTree>
      <p:nvGrpSpPr>
        <p:cNvPr id="1" name="Shape 490"/>
        <p:cNvGrpSpPr/>
        <p:nvPr/>
      </p:nvGrpSpPr>
      <p:grpSpPr>
        <a:xfrm>
          <a:off x="0" y="0"/>
          <a:ext cx="0" cy="0"/>
          <a:chOff x="0" y="0"/>
          <a:chExt cx="0" cy="0"/>
        </a:xfrm>
      </p:grpSpPr>
      <p:sp>
        <p:nvSpPr>
          <p:cNvPr id="491" name="Google Shape;491;p89"/>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otally Blank (white)">
  <p:cSld name="Totally Blank (white)">
    <p:spTree>
      <p:nvGrpSpPr>
        <p:cNvPr id="1" name="Shape 492"/>
        <p:cNvGrpSpPr/>
        <p:nvPr/>
      </p:nvGrpSpPr>
      <p:grpSpPr>
        <a:xfrm>
          <a:off x="0" y="0"/>
          <a:ext cx="0" cy="0"/>
          <a:chOff x="0" y="0"/>
          <a:chExt cx="0" cy="0"/>
        </a:xfrm>
      </p:grpSpPr>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3"/>
        <p:cNvGrpSpPr/>
        <p:nvPr/>
      </p:nvGrpSpPr>
      <p:grpSpPr>
        <a:xfrm>
          <a:off x="0" y="0"/>
          <a:ext cx="0" cy="0"/>
          <a:chOff x="0" y="0"/>
          <a:chExt cx="0" cy="0"/>
        </a:xfrm>
      </p:grpSpPr>
      <p:sp>
        <p:nvSpPr>
          <p:cNvPr id="494" name="Google Shape;494;p91"/>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95" name="Google Shape;495;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6" name="Google Shape;496;p9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97" name="Google Shape;497;p91"/>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98" name="Google Shape;498;p91"/>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99" name="Google Shape;499;p91"/>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00" name="Google Shape;500;p91"/>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1"/>
        <p:cNvGrpSpPr/>
        <p:nvPr/>
      </p:nvGrpSpPr>
      <p:grpSpPr>
        <a:xfrm>
          <a:off x="0" y="0"/>
          <a:ext cx="0" cy="0"/>
          <a:chOff x="0" y="0"/>
          <a:chExt cx="0" cy="0"/>
        </a:xfrm>
      </p:grpSpPr>
      <p:sp>
        <p:nvSpPr>
          <p:cNvPr id="502" name="Google Shape;502;p92"/>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03" name="Google Shape;503;p92"/>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4" name="Google Shape;504;p92"/>
          <p:cNvSpPr txBox="1">
            <a:spLocks noGrp="1"/>
          </p:cNvSpPr>
          <p:nvPr>
            <p:ph type="body" idx="1"/>
          </p:nvPr>
        </p:nvSpPr>
        <p:spPr>
          <a:xfrm rot="5400000">
            <a:off x="579450" y="228588"/>
            <a:ext cx="5851500" cy="5943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05" name="Google Shape;505;p92"/>
          <p:cNvPicPr preferRelativeResize="0"/>
          <p:nvPr/>
        </p:nvPicPr>
        <p:blipFill rotWithShape="1">
          <a:blip r:embed="rId2">
            <a:alphaModFix/>
          </a:blip>
          <a:srcRect/>
          <a:stretch/>
        </p:blipFill>
        <p:spPr>
          <a:xfrm rot="5400000">
            <a:off x="124389" y="192254"/>
            <a:ext cx="532863" cy="496859"/>
          </a:xfrm>
          <a:prstGeom prst="rect">
            <a:avLst/>
          </a:prstGeom>
          <a:noFill/>
          <a:ln>
            <a:noFill/>
          </a:ln>
        </p:spPr>
      </p:pic>
      <p:pic>
        <p:nvPicPr>
          <p:cNvPr id="506" name="Google Shape;506;p92"/>
          <p:cNvPicPr preferRelativeResize="0"/>
          <p:nvPr/>
        </p:nvPicPr>
        <p:blipFill rotWithShape="1">
          <a:blip r:embed="rId3">
            <a:alphaModFix/>
          </a:blip>
          <a:srcRect/>
          <a:stretch/>
        </p:blipFill>
        <p:spPr>
          <a:xfrm rot="5400000">
            <a:off x="128726" y="6324600"/>
            <a:ext cx="481598" cy="324276"/>
          </a:xfrm>
          <a:prstGeom prst="rect">
            <a:avLst/>
          </a:prstGeom>
          <a:noFill/>
          <a:ln>
            <a:noFill/>
          </a:ln>
        </p:spPr>
      </p:pic>
      <p:sp>
        <p:nvSpPr>
          <p:cNvPr id="507" name="Google Shape;507;p92"/>
          <p:cNvSpPr txBox="1">
            <a:spLocks noGrp="1"/>
          </p:cNvSpPr>
          <p:nvPr>
            <p:ph type="sldNum" idx="12"/>
          </p:nvPr>
        </p:nvSpPr>
        <p:spPr>
          <a:xfrm rot="5400000">
            <a:off x="113785" y="220651"/>
            <a:ext cx="3810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08" name="Google Shape;508;p92"/>
          <p:cNvSpPr/>
          <p:nvPr/>
        </p:nvSpPr>
        <p:spPr>
          <a:xfrm rot="5400000">
            <a:off x="64782" y="6214838"/>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6.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7.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8" name="Google Shape;128;p3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Google Shape;129;p3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3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3"/>
        <p:cNvGrpSpPr/>
        <p:nvPr/>
      </p:nvGrpSpPr>
      <p:grpSpPr>
        <a:xfrm>
          <a:off x="0" y="0"/>
          <a:ext cx="0" cy="0"/>
          <a:chOff x="0" y="0"/>
          <a:chExt cx="0" cy="0"/>
        </a:xfrm>
      </p:grpSpPr>
      <p:sp>
        <p:nvSpPr>
          <p:cNvPr id="224" name="Google Shape;22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5" name="Google Shape;225;p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6" name="Google Shape;226;p4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191919"/>
                </a:solidFill>
                <a:latin typeface="Open Sans"/>
                <a:ea typeface="Open Sans"/>
                <a:cs typeface="Open Sans"/>
                <a:sym typeface="Open Sans"/>
              </a:defRPr>
            </a:lvl1pPr>
            <a:lvl2pPr marL="0" marR="0" lvl="1" indent="0" algn="l" rtl="0">
              <a:spcBef>
                <a:spcPts val="0"/>
              </a:spcBef>
              <a:buNone/>
              <a:defRPr sz="1000" b="0" i="0" u="none" strike="noStrike" cap="none">
                <a:solidFill>
                  <a:srgbClr val="191919"/>
                </a:solidFill>
                <a:latin typeface="Open Sans"/>
                <a:ea typeface="Open Sans"/>
                <a:cs typeface="Open Sans"/>
                <a:sym typeface="Open Sans"/>
              </a:defRPr>
            </a:lvl2pPr>
            <a:lvl3pPr marL="0" marR="0" lvl="2" indent="0" algn="l" rtl="0">
              <a:spcBef>
                <a:spcPts val="0"/>
              </a:spcBef>
              <a:buNone/>
              <a:defRPr sz="1000" b="0" i="0" u="none" strike="noStrike" cap="none">
                <a:solidFill>
                  <a:srgbClr val="191919"/>
                </a:solidFill>
                <a:latin typeface="Open Sans"/>
                <a:ea typeface="Open Sans"/>
                <a:cs typeface="Open Sans"/>
                <a:sym typeface="Open Sans"/>
              </a:defRPr>
            </a:lvl3pPr>
            <a:lvl4pPr marL="0" marR="0" lvl="3" indent="0" algn="l" rtl="0">
              <a:spcBef>
                <a:spcPts val="0"/>
              </a:spcBef>
              <a:buNone/>
              <a:defRPr sz="1000" b="0" i="0" u="none" strike="noStrike" cap="none">
                <a:solidFill>
                  <a:srgbClr val="191919"/>
                </a:solidFill>
                <a:latin typeface="Open Sans"/>
                <a:ea typeface="Open Sans"/>
                <a:cs typeface="Open Sans"/>
                <a:sym typeface="Open Sans"/>
              </a:defRPr>
            </a:lvl4pPr>
            <a:lvl5pPr marL="0" marR="0" lvl="4" indent="0" algn="l" rtl="0">
              <a:spcBef>
                <a:spcPts val="0"/>
              </a:spcBef>
              <a:buNone/>
              <a:defRPr sz="1000" b="0" i="0" u="none" strike="noStrike" cap="none">
                <a:solidFill>
                  <a:srgbClr val="191919"/>
                </a:solidFill>
                <a:latin typeface="Open Sans"/>
                <a:ea typeface="Open Sans"/>
                <a:cs typeface="Open Sans"/>
                <a:sym typeface="Open Sans"/>
              </a:defRPr>
            </a:lvl5pPr>
            <a:lvl6pPr marL="0" marR="0" lvl="5" indent="0" algn="l" rtl="0">
              <a:spcBef>
                <a:spcPts val="0"/>
              </a:spcBef>
              <a:buNone/>
              <a:defRPr sz="1000" b="0" i="0" u="none" strike="noStrike" cap="none">
                <a:solidFill>
                  <a:srgbClr val="191919"/>
                </a:solidFill>
                <a:latin typeface="Open Sans"/>
                <a:ea typeface="Open Sans"/>
                <a:cs typeface="Open Sans"/>
                <a:sym typeface="Open Sans"/>
              </a:defRPr>
            </a:lvl6pPr>
            <a:lvl7pPr marL="0" marR="0" lvl="6" indent="0" algn="l" rtl="0">
              <a:spcBef>
                <a:spcPts val="0"/>
              </a:spcBef>
              <a:buNone/>
              <a:defRPr sz="1000" b="0" i="0" u="none" strike="noStrike" cap="none">
                <a:solidFill>
                  <a:srgbClr val="191919"/>
                </a:solidFill>
                <a:latin typeface="Open Sans"/>
                <a:ea typeface="Open Sans"/>
                <a:cs typeface="Open Sans"/>
                <a:sym typeface="Open Sans"/>
              </a:defRPr>
            </a:lvl7pPr>
            <a:lvl8pPr marL="0" marR="0" lvl="7" indent="0" algn="l" rtl="0">
              <a:spcBef>
                <a:spcPts val="0"/>
              </a:spcBef>
              <a:buNone/>
              <a:defRPr sz="1000" b="0" i="0" u="none" strike="noStrike" cap="none">
                <a:solidFill>
                  <a:srgbClr val="191919"/>
                </a:solidFill>
                <a:latin typeface="Open Sans"/>
                <a:ea typeface="Open Sans"/>
                <a:cs typeface="Open Sans"/>
                <a:sym typeface="Open Sans"/>
              </a:defRPr>
            </a:lvl8pPr>
            <a:lvl9pPr marL="0" marR="0" lvl="8" indent="0" algn="l" rtl="0">
              <a:spcBef>
                <a:spcPts val="0"/>
              </a:spcBef>
              <a:buNone/>
              <a:defRPr sz="1000" b="0" i="0" u="none" strike="noStrike" cap="none">
                <a:solidFill>
                  <a:srgbClr val="191919"/>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6"/>
        <p:cNvGrpSpPr/>
        <p:nvPr/>
      </p:nvGrpSpPr>
      <p:grpSpPr>
        <a:xfrm>
          <a:off x="0" y="0"/>
          <a:ext cx="0" cy="0"/>
          <a:chOff x="0" y="0"/>
          <a:chExt cx="0" cy="0"/>
        </a:xfrm>
      </p:grpSpPr>
      <p:sp>
        <p:nvSpPr>
          <p:cNvPr id="367" name="Google Shape;367;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8" name="Google Shape;368;p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9" name="Google Shape;369;p70"/>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191919"/>
                </a:solidFill>
                <a:latin typeface="Open Sans"/>
                <a:ea typeface="Open Sans"/>
                <a:cs typeface="Open Sans"/>
                <a:sym typeface="Open Sans"/>
              </a:defRPr>
            </a:lvl1pPr>
            <a:lvl2pPr marL="0" marR="0" lvl="1" indent="0" algn="l" rtl="0">
              <a:spcBef>
                <a:spcPts val="0"/>
              </a:spcBef>
              <a:buNone/>
              <a:defRPr sz="1000" b="0" i="0" u="none" strike="noStrike" cap="none">
                <a:solidFill>
                  <a:srgbClr val="191919"/>
                </a:solidFill>
                <a:latin typeface="Open Sans"/>
                <a:ea typeface="Open Sans"/>
                <a:cs typeface="Open Sans"/>
                <a:sym typeface="Open Sans"/>
              </a:defRPr>
            </a:lvl2pPr>
            <a:lvl3pPr marL="0" marR="0" lvl="2" indent="0" algn="l" rtl="0">
              <a:spcBef>
                <a:spcPts val="0"/>
              </a:spcBef>
              <a:buNone/>
              <a:defRPr sz="1000" b="0" i="0" u="none" strike="noStrike" cap="none">
                <a:solidFill>
                  <a:srgbClr val="191919"/>
                </a:solidFill>
                <a:latin typeface="Open Sans"/>
                <a:ea typeface="Open Sans"/>
                <a:cs typeface="Open Sans"/>
                <a:sym typeface="Open Sans"/>
              </a:defRPr>
            </a:lvl3pPr>
            <a:lvl4pPr marL="0" marR="0" lvl="3" indent="0" algn="l" rtl="0">
              <a:spcBef>
                <a:spcPts val="0"/>
              </a:spcBef>
              <a:buNone/>
              <a:defRPr sz="1000" b="0" i="0" u="none" strike="noStrike" cap="none">
                <a:solidFill>
                  <a:srgbClr val="191919"/>
                </a:solidFill>
                <a:latin typeface="Open Sans"/>
                <a:ea typeface="Open Sans"/>
                <a:cs typeface="Open Sans"/>
                <a:sym typeface="Open Sans"/>
              </a:defRPr>
            </a:lvl4pPr>
            <a:lvl5pPr marL="0" marR="0" lvl="4" indent="0" algn="l" rtl="0">
              <a:spcBef>
                <a:spcPts val="0"/>
              </a:spcBef>
              <a:buNone/>
              <a:defRPr sz="1000" b="0" i="0" u="none" strike="noStrike" cap="none">
                <a:solidFill>
                  <a:srgbClr val="191919"/>
                </a:solidFill>
                <a:latin typeface="Open Sans"/>
                <a:ea typeface="Open Sans"/>
                <a:cs typeface="Open Sans"/>
                <a:sym typeface="Open Sans"/>
              </a:defRPr>
            </a:lvl5pPr>
            <a:lvl6pPr marL="0" marR="0" lvl="5" indent="0" algn="l" rtl="0">
              <a:spcBef>
                <a:spcPts val="0"/>
              </a:spcBef>
              <a:buNone/>
              <a:defRPr sz="1000" b="0" i="0" u="none" strike="noStrike" cap="none">
                <a:solidFill>
                  <a:srgbClr val="191919"/>
                </a:solidFill>
                <a:latin typeface="Open Sans"/>
                <a:ea typeface="Open Sans"/>
                <a:cs typeface="Open Sans"/>
                <a:sym typeface="Open Sans"/>
              </a:defRPr>
            </a:lvl6pPr>
            <a:lvl7pPr marL="0" marR="0" lvl="6" indent="0" algn="l" rtl="0">
              <a:spcBef>
                <a:spcPts val="0"/>
              </a:spcBef>
              <a:buNone/>
              <a:defRPr sz="1000" b="0" i="0" u="none" strike="noStrike" cap="none">
                <a:solidFill>
                  <a:srgbClr val="191919"/>
                </a:solidFill>
                <a:latin typeface="Open Sans"/>
                <a:ea typeface="Open Sans"/>
                <a:cs typeface="Open Sans"/>
                <a:sym typeface="Open Sans"/>
              </a:defRPr>
            </a:lvl7pPr>
            <a:lvl8pPr marL="0" marR="0" lvl="7" indent="0" algn="l" rtl="0">
              <a:spcBef>
                <a:spcPts val="0"/>
              </a:spcBef>
              <a:buNone/>
              <a:defRPr sz="1000" b="0" i="0" u="none" strike="noStrike" cap="none">
                <a:solidFill>
                  <a:srgbClr val="191919"/>
                </a:solidFill>
                <a:latin typeface="Open Sans"/>
                <a:ea typeface="Open Sans"/>
                <a:cs typeface="Open Sans"/>
                <a:sym typeface="Open Sans"/>
              </a:defRPr>
            </a:lvl8pPr>
            <a:lvl9pPr marL="0" marR="0" lvl="8" indent="0" algn="l" rtl="0">
              <a:spcBef>
                <a:spcPts val="0"/>
              </a:spcBef>
              <a:buNone/>
              <a:defRPr sz="1000" b="0" i="0" u="none" strike="noStrike" cap="none">
                <a:solidFill>
                  <a:srgbClr val="191919"/>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orehelp@uw.edu" TargetMode="External"/><Relationship Id="rId3" Type="http://schemas.openxmlformats.org/officeDocument/2006/relationships/hyperlink" Target="https://washington.zoom.us/j/346891888" TargetMode="External"/><Relationship Id="rId7" Type="http://schemas.openxmlformats.org/officeDocument/2006/relationships/hyperlink" Target="mailto:kabah12@uw.edu"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hyperlink" Target="mailto:tmhyre@uw.edu" TargetMode="External"/><Relationship Id="rId5" Type="http://schemas.openxmlformats.org/officeDocument/2006/relationships/hyperlink" Target="mailto:filimus@uw.edu" TargetMode="External"/><Relationship Id="rId4" Type="http://schemas.openxmlformats.org/officeDocument/2006/relationships/hyperlink" Target="mailto:kirsten5@uw.edu" TargetMode="External"/><Relationship Id="rId9" Type="http://schemas.openxmlformats.org/officeDocument/2006/relationships/hyperlink" Target="mailto:mramques@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hyperlink" Target="https://new.nsf.gov/policies/pappg/24-1/ch-2-proposal-preparation#ch2D2hi" TargetMode="External"/><Relationship Id="rId3" Type="http://schemas.openxmlformats.org/officeDocument/2006/relationships/hyperlink" Target="https://nsfpolicyoutreach.com/resource-center/" TargetMode="External"/><Relationship Id="rId7" Type="http://schemas.openxmlformats.org/officeDocument/2006/relationships/hyperlink" Target="https://www.nsf.gov/bfa/dias/policy/researchprotection/NSPM33Definitions.pdf#page=3"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hyperlink" Target="https://www.nsf.gov/bfa/dias/policy/nstc_disclosure.jsp" TargetMode="External"/><Relationship Id="rId5" Type="http://schemas.openxmlformats.org/officeDocument/2006/relationships/hyperlink" Target="https://new.nsf.gov/policies/pappg/24-1/ch-2-proposal-preparation#b-nsf-disclosure-requirements-450" TargetMode="External"/><Relationship Id="rId10" Type="http://schemas.openxmlformats.org/officeDocument/2006/relationships/hyperlink" Target="https://new.nsf.gov/policies/pappg/24-1/ch-2-proposal-preparation#ch2D2hii" TargetMode="External"/><Relationship Id="rId4" Type="http://schemas.openxmlformats.org/officeDocument/2006/relationships/hyperlink" Target="https://new.nsf.gov/policies/pappg/24-1/summary-changes" TargetMode="External"/><Relationship Id="rId9" Type="http://schemas.openxmlformats.org/officeDocument/2006/relationships/hyperlink" Target="https://new.nsf.gov/policies/pappg/24-1/ch-2-proposal-preparation#ch2D2hi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hyperlink" Target="https://finance.uw.edu/gca/award-lifecycle/closing-your-award/final-action-date"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hyperlink" Target="https://finance.uw.edu/gca/award-lifecycle/closing-your-award#recentchanges" TargetMode="External"/><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hyperlink" Target="https://finance.uw.edu/gca/award-lifecycle/award-setup/modifications" TargetMode="External"/><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hyperlink" Target="https://www.washington.edu/research/announcements/tips-asr-mod-in-sage/" TargetMode="External"/><Relationship Id="rId3" Type="http://schemas.openxmlformats.org/officeDocument/2006/relationships/hyperlink" Target="https://www.washington.edu/research/learning/online/index.php/lessons/how-to-make-a-sage-budget-snapshot/" TargetMode="External"/><Relationship Id="rId7" Type="http://schemas.openxmlformats.org/officeDocument/2006/relationships/hyperlink" Target="https://itconnect.uw.edu/service-news/empowering-pis-and-grant-managers-new-resources-for-grant-reporting/"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washington.edu/research/uwft-for-the-research-community/#sage-office-hours" TargetMode="External"/><Relationship Id="rId5" Type="http://schemas.openxmlformats.org/officeDocument/2006/relationships/hyperlink" Target="https://finance.uw.edu/gca/award-lifecycle/award-setup/modifications" TargetMode="External"/><Relationship Id="rId4" Type="http://schemas.openxmlformats.org/officeDocument/2006/relationships/hyperlink" Target="https://www.washington.edu/research/learning/online/index.php/lessons/guidelines-for-a-budget-difference-between-the-sage-award-budget-and-the-sponsor-awar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hyperlink" Target="https://finance.uw.edu/gca/known-issues" TargetMode="External"/><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hyperlink" Target="https://edwdevbi11.s.uw.edu/reports/report/Financial/Calculated%20vs%20Actual%20Indirect%20Cost" TargetMode="External"/><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hyperlink" Target="https://uwconnect.uw.edu/finance?id=kb_article_view&amp;sysparm_article=KB003306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finance.uw.edu/gca/award-lifecycle/closing-your-award/final-action-date" TargetMode="External"/><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hyperlink" Target="mailto:gcahelp@uw.edu" TargetMode="External"/><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https://finance.uw.edu/gca/award-lifecycle/closing-your-award" TargetMode="External"/><Relationship Id="rId2" Type="http://schemas.openxmlformats.org/officeDocument/2006/relationships/notesSlide" Target="../notesSlides/notesSlide26.xml"/><Relationship Id="rId1" Type="http://schemas.openxmlformats.org/officeDocument/2006/relationships/slideLayout" Target="../slideLayouts/slideLayout37.xml"/><Relationship Id="rId4" Type="http://schemas.openxmlformats.org/officeDocument/2006/relationships/hyperlink" Target="https://finance.uw.edu/gca/award-lifecycle/managing-your-award/workday-award-line-lifecycle-status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gcahelp@uw.edu" TargetMode="External"/><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washington.edu/research/tools/sage/guide/subawards/submit-a-subaward/"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hyperlink" Target="https://www.washington.edu/research/myresearch-lifecycle/setup/subawards/#first-steps"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hyperlink" Target="https://www.washington.edu/research/myresearch-lifecycle/setup/subawards/#next-steps-subaward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8" Type="http://schemas.openxmlformats.org/officeDocument/2006/relationships/hyperlink" Target="https://www.washington.edu/research/faq/urgent-osp-asr-mod-and-subawards/" TargetMode="External"/><Relationship Id="rId3" Type="http://schemas.openxmlformats.org/officeDocument/2006/relationships/hyperlink" Target="https://www.washington.edu/research/myresearch-lifecycle/setup/subawards/" TargetMode="External"/><Relationship Id="rId7" Type="http://schemas.openxmlformats.org/officeDocument/2006/relationships/hyperlink" Target="https://www.washington.edu/research/osp/about-osp/osp-volume/" TargetMode="External"/><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hyperlink" Target="https://www.washington.edu/research/faq/subaward-faqs-summer-2023/" TargetMode="External"/><Relationship Id="rId5" Type="http://schemas.openxmlformats.org/officeDocument/2006/relationships/hyperlink" Target="https://www.washington.edu/research/myresearch-lifecycle/setup/subawards/#next-steps-subawards" TargetMode="External"/><Relationship Id="rId4" Type="http://schemas.openxmlformats.org/officeDocument/2006/relationships/hyperlink" Target="https://www.washington.edu/research/myresearch-lifecycle/setup/subawards/#first-step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hyperlink" Target="https://www.washington.edu/research/research-administration-learning/introduction-to-research-administration/" TargetMode="External"/><Relationship Id="rId2" Type="http://schemas.openxmlformats.org/officeDocument/2006/relationships/notesSlide" Target="../notesSlides/notesSlide36.xml"/><Relationship Id="rId1" Type="http://schemas.openxmlformats.org/officeDocument/2006/relationships/slideLayout" Target="../slideLayouts/slideLayout64.xml"/><Relationship Id="rId4" Type="http://schemas.openxmlformats.org/officeDocument/2006/relationships/hyperlink" Target="https://uwresearch.gosignmeup.com/public/Course/browse?courseid=434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file/d/1BPNOIqfH3WDq6F6BlHDFtwPwGJdWG7fV/view" TargetMode="External"/><Relationship Id="rId7" Type="http://schemas.openxmlformats.org/officeDocument/2006/relationships/hyperlink" Target="https://uwconnect.uw.edu/finance?id=kb_article_view&amp;sysparm_article=KB0032835" TargetMode="External"/><Relationship Id="rId2" Type="http://schemas.openxmlformats.org/officeDocument/2006/relationships/notesSlide" Target="../notesSlides/notesSlide37.xml"/><Relationship Id="rId1" Type="http://schemas.openxmlformats.org/officeDocument/2006/relationships/slideLayout" Target="../slideLayouts/slideLayout64.xml"/><Relationship Id="rId6" Type="http://schemas.openxmlformats.org/officeDocument/2006/relationships/hyperlink" Target="https://uwconnect.uw.edu/finance?id=kb_article_view&amp;sysparm_article=KB0032834" TargetMode="External"/><Relationship Id="rId5" Type="http://schemas.openxmlformats.org/officeDocument/2006/relationships/hyperlink" Target="https://uwconnect.uw.edu/finance?id=kb_article_view&amp;sysparm_article=KB0032811" TargetMode="External"/><Relationship Id="rId4" Type="http://schemas.openxmlformats.org/officeDocument/2006/relationships/hyperlink" Target="https://uwconnect.uw.edu/finance?id=kb_article_view&amp;sysparm_article=KB0032832"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hyperlink" Target="https://new.nsf.gov/policies/pappg/24-1/summary-changes"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hyperlink" Target="https://new.nsf.gov/policies/pappg/24-1/ch-2-proposal-preparation#b-nsf-disclosure-requirements-45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hyperlink" Target="https://www.nsf.gov/bfa/dias/policy/nstc_disclosure.jsp"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new.nsf.gov/policies/pappg/24-1/ch-2-proposal-preparation#ch2D2hi"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hyperlink" Target="https://new.nsf.gov/policies/pappg/24-1/ch-2-proposal-preparation#ch2D2hii" TargetMode="External"/><Relationship Id="rId5" Type="http://schemas.openxmlformats.org/officeDocument/2006/relationships/hyperlink" Target="https://new.nsf.gov/policies/pappg/24-1/ch-2-proposal-preparation#ch2D2hiv" TargetMode="External"/><Relationship Id="rId4" Type="http://schemas.openxmlformats.org/officeDocument/2006/relationships/hyperlink" Target="https://www.nsf.gov/bfa/dias/policy/researchprotection/NSPM33Definitions.pdf#page=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sf.gov/bfa/dias/policy/researchprotection/NSPM33Definitions.pdf#page=3"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nsf.gov/bfa/dias/policy/researchprotection/NSPM33Definitions.pdf#page=3"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aphicFrame>
        <p:nvGraphicFramePr>
          <p:cNvPr id="514" name="Google Shape;514;p93"/>
          <p:cNvGraphicFramePr/>
          <p:nvPr/>
        </p:nvGraphicFramePr>
        <p:xfrm>
          <a:off x="0" y="-75"/>
          <a:ext cx="9144000" cy="6858025"/>
        </p:xfrm>
        <a:graphic>
          <a:graphicData uri="http://schemas.openxmlformats.org/drawingml/2006/table">
            <a:tbl>
              <a:tblPr firstRow="1" firstCol="1" bandRow="1">
                <a:noFill/>
                <a:tableStyleId>{396A8BE3-38EA-4588-B60C-2EB8A2DEAEB6}</a:tableStyleId>
              </a:tblPr>
              <a:tblGrid>
                <a:gridCol w="3855600">
                  <a:extLst>
                    <a:ext uri="{9D8B030D-6E8A-4147-A177-3AD203B41FA5}">
                      <a16:colId xmlns:a16="http://schemas.microsoft.com/office/drawing/2014/main" val="20000"/>
                    </a:ext>
                  </a:extLst>
                </a:gridCol>
                <a:gridCol w="3166800">
                  <a:extLst>
                    <a:ext uri="{9D8B030D-6E8A-4147-A177-3AD203B41FA5}">
                      <a16:colId xmlns:a16="http://schemas.microsoft.com/office/drawing/2014/main" val="20001"/>
                    </a:ext>
                  </a:extLst>
                </a:gridCol>
                <a:gridCol w="1425050">
                  <a:extLst>
                    <a:ext uri="{9D8B030D-6E8A-4147-A177-3AD203B41FA5}">
                      <a16:colId xmlns:a16="http://schemas.microsoft.com/office/drawing/2014/main" val="20002"/>
                    </a:ext>
                  </a:extLst>
                </a:gridCol>
                <a:gridCol w="696550">
                  <a:extLst>
                    <a:ext uri="{9D8B030D-6E8A-4147-A177-3AD203B41FA5}">
                      <a16:colId xmlns:a16="http://schemas.microsoft.com/office/drawing/2014/main" val="20003"/>
                    </a:ext>
                  </a:extLst>
                </a:gridCol>
              </a:tblGrid>
              <a:tr h="735975">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93225">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b="0">
                          <a:solidFill>
                            <a:srgbClr val="5F497A"/>
                          </a:solidFill>
                        </a:rPr>
                        <a:t>April 11, 2024, </a:t>
                      </a:r>
                      <a:r>
                        <a:rPr lang="en" sz="1400" b="0" u="none" strike="noStrike" cap="none">
                          <a:solidFill>
                            <a:srgbClr val="5F497A"/>
                          </a:solidFill>
                          <a:latin typeface="Calibri"/>
                          <a:ea typeface="Calibri"/>
                          <a:cs typeface="Calibri"/>
                          <a:sym typeface="Calibri"/>
                        </a:rPr>
                        <a:t>9:00 </a:t>
                      </a:r>
                      <a:r>
                        <a:rPr lang="en" b="0">
                          <a:solidFill>
                            <a:srgbClr val="5F497A"/>
                          </a:solidFill>
                        </a:rPr>
                        <a:t>AM </a:t>
                      </a:r>
                      <a:r>
                        <a:rPr lang="en" sz="1400" b="0" u="none" strike="noStrike" cap="none">
                          <a:solidFill>
                            <a:srgbClr val="5F497A"/>
                          </a:solidFill>
                          <a:latin typeface="Calibri"/>
                          <a:ea typeface="Calibri"/>
                          <a:cs typeface="Calibri"/>
                          <a:sym typeface="Calibri"/>
                        </a:rPr>
                        <a:t>– 10:00 AM</a:t>
                      </a:r>
                      <a:endParaRPr sz="1400" b="0" u="none" strike="noStrike" cap="none">
                        <a:solidFill>
                          <a:srgbClr val="5F497A"/>
                        </a:solidFill>
                        <a:latin typeface="Calibri"/>
                        <a:ea typeface="Calibri"/>
                        <a:cs typeface="Calibri"/>
                        <a:sym typeface="Calibri"/>
                      </a:endParaRPr>
                    </a:p>
                    <a:p>
                      <a:pPr marL="0" lvl="0" indent="0" algn="ctr" rtl="0">
                        <a:spcBef>
                          <a:spcPts val="0"/>
                        </a:spcBef>
                        <a:spcAft>
                          <a:spcPts val="0"/>
                        </a:spcAft>
                        <a:buClr>
                          <a:srgbClr val="5F497A"/>
                        </a:buClr>
                        <a:buSzPts val="1400"/>
                        <a:buFont typeface="Calibri"/>
                        <a:buNone/>
                      </a:pPr>
                      <a:r>
                        <a:rPr lang="en" b="0">
                          <a:solidFill>
                            <a:srgbClr val="5F497A"/>
                          </a:solidFill>
                        </a:rPr>
                        <a:t>Join Webinar</a:t>
                      </a:r>
                      <a:r>
                        <a:rPr lang="en">
                          <a:solidFill>
                            <a:srgbClr val="5F497A"/>
                          </a:solidFill>
                        </a:rPr>
                        <a:t>: </a:t>
                      </a:r>
                      <a:r>
                        <a:rPr lang="en" b="0" u="sng">
                          <a:solidFill>
                            <a:schemeClr val="hlink"/>
                          </a:solidFill>
                          <a:hlinkClick r:id="rId3"/>
                        </a:rPr>
                        <a:t>https://washington.zoom.us/j/346891888</a:t>
                      </a:r>
                      <a:endParaRPr sz="1200" b="0">
                        <a:solidFill>
                          <a:srgbClr val="5F497A"/>
                        </a:solidFill>
                      </a:endParaRPr>
                    </a:p>
                    <a:p>
                      <a:pPr marL="0" lvl="0" indent="0" algn="ctr" rtl="0">
                        <a:lnSpc>
                          <a:spcPct val="115000"/>
                        </a:lnSpc>
                        <a:spcBef>
                          <a:spcPts val="0"/>
                        </a:spcBef>
                        <a:spcAft>
                          <a:spcPts val="0"/>
                        </a:spcAft>
                        <a:buClr>
                          <a:schemeClr val="dk1"/>
                        </a:buClr>
                        <a:buSzPts val="1100"/>
                        <a:buFont typeface="Arial"/>
                        <a:buNone/>
                      </a:pPr>
                      <a:r>
                        <a:rPr lang="en" sz="1300" b="0">
                          <a:solidFill>
                            <a:srgbClr val="5F497A"/>
                          </a:solidFill>
                        </a:rPr>
                        <a:t>Click “CC” to Show Captions in your Zoom Controls</a:t>
                      </a: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2525">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49065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kirsten5@uw.edu</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43425">
                <a:tc>
                  <a:txBody>
                    <a:bodyPr/>
                    <a:lstStyle/>
                    <a:p>
                      <a:pPr marL="0" marR="0" lvl="0" indent="0" algn="l" rtl="0">
                        <a:lnSpc>
                          <a:spcPct val="100000"/>
                        </a:lnSpc>
                        <a:spcBef>
                          <a:spcPts val="0"/>
                        </a:spcBef>
                        <a:spcAft>
                          <a:spcPts val="0"/>
                        </a:spcAft>
                        <a:buNone/>
                      </a:pPr>
                      <a:r>
                        <a:rPr lang="en" b="0">
                          <a:solidFill>
                            <a:srgbClr val="3F3F3F"/>
                          </a:solidFill>
                        </a:rPr>
                        <a:t>Federal Updates: NSF Proposals and Awards Policy and Procedures Guide (PAPPG)</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Ari Santander and Tim Mhyre</a:t>
                      </a:r>
                      <a:endParaRPr sz="1000" b="1">
                        <a:solidFill>
                          <a:srgbClr val="3F3F3F"/>
                        </a:solidFill>
                      </a:endParaRPr>
                    </a:p>
                    <a:p>
                      <a:pPr marL="0" lvl="0" indent="0" algn="l" rtl="0">
                        <a:spcBef>
                          <a:spcPts val="0"/>
                        </a:spcBef>
                        <a:spcAft>
                          <a:spcPts val="0"/>
                        </a:spcAft>
                        <a:buNone/>
                      </a:pPr>
                      <a:r>
                        <a:rPr lang="en" sz="1000">
                          <a:solidFill>
                            <a:srgbClr val="3F3F3F"/>
                          </a:solidFill>
                        </a:rPr>
                        <a:t>Office of Sponsored Programs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u="sng">
                          <a:solidFill>
                            <a:schemeClr val="hlink"/>
                          </a:solidFill>
                          <a:hlinkClick r:id="rId5"/>
                        </a:rPr>
                        <a:t>filimus@uw.edu</a:t>
                      </a:r>
                      <a:r>
                        <a:rPr lang="en" sz="1000" u="sng">
                          <a:solidFill>
                            <a:schemeClr val="hlink"/>
                          </a:solidFill>
                        </a:rPr>
                        <a:t> </a:t>
                      </a:r>
                      <a:endParaRPr sz="1000" u="sng">
                        <a:solidFill>
                          <a:schemeClr val="hlink"/>
                        </a:solidFill>
                      </a:endParaRPr>
                    </a:p>
                    <a:p>
                      <a:pPr marL="114300" lvl="0" indent="0" algn="l" rtl="0">
                        <a:spcBef>
                          <a:spcPts val="0"/>
                        </a:spcBef>
                        <a:spcAft>
                          <a:spcPts val="0"/>
                        </a:spcAft>
                        <a:buNone/>
                      </a:pPr>
                      <a:r>
                        <a:rPr lang="en" sz="1000" u="sng">
                          <a:solidFill>
                            <a:schemeClr val="hlink"/>
                          </a:solidFill>
                          <a:hlinkClick r:id="rId6"/>
                        </a:rPr>
                        <a:t>tmhyre@uw.edu</a:t>
                      </a:r>
                      <a:r>
                        <a:rPr lang="en" sz="1000" u="sng">
                          <a:solidFill>
                            <a:schemeClr val="hlink"/>
                          </a:solidFill>
                        </a:rPr>
                        <a:t> </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90650">
                <a:tc>
                  <a:txBody>
                    <a:bodyPr/>
                    <a:lstStyle/>
                    <a:p>
                      <a:pPr marL="0" lvl="0" indent="0" algn="l" rtl="0">
                        <a:spcBef>
                          <a:spcPts val="0"/>
                        </a:spcBef>
                        <a:spcAft>
                          <a:spcPts val="0"/>
                        </a:spcAft>
                        <a:buNone/>
                      </a:pPr>
                      <a:r>
                        <a:rPr lang="en" b="0">
                          <a:solidFill>
                            <a:srgbClr val="3F3F3F"/>
                          </a:solidFill>
                        </a:rPr>
                        <a:t>GCA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Juan Lepez</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Grant &amp; Contract Accounting</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u="sng">
                          <a:solidFill>
                            <a:schemeClr val="hlink"/>
                          </a:solidFill>
                          <a:hlinkClick r:id="rId7"/>
                        </a:rPr>
                        <a:t>kabah12@uw.edu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90650">
                <a:tc>
                  <a:txBody>
                    <a:bodyPr/>
                    <a:lstStyle/>
                    <a:p>
                      <a:pPr marL="0" marR="0" lvl="0" indent="0" algn="l" rtl="0">
                        <a:lnSpc>
                          <a:spcPct val="100000"/>
                        </a:lnSpc>
                        <a:spcBef>
                          <a:spcPts val="0"/>
                        </a:spcBef>
                        <a:spcAft>
                          <a:spcPts val="0"/>
                        </a:spcAft>
                        <a:buNone/>
                      </a:pPr>
                      <a:r>
                        <a:rPr lang="en" b="0">
                          <a:solidFill>
                            <a:srgbClr val="3F3F3F"/>
                          </a:solidFill>
                        </a:rPr>
                        <a:t>Subawards - Foundational Steps &amp; OSP Updates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Amanda Snyder</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u="sng">
                          <a:solidFill>
                            <a:srgbClr val="0000FF"/>
                          </a:solidFill>
                        </a:rPr>
                        <a:t>acs229@uw.edu</a:t>
                      </a:r>
                      <a:endParaRPr sz="10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9065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CORE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Clr>
                          <a:schemeClr val="dk1"/>
                        </a:buClr>
                        <a:buFont typeface="Arial"/>
                        <a:buNone/>
                      </a:pPr>
                      <a:r>
                        <a:rPr lang="en" sz="1000" u="sng">
                          <a:solidFill>
                            <a:schemeClr val="hlink"/>
                          </a:solidFill>
                          <a:hlinkClick r:id="rId8"/>
                        </a:rPr>
                        <a:t>corehelp@uw.edu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630275">
                <a:tc gridSpan="4">
                  <a:txBody>
                    <a:bodyPr/>
                    <a:lstStyle/>
                    <a:p>
                      <a:pPr marL="0" marR="0" lvl="8" indent="0" algn="l"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 b="0">
                          <a:solidFill>
                            <a:srgbClr val="5F497A"/>
                          </a:solidFill>
                        </a:rPr>
                        <a:t>May 9, 2024 9:00 AM - 10:00 AM</a:t>
                      </a:r>
                      <a:endParaRPr b="0">
                        <a:solidFill>
                          <a:srgbClr val="5F497A"/>
                        </a:solidFill>
                      </a:endParaRPr>
                    </a:p>
                    <a:p>
                      <a:pPr marL="0" lvl="8" indent="0" algn="ctr" rtl="0">
                        <a:spcBef>
                          <a:spcPts val="0"/>
                        </a:spcBef>
                        <a:spcAft>
                          <a:spcPts val="0"/>
                        </a:spcAft>
                        <a:buClr>
                          <a:srgbClr val="5F497A"/>
                        </a:buClr>
                        <a:buSzPts val="1400"/>
                        <a:buFont typeface="Calibri"/>
                        <a:buNone/>
                      </a:pPr>
                      <a:r>
                        <a:rPr lang="en" sz="1100" b="0">
                          <a:solidFill>
                            <a:srgbClr val="5F497A"/>
                          </a:solidFill>
                          <a:highlight>
                            <a:schemeClr val="lt1"/>
                          </a:highlight>
                        </a:rPr>
                        <a:t>Questions about MRAM? email </a:t>
                      </a:r>
                      <a:r>
                        <a:rPr lang="en" sz="1100" b="0" u="sng">
                          <a:solidFill>
                            <a:schemeClr val="hlink"/>
                          </a:solidFill>
                          <a:highlight>
                            <a:schemeClr val="lt1"/>
                          </a:highlight>
                          <a:hlinkClick r:id="rId9"/>
                        </a:rPr>
                        <a:t>mramques@uw.edu</a:t>
                      </a:r>
                      <a:r>
                        <a:rPr lang="en" sz="1100" b="0">
                          <a:solidFill>
                            <a:srgbClr val="5F497A"/>
                          </a:solidFill>
                          <a:highlight>
                            <a:schemeClr val="lt1"/>
                          </a:highlight>
                        </a:rPr>
                        <a:t> </a:t>
                      </a:r>
                      <a:endParaRPr b="0">
                        <a:solidFill>
                          <a:srgbClr val="5F497A"/>
                        </a:solidFill>
                      </a:endParaRPr>
                    </a:p>
                    <a:p>
                      <a:pPr marL="0" marR="0" lvl="8" indent="0" algn="ctr" rtl="0">
                        <a:lnSpc>
                          <a:spcPct val="100000"/>
                        </a:lnSpc>
                        <a:spcBef>
                          <a:spcPts val="0"/>
                        </a:spcBef>
                        <a:spcAft>
                          <a:spcPts val="0"/>
                        </a:spcAft>
                        <a:buClr>
                          <a:srgbClr val="5F497A"/>
                        </a:buClr>
                        <a:buSzPts val="1400"/>
                        <a:buFont typeface="Calibri"/>
                        <a:buNone/>
                      </a:pPr>
                      <a:endParaRPr b="0">
                        <a:solidFill>
                          <a:srgbClr val="5F497A"/>
                        </a:solidFill>
                        <a:highlight>
                          <a:srgbClr val="FFFF00"/>
                        </a:highlight>
                      </a:endParaRPr>
                    </a:p>
                    <a:p>
                      <a:pPr marL="0" marR="0" lvl="8" indent="0" algn="ctr" rtl="0">
                        <a:lnSpc>
                          <a:spcPct val="100000"/>
                        </a:lnSpc>
                        <a:spcBef>
                          <a:spcPts val="0"/>
                        </a:spcBef>
                        <a:spcAft>
                          <a:spcPts val="0"/>
                        </a:spcAft>
                        <a:buClr>
                          <a:srgbClr val="5F497A"/>
                        </a:buClr>
                        <a:buSzPts val="1100"/>
                        <a:buFont typeface="Calibri"/>
                        <a:buNone/>
                      </a:pP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10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Other Changes: </a:t>
            </a:r>
            <a:r>
              <a:rPr lang="en" sz="2700">
                <a:latin typeface="Encode Sans"/>
                <a:ea typeface="Encode Sans"/>
                <a:cs typeface="Encode Sans"/>
                <a:sym typeface="Encode Sans"/>
              </a:rPr>
              <a:t>Proposal Submission Time, Foreign Organization Justification &amp; Foreign Post Award Financial Disclosure</a:t>
            </a:r>
            <a:endParaRPr sz="2700">
              <a:latin typeface="Encode Sans"/>
              <a:ea typeface="Encode Sans"/>
              <a:cs typeface="Encode Sans"/>
              <a:sym typeface="Encode Sans"/>
            </a:endParaRPr>
          </a:p>
        </p:txBody>
      </p:sp>
      <p:sp>
        <p:nvSpPr>
          <p:cNvPr id="580" name="Google Shape;580;p102"/>
          <p:cNvSpPr txBox="1">
            <a:spLocks noGrp="1"/>
          </p:cNvSpPr>
          <p:nvPr>
            <p:ph type="body" idx="2"/>
          </p:nvPr>
        </p:nvSpPr>
        <p:spPr>
          <a:xfrm>
            <a:off x="665905" y="1656550"/>
            <a:ext cx="8196300" cy="40155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SzPts val="2400"/>
              <a:buChar char="&gt;"/>
            </a:pPr>
            <a:r>
              <a:rPr lang="en"/>
              <a:t>Proposal submission deadline is 5:00 PM UW’s time (Pacific time)</a:t>
            </a:r>
            <a:endParaRPr/>
          </a:p>
          <a:p>
            <a:pPr marL="914400" marR="0" lvl="1" indent="-355600" algn="l" rtl="0">
              <a:lnSpc>
                <a:spcPct val="100000"/>
              </a:lnSpc>
              <a:spcBef>
                <a:spcPts val="0"/>
              </a:spcBef>
              <a:spcAft>
                <a:spcPts val="0"/>
              </a:spcAft>
              <a:buSzPts val="2000"/>
              <a:buChar char="–"/>
            </a:pPr>
            <a:r>
              <a:rPr lang="en"/>
              <a:t>Not PI’s or Co-PI’s local time</a:t>
            </a:r>
            <a:endParaRPr/>
          </a:p>
          <a:p>
            <a:pPr marL="457200" marR="0" lvl="0" indent="-381000" algn="l" rtl="0">
              <a:lnSpc>
                <a:spcPct val="100000"/>
              </a:lnSpc>
              <a:spcBef>
                <a:spcPts val="0"/>
              </a:spcBef>
              <a:spcAft>
                <a:spcPts val="0"/>
              </a:spcAft>
              <a:buSzPts val="2400"/>
              <a:buChar char="&gt;"/>
            </a:pPr>
            <a:r>
              <a:rPr lang="en"/>
              <a:t>Requirements for foreign organization justification in proposals</a:t>
            </a:r>
            <a:endParaRPr/>
          </a:p>
          <a:p>
            <a:pPr marL="457200" marR="0" lvl="0" indent="-381000" algn="l" rtl="0">
              <a:lnSpc>
                <a:spcPct val="100000"/>
              </a:lnSpc>
              <a:spcBef>
                <a:spcPts val="0"/>
              </a:spcBef>
              <a:spcAft>
                <a:spcPts val="0"/>
              </a:spcAft>
              <a:buSzPts val="2400"/>
              <a:buChar char="&gt;"/>
            </a:pPr>
            <a:r>
              <a:rPr lang="en"/>
              <a:t>Post Award Foreign Financial Disclosure - handled institutionally by central office</a:t>
            </a:r>
            <a:endParaRPr/>
          </a:p>
          <a:p>
            <a:pPr marL="0" marR="0" lvl="0" indent="0" algn="l" rtl="0">
              <a:lnSpc>
                <a:spcPct val="100000"/>
              </a:lnSpc>
              <a:spcBef>
                <a:spcPts val="480"/>
              </a:spcBef>
              <a:spcAft>
                <a:spcPts val="0"/>
              </a:spcAft>
              <a:buNone/>
            </a:pP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0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Other Changes: </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sz="2400">
                <a:latin typeface="Encode Sans"/>
                <a:ea typeface="Encode Sans"/>
                <a:cs typeface="Encode Sans"/>
                <a:sym typeface="Encode Sans"/>
              </a:rPr>
              <a:t>Proposals that may Impact Tribal Nations</a:t>
            </a:r>
            <a:endParaRPr sz="2400">
              <a:latin typeface="Encode Sans"/>
              <a:ea typeface="Encode Sans"/>
              <a:cs typeface="Encode Sans"/>
              <a:sym typeface="Encode Sans"/>
            </a:endParaRPr>
          </a:p>
        </p:txBody>
      </p:sp>
      <p:sp>
        <p:nvSpPr>
          <p:cNvPr id="587" name="Google Shape;587;p103"/>
          <p:cNvSpPr txBox="1">
            <a:spLocks noGrp="1"/>
          </p:cNvSpPr>
          <p:nvPr>
            <p:ph type="body" idx="2"/>
          </p:nvPr>
        </p:nvSpPr>
        <p:spPr>
          <a:xfrm>
            <a:off x="665905" y="1656550"/>
            <a:ext cx="8196300" cy="4015500"/>
          </a:xfrm>
          <a:prstGeom prst="rect">
            <a:avLst/>
          </a:prstGeom>
        </p:spPr>
        <p:txBody>
          <a:bodyPr spcFirstLastPara="1" wrap="square" lIns="91425" tIns="91425" rIns="91425" bIns="91425" anchor="t" anchorCtr="0">
            <a:noAutofit/>
          </a:bodyPr>
          <a:lstStyle/>
          <a:p>
            <a:pPr marL="457200" marR="0" lvl="0" indent="-377825" algn="l" rtl="0">
              <a:lnSpc>
                <a:spcPct val="100000"/>
              </a:lnSpc>
              <a:spcBef>
                <a:spcPts val="480"/>
              </a:spcBef>
              <a:spcAft>
                <a:spcPts val="0"/>
              </a:spcAft>
              <a:buSzPts val="2350"/>
              <a:buChar char="&gt;"/>
            </a:pPr>
            <a:r>
              <a:rPr lang="en" sz="2350"/>
              <a:t>New Cover Sheet checkbox “Potential Impacts on Tribal Nations”</a:t>
            </a:r>
            <a:endParaRPr sz="2350"/>
          </a:p>
          <a:p>
            <a:pPr marL="457200" marR="0" lvl="0" indent="-377825" algn="l" rtl="0">
              <a:lnSpc>
                <a:spcPct val="100000"/>
              </a:lnSpc>
              <a:spcBef>
                <a:spcPts val="0"/>
              </a:spcBef>
              <a:spcAft>
                <a:spcPts val="0"/>
              </a:spcAft>
              <a:buSzPts val="2350"/>
              <a:buChar char="&gt;"/>
            </a:pPr>
            <a:r>
              <a:rPr lang="en" sz="2350"/>
              <a:t>Must provide one of the following at proposal stage</a:t>
            </a:r>
            <a:endParaRPr sz="2350"/>
          </a:p>
          <a:p>
            <a:pPr marL="914400" marR="0" lvl="1" indent="-366077" algn="l" rtl="0">
              <a:lnSpc>
                <a:spcPct val="100000"/>
              </a:lnSpc>
              <a:spcBef>
                <a:spcPts val="0"/>
              </a:spcBef>
              <a:spcAft>
                <a:spcPts val="0"/>
              </a:spcAft>
              <a:buSzPts val="2165"/>
              <a:buChar char="–"/>
            </a:pPr>
            <a:r>
              <a:rPr lang="en" sz="2165"/>
              <a:t>Written request to Tribal Nation with activities that require review/approval</a:t>
            </a:r>
            <a:endParaRPr sz="2165"/>
          </a:p>
          <a:p>
            <a:pPr marL="914400" marR="0" lvl="1" indent="-366077" algn="l" rtl="0">
              <a:lnSpc>
                <a:spcPct val="100000"/>
              </a:lnSpc>
              <a:spcBef>
                <a:spcPts val="0"/>
              </a:spcBef>
              <a:spcAft>
                <a:spcPts val="0"/>
              </a:spcAft>
              <a:buSzPts val="2165"/>
              <a:buChar char="–"/>
            </a:pPr>
            <a:r>
              <a:rPr lang="en" sz="2165"/>
              <a:t>Written confirmation from the Tribal Nation that review/approval are not required</a:t>
            </a:r>
            <a:endParaRPr sz="2165"/>
          </a:p>
          <a:p>
            <a:pPr marL="914400" marR="0" lvl="1" indent="-366077" algn="l" rtl="0">
              <a:lnSpc>
                <a:spcPct val="100000"/>
              </a:lnSpc>
              <a:spcBef>
                <a:spcPts val="0"/>
              </a:spcBef>
              <a:spcAft>
                <a:spcPts val="0"/>
              </a:spcAft>
              <a:buSzPts val="2165"/>
              <a:buChar char="–"/>
            </a:pPr>
            <a:r>
              <a:rPr lang="en" sz="2165"/>
              <a:t>Written approval from the Tribal Nation</a:t>
            </a:r>
            <a:endParaRPr sz="2165"/>
          </a:p>
          <a:p>
            <a:pPr marL="0" marR="0" lvl="0" indent="0" algn="l" rtl="0">
              <a:lnSpc>
                <a:spcPct val="80000"/>
              </a:lnSpc>
              <a:spcBef>
                <a:spcPts val="480"/>
              </a:spcBef>
              <a:spcAft>
                <a:spcPts val="0"/>
              </a:spcAft>
              <a:buSzPts val="1018"/>
              <a:buNone/>
            </a:pPr>
            <a:endParaRPr sz="242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0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Other Changes: </a:t>
            </a:r>
            <a:r>
              <a:rPr lang="en" sz="2400">
                <a:latin typeface="Encode Sans"/>
                <a:ea typeface="Encode Sans"/>
                <a:cs typeface="Encode Sans"/>
                <a:sym typeface="Encode Sans"/>
              </a:rPr>
              <a:t>New Definition of Scientific Integrity </a:t>
            </a:r>
            <a:endParaRPr sz="2400">
              <a:latin typeface="Encode Sans"/>
              <a:ea typeface="Encode Sans"/>
              <a:cs typeface="Encode Sans"/>
              <a:sym typeface="Encode Sans"/>
            </a:endParaRPr>
          </a:p>
        </p:txBody>
      </p:sp>
      <p:sp>
        <p:nvSpPr>
          <p:cNvPr id="594" name="Google Shape;594;p104"/>
          <p:cNvSpPr txBox="1">
            <a:spLocks noGrp="1"/>
          </p:cNvSpPr>
          <p:nvPr>
            <p:ph type="body" idx="2"/>
          </p:nvPr>
        </p:nvSpPr>
        <p:spPr>
          <a:xfrm>
            <a:off x="665905" y="1732750"/>
            <a:ext cx="81963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sz="2550"/>
              <a:t>“Scientific integrity is the adherence to professional practices, ethical behavior, and the principles of honesty and objectivity when conducting, managing, using the results of, and communicating about science and scientific activities. Inclusivity, transparency, and protection from inappropriate influence are hallmarks of scientific integrity.”</a:t>
            </a:r>
            <a:endParaRPr sz="2550"/>
          </a:p>
          <a:p>
            <a:pPr marL="0" marR="0" lvl="0" indent="0" algn="l" rtl="0">
              <a:lnSpc>
                <a:spcPct val="80000"/>
              </a:lnSpc>
              <a:spcBef>
                <a:spcPts val="480"/>
              </a:spcBef>
              <a:spcAft>
                <a:spcPts val="0"/>
              </a:spcAft>
              <a:buSzPts val="1018"/>
              <a:buNone/>
            </a:pPr>
            <a:endParaRPr sz="242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0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a:latin typeface="Encode Sans Black"/>
                <a:ea typeface="Encode Sans Black"/>
                <a:cs typeface="Encode Sans Black"/>
                <a:sym typeface="Encode Sans Black"/>
              </a:rPr>
              <a:t>Resources</a:t>
            </a:r>
            <a:endParaRPr>
              <a:latin typeface="Encode Sans Black"/>
              <a:ea typeface="Encode Sans Black"/>
              <a:cs typeface="Encode Sans Black"/>
              <a:sym typeface="Encode Sans Black"/>
            </a:endParaRPr>
          </a:p>
        </p:txBody>
      </p:sp>
      <p:sp>
        <p:nvSpPr>
          <p:cNvPr id="600" name="Google Shape;600;p105"/>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457200" marR="0" lvl="0" indent="-361950" algn="l" rtl="0">
              <a:lnSpc>
                <a:spcPct val="100000"/>
              </a:lnSpc>
              <a:spcBef>
                <a:spcPts val="1000"/>
              </a:spcBef>
              <a:spcAft>
                <a:spcPts val="0"/>
              </a:spcAft>
              <a:buSzPts val="2100"/>
              <a:buChar char="&gt;"/>
            </a:pPr>
            <a:r>
              <a:rPr lang="en" sz="2100" u="sng">
                <a:solidFill>
                  <a:schemeClr val="hlink"/>
                </a:solidFill>
                <a:hlinkClick r:id="rId3"/>
              </a:rPr>
              <a:t>NSF 2024 PAPPG On-Demand Webinar (3.12.24)</a:t>
            </a:r>
            <a:endParaRPr sz="2100"/>
          </a:p>
          <a:p>
            <a:pPr marL="457200" marR="0" lvl="0" indent="-368300" algn="l" rtl="0">
              <a:lnSpc>
                <a:spcPct val="100000"/>
              </a:lnSpc>
              <a:spcBef>
                <a:spcPts val="1000"/>
              </a:spcBef>
              <a:spcAft>
                <a:spcPts val="0"/>
              </a:spcAft>
              <a:buSzPts val="2200"/>
              <a:buChar char="&gt;"/>
            </a:pPr>
            <a:r>
              <a:rPr lang="en" sz="2200" u="sng">
                <a:solidFill>
                  <a:schemeClr val="hlink"/>
                </a:solidFill>
                <a:hlinkClick r:id="rId4"/>
              </a:rPr>
              <a:t>NSF - Summary of 2024 PAPPG Changes</a:t>
            </a:r>
            <a:endParaRPr sz="2200"/>
          </a:p>
          <a:p>
            <a:pPr marL="457200" lvl="0" indent="-368300" algn="l" rtl="0">
              <a:lnSpc>
                <a:spcPct val="100000"/>
              </a:lnSpc>
              <a:spcBef>
                <a:spcPts val="1000"/>
              </a:spcBef>
              <a:spcAft>
                <a:spcPts val="0"/>
              </a:spcAft>
              <a:buSzPts val="2200"/>
              <a:buChar char="&gt;"/>
            </a:pPr>
            <a:r>
              <a:rPr lang="en" sz="2100" u="sng">
                <a:solidFill>
                  <a:schemeClr val="accent5"/>
                </a:solidFill>
                <a:hlinkClick r:id="rId5">
                  <a:extLst>
                    <a:ext uri="{A12FA001-AC4F-418D-AE19-62706E023703}">
                      <ahyp:hlinkClr xmlns:ahyp="http://schemas.microsoft.com/office/drawing/2018/hyperlinkcolor" val="tx"/>
                    </a:ext>
                  </a:extLst>
                </a:hlinkClick>
              </a:rPr>
              <a:t>PAPPG 2024</a:t>
            </a:r>
            <a:r>
              <a:rPr lang="en" sz="2100" u="sng">
                <a:solidFill>
                  <a:schemeClr val="dk1"/>
                </a:solidFill>
              </a:rPr>
              <a:t>: Proposal Prep Instructions</a:t>
            </a:r>
            <a:endParaRPr sz="2100" u="sng">
              <a:solidFill>
                <a:schemeClr val="dk1"/>
              </a:solidFill>
            </a:endParaRPr>
          </a:p>
          <a:p>
            <a:pPr marL="457200" lvl="0" indent="-361950" algn="l" rtl="0">
              <a:lnSpc>
                <a:spcPct val="100000"/>
              </a:lnSpc>
              <a:spcBef>
                <a:spcPts val="1000"/>
              </a:spcBef>
              <a:spcAft>
                <a:spcPts val="0"/>
              </a:spcAft>
              <a:buClr>
                <a:schemeClr val="dk1"/>
              </a:buClr>
              <a:buSzPts val="2100"/>
              <a:buChar char="&gt;"/>
            </a:pPr>
            <a:r>
              <a:rPr lang="en" sz="2200" u="sng">
                <a:solidFill>
                  <a:schemeClr val="accent5"/>
                </a:solidFill>
                <a:hlinkClick r:id="rId6">
                  <a:extLst>
                    <a:ext uri="{A12FA001-AC4F-418D-AE19-62706E023703}">
                      <ahyp:hlinkClr xmlns:ahyp="http://schemas.microsoft.com/office/drawing/2018/hyperlinkcolor" val="tx"/>
                    </a:ext>
                  </a:extLst>
                </a:hlinkClick>
              </a:rPr>
              <a:t>Common Disclosure Forms</a:t>
            </a:r>
            <a:r>
              <a:rPr lang="en" sz="2100" u="sng">
                <a:solidFill>
                  <a:schemeClr val="dk1"/>
                </a:solidFill>
              </a:rPr>
              <a:t> and NSTC Tool for Pre-award &amp; Post-Award Disclosures</a:t>
            </a:r>
            <a:endParaRPr sz="2100" u="sng">
              <a:solidFill>
                <a:schemeClr val="dk1"/>
              </a:solidFill>
            </a:endParaRPr>
          </a:p>
          <a:p>
            <a:pPr marL="457200" lvl="0" indent="-393700" algn="l" rtl="0">
              <a:lnSpc>
                <a:spcPct val="100000"/>
              </a:lnSpc>
              <a:spcBef>
                <a:spcPts val="1000"/>
              </a:spcBef>
              <a:spcAft>
                <a:spcPts val="0"/>
              </a:spcAft>
              <a:buSzPts val="2600"/>
              <a:buChar char="&gt;"/>
            </a:pPr>
            <a:r>
              <a:rPr lang="en" sz="2200"/>
              <a:t>Characteristics of </a:t>
            </a:r>
            <a:r>
              <a:rPr lang="en" sz="2200" u="sng">
                <a:solidFill>
                  <a:schemeClr val="accent5"/>
                </a:solidFill>
                <a:hlinkClick r:id="rId7">
                  <a:extLst>
                    <a:ext uri="{A12FA001-AC4F-418D-AE19-62706E023703}">
                      <ahyp:hlinkClr xmlns:ahyp="http://schemas.microsoft.com/office/drawing/2018/hyperlinkcolor" val="tx"/>
                    </a:ext>
                  </a:extLst>
                </a:hlinkClick>
              </a:rPr>
              <a:t>Malign Foreign Talent Recruitment Program</a:t>
            </a:r>
            <a:r>
              <a:rPr lang="en" sz="2200"/>
              <a:t> </a:t>
            </a:r>
            <a:endParaRPr sz="2200"/>
          </a:p>
          <a:p>
            <a:pPr marL="457200" lvl="0" indent="-368300" algn="l" rtl="0">
              <a:lnSpc>
                <a:spcPct val="100000"/>
              </a:lnSpc>
              <a:spcBef>
                <a:spcPts val="1000"/>
              </a:spcBef>
              <a:spcAft>
                <a:spcPts val="0"/>
              </a:spcAft>
              <a:buSzPts val="2200"/>
              <a:buChar char="&gt;"/>
            </a:pPr>
            <a:r>
              <a:rPr lang="en" sz="2200" u="sng">
                <a:solidFill>
                  <a:schemeClr val="hlink"/>
                </a:solidFill>
                <a:hlinkClick r:id="rId8"/>
              </a:rPr>
              <a:t>Biographical Sketches</a:t>
            </a:r>
            <a:endParaRPr sz="2200"/>
          </a:p>
          <a:p>
            <a:pPr marL="457200" lvl="0" indent="-368300" algn="l" rtl="0">
              <a:lnSpc>
                <a:spcPct val="100000"/>
              </a:lnSpc>
              <a:spcBef>
                <a:spcPts val="1000"/>
              </a:spcBef>
              <a:spcAft>
                <a:spcPts val="0"/>
              </a:spcAft>
              <a:buSzPts val="2200"/>
              <a:buChar char="&gt;"/>
            </a:pPr>
            <a:r>
              <a:rPr lang="en" sz="2200" u="sng">
                <a:solidFill>
                  <a:schemeClr val="hlink"/>
                </a:solidFill>
                <a:hlinkClick r:id="rId9"/>
              </a:rPr>
              <a:t>Synergistic Activities</a:t>
            </a:r>
            <a:endParaRPr sz="2200"/>
          </a:p>
          <a:p>
            <a:pPr marL="457200" lvl="0" indent="-368300" algn="l" rtl="0">
              <a:lnSpc>
                <a:spcPct val="100000"/>
              </a:lnSpc>
              <a:spcBef>
                <a:spcPts val="1000"/>
              </a:spcBef>
              <a:spcAft>
                <a:spcPts val="1000"/>
              </a:spcAft>
              <a:buSzPts val="2200"/>
              <a:buChar char="&gt;"/>
            </a:pPr>
            <a:r>
              <a:rPr lang="en" sz="2200" u="sng">
                <a:solidFill>
                  <a:schemeClr val="hlink"/>
                </a:solidFill>
                <a:hlinkClick r:id="rId10"/>
              </a:rPr>
              <a:t>Current and Pending Support</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6"/>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3"/>
              </a:buClr>
              <a:buSzPts val="5000"/>
              <a:buNone/>
            </a:pPr>
            <a:r>
              <a:rPr lang="en">
                <a:latin typeface="Arial"/>
                <a:ea typeface="Arial"/>
                <a:cs typeface="Arial"/>
                <a:sym typeface="Arial"/>
              </a:rPr>
              <a:t>GCA UPDATE</a:t>
            </a:r>
            <a:endParaRPr>
              <a:latin typeface="Arial"/>
              <a:ea typeface="Arial"/>
              <a:cs typeface="Arial"/>
              <a:sym typeface="Arial"/>
            </a:endParaRPr>
          </a:p>
        </p:txBody>
      </p:sp>
      <p:sp>
        <p:nvSpPr>
          <p:cNvPr id="607" name="Google Shape;607;p106"/>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April 11, 2024</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Juan Lepez, Director</a:t>
            </a:r>
            <a:endParaRPr sz="1600" b="0" i="0" u="none" strike="noStrike" cap="none">
              <a:solidFill>
                <a:schemeClr val="lt2"/>
              </a:solidFill>
              <a:latin typeface="Arial"/>
              <a:ea typeface="Arial"/>
              <a:cs typeface="Arial"/>
              <a:sym typeface="Arial"/>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Grant &amp; Contract Accounting</a:t>
            </a:r>
            <a:endParaRPr sz="1600" b="0" i="0" u="none" strike="noStrike" cap="none">
              <a:solidFill>
                <a:schemeClr val="lt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0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AGENDA</a:t>
            </a:r>
            <a:endParaRPr/>
          </a:p>
        </p:txBody>
      </p:sp>
      <p:sp>
        <p:nvSpPr>
          <p:cNvPr id="614" name="Google Shape;614;p10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b="0"/>
              <a:t>Process Changes</a:t>
            </a:r>
            <a:endParaRPr/>
          </a:p>
          <a:p>
            <a:pPr marL="342900" lvl="0" indent="-342900" algn="l" rtl="0">
              <a:spcBef>
                <a:spcPts val="480"/>
              </a:spcBef>
              <a:spcAft>
                <a:spcPts val="0"/>
              </a:spcAft>
              <a:buClr>
                <a:srgbClr val="4B2E83"/>
              </a:buClr>
              <a:buSzPts val="2400"/>
              <a:buFont typeface="Merriweather Sans"/>
              <a:buChar char="&gt;"/>
            </a:pPr>
            <a:r>
              <a:rPr lang="en" b="0"/>
              <a:t>Updates on Known Issues</a:t>
            </a:r>
            <a:endParaRPr/>
          </a:p>
          <a:p>
            <a:pPr marL="342900" lvl="0" indent="-342900" algn="l" rtl="0">
              <a:spcBef>
                <a:spcPts val="480"/>
              </a:spcBef>
              <a:spcAft>
                <a:spcPts val="0"/>
              </a:spcAft>
              <a:buClr>
                <a:srgbClr val="4B2E83"/>
              </a:buClr>
              <a:buSzPts val="2400"/>
              <a:buFont typeface="Merriweather Sans"/>
              <a:buChar char="&gt;"/>
            </a:pPr>
            <a:r>
              <a:rPr lang="en" b="0"/>
              <a:t>New Grant Reports</a:t>
            </a:r>
            <a:endParaRPr/>
          </a:p>
          <a:p>
            <a:pPr marL="342900" lvl="0" indent="-342900" algn="l" rtl="0">
              <a:spcBef>
                <a:spcPts val="480"/>
              </a:spcBef>
              <a:spcAft>
                <a:spcPts val="0"/>
              </a:spcAft>
              <a:buClr>
                <a:srgbClr val="4B2E83"/>
              </a:buClr>
              <a:buSzPts val="2400"/>
              <a:buFont typeface="Merriweather Sans"/>
              <a:buChar char="&gt;"/>
            </a:pPr>
            <a:r>
              <a:rPr lang="en" b="0"/>
              <a:t>Web Updates</a:t>
            </a:r>
            <a:endParaRPr/>
          </a:p>
          <a:p>
            <a:pPr marL="342900" lvl="0" indent="-342900" algn="l" rtl="0">
              <a:spcBef>
                <a:spcPts val="480"/>
              </a:spcBef>
              <a:spcAft>
                <a:spcPts val="0"/>
              </a:spcAft>
              <a:buClr>
                <a:srgbClr val="4B2E83"/>
              </a:buClr>
              <a:buSzPts val="2400"/>
              <a:buFont typeface="Merriweather Sans"/>
              <a:buChar char="&gt;"/>
            </a:pPr>
            <a:r>
              <a:rPr lang="en" b="0"/>
              <a:t>Reminders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615" name="Google Shape;615;p10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0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PROCESS CHANGES</a:t>
            </a:r>
            <a:endParaRPr/>
          </a:p>
        </p:txBody>
      </p:sp>
      <p:sp>
        <p:nvSpPr>
          <p:cNvPr id="622" name="Google Shape;622;p108"/>
          <p:cNvSpPr txBox="1">
            <a:spLocks noGrp="1"/>
          </p:cNvSpPr>
          <p:nvPr>
            <p:ph type="body" idx="2"/>
          </p:nvPr>
        </p:nvSpPr>
        <p:spPr>
          <a:xfrm>
            <a:off x="669695" y="1715944"/>
            <a:ext cx="8175300" cy="403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New automated Workday lifecycle status change</a:t>
            </a:r>
            <a:endParaRPr/>
          </a:p>
          <a:p>
            <a:pPr marL="342900" lvl="0" indent="-342900" algn="l" rtl="0">
              <a:spcBef>
                <a:spcPts val="480"/>
              </a:spcBef>
              <a:spcAft>
                <a:spcPts val="0"/>
              </a:spcAft>
              <a:buClr>
                <a:srgbClr val="4B2E83"/>
              </a:buClr>
              <a:buSzPts val="2400"/>
              <a:buFont typeface="Merriweather Sans"/>
              <a:buChar char="&gt;"/>
            </a:pPr>
            <a:r>
              <a:rPr lang="en" b="0" i="1"/>
              <a:t>Expired </a:t>
            </a:r>
            <a:r>
              <a:rPr lang="en" b="0"/>
              <a:t>to </a:t>
            </a:r>
            <a:r>
              <a:rPr lang="en" b="0" i="1"/>
              <a:t>Closeout in Progress</a:t>
            </a:r>
            <a:endParaRPr b="0"/>
          </a:p>
          <a:p>
            <a:pPr marL="342900" lvl="0" indent="-342900" algn="l" rtl="0">
              <a:spcBef>
                <a:spcPts val="480"/>
              </a:spcBef>
              <a:spcAft>
                <a:spcPts val="0"/>
              </a:spcAft>
              <a:buClr>
                <a:srgbClr val="4B2E83"/>
              </a:buClr>
              <a:buSzPts val="2400"/>
              <a:buFont typeface="Merriweather Sans"/>
              <a:buChar char="&gt;"/>
            </a:pPr>
            <a:r>
              <a:rPr lang="en" b="0"/>
              <a:t>Started Monday April 8, 2024</a:t>
            </a:r>
            <a:endParaRPr/>
          </a:p>
          <a:p>
            <a:pPr marL="342900" lvl="0" indent="-342900" algn="l" rtl="0">
              <a:spcBef>
                <a:spcPts val="480"/>
              </a:spcBef>
              <a:spcAft>
                <a:spcPts val="0"/>
              </a:spcAft>
              <a:buClr>
                <a:srgbClr val="4B2E83"/>
              </a:buClr>
              <a:buSzPts val="2400"/>
              <a:buFont typeface="Merriweather Sans"/>
              <a:buChar char="&gt;"/>
            </a:pPr>
            <a:r>
              <a:rPr lang="en" b="0"/>
              <a:t>Occurs Mondays</a:t>
            </a:r>
            <a:endParaRPr/>
          </a:p>
          <a:p>
            <a:pPr marL="0" lvl="0" indent="0" algn="l" rtl="0">
              <a:spcBef>
                <a:spcPts val="480"/>
              </a:spcBef>
              <a:spcAft>
                <a:spcPts val="0"/>
              </a:spcAft>
              <a:buClr>
                <a:srgbClr val="4B2E83"/>
              </a:buClr>
              <a:buSzPts val="2400"/>
              <a:buNone/>
            </a:pPr>
            <a:r>
              <a:rPr lang="en" b="0"/>
              <a:t>after </a:t>
            </a:r>
            <a:r>
              <a:rPr lang="en" b="0" u="sng">
                <a:solidFill>
                  <a:schemeClr val="hlink"/>
                </a:solidFill>
                <a:hlinkClick r:id="rId3"/>
              </a:rPr>
              <a:t>Final Action Date</a:t>
            </a:r>
            <a:endParaRPr/>
          </a:p>
          <a:p>
            <a:pPr marL="342900" lvl="0" indent="-342900" algn="l" rtl="0">
              <a:spcBef>
                <a:spcPts val="480"/>
              </a:spcBef>
              <a:spcAft>
                <a:spcPts val="0"/>
              </a:spcAft>
              <a:buClr>
                <a:srgbClr val="4B2E83"/>
              </a:buClr>
              <a:buSzPts val="2400"/>
              <a:buFont typeface="Merriweather Sans"/>
              <a:buChar char="&gt;"/>
            </a:pPr>
            <a:r>
              <a:rPr lang="en" b="0"/>
              <a:t>Reduces manual entry </a:t>
            </a:r>
            <a:endParaRPr/>
          </a:p>
          <a:p>
            <a:pPr marL="0" lvl="0" indent="0" algn="l" rtl="0">
              <a:spcBef>
                <a:spcPts val="480"/>
              </a:spcBef>
              <a:spcAft>
                <a:spcPts val="0"/>
              </a:spcAft>
              <a:buClr>
                <a:srgbClr val="4B2E83"/>
              </a:buClr>
              <a:buSzPts val="2400"/>
              <a:buNone/>
            </a:pPr>
            <a:r>
              <a:rPr lang="en" b="0"/>
              <a:t>for GCA and likelihood of</a:t>
            </a:r>
            <a:endParaRPr/>
          </a:p>
          <a:p>
            <a:pPr marL="0" lvl="0" indent="0" algn="l" rtl="0">
              <a:spcBef>
                <a:spcPts val="480"/>
              </a:spcBef>
              <a:spcAft>
                <a:spcPts val="0"/>
              </a:spcAft>
              <a:buClr>
                <a:srgbClr val="4B2E83"/>
              </a:buClr>
              <a:buSzPts val="2400"/>
              <a:buNone/>
            </a:pPr>
            <a:r>
              <a:rPr lang="en" b="0"/>
              <a:t>unallowable charges</a:t>
            </a:r>
            <a:endParaRPr/>
          </a:p>
          <a:p>
            <a:pPr marL="0" lvl="0" indent="0" algn="l" rtl="0">
              <a:spcBef>
                <a:spcPts val="480"/>
              </a:spcBef>
              <a:spcAft>
                <a:spcPts val="0"/>
              </a:spcAft>
              <a:buClr>
                <a:srgbClr val="4B2E83"/>
              </a:buClr>
              <a:buSzPts val="2400"/>
              <a:buNone/>
            </a:pPr>
            <a:r>
              <a:rPr lang="en" b="0"/>
              <a:t>posting</a:t>
            </a:r>
            <a:endParaRPr/>
          </a:p>
          <a:p>
            <a:pPr marL="0" lvl="0" indent="0" algn="l" rtl="0">
              <a:spcBef>
                <a:spcPts val="480"/>
              </a:spcBef>
              <a:spcAft>
                <a:spcPts val="0"/>
              </a:spcAft>
              <a:buClr>
                <a:srgbClr val="4B2E83"/>
              </a:buClr>
              <a:buSzPts val="2400"/>
              <a:buNone/>
            </a:pPr>
            <a:endParaRPr b="0" u="sng">
              <a:solidFill>
                <a:schemeClr val="hlink"/>
              </a:solidFill>
              <a:hlinkClick r:id="rId3"/>
            </a:endParaRPr>
          </a:p>
          <a:p>
            <a:pPr marL="0" lvl="0" indent="0" algn="l" rtl="0">
              <a:spcBef>
                <a:spcPts val="480"/>
              </a:spcBef>
              <a:spcAft>
                <a:spcPts val="0"/>
              </a:spcAft>
              <a:buClr>
                <a:srgbClr val="4B2E83"/>
              </a:buClr>
              <a:buSzPts val="2400"/>
              <a:buNone/>
            </a:pPr>
            <a:endParaRPr b="0" u="sng">
              <a:solidFill>
                <a:schemeClr val="hlink"/>
              </a:solidFill>
              <a:hlinkClick r:id="rId3"/>
            </a:endParaRPr>
          </a:p>
        </p:txBody>
      </p:sp>
      <p:sp>
        <p:nvSpPr>
          <p:cNvPr id="623" name="Google Shape;623;p10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pic>
        <p:nvPicPr>
          <p:cNvPr id="624" name="Google Shape;624;p108" descr="Screenshot of Award Portal with red box around Final Action Date"/>
          <p:cNvPicPr preferRelativeResize="0"/>
          <p:nvPr/>
        </p:nvPicPr>
        <p:blipFill rotWithShape="1">
          <a:blip r:embed="rId4">
            <a:alphaModFix/>
          </a:blip>
          <a:srcRect/>
          <a:stretch/>
        </p:blipFill>
        <p:spPr>
          <a:xfrm>
            <a:off x="4499265" y="3096183"/>
            <a:ext cx="4156363" cy="279577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0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PROCESS CHANGES</a:t>
            </a:r>
            <a:endParaRPr/>
          </a:p>
        </p:txBody>
      </p:sp>
      <p:sp>
        <p:nvSpPr>
          <p:cNvPr id="631" name="Google Shape;631;p10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New </a:t>
            </a:r>
            <a:r>
              <a:rPr lang="en"/>
              <a:t>Pending Adjustment</a:t>
            </a:r>
            <a:r>
              <a:rPr lang="en" b="0"/>
              <a:t> Workday lifecycle status</a:t>
            </a:r>
            <a:endParaRPr/>
          </a:p>
          <a:p>
            <a:pPr marL="342900" lvl="0" indent="-342900" algn="l" rtl="0">
              <a:spcBef>
                <a:spcPts val="480"/>
              </a:spcBef>
              <a:spcAft>
                <a:spcPts val="0"/>
              </a:spcAft>
              <a:buClr>
                <a:srgbClr val="4B2E83"/>
              </a:buClr>
              <a:buSzPts val="2400"/>
              <a:buFont typeface="Merriweather Sans"/>
              <a:buChar char="&gt;"/>
            </a:pPr>
            <a:r>
              <a:rPr lang="en" b="0"/>
              <a:t>Will exclude award line from automated status change from </a:t>
            </a:r>
            <a:r>
              <a:rPr lang="en" b="0" i="1"/>
              <a:t>Expired </a:t>
            </a:r>
            <a:r>
              <a:rPr lang="en" b="0"/>
              <a:t>to </a:t>
            </a:r>
            <a:r>
              <a:rPr lang="en" b="0" i="1"/>
              <a:t>Closeout in Progress</a:t>
            </a:r>
            <a:endParaRPr b="0"/>
          </a:p>
          <a:p>
            <a:pPr marL="342900" lvl="0" indent="-342900" algn="l" rtl="0">
              <a:spcBef>
                <a:spcPts val="480"/>
              </a:spcBef>
              <a:spcAft>
                <a:spcPts val="0"/>
              </a:spcAft>
              <a:buClr>
                <a:srgbClr val="4B2E83"/>
              </a:buClr>
              <a:buSzPts val="2400"/>
              <a:buFont typeface="Merriweather Sans"/>
              <a:buChar char="&gt;"/>
            </a:pPr>
            <a:r>
              <a:rPr lang="en" b="0"/>
              <a:t>Campus will need to send Award Portal ticket to request new status</a:t>
            </a:r>
            <a:endParaRPr/>
          </a:p>
          <a:p>
            <a:pPr marL="742950" lvl="1" indent="-285750" algn="l" rtl="0">
              <a:spcBef>
                <a:spcPts val="400"/>
              </a:spcBef>
              <a:spcAft>
                <a:spcPts val="0"/>
              </a:spcAft>
              <a:buClr>
                <a:srgbClr val="4B2E83"/>
              </a:buClr>
              <a:buSzPts val="2000"/>
              <a:buFont typeface="Courier New"/>
              <a:buChar char="o"/>
            </a:pPr>
            <a:r>
              <a:rPr lang="en" b="0"/>
              <a:t>Include reason to keep award line open</a:t>
            </a:r>
            <a:endParaRPr/>
          </a:p>
          <a:p>
            <a:pPr marL="742950" lvl="1" indent="-285750" algn="l" rtl="0">
              <a:spcBef>
                <a:spcPts val="400"/>
              </a:spcBef>
              <a:spcAft>
                <a:spcPts val="0"/>
              </a:spcAft>
              <a:buClr>
                <a:srgbClr val="4B2E83"/>
              </a:buClr>
              <a:buSzPts val="2000"/>
              <a:buFont typeface="Courier New"/>
              <a:buChar char="o"/>
            </a:pPr>
            <a:r>
              <a:rPr lang="en" b="0"/>
              <a:t>May need to include sponsor approval</a:t>
            </a:r>
            <a:endParaRPr/>
          </a:p>
          <a:p>
            <a:pPr marL="342900" lvl="0" indent="-342900" algn="l" rtl="0">
              <a:spcBef>
                <a:spcPts val="480"/>
              </a:spcBef>
              <a:spcAft>
                <a:spcPts val="0"/>
              </a:spcAft>
              <a:buClr>
                <a:srgbClr val="4B2E83"/>
              </a:buClr>
              <a:buSzPts val="2400"/>
              <a:buFont typeface="Merriweather Sans"/>
              <a:buChar char="&gt;"/>
            </a:pPr>
            <a:r>
              <a:rPr lang="en" b="0"/>
              <a:t>Information about the automated status change and new status are available on </a:t>
            </a:r>
            <a:r>
              <a:rPr lang="en" b="0" u="sng">
                <a:solidFill>
                  <a:schemeClr val="hlink"/>
                </a:solidFill>
                <a:hlinkClick r:id="rId3"/>
              </a:rPr>
              <a:t>GCA Closing Your Award</a:t>
            </a:r>
            <a:r>
              <a:rPr lang="en" b="0"/>
              <a:t> webpage</a:t>
            </a:r>
            <a:endParaRPr/>
          </a:p>
        </p:txBody>
      </p:sp>
      <p:sp>
        <p:nvSpPr>
          <p:cNvPr id="632" name="Google Shape;632;p10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1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PROCESS CHANGES</a:t>
            </a:r>
            <a:endParaRPr/>
          </a:p>
        </p:txBody>
      </p:sp>
      <p:sp>
        <p:nvSpPr>
          <p:cNvPr id="639" name="Google Shape;639;p11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Requesting changes to Workday Awards</a:t>
            </a:r>
            <a:endParaRPr/>
          </a:p>
          <a:p>
            <a:pPr marL="342900" lvl="0" indent="-342900" algn="l" rtl="0">
              <a:spcBef>
                <a:spcPts val="480"/>
              </a:spcBef>
              <a:spcAft>
                <a:spcPts val="0"/>
              </a:spcAft>
              <a:buClr>
                <a:srgbClr val="4B2E83"/>
              </a:buClr>
              <a:buSzPts val="2400"/>
              <a:buFont typeface="Merriweather Sans"/>
              <a:buChar char="&gt;"/>
            </a:pPr>
            <a:r>
              <a:rPr lang="en" b="0"/>
              <a:t>SAGE GCA Only MOD with SAGE Budget</a:t>
            </a:r>
            <a:endParaRPr/>
          </a:p>
          <a:p>
            <a:pPr marL="742950" lvl="1" indent="-285750" algn="l" rtl="0">
              <a:spcBef>
                <a:spcPts val="400"/>
              </a:spcBef>
              <a:spcAft>
                <a:spcPts val="0"/>
              </a:spcAft>
              <a:buClr>
                <a:srgbClr val="4B2E83"/>
              </a:buClr>
              <a:buSzPts val="2000"/>
              <a:buFont typeface="Courier New"/>
              <a:buChar char="o"/>
            </a:pPr>
            <a:r>
              <a:rPr lang="en" b="0"/>
              <a:t>If request includes new award line</a:t>
            </a:r>
            <a:endParaRPr/>
          </a:p>
          <a:p>
            <a:pPr marL="342900" lvl="0" indent="-342900" algn="l" rtl="0">
              <a:spcBef>
                <a:spcPts val="480"/>
              </a:spcBef>
              <a:spcAft>
                <a:spcPts val="0"/>
              </a:spcAft>
              <a:buClr>
                <a:srgbClr val="4B2E83"/>
              </a:buClr>
              <a:buSzPts val="2400"/>
              <a:buFont typeface="Merriweather Sans"/>
              <a:buChar char="&gt;"/>
            </a:pPr>
            <a:r>
              <a:rPr lang="en" b="0"/>
              <a:t>SAGE GCA Only MOD with no SAGE Budget</a:t>
            </a:r>
            <a:endParaRPr/>
          </a:p>
          <a:p>
            <a:pPr marL="742950" lvl="1" indent="-285750" algn="l" rtl="0">
              <a:spcBef>
                <a:spcPts val="400"/>
              </a:spcBef>
              <a:spcAft>
                <a:spcPts val="0"/>
              </a:spcAft>
              <a:buClr>
                <a:srgbClr val="4B2E83"/>
              </a:buClr>
              <a:buSzPts val="2000"/>
              <a:buFont typeface="Courier New"/>
              <a:buChar char="o"/>
            </a:pPr>
            <a:r>
              <a:rPr lang="en" b="0"/>
              <a:t>May require attaching new forms (e.g. rebudgeting)</a:t>
            </a:r>
            <a:endParaRPr/>
          </a:p>
          <a:p>
            <a:pPr marL="742950" lvl="1" indent="-285750" algn="l" rtl="0">
              <a:spcBef>
                <a:spcPts val="400"/>
              </a:spcBef>
              <a:spcAft>
                <a:spcPts val="0"/>
              </a:spcAft>
              <a:buClr>
                <a:srgbClr val="4B2E83"/>
              </a:buClr>
              <a:buSzPts val="2000"/>
              <a:buFont typeface="Courier New"/>
              <a:buChar char="o"/>
            </a:pPr>
            <a:r>
              <a:rPr lang="en" b="0"/>
              <a:t>Allows campus to include approvers if needed</a:t>
            </a:r>
            <a:endParaRPr/>
          </a:p>
          <a:p>
            <a:pPr marL="742950" lvl="1" indent="-285750" algn="l" rtl="0">
              <a:spcBef>
                <a:spcPts val="400"/>
              </a:spcBef>
              <a:spcAft>
                <a:spcPts val="0"/>
              </a:spcAft>
              <a:buClr>
                <a:srgbClr val="4B2E83"/>
              </a:buClr>
              <a:buSzPts val="2000"/>
              <a:buFont typeface="Courier New"/>
              <a:buChar char="o"/>
            </a:pPr>
            <a:r>
              <a:rPr lang="en" b="0"/>
              <a:t>Better workflow for requests to be sent directly to GCA Award Setup Team</a:t>
            </a:r>
            <a:endParaRPr/>
          </a:p>
          <a:p>
            <a:pPr marL="742950" lvl="1" indent="-285750" algn="l" rtl="0">
              <a:spcBef>
                <a:spcPts val="400"/>
              </a:spcBef>
              <a:spcAft>
                <a:spcPts val="0"/>
              </a:spcAft>
              <a:buClr>
                <a:srgbClr val="4B2E83"/>
              </a:buClr>
              <a:buSzPts val="2000"/>
              <a:buFont typeface="Courier New"/>
              <a:buChar char="o"/>
            </a:pPr>
            <a:r>
              <a:rPr lang="en" b="0"/>
              <a:t>Provides more accurate workload picture for GCA</a:t>
            </a:r>
            <a:endParaRPr/>
          </a:p>
          <a:p>
            <a:pPr marL="342900" lvl="0" indent="-190500" algn="l" rtl="0">
              <a:spcBef>
                <a:spcPts val="480"/>
              </a:spcBef>
              <a:spcAft>
                <a:spcPts val="0"/>
              </a:spcAft>
              <a:buClr>
                <a:srgbClr val="4B2E83"/>
              </a:buClr>
              <a:buSzPts val="2400"/>
              <a:buFont typeface="Merriweather Sans"/>
              <a:buNone/>
            </a:pPr>
            <a:endParaRPr b="0"/>
          </a:p>
        </p:txBody>
      </p:sp>
      <p:sp>
        <p:nvSpPr>
          <p:cNvPr id="640" name="Google Shape;640;p11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1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PROCESS CHANGES</a:t>
            </a:r>
            <a:endParaRPr/>
          </a:p>
        </p:txBody>
      </p:sp>
      <p:sp>
        <p:nvSpPr>
          <p:cNvPr id="647" name="Google Shape;647;p11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Requesting Changes to Workday Awards</a:t>
            </a:r>
            <a:endParaRPr/>
          </a:p>
          <a:p>
            <a:pPr marL="342900" lvl="0" indent="-342900" algn="l" rtl="0">
              <a:spcBef>
                <a:spcPts val="480"/>
              </a:spcBef>
              <a:spcAft>
                <a:spcPts val="0"/>
              </a:spcAft>
              <a:buClr>
                <a:srgbClr val="4B2E83"/>
              </a:buClr>
              <a:buSzPts val="2400"/>
              <a:buFont typeface="Merriweather Sans"/>
              <a:buChar char="&gt;"/>
            </a:pPr>
            <a:r>
              <a:rPr lang="en" b="0"/>
              <a:t>New forms include:</a:t>
            </a:r>
            <a:endParaRPr/>
          </a:p>
          <a:p>
            <a:pPr marL="742950" lvl="1" indent="-285750" algn="l" rtl="0">
              <a:spcBef>
                <a:spcPts val="400"/>
              </a:spcBef>
              <a:spcAft>
                <a:spcPts val="0"/>
              </a:spcAft>
              <a:buClr>
                <a:srgbClr val="4B2E83"/>
              </a:buClr>
              <a:buSzPts val="2000"/>
              <a:buFont typeface="Courier New"/>
              <a:buChar char="o"/>
            </a:pPr>
            <a:r>
              <a:rPr lang="en" b="0"/>
              <a:t>Rebudgeting within one award line</a:t>
            </a:r>
            <a:endParaRPr/>
          </a:p>
          <a:p>
            <a:pPr marL="742950" lvl="1" indent="-285750" algn="l" rtl="0">
              <a:spcBef>
                <a:spcPts val="400"/>
              </a:spcBef>
              <a:spcAft>
                <a:spcPts val="0"/>
              </a:spcAft>
              <a:buClr>
                <a:srgbClr val="4B2E83"/>
              </a:buClr>
              <a:buSzPts val="2000"/>
              <a:buFont typeface="Courier New"/>
              <a:buChar char="o"/>
            </a:pPr>
            <a:r>
              <a:rPr lang="en" b="0"/>
              <a:t>Rebudgeting between multiple award lines</a:t>
            </a:r>
            <a:endParaRPr/>
          </a:p>
          <a:p>
            <a:pPr marL="742950" lvl="1" indent="-285750" algn="l" rtl="0">
              <a:spcBef>
                <a:spcPts val="400"/>
              </a:spcBef>
              <a:spcAft>
                <a:spcPts val="0"/>
              </a:spcAft>
              <a:buClr>
                <a:srgbClr val="4B2E83"/>
              </a:buClr>
              <a:buSzPts val="2000"/>
              <a:buFont typeface="Courier New"/>
              <a:buChar char="o"/>
            </a:pPr>
            <a:r>
              <a:rPr lang="en" b="0"/>
              <a:t>Changes to a non-primary award line (e.g. Cost Center)</a:t>
            </a:r>
            <a:endParaRPr/>
          </a:p>
          <a:p>
            <a:pPr marL="742950" lvl="1" indent="-158750" algn="l" rtl="0">
              <a:spcBef>
                <a:spcPts val="400"/>
              </a:spcBef>
              <a:spcAft>
                <a:spcPts val="0"/>
              </a:spcAft>
              <a:buClr>
                <a:srgbClr val="4B2E83"/>
              </a:buClr>
              <a:buSzPts val="2000"/>
              <a:buFont typeface="Courier New"/>
              <a:buNone/>
            </a:pPr>
            <a:endParaRPr b="0"/>
          </a:p>
          <a:p>
            <a:pPr marL="342900" lvl="0" indent="-342900" algn="l" rtl="0">
              <a:spcBef>
                <a:spcPts val="480"/>
              </a:spcBef>
              <a:spcAft>
                <a:spcPts val="0"/>
              </a:spcAft>
              <a:buClr>
                <a:srgbClr val="4B2E83"/>
              </a:buClr>
              <a:buSzPts val="2400"/>
              <a:buFont typeface="Merriweather Sans"/>
              <a:buChar char="&gt;"/>
            </a:pPr>
            <a:r>
              <a:rPr lang="en" b="0"/>
              <a:t>Forms and additional guidance will be available on </a:t>
            </a:r>
            <a:r>
              <a:rPr lang="en" b="0" u="sng">
                <a:solidFill>
                  <a:schemeClr val="hlink"/>
                </a:solidFill>
                <a:hlinkClick r:id="rId3"/>
              </a:rPr>
              <a:t>GCA Modifications</a:t>
            </a:r>
            <a:r>
              <a:rPr lang="en" b="0"/>
              <a:t> webpage by April 30</a:t>
            </a:r>
            <a:endParaRPr b="0">
              <a:highlight>
                <a:srgbClr val="FFFF00"/>
              </a:highlight>
            </a:endParaRPr>
          </a:p>
          <a:p>
            <a:pPr marL="342900" lvl="0" indent="-190500" algn="l" rtl="0">
              <a:spcBef>
                <a:spcPts val="480"/>
              </a:spcBef>
              <a:spcAft>
                <a:spcPts val="0"/>
              </a:spcAft>
              <a:buClr>
                <a:srgbClr val="4B2E83"/>
              </a:buClr>
              <a:buSzPts val="2400"/>
              <a:buFont typeface="Merriweather Sans"/>
              <a:buNone/>
            </a:pPr>
            <a:endParaRPr b="0"/>
          </a:p>
        </p:txBody>
      </p:sp>
      <p:sp>
        <p:nvSpPr>
          <p:cNvPr id="648" name="Google Shape;648;p11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94"/>
          <p:cNvSpPr/>
          <p:nvPr/>
        </p:nvSpPr>
        <p:spPr>
          <a:xfrm>
            <a:off x="7364275" y="5892375"/>
            <a:ext cx="1653000" cy="1073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1" name="Google Shape;521;p9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REMINDERS: </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Award Setup &amp; Modification Requests</a:t>
            </a:r>
            <a:endParaRPr>
              <a:latin typeface="Encode Sans Black"/>
              <a:ea typeface="Encode Sans Black"/>
              <a:cs typeface="Encode Sans Black"/>
              <a:sym typeface="Encode Sans Black"/>
            </a:endParaRPr>
          </a:p>
        </p:txBody>
      </p:sp>
      <p:sp>
        <p:nvSpPr>
          <p:cNvPr id="522" name="Google Shape;522;p94"/>
          <p:cNvSpPr txBox="1">
            <a:spLocks noGrp="1"/>
          </p:cNvSpPr>
          <p:nvPr>
            <p:ph type="body" idx="2"/>
          </p:nvPr>
        </p:nvSpPr>
        <p:spPr>
          <a:xfrm>
            <a:off x="410575" y="1431925"/>
            <a:ext cx="8733300" cy="5457300"/>
          </a:xfrm>
          <a:prstGeom prst="rect">
            <a:avLst/>
          </a:prstGeom>
        </p:spPr>
        <p:txBody>
          <a:bodyPr spcFirstLastPara="1" wrap="square" lIns="91425" tIns="91425" rIns="91425" bIns="91425" anchor="t" anchorCtr="0">
            <a:noAutofit/>
          </a:bodyPr>
          <a:lstStyle/>
          <a:p>
            <a:pPr marL="457200" lvl="0" indent="-361950" algn="l" rtl="0">
              <a:lnSpc>
                <a:spcPct val="115000"/>
              </a:lnSpc>
              <a:spcBef>
                <a:spcPts val="480"/>
              </a:spcBef>
              <a:spcAft>
                <a:spcPts val="0"/>
              </a:spcAft>
              <a:buSzPts val="2100"/>
              <a:buChar char="&gt;"/>
            </a:pPr>
            <a:r>
              <a:rPr lang="en" sz="2100" b="1"/>
              <a:t>Read Comments &amp; History</a:t>
            </a:r>
            <a:r>
              <a:rPr lang="en" sz="2100"/>
              <a:t> before you contact OSP/GCA</a:t>
            </a:r>
            <a:endParaRPr sz="2100"/>
          </a:p>
          <a:p>
            <a:pPr marL="457200" lvl="0" indent="-361950" algn="l" rtl="0">
              <a:lnSpc>
                <a:spcPct val="115000"/>
              </a:lnSpc>
              <a:spcBef>
                <a:spcPts val="0"/>
              </a:spcBef>
              <a:spcAft>
                <a:spcPts val="0"/>
              </a:spcAft>
              <a:buSzPts val="2100"/>
              <a:buChar char="&gt;"/>
            </a:pPr>
            <a:r>
              <a:rPr lang="en" sz="2100" b="1"/>
              <a:t>MODs: Include links to SAGE Budget Snapshot URLs</a:t>
            </a:r>
            <a:endParaRPr sz="2100" b="1"/>
          </a:p>
          <a:p>
            <a:pPr marL="914400" lvl="1" indent="-361950" algn="l" rtl="0">
              <a:lnSpc>
                <a:spcPct val="115000"/>
              </a:lnSpc>
              <a:spcBef>
                <a:spcPts val="0"/>
              </a:spcBef>
              <a:spcAft>
                <a:spcPts val="0"/>
              </a:spcAft>
              <a:buSzPts val="2100"/>
              <a:buChar char="–"/>
            </a:pPr>
            <a:r>
              <a:rPr lang="en" sz="2100" u="sng">
                <a:solidFill>
                  <a:schemeClr val="accent6"/>
                </a:solidFill>
                <a:hlinkClick r:id="rId3">
                  <a:extLst>
                    <a:ext uri="{A12FA001-AC4F-418D-AE19-62706E023703}">
                      <ahyp:hlinkClr xmlns:ahyp="http://schemas.microsoft.com/office/drawing/2018/hyperlinkcolor" val="tx"/>
                    </a:ext>
                  </a:extLst>
                </a:hlinkClick>
              </a:rPr>
              <a:t>How to Make a SAGE Budget Snapshot</a:t>
            </a:r>
            <a:endParaRPr sz="2100"/>
          </a:p>
          <a:p>
            <a:pPr marL="457200" lvl="0" indent="-361950" algn="l" rtl="0">
              <a:lnSpc>
                <a:spcPct val="115000"/>
              </a:lnSpc>
              <a:spcBef>
                <a:spcPts val="480"/>
              </a:spcBef>
              <a:spcAft>
                <a:spcPts val="0"/>
              </a:spcAft>
              <a:buSzPts val="2100"/>
              <a:buChar char="&gt;"/>
            </a:pPr>
            <a:r>
              <a:rPr lang="en" sz="2100" b="1"/>
              <a:t>Change SAGE Budget Worksheet name </a:t>
            </a:r>
            <a:r>
              <a:rPr lang="en" sz="2100"/>
              <a:t>from “Primary Worksheet”</a:t>
            </a:r>
            <a:r>
              <a:rPr lang="en" sz="2100" b="1"/>
              <a:t> </a:t>
            </a:r>
            <a:r>
              <a:rPr lang="en" sz="2100"/>
              <a:t>to something meaningful before submitting</a:t>
            </a:r>
            <a:endParaRPr sz="2100"/>
          </a:p>
          <a:p>
            <a:pPr marL="457200" lvl="0" indent="-361950" algn="l" rtl="0">
              <a:lnSpc>
                <a:spcPct val="115000"/>
              </a:lnSpc>
              <a:spcBef>
                <a:spcPts val="480"/>
              </a:spcBef>
              <a:spcAft>
                <a:spcPts val="0"/>
              </a:spcAft>
              <a:buSzPts val="2100"/>
              <a:buChar char="&gt;"/>
            </a:pPr>
            <a:r>
              <a:rPr lang="en" sz="2100" b="1"/>
              <a:t>Job Aid</a:t>
            </a:r>
            <a:r>
              <a:rPr lang="en" sz="2100"/>
              <a:t>: </a:t>
            </a:r>
            <a:r>
              <a:rPr lang="en" sz="2100" u="sng">
                <a:solidFill>
                  <a:schemeClr val="accent6"/>
                </a:solidFill>
                <a:hlinkClick r:id="rId4">
                  <a:extLst>
                    <a:ext uri="{A12FA001-AC4F-418D-AE19-62706E023703}">
                      <ahyp:hlinkClr xmlns:ahyp="http://schemas.microsoft.com/office/drawing/2018/hyperlinkcolor" val="tx"/>
                    </a:ext>
                  </a:extLst>
                </a:hlinkClick>
              </a:rPr>
              <a:t>Difference Between Award Budget and Sponsor Award</a:t>
            </a:r>
            <a:endParaRPr sz="2100">
              <a:solidFill>
                <a:schemeClr val="accent6"/>
              </a:solidFill>
            </a:endParaRPr>
          </a:p>
          <a:p>
            <a:pPr marL="457200" lvl="0" indent="-361950" algn="l" rtl="0">
              <a:lnSpc>
                <a:spcPct val="115000"/>
              </a:lnSpc>
              <a:spcBef>
                <a:spcPts val="480"/>
              </a:spcBef>
              <a:spcAft>
                <a:spcPts val="0"/>
              </a:spcAft>
              <a:buSzPts val="2100"/>
              <a:buChar char="&gt;"/>
            </a:pPr>
            <a:r>
              <a:rPr lang="en" sz="2100"/>
              <a:t>Need to change a Grant Name in WD? </a:t>
            </a:r>
            <a:endParaRPr sz="2100"/>
          </a:p>
          <a:p>
            <a:pPr marL="914400" lvl="1" indent="-361950" algn="l" rtl="0">
              <a:lnSpc>
                <a:spcPct val="115000"/>
              </a:lnSpc>
              <a:spcBef>
                <a:spcPts val="400"/>
              </a:spcBef>
              <a:spcAft>
                <a:spcPts val="0"/>
              </a:spcAft>
              <a:buSzPts val="2100"/>
              <a:buChar char="–"/>
            </a:pPr>
            <a:r>
              <a:rPr lang="en" sz="2100"/>
              <a:t>Send </a:t>
            </a:r>
            <a:r>
              <a:rPr lang="en" sz="2100" u="sng">
                <a:solidFill>
                  <a:schemeClr val="accent6"/>
                </a:solidFill>
                <a:hlinkClick r:id="rId5">
                  <a:extLst>
                    <a:ext uri="{A12FA001-AC4F-418D-AE19-62706E023703}">
                      <ahyp:hlinkClr xmlns:ahyp="http://schemas.microsoft.com/office/drawing/2018/hyperlinkcolor" val="tx"/>
                    </a:ext>
                  </a:extLst>
                </a:hlinkClick>
              </a:rPr>
              <a:t>GCA Only MOD</a:t>
            </a:r>
            <a:endParaRPr sz="2100">
              <a:solidFill>
                <a:schemeClr val="accent6"/>
              </a:solidFill>
            </a:endParaRPr>
          </a:p>
          <a:p>
            <a:pPr marL="457200" lvl="0" indent="-361950" algn="l" rtl="0">
              <a:lnSpc>
                <a:spcPct val="115000"/>
              </a:lnSpc>
              <a:spcBef>
                <a:spcPts val="0"/>
              </a:spcBef>
              <a:spcAft>
                <a:spcPts val="0"/>
              </a:spcAft>
              <a:buSzPts val="2100"/>
              <a:buChar char="&gt;"/>
            </a:pPr>
            <a:r>
              <a:rPr lang="en" sz="2100" b="1"/>
              <a:t>Weekly SAGE Office Hours: </a:t>
            </a:r>
            <a:r>
              <a:rPr lang="en" sz="2100" u="sng">
                <a:solidFill>
                  <a:schemeClr val="accent6"/>
                </a:solidFill>
                <a:hlinkClick r:id="rId6">
                  <a:extLst>
                    <a:ext uri="{A12FA001-AC4F-418D-AE19-62706E023703}">
                      <ahyp:hlinkClr xmlns:ahyp="http://schemas.microsoft.com/office/drawing/2018/hyperlinkcolor" val="tx"/>
                    </a:ext>
                  </a:extLst>
                </a:hlinkClick>
              </a:rPr>
              <a:t>Schedule</a:t>
            </a:r>
            <a:endParaRPr sz="2100">
              <a:solidFill>
                <a:schemeClr val="accent6"/>
              </a:solidFill>
            </a:endParaRPr>
          </a:p>
          <a:p>
            <a:pPr marL="457200" lvl="0" indent="-361950" algn="l" rtl="0">
              <a:lnSpc>
                <a:spcPct val="115000"/>
              </a:lnSpc>
              <a:spcBef>
                <a:spcPts val="0"/>
              </a:spcBef>
              <a:spcAft>
                <a:spcPts val="0"/>
              </a:spcAft>
              <a:buSzPts val="2100"/>
              <a:buChar char="&gt;"/>
            </a:pPr>
            <a:r>
              <a:rPr lang="en" sz="2100" b="1">
                <a:solidFill>
                  <a:srgbClr val="4B2E83"/>
                </a:solidFill>
              </a:rPr>
              <a:t>New reporting tools</a:t>
            </a:r>
            <a:r>
              <a:rPr lang="en" sz="2100"/>
              <a:t>: </a:t>
            </a:r>
            <a:r>
              <a:rPr lang="en" sz="2100" u="sng">
                <a:solidFill>
                  <a:schemeClr val="accent6"/>
                </a:solidFill>
                <a:hlinkClick r:id="rId7">
                  <a:extLst>
                    <a:ext uri="{A12FA001-AC4F-418D-AE19-62706E023703}">
                      <ahyp:hlinkClr xmlns:ahyp="http://schemas.microsoft.com/office/drawing/2018/hyperlinkcolor" val="tx"/>
                    </a:ext>
                  </a:extLst>
                </a:hlinkClick>
              </a:rPr>
              <a:t>PI Dashboard, </a:t>
            </a:r>
            <a:br>
              <a:rPr lang="en" sz="2100" u="sng">
                <a:solidFill>
                  <a:schemeClr val="accent6"/>
                </a:solidFill>
                <a:hlinkClick r:id="rId7">
                  <a:extLst>
                    <a:ext uri="{A12FA001-AC4F-418D-AE19-62706E023703}">
                      <ahyp:hlinkClr xmlns:ahyp="http://schemas.microsoft.com/office/drawing/2018/hyperlinkcolor" val="tx"/>
                    </a:ext>
                  </a:extLst>
                </a:hlinkClick>
              </a:rPr>
            </a:br>
            <a:r>
              <a:rPr lang="en" sz="2100" u="sng">
                <a:solidFill>
                  <a:schemeClr val="accent6"/>
                </a:solidFill>
                <a:hlinkClick r:id="rId7">
                  <a:extLst>
                    <a:ext uri="{A12FA001-AC4F-418D-AE19-62706E023703}">
                      <ahyp:hlinkClr xmlns:ahyp="http://schemas.microsoft.com/office/drawing/2018/hyperlinkcolor" val="tx"/>
                    </a:ext>
                  </a:extLst>
                </a:hlinkClick>
              </a:rPr>
              <a:t>Grant Planning &amp; Forecasting, Post Award Dashboard</a:t>
            </a:r>
            <a:br>
              <a:rPr lang="en" sz="2100">
                <a:solidFill>
                  <a:schemeClr val="accent6"/>
                </a:solidFill>
              </a:rPr>
            </a:br>
            <a:endParaRPr sz="2100">
              <a:solidFill>
                <a:schemeClr val="accent6"/>
              </a:solidFill>
            </a:endParaRPr>
          </a:p>
          <a:p>
            <a:pPr marL="0" lvl="0" indent="0" algn="l" rtl="0">
              <a:lnSpc>
                <a:spcPct val="115000"/>
              </a:lnSpc>
              <a:spcBef>
                <a:spcPts val="0"/>
              </a:spcBef>
              <a:spcAft>
                <a:spcPts val="0"/>
              </a:spcAft>
              <a:buNone/>
            </a:pPr>
            <a:r>
              <a:rPr lang="en" sz="2100" u="sng">
                <a:solidFill>
                  <a:schemeClr val="accent6"/>
                </a:solidFill>
                <a:hlinkClick r:id="rId8">
                  <a:extLst>
                    <a:ext uri="{A12FA001-AC4F-418D-AE19-62706E023703}">
                      <ahyp:hlinkClr xmlns:ahyp="http://schemas.microsoft.com/office/drawing/2018/hyperlinkcolor" val="tx"/>
                    </a:ext>
                  </a:extLst>
                </a:hlinkClick>
              </a:rPr>
              <a:t>Tips for Success: Award Setup &amp; Modifications Requests in SAGE</a:t>
            </a:r>
            <a:endParaRPr sz="2100">
              <a:solidFill>
                <a:schemeClr val="accent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1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KNOWN ISSUES UPDATES</a:t>
            </a:r>
            <a:endParaRPr/>
          </a:p>
        </p:txBody>
      </p:sp>
      <p:sp>
        <p:nvSpPr>
          <p:cNvPr id="655" name="Google Shape;655;p112"/>
          <p:cNvSpPr txBox="1">
            <a:spLocks noGrp="1"/>
          </p:cNvSpPr>
          <p:nvPr>
            <p:ph type="body" idx="2"/>
          </p:nvPr>
        </p:nvSpPr>
        <p:spPr>
          <a:xfrm>
            <a:off x="669465" y="1716405"/>
            <a:ext cx="8186100" cy="458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Company issues in Workday</a:t>
            </a:r>
            <a:endParaRPr/>
          </a:p>
          <a:p>
            <a:pPr marL="342900" lvl="0" indent="-342900" algn="l" rtl="0">
              <a:spcBef>
                <a:spcPts val="480"/>
              </a:spcBef>
              <a:spcAft>
                <a:spcPts val="0"/>
              </a:spcAft>
              <a:buClr>
                <a:srgbClr val="4B2E83"/>
              </a:buClr>
              <a:buSzPts val="2400"/>
              <a:buFont typeface="Merriweather Sans"/>
              <a:buChar char="&gt;"/>
            </a:pPr>
            <a:r>
              <a:rPr lang="en" b="0"/>
              <a:t>Issues can happen when GCA changes Award Line Cost Center from UW1861 to/from SOM. Examples of issues we’ve come across include:</a:t>
            </a:r>
            <a:endParaRPr/>
          </a:p>
          <a:p>
            <a:pPr marL="1143000" lvl="2" indent="-228600" algn="l" rtl="0">
              <a:spcBef>
                <a:spcPts val="360"/>
              </a:spcBef>
              <a:spcAft>
                <a:spcPts val="0"/>
              </a:spcAft>
              <a:buClr>
                <a:srgbClr val="4B2E83"/>
              </a:buClr>
              <a:buSzPts val="1800"/>
              <a:buChar char="&gt;"/>
            </a:pPr>
            <a:r>
              <a:rPr lang="en" b="0"/>
              <a:t>Posting expenses</a:t>
            </a:r>
            <a:endParaRPr/>
          </a:p>
          <a:p>
            <a:pPr marL="1143000" lvl="2" indent="-228600" algn="l" rtl="0">
              <a:spcBef>
                <a:spcPts val="360"/>
              </a:spcBef>
              <a:spcAft>
                <a:spcPts val="0"/>
              </a:spcAft>
              <a:buClr>
                <a:srgbClr val="4B2E83"/>
              </a:buClr>
              <a:buSzPts val="1800"/>
              <a:buChar char="&gt;"/>
            </a:pPr>
            <a:r>
              <a:rPr lang="en" b="0"/>
              <a:t>Letter of credit drawdowns and cash application</a:t>
            </a:r>
            <a:endParaRPr/>
          </a:p>
          <a:p>
            <a:pPr marL="1143000" lvl="2" indent="-228600" algn="l" rtl="0">
              <a:spcBef>
                <a:spcPts val="360"/>
              </a:spcBef>
              <a:spcAft>
                <a:spcPts val="0"/>
              </a:spcAft>
              <a:buClr>
                <a:srgbClr val="4B2E83"/>
              </a:buClr>
              <a:buSzPts val="1800"/>
              <a:buChar char="&gt;"/>
            </a:pPr>
            <a:r>
              <a:rPr lang="en" b="0"/>
              <a:t>Generating sponsor invoices</a:t>
            </a:r>
            <a:endParaRPr/>
          </a:p>
        </p:txBody>
      </p:sp>
      <p:sp>
        <p:nvSpPr>
          <p:cNvPr id="656" name="Google Shape;656;p11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1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KNOWN ISSUES UPDATES</a:t>
            </a:r>
            <a:endParaRPr/>
          </a:p>
        </p:txBody>
      </p:sp>
      <p:sp>
        <p:nvSpPr>
          <p:cNvPr id="663" name="Google Shape;663;p113"/>
          <p:cNvSpPr txBox="1">
            <a:spLocks noGrp="1"/>
          </p:cNvSpPr>
          <p:nvPr>
            <p:ph type="body" idx="2"/>
          </p:nvPr>
        </p:nvSpPr>
        <p:spPr>
          <a:xfrm>
            <a:off x="669465" y="1716405"/>
            <a:ext cx="8186100" cy="458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Company issues in Workday</a:t>
            </a:r>
            <a:endParaRPr/>
          </a:p>
          <a:p>
            <a:pPr marL="342900" lvl="0" indent="-342900" algn="l" rtl="0">
              <a:spcBef>
                <a:spcPts val="480"/>
              </a:spcBef>
              <a:spcAft>
                <a:spcPts val="0"/>
              </a:spcAft>
              <a:buClr>
                <a:srgbClr val="4B2E83"/>
              </a:buClr>
              <a:buSzPts val="2400"/>
              <a:buFont typeface="Merriweather Sans"/>
              <a:buChar char="&gt;"/>
            </a:pPr>
            <a:r>
              <a:rPr lang="en" b="0"/>
              <a:t>Award line cost center, grant cost center, and award line company must all match</a:t>
            </a:r>
            <a:endParaRPr b="0"/>
          </a:p>
          <a:p>
            <a:pPr marL="1143000" lvl="2" indent="-228600" algn="l" rtl="0">
              <a:spcBef>
                <a:spcPts val="360"/>
              </a:spcBef>
              <a:spcAft>
                <a:spcPts val="0"/>
              </a:spcAft>
              <a:buClr>
                <a:srgbClr val="4B2E83"/>
              </a:buClr>
              <a:buSzPts val="1800"/>
              <a:buChar char="&gt;"/>
            </a:pPr>
            <a:r>
              <a:rPr lang="en" b="0"/>
              <a:t>Critical that these are set up correctly from the beginning</a:t>
            </a:r>
            <a:endParaRPr/>
          </a:p>
          <a:p>
            <a:pPr marL="1143000" lvl="2" indent="-228600" algn="l" rtl="0">
              <a:spcBef>
                <a:spcPts val="360"/>
              </a:spcBef>
              <a:spcAft>
                <a:spcPts val="0"/>
              </a:spcAft>
              <a:buClr>
                <a:srgbClr val="4B2E83"/>
              </a:buClr>
              <a:buSzPts val="1800"/>
              <a:buChar char="&gt;"/>
            </a:pPr>
            <a:r>
              <a:rPr lang="en" b="0"/>
              <a:t>Cost centers should likely not be listed under the two companies (UW1861 &amp; SOM)</a:t>
            </a:r>
            <a:endParaRPr/>
          </a:p>
          <a:p>
            <a:pPr marL="342900" lvl="0" indent="-342900" algn="l" rtl="0">
              <a:spcBef>
                <a:spcPts val="480"/>
              </a:spcBef>
              <a:spcAft>
                <a:spcPts val="0"/>
              </a:spcAft>
              <a:buClr>
                <a:srgbClr val="4B2E83"/>
              </a:buClr>
              <a:buSzPts val="2400"/>
              <a:buFont typeface="Merriweather Sans"/>
              <a:buChar char="&gt;"/>
            </a:pPr>
            <a:r>
              <a:rPr lang="en" b="0"/>
              <a:t>GCA still researching and working with Financial Application Management team to document impacts and create process documentation</a:t>
            </a:r>
            <a:endParaRPr b="0"/>
          </a:p>
        </p:txBody>
      </p:sp>
      <p:sp>
        <p:nvSpPr>
          <p:cNvPr id="664" name="Google Shape;664;p11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1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KNOWN ISSUES UPDATES</a:t>
            </a:r>
            <a:endParaRPr/>
          </a:p>
        </p:txBody>
      </p:sp>
      <p:sp>
        <p:nvSpPr>
          <p:cNvPr id="671" name="Google Shape;671;p11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Issue - PAAs were posting in Closeout in Progress</a:t>
            </a:r>
            <a:endParaRPr/>
          </a:p>
          <a:p>
            <a:pPr marL="342900" lvl="0" indent="-342900" algn="l" rtl="0">
              <a:spcBef>
                <a:spcPts val="480"/>
              </a:spcBef>
              <a:spcAft>
                <a:spcPts val="0"/>
              </a:spcAft>
              <a:buClr>
                <a:srgbClr val="4B2E83"/>
              </a:buClr>
              <a:buSzPts val="2400"/>
              <a:buFont typeface="Merriweather Sans"/>
              <a:buChar char="&gt;"/>
            </a:pPr>
            <a:r>
              <a:rPr lang="en" b="0"/>
              <a:t>Update - This has been corrected in Workday. PAAs can no longer post to an award line in Closeout in Progress status</a:t>
            </a:r>
            <a:endParaRPr/>
          </a:p>
          <a:p>
            <a:pPr marL="342900" lvl="0" indent="-342900" algn="l" rtl="0">
              <a:spcBef>
                <a:spcPts val="480"/>
              </a:spcBef>
              <a:spcAft>
                <a:spcPts val="0"/>
              </a:spcAft>
              <a:buClr>
                <a:srgbClr val="4B2E83"/>
              </a:buClr>
              <a:buSzPts val="2400"/>
              <a:buFont typeface="Merriweather Sans"/>
              <a:buChar char="&gt;"/>
            </a:pPr>
            <a:r>
              <a:rPr lang="en" b="0"/>
              <a:t>Visit the </a:t>
            </a:r>
            <a:r>
              <a:rPr lang="en" b="0" u="sng">
                <a:solidFill>
                  <a:schemeClr val="hlink"/>
                </a:solidFill>
                <a:hlinkClick r:id="rId3"/>
              </a:rPr>
              <a:t>GCA Known Issues</a:t>
            </a:r>
            <a:r>
              <a:rPr lang="en" b="0"/>
              <a:t> webpage for updates on other issues</a:t>
            </a:r>
            <a:endParaRPr/>
          </a:p>
          <a:p>
            <a:pPr marL="0" lvl="0" indent="0" algn="l" rtl="0">
              <a:spcBef>
                <a:spcPts val="480"/>
              </a:spcBef>
              <a:spcAft>
                <a:spcPts val="0"/>
              </a:spcAft>
              <a:buClr>
                <a:srgbClr val="4B2E83"/>
              </a:buClr>
              <a:buSzPts val="2400"/>
              <a:buNone/>
            </a:pPr>
            <a:endParaRPr/>
          </a:p>
          <a:p>
            <a:pPr marL="342900" lvl="0" indent="-190500" algn="l" rtl="0">
              <a:spcBef>
                <a:spcPts val="480"/>
              </a:spcBef>
              <a:spcAft>
                <a:spcPts val="0"/>
              </a:spcAft>
              <a:buClr>
                <a:srgbClr val="4B2E83"/>
              </a:buClr>
              <a:buSzPts val="2400"/>
              <a:buFont typeface="Merriweather Sans"/>
              <a:buNone/>
            </a:pPr>
            <a:endParaRPr/>
          </a:p>
        </p:txBody>
      </p:sp>
      <p:sp>
        <p:nvSpPr>
          <p:cNvPr id="672" name="Google Shape;672;p11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1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NEW REPORTS</a:t>
            </a:r>
            <a:endParaRPr/>
          </a:p>
        </p:txBody>
      </p:sp>
      <p:sp>
        <p:nvSpPr>
          <p:cNvPr id="679" name="Google Shape;679;p11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Award Reconciliation Plan Workday Report (R1536)</a:t>
            </a:r>
            <a:endParaRPr/>
          </a:p>
          <a:p>
            <a:pPr marL="742950" lvl="1" indent="-285750" algn="l" rtl="0">
              <a:spcBef>
                <a:spcPts val="400"/>
              </a:spcBef>
              <a:spcAft>
                <a:spcPts val="0"/>
              </a:spcAft>
              <a:buClr>
                <a:srgbClr val="4B2E83"/>
              </a:buClr>
              <a:buSzPts val="2000"/>
              <a:buFont typeface="Courier New"/>
              <a:buChar char="o"/>
            </a:pPr>
            <a:r>
              <a:rPr lang="en" b="0"/>
              <a:t>Compares plan amounts to award line amounts</a:t>
            </a:r>
            <a:endParaRPr/>
          </a:p>
          <a:p>
            <a:pPr marL="742950" lvl="1" indent="-285750" algn="l" rtl="0">
              <a:spcBef>
                <a:spcPts val="400"/>
              </a:spcBef>
              <a:spcAft>
                <a:spcPts val="0"/>
              </a:spcAft>
              <a:buClr>
                <a:srgbClr val="4B2E83"/>
              </a:buClr>
              <a:buSzPts val="2000"/>
              <a:buFont typeface="Courier New"/>
              <a:buChar char="o"/>
            </a:pPr>
            <a:r>
              <a:rPr lang="en" b="0"/>
              <a:t>Useful for carryover, rebudgeting funds between award lines</a:t>
            </a:r>
            <a:endParaRPr/>
          </a:p>
          <a:p>
            <a:pPr marL="742950" lvl="1" indent="-285750" algn="l" rtl="0">
              <a:spcBef>
                <a:spcPts val="400"/>
              </a:spcBef>
              <a:spcAft>
                <a:spcPts val="0"/>
              </a:spcAft>
              <a:buClr>
                <a:srgbClr val="4B2E83"/>
              </a:buClr>
              <a:buSzPts val="2000"/>
              <a:buFont typeface="Courier New"/>
              <a:buChar char="o"/>
            </a:pPr>
            <a:r>
              <a:rPr lang="en" b="0"/>
              <a:t>Job aid is currently in progress</a:t>
            </a:r>
            <a:endParaRPr/>
          </a:p>
          <a:p>
            <a:pPr marL="0" lvl="0" indent="0" algn="l" rtl="0">
              <a:spcBef>
                <a:spcPts val="480"/>
              </a:spcBef>
              <a:spcAft>
                <a:spcPts val="0"/>
              </a:spcAft>
              <a:buClr>
                <a:srgbClr val="4B2E83"/>
              </a:buClr>
              <a:buSzPts val="2400"/>
              <a:buNone/>
            </a:pPr>
            <a:endParaRPr b="0"/>
          </a:p>
          <a:p>
            <a:pPr marL="0" lvl="0" indent="0" algn="l" rtl="0">
              <a:spcBef>
                <a:spcPts val="480"/>
              </a:spcBef>
              <a:spcAft>
                <a:spcPts val="0"/>
              </a:spcAft>
              <a:buClr>
                <a:srgbClr val="4B2E83"/>
              </a:buClr>
              <a:buSzPts val="2400"/>
              <a:buNone/>
            </a:pPr>
            <a:r>
              <a:rPr lang="en" b="0"/>
              <a:t>Actual vs. Calculated F&amp;A Report (</a:t>
            </a:r>
            <a:r>
              <a:rPr lang="en" b="0" u="sng">
                <a:solidFill>
                  <a:schemeClr val="hlink"/>
                </a:solidFill>
                <a:hlinkClick r:id="rId3"/>
              </a:rPr>
              <a:t>BI Portal</a:t>
            </a:r>
            <a:r>
              <a:rPr lang="en" b="0"/>
              <a:t>)</a:t>
            </a:r>
            <a:endParaRPr/>
          </a:p>
          <a:p>
            <a:pPr marL="742950" lvl="1" indent="-285750" algn="l" rtl="0">
              <a:spcBef>
                <a:spcPts val="400"/>
              </a:spcBef>
              <a:spcAft>
                <a:spcPts val="0"/>
              </a:spcAft>
              <a:buClr>
                <a:srgbClr val="4B2E83"/>
              </a:buClr>
              <a:buSzPts val="2000"/>
              <a:buFont typeface="Courier New"/>
              <a:buChar char="o"/>
            </a:pPr>
            <a:r>
              <a:rPr lang="en" b="0"/>
              <a:t>Purpose: compares actual F&amp;A expenses to calculated F&amp;A</a:t>
            </a:r>
            <a:endParaRPr b="0">
              <a:solidFill>
                <a:srgbClr val="33006F"/>
              </a:solidFill>
            </a:endParaRPr>
          </a:p>
          <a:p>
            <a:pPr marL="742950" lvl="1" indent="-285750" algn="l" rtl="0">
              <a:spcBef>
                <a:spcPts val="400"/>
              </a:spcBef>
              <a:spcAft>
                <a:spcPts val="0"/>
              </a:spcAft>
              <a:buClr>
                <a:srgbClr val="4B2E83"/>
              </a:buClr>
              <a:buSzPts val="2000"/>
              <a:buFont typeface="Courier New"/>
              <a:buChar char="o"/>
            </a:pPr>
            <a:r>
              <a:rPr lang="en" b="0"/>
              <a:t>Usage: during monthly grant reconciliation, during closeout</a:t>
            </a:r>
            <a:endParaRPr/>
          </a:p>
          <a:p>
            <a:pPr marL="742950" lvl="1" indent="-285750" algn="l" rtl="0">
              <a:spcBef>
                <a:spcPts val="400"/>
              </a:spcBef>
              <a:spcAft>
                <a:spcPts val="0"/>
              </a:spcAft>
              <a:buClr>
                <a:srgbClr val="4B2E83"/>
              </a:buClr>
              <a:buSzPts val="2000"/>
              <a:buFont typeface="Courier New"/>
              <a:buChar char="o"/>
            </a:pPr>
            <a:r>
              <a:rPr lang="en" b="0" u="sng">
                <a:solidFill>
                  <a:schemeClr val="hlink"/>
                </a:solidFill>
                <a:hlinkClick r:id="rId4"/>
              </a:rPr>
              <a:t>Using the Calculate vs. Actual Indirect Cost Report</a:t>
            </a:r>
            <a:r>
              <a:rPr lang="en" b="0"/>
              <a:t> (UW Connect job aid) </a:t>
            </a:r>
            <a:endParaRPr b="0">
              <a:highlight>
                <a:srgbClr val="FFFF00"/>
              </a:highlight>
            </a:endParaRPr>
          </a:p>
          <a:p>
            <a:pPr marL="342900" lvl="0" indent="-190500" algn="l" rtl="0">
              <a:spcBef>
                <a:spcPts val="480"/>
              </a:spcBef>
              <a:spcAft>
                <a:spcPts val="0"/>
              </a:spcAft>
              <a:buClr>
                <a:srgbClr val="4B2E83"/>
              </a:buClr>
              <a:buSzPts val="2400"/>
              <a:buFont typeface="Merriweather Sans"/>
              <a:buNone/>
            </a:pPr>
            <a:endParaRPr b="0"/>
          </a:p>
        </p:txBody>
      </p:sp>
      <p:sp>
        <p:nvSpPr>
          <p:cNvPr id="680" name="Google Shape;680;p11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1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WEB UPDATES</a:t>
            </a:r>
            <a:endParaRPr>
              <a:latin typeface="Open Sans"/>
              <a:ea typeface="Open Sans"/>
              <a:cs typeface="Open Sans"/>
              <a:sym typeface="Open Sans"/>
            </a:endParaRPr>
          </a:p>
        </p:txBody>
      </p:sp>
      <p:sp>
        <p:nvSpPr>
          <p:cNvPr id="687" name="Google Shape;687;p11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Refreshed </a:t>
            </a:r>
            <a:r>
              <a:rPr lang="en" b="0" u="sng">
                <a:solidFill>
                  <a:schemeClr val="hlink"/>
                </a:solidFill>
                <a:hlinkClick r:id="rId3"/>
              </a:rPr>
              <a:t>Final Action Date</a:t>
            </a:r>
            <a:r>
              <a:rPr lang="en" b="0"/>
              <a:t> webpage </a:t>
            </a:r>
            <a:endParaRPr/>
          </a:p>
          <a:p>
            <a:pPr marL="342900" lvl="0" indent="-342900" algn="l" rtl="0">
              <a:spcBef>
                <a:spcPts val="480"/>
              </a:spcBef>
              <a:spcAft>
                <a:spcPts val="0"/>
              </a:spcAft>
              <a:buClr>
                <a:srgbClr val="4B2E83"/>
              </a:buClr>
              <a:buSzPts val="2400"/>
              <a:buFont typeface="Arial"/>
              <a:buChar char="•"/>
            </a:pPr>
            <a:r>
              <a:rPr lang="en" b="0"/>
              <a:t>Updated to Workday terminology</a:t>
            </a:r>
            <a:endParaRPr/>
          </a:p>
          <a:p>
            <a:pPr marL="342900" lvl="0" indent="-342900" algn="l" rtl="0">
              <a:spcBef>
                <a:spcPts val="480"/>
              </a:spcBef>
              <a:spcAft>
                <a:spcPts val="0"/>
              </a:spcAft>
              <a:buClr>
                <a:srgbClr val="4B2E83"/>
              </a:buClr>
              <a:buSzPts val="2400"/>
              <a:buFont typeface="Arial"/>
              <a:buChar char="•"/>
            </a:pPr>
            <a:r>
              <a:rPr lang="en" b="0"/>
              <a:t>Added a Roles and Responsibilities section </a:t>
            </a:r>
            <a:endParaRPr/>
          </a:p>
          <a:p>
            <a:pPr marL="342900" lvl="0" indent="-342900" algn="l" rtl="0">
              <a:spcBef>
                <a:spcPts val="480"/>
              </a:spcBef>
              <a:spcAft>
                <a:spcPts val="0"/>
              </a:spcAft>
              <a:buClr>
                <a:srgbClr val="4B2E83"/>
              </a:buClr>
              <a:buSzPts val="2400"/>
              <a:buFont typeface="Arial"/>
              <a:buChar char="•"/>
            </a:pPr>
            <a:r>
              <a:rPr lang="en" b="0"/>
              <a:t>Added examples of FAD calculations</a:t>
            </a:r>
            <a:endParaRPr/>
          </a:p>
          <a:p>
            <a:pPr marL="342900" lvl="0" indent="-342900" algn="l" rtl="0">
              <a:spcBef>
                <a:spcPts val="480"/>
              </a:spcBef>
              <a:spcAft>
                <a:spcPts val="0"/>
              </a:spcAft>
              <a:buClr>
                <a:srgbClr val="4B2E83"/>
              </a:buClr>
              <a:buSzPts val="2400"/>
              <a:buFont typeface="Arial"/>
              <a:buChar char="•"/>
            </a:pPr>
            <a:r>
              <a:rPr lang="en" b="0"/>
              <a:t>No change to how the FAD is calculated</a:t>
            </a:r>
            <a:endParaRPr/>
          </a:p>
        </p:txBody>
      </p:sp>
      <p:sp>
        <p:nvSpPr>
          <p:cNvPr id="688" name="Google Shape;688;p11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1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Open Sans"/>
                <a:ea typeface="Open Sans"/>
                <a:cs typeface="Open Sans"/>
                <a:sym typeface="Open Sans"/>
              </a:rPr>
              <a:t>REMINDERS</a:t>
            </a:r>
            <a:endParaRPr>
              <a:latin typeface="Open Sans"/>
              <a:ea typeface="Open Sans"/>
              <a:cs typeface="Open Sans"/>
              <a:sym typeface="Open Sans"/>
            </a:endParaRPr>
          </a:p>
        </p:txBody>
      </p:sp>
      <p:sp>
        <p:nvSpPr>
          <p:cNvPr id="695" name="Google Shape;695;p11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Recent increase in direct communications with GCA staff</a:t>
            </a:r>
            <a:endParaRPr>
              <a:latin typeface="Arial"/>
              <a:ea typeface="Arial"/>
              <a:cs typeface="Arial"/>
              <a:sym typeface="Arial"/>
            </a:endParaRPr>
          </a:p>
          <a:p>
            <a:pPr marL="742950" lvl="1" indent="-285750" algn="l" rtl="0">
              <a:spcBef>
                <a:spcPts val="400"/>
              </a:spcBef>
              <a:spcAft>
                <a:spcPts val="0"/>
              </a:spcAft>
              <a:buClr>
                <a:srgbClr val="4B2E83"/>
              </a:buClr>
              <a:buSzPts val="2000"/>
              <a:buFont typeface="Courier New"/>
              <a:buChar char="o"/>
            </a:pPr>
            <a:r>
              <a:rPr lang="en" b="0"/>
              <a:t>Please contact GCA through Award Portal or </a:t>
            </a:r>
            <a:r>
              <a:rPr lang="en" b="0" u="sng">
                <a:solidFill>
                  <a:schemeClr val="hlink"/>
                </a:solidFill>
                <a:hlinkClick r:id="rId3"/>
              </a:rPr>
              <a:t>gcahelp@uw.edu</a:t>
            </a:r>
            <a:endParaRPr>
              <a:latin typeface="Arial"/>
              <a:ea typeface="Arial"/>
              <a:cs typeface="Arial"/>
              <a:sym typeface="Arial"/>
            </a:endParaRPr>
          </a:p>
          <a:p>
            <a:pPr marL="742950" lvl="1" indent="-285750" algn="l" rtl="0">
              <a:spcBef>
                <a:spcPts val="400"/>
              </a:spcBef>
              <a:spcAft>
                <a:spcPts val="0"/>
              </a:spcAft>
              <a:buClr>
                <a:srgbClr val="4B2E83"/>
              </a:buClr>
              <a:buSzPts val="2000"/>
              <a:buFont typeface="Courier New"/>
              <a:buChar char="o"/>
            </a:pPr>
            <a:r>
              <a:rPr lang="en" b="0"/>
              <a:t>Helps our teams focus on completing workload</a:t>
            </a:r>
            <a:endParaRPr/>
          </a:p>
        </p:txBody>
      </p:sp>
      <p:sp>
        <p:nvSpPr>
          <p:cNvPr id="696" name="Google Shape;696;p11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1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RESOURCES</a:t>
            </a:r>
            <a:endParaRPr/>
          </a:p>
        </p:txBody>
      </p:sp>
      <p:sp>
        <p:nvSpPr>
          <p:cNvPr id="703" name="Google Shape;703;p11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u="sng">
                <a:solidFill>
                  <a:schemeClr val="hlink"/>
                </a:solidFill>
                <a:hlinkClick r:id="rId3"/>
              </a:rPr>
              <a:t>Closing Your Award</a:t>
            </a:r>
            <a:endParaRPr/>
          </a:p>
          <a:p>
            <a:pPr marL="0" lvl="0" indent="0" algn="l" rtl="0">
              <a:spcBef>
                <a:spcPts val="480"/>
              </a:spcBef>
              <a:spcAft>
                <a:spcPts val="0"/>
              </a:spcAft>
              <a:buClr>
                <a:srgbClr val="4B2E83"/>
              </a:buClr>
              <a:buSzPts val="2400"/>
              <a:buNone/>
            </a:pPr>
            <a:r>
              <a:rPr lang="en" b="0" u="sng">
                <a:solidFill>
                  <a:schemeClr val="hlink"/>
                </a:solidFill>
                <a:hlinkClick r:id="rId4"/>
              </a:rPr>
              <a:t>Workday Award Line Lifecycle Statuses</a:t>
            </a:r>
            <a:endParaRPr b="0"/>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704" name="Google Shape;704;p11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1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QUESTIONS</a:t>
            </a:r>
            <a:endParaRPr/>
          </a:p>
        </p:txBody>
      </p:sp>
      <p:sp>
        <p:nvSpPr>
          <p:cNvPr id="710" name="Google Shape;710;p11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b="0"/>
              <a:t>Questions can be sent to </a:t>
            </a:r>
            <a:r>
              <a:rPr lang="en" b="0" u="sng">
                <a:solidFill>
                  <a:schemeClr val="hlink"/>
                </a:solidFill>
                <a:hlinkClick r:id="rId3"/>
              </a:rPr>
              <a:t>gcahelp@uw.edu</a:t>
            </a:r>
            <a:r>
              <a:rPr lang="en" b="0"/>
              <a:t> </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711" name="Google Shape;711;p11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Juan Lepez- Grant &amp; Contract Accounting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20"/>
          <p:cNvSpPr txBox="1">
            <a:spLocks noGrp="1"/>
          </p:cNvSpPr>
          <p:nvPr>
            <p:ph type="body" idx="1"/>
          </p:nvPr>
        </p:nvSpPr>
        <p:spPr>
          <a:xfrm>
            <a:off x="692025" y="1640275"/>
            <a:ext cx="77367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 sz="3550">
                <a:latin typeface="Encode Sans Black"/>
                <a:ea typeface="Encode Sans Black"/>
                <a:cs typeface="Encode Sans Black"/>
                <a:sym typeface="Encode Sans Black"/>
              </a:rPr>
              <a:t>Subawards - </a:t>
            </a:r>
            <a:endParaRPr sz="3550">
              <a:latin typeface="Encode Sans Black"/>
              <a:ea typeface="Encode Sans Black"/>
              <a:cs typeface="Encode Sans Black"/>
              <a:sym typeface="Encode Sans Black"/>
            </a:endParaRPr>
          </a:p>
          <a:p>
            <a:pPr marL="0" marR="0" lvl="0" indent="0" algn="l" rtl="0">
              <a:lnSpc>
                <a:spcPct val="90000"/>
              </a:lnSpc>
              <a:spcBef>
                <a:spcPts val="0"/>
              </a:spcBef>
              <a:spcAft>
                <a:spcPts val="0"/>
              </a:spcAft>
              <a:buClr>
                <a:schemeClr val="accent3"/>
              </a:buClr>
              <a:buSzPts val="1063"/>
              <a:buFont typeface="Arial"/>
              <a:buNone/>
            </a:pPr>
            <a:r>
              <a:rPr lang="en" sz="3550">
                <a:latin typeface="Encode Sans Black"/>
                <a:ea typeface="Encode Sans Black"/>
                <a:cs typeface="Encode Sans Black"/>
                <a:sym typeface="Encode Sans Black"/>
              </a:rPr>
              <a:t>Foundational Steps &amp; </a:t>
            </a:r>
            <a:endParaRPr sz="3550">
              <a:latin typeface="Encode Sans Black"/>
              <a:ea typeface="Encode Sans Black"/>
              <a:cs typeface="Encode Sans Black"/>
              <a:sym typeface="Encode Sans Black"/>
            </a:endParaRPr>
          </a:p>
          <a:p>
            <a:pPr marL="0" marR="0" lvl="0" indent="0" algn="l" rtl="0">
              <a:lnSpc>
                <a:spcPct val="90000"/>
              </a:lnSpc>
              <a:spcBef>
                <a:spcPts val="0"/>
              </a:spcBef>
              <a:spcAft>
                <a:spcPts val="0"/>
              </a:spcAft>
              <a:buClr>
                <a:schemeClr val="accent3"/>
              </a:buClr>
              <a:buSzPts val="1063"/>
              <a:buFont typeface="Arial"/>
              <a:buNone/>
            </a:pPr>
            <a:r>
              <a:rPr lang="en" sz="3550">
                <a:latin typeface="Encode Sans Black"/>
                <a:ea typeface="Encode Sans Black"/>
                <a:cs typeface="Encode Sans Black"/>
                <a:sym typeface="Encode Sans Black"/>
              </a:rPr>
              <a:t>OSP Updates </a:t>
            </a:r>
            <a:endParaRPr sz="3550">
              <a:latin typeface="Encode Sans Black"/>
              <a:ea typeface="Encode Sans Black"/>
              <a:cs typeface="Encode Sans Black"/>
              <a:sym typeface="Encode Sans Black"/>
            </a:endParaRPr>
          </a:p>
        </p:txBody>
      </p:sp>
      <p:sp>
        <p:nvSpPr>
          <p:cNvPr id="717" name="Google Shape;717;p120"/>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Amanda Snyder, OSP Associate Director</a:t>
            </a:r>
            <a:endParaRPr sz="2000">
              <a:solidFill>
                <a:srgbClr val="FFFFFF"/>
              </a:solidFill>
              <a:latin typeface="Open Sans"/>
              <a:ea typeface="Open Sans"/>
              <a:cs typeface="Open Sans"/>
              <a:sym typeface="Open Sans"/>
            </a:endParaRPr>
          </a:p>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April 11, 2024 </a:t>
            </a:r>
            <a:r>
              <a:rPr lang="en" sz="2000" b="0" i="0" u="none" strike="noStrike" cap="none">
                <a:solidFill>
                  <a:srgbClr val="FFFFFF"/>
                </a:solidFill>
                <a:latin typeface="Open Sans"/>
                <a:ea typeface="Open Sans"/>
                <a:cs typeface="Open Sans"/>
                <a:sym typeface="Open Sans"/>
              </a:rPr>
              <a:t>MRAM</a:t>
            </a:r>
            <a:endParaRPr/>
          </a:p>
          <a:p>
            <a:pPr marL="0" marR="0" lvl="0" indent="0" algn="l" rtl="0">
              <a:spcBef>
                <a:spcPts val="320"/>
              </a:spcBef>
              <a:spcAft>
                <a:spcPts val="0"/>
              </a:spcAft>
              <a:buClr>
                <a:srgbClr val="FFFFFF"/>
              </a:buClr>
              <a:buSzPts val="500"/>
              <a:buFont typeface="Arial"/>
              <a:buNone/>
            </a:pPr>
            <a:r>
              <a:rPr lang="en" sz="2000" b="0" i="0" u="none" strike="noStrike" cap="none">
                <a:solidFill>
                  <a:srgbClr val="FFFFFF"/>
                </a:solidFill>
                <a:latin typeface="Open Sans"/>
                <a:ea typeface="Open Sans"/>
                <a:cs typeface="Open Sans"/>
                <a:sym typeface="Open Sans"/>
              </a:rPr>
              <a:t>Office of Sponsored Programs</a:t>
            </a:r>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21"/>
          <p:cNvSpPr/>
          <p:nvPr/>
        </p:nvSpPr>
        <p:spPr>
          <a:xfrm rot="5400000">
            <a:off x="435991" y="3299079"/>
            <a:ext cx="565800" cy="4161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23" name="Google Shape;723;p121"/>
          <p:cNvSpPr/>
          <p:nvPr/>
        </p:nvSpPr>
        <p:spPr>
          <a:xfrm rot="10800000">
            <a:off x="7282788" y="2655894"/>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24" name="Google Shape;724;p121"/>
          <p:cNvSpPr/>
          <p:nvPr/>
        </p:nvSpPr>
        <p:spPr>
          <a:xfrm rot="5400000">
            <a:off x="8478076" y="1457546"/>
            <a:ext cx="565800" cy="4161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25" name="Google Shape;725;p121"/>
          <p:cNvSpPr/>
          <p:nvPr/>
        </p:nvSpPr>
        <p:spPr>
          <a:xfrm>
            <a:off x="7688474" y="2070238"/>
            <a:ext cx="1389600" cy="11685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100" b="1">
                <a:solidFill>
                  <a:srgbClr val="4B2E83"/>
                </a:solidFill>
                <a:latin typeface="Open Sans"/>
                <a:ea typeface="Open Sans"/>
                <a:cs typeface="Open Sans"/>
                <a:sym typeface="Open Sans"/>
              </a:rPr>
              <a:t>Submit Subaward Request in SAGE</a:t>
            </a:r>
            <a:endParaRPr sz="1100" b="1">
              <a:solidFill>
                <a:srgbClr val="4B2E83"/>
              </a:solidFill>
              <a:latin typeface="Open Sans"/>
              <a:ea typeface="Open Sans"/>
              <a:cs typeface="Open Sans"/>
              <a:sym typeface="Open Sans"/>
            </a:endParaRPr>
          </a:p>
          <a:p>
            <a:pPr marL="0" lvl="0" indent="0" algn="l" rtl="0">
              <a:lnSpc>
                <a:spcPct val="90000"/>
              </a:lnSpc>
              <a:spcBef>
                <a:spcPts val="455"/>
              </a:spcBef>
              <a:spcAft>
                <a:spcPts val="0"/>
              </a:spcAft>
              <a:buNone/>
            </a:pPr>
            <a:endParaRPr sz="1000">
              <a:solidFill>
                <a:srgbClr val="4B2E83"/>
              </a:solidFill>
              <a:latin typeface="Open Sans"/>
              <a:ea typeface="Open Sans"/>
              <a:cs typeface="Open Sans"/>
              <a:sym typeface="Open Sans"/>
            </a:endParaRPr>
          </a:p>
        </p:txBody>
      </p:sp>
      <p:sp>
        <p:nvSpPr>
          <p:cNvPr id="726" name="Google Shape;726;p121"/>
          <p:cNvSpPr/>
          <p:nvPr/>
        </p:nvSpPr>
        <p:spPr>
          <a:xfrm>
            <a:off x="3930217" y="220388"/>
            <a:ext cx="1389600" cy="11685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1300"/>
              <a:buFont typeface="Calibri"/>
              <a:buNone/>
            </a:pPr>
            <a:r>
              <a:rPr lang="en" sz="1100" b="1">
                <a:solidFill>
                  <a:srgbClr val="4B2E83"/>
                </a:solidFill>
                <a:latin typeface="Open Sans"/>
                <a:ea typeface="Open Sans"/>
                <a:cs typeface="Open Sans"/>
                <a:sym typeface="Open Sans"/>
              </a:rPr>
              <a:t>Is Subrecipient a Supplier in Workday?</a:t>
            </a:r>
            <a:endParaRPr sz="1200">
              <a:solidFill>
                <a:srgbClr val="4B2E83"/>
              </a:solidFill>
              <a:latin typeface="Open Sans"/>
              <a:ea typeface="Open Sans"/>
              <a:cs typeface="Open Sans"/>
              <a:sym typeface="Open Sans"/>
            </a:endParaRPr>
          </a:p>
        </p:txBody>
      </p:sp>
      <p:sp>
        <p:nvSpPr>
          <p:cNvPr id="727" name="Google Shape;727;p121"/>
          <p:cNvSpPr/>
          <p:nvPr/>
        </p:nvSpPr>
        <p:spPr>
          <a:xfrm>
            <a:off x="5745076" y="220388"/>
            <a:ext cx="1389600" cy="11685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1300"/>
              <a:buFont typeface="Calibri"/>
              <a:buNone/>
            </a:pPr>
            <a:r>
              <a:rPr lang="en" sz="1100" b="1">
                <a:solidFill>
                  <a:srgbClr val="4B2E83"/>
                </a:solidFill>
                <a:latin typeface="Open Sans"/>
                <a:ea typeface="Open Sans"/>
                <a:cs typeface="Open Sans"/>
                <a:sym typeface="Open Sans"/>
              </a:rPr>
              <a:t>Are they also a Subrecipient in Workday?</a:t>
            </a:r>
            <a:endParaRPr sz="1100">
              <a:solidFill>
                <a:srgbClr val="4B2E83"/>
              </a:solidFill>
              <a:latin typeface="Open Sans"/>
              <a:ea typeface="Open Sans"/>
              <a:cs typeface="Open Sans"/>
              <a:sym typeface="Open Sans"/>
            </a:endParaRPr>
          </a:p>
        </p:txBody>
      </p:sp>
      <p:sp>
        <p:nvSpPr>
          <p:cNvPr id="728" name="Google Shape;728;p121"/>
          <p:cNvSpPr/>
          <p:nvPr/>
        </p:nvSpPr>
        <p:spPr>
          <a:xfrm>
            <a:off x="5306793" y="748581"/>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29" name="Google Shape;729;p121"/>
          <p:cNvSpPr/>
          <p:nvPr/>
        </p:nvSpPr>
        <p:spPr>
          <a:xfrm>
            <a:off x="7634540" y="183960"/>
            <a:ext cx="1389600" cy="11685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1300"/>
              <a:buFont typeface="Calibri"/>
              <a:buNone/>
            </a:pPr>
            <a:r>
              <a:rPr lang="en" sz="1100" b="1">
                <a:solidFill>
                  <a:srgbClr val="4B2E83"/>
                </a:solidFill>
                <a:latin typeface="Open Sans"/>
                <a:ea typeface="Open Sans"/>
                <a:cs typeface="Open Sans"/>
                <a:sym typeface="Open Sans"/>
              </a:rPr>
              <a:t>Begin </a:t>
            </a:r>
            <a:r>
              <a:rPr lang="en" sz="1100" b="1" u="sng">
                <a:solidFill>
                  <a:schemeClr val="hlink"/>
                </a:solidFill>
                <a:latin typeface="Open Sans"/>
                <a:ea typeface="Open Sans"/>
                <a:cs typeface="Open Sans"/>
                <a:sym typeface="Open Sans"/>
                <a:hlinkClick r:id="rId3"/>
              </a:rPr>
              <a:t>Subaward Request</a:t>
            </a:r>
            <a:r>
              <a:rPr lang="en" sz="1100" b="1">
                <a:solidFill>
                  <a:srgbClr val="4B2E83"/>
                </a:solidFill>
                <a:latin typeface="Open Sans"/>
                <a:ea typeface="Open Sans"/>
                <a:cs typeface="Open Sans"/>
                <a:sym typeface="Open Sans"/>
              </a:rPr>
              <a:t> in SAGE</a:t>
            </a:r>
            <a:endParaRPr sz="1100">
              <a:solidFill>
                <a:srgbClr val="4B2E83"/>
              </a:solidFill>
              <a:latin typeface="Open Sans"/>
              <a:ea typeface="Open Sans"/>
              <a:cs typeface="Open Sans"/>
              <a:sym typeface="Open Sans"/>
            </a:endParaRPr>
          </a:p>
        </p:txBody>
      </p:sp>
      <p:sp>
        <p:nvSpPr>
          <p:cNvPr id="730" name="Google Shape;730;p121"/>
          <p:cNvSpPr/>
          <p:nvPr/>
        </p:nvSpPr>
        <p:spPr>
          <a:xfrm>
            <a:off x="1562748" y="756641"/>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31" name="Google Shape;731;p121"/>
          <p:cNvSpPr/>
          <p:nvPr/>
        </p:nvSpPr>
        <p:spPr>
          <a:xfrm>
            <a:off x="173425" y="2076892"/>
            <a:ext cx="1445100" cy="11685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 sz="1100" b="1">
                <a:solidFill>
                  <a:srgbClr val="4B2E83"/>
                </a:solidFill>
                <a:latin typeface="Open Sans"/>
                <a:ea typeface="Open Sans"/>
                <a:cs typeface="Open Sans"/>
                <a:sym typeface="Open Sans"/>
              </a:rPr>
              <a:t>OSP requests Supplier Contract &amp; Purchase Order</a:t>
            </a:r>
            <a:endParaRPr sz="900">
              <a:solidFill>
                <a:srgbClr val="4B2E83"/>
              </a:solidFill>
              <a:latin typeface="Open Sans"/>
              <a:ea typeface="Open Sans"/>
              <a:cs typeface="Open Sans"/>
              <a:sym typeface="Open Sans"/>
            </a:endParaRPr>
          </a:p>
        </p:txBody>
      </p:sp>
      <p:sp>
        <p:nvSpPr>
          <p:cNvPr id="732" name="Google Shape;732;p121"/>
          <p:cNvSpPr/>
          <p:nvPr/>
        </p:nvSpPr>
        <p:spPr>
          <a:xfrm>
            <a:off x="5794215" y="2076336"/>
            <a:ext cx="1455000" cy="11685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 sz="1100" b="1">
                <a:solidFill>
                  <a:srgbClr val="4B2E83"/>
                </a:solidFill>
                <a:latin typeface="Open Sans"/>
                <a:ea typeface="Open Sans"/>
                <a:cs typeface="Open Sans"/>
                <a:sym typeface="Open Sans"/>
              </a:rPr>
              <a:t>OSP Administrator Assigned</a:t>
            </a:r>
            <a:endParaRPr sz="1100" b="1">
              <a:solidFill>
                <a:srgbClr val="4B2E83"/>
              </a:solidFill>
              <a:latin typeface="Open Sans"/>
              <a:ea typeface="Open Sans"/>
              <a:cs typeface="Open Sans"/>
              <a:sym typeface="Open Sans"/>
            </a:endParaRPr>
          </a:p>
          <a:p>
            <a:pPr marL="0" marR="0" lvl="0" indent="0" algn="l" rtl="0">
              <a:lnSpc>
                <a:spcPct val="90000"/>
              </a:lnSpc>
              <a:spcBef>
                <a:spcPts val="0"/>
              </a:spcBef>
              <a:spcAft>
                <a:spcPts val="0"/>
              </a:spcAft>
              <a:buNone/>
            </a:pPr>
            <a:endParaRPr sz="800">
              <a:solidFill>
                <a:srgbClr val="4B2E83"/>
              </a:solidFill>
              <a:latin typeface="Open Sans"/>
              <a:ea typeface="Open Sans"/>
              <a:cs typeface="Open Sans"/>
              <a:sym typeface="Open Sans"/>
            </a:endParaRPr>
          </a:p>
        </p:txBody>
      </p:sp>
      <p:sp>
        <p:nvSpPr>
          <p:cNvPr id="733" name="Google Shape;733;p121"/>
          <p:cNvSpPr/>
          <p:nvPr/>
        </p:nvSpPr>
        <p:spPr>
          <a:xfrm rot="10800000">
            <a:off x="3582061" y="2590980"/>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34" name="Google Shape;734;p121"/>
          <p:cNvSpPr/>
          <p:nvPr/>
        </p:nvSpPr>
        <p:spPr>
          <a:xfrm>
            <a:off x="3954488" y="2095608"/>
            <a:ext cx="1389600" cy="11685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 sz="1100" b="1">
                <a:solidFill>
                  <a:srgbClr val="4B2E83"/>
                </a:solidFill>
                <a:latin typeface="Open Sans"/>
                <a:ea typeface="Open Sans"/>
                <a:cs typeface="Open Sans"/>
                <a:sym typeface="Open Sans"/>
              </a:rPr>
              <a:t>OSP Issues Subaward to Subrecipient</a:t>
            </a:r>
            <a:endParaRPr sz="900">
              <a:solidFill>
                <a:srgbClr val="4B2E83"/>
              </a:solidFill>
              <a:latin typeface="Open Sans"/>
              <a:ea typeface="Open Sans"/>
              <a:cs typeface="Open Sans"/>
              <a:sym typeface="Open Sans"/>
            </a:endParaRPr>
          </a:p>
        </p:txBody>
      </p:sp>
      <p:sp>
        <p:nvSpPr>
          <p:cNvPr id="735" name="Google Shape;735;p121"/>
          <p:cNvSpPr/>
          <p:nvPr/>
        </p:nvSpPr>
        <p:spPr>
          <a:xfrm rot="10800000">
            <a:off x="5400045" y="2628525"/>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36" name="Google Shape;736;p121"/>
          <p:cNvSpPr/>
          <p:nvPr/>
        </p:nvSpPr>
        <p:spPr>
          <a:xfrm>
            <a:off x="2114782" y="2061643"/>
            <a:ext cx="1389600" cy="11685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100" b="1">
                <a:solidFill>
                  <a:srgbClr val="4B2E83"/>
                </a:solidFill>
                <a:latin typeface="Open Sans"/>
                <a:ea typeface="Open Sans"/>
                <a:cs typeface="Open Sans"/>
                <a:sym typeface="Open Sans"/>
              </a:rPr>
              <a:t>OSP Review &amp; Negotiation</a:t>
            </a:r>
            <a:endParaRPr sz="1100">
              <a:solidFill>
                <a:srgbClr val="E8D3A2"/>
              </a:solidFill>
              <a:latin typeface="Open Sans"/>
              <a:ea typeface="Open Sans"/>
              <a:cs typeface="Open Sans"/>
              <a:sym typeface="Open Sans"/>
            </a:endParaRPr>
          </a:p>
        </p:txBody>
      </p:sp>
      <p:sp>
        <p:nvSpPr>
          <p:cNvPr id="737" name="Google Shape;737;p121"/>
          <p:cNvSpPr/>
          <p:nvPr/>
        </p:nvSpPr>
        <p:spPr>
          <a:xfrm>
            <a:off x="204114" y="4136676"/>
            <a:ext cx="1389600" cy="11685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1300"/>
              <a:buFont typeface="Calibri"/>
              <a:buNone/>
            </a:pPr>
            <a:r>
              <a:rPr lang="en" sz="1100" b="1">
                <a:solidFill>
                  <a:srgbClr val="4B2E83"/>
                </a:solidFill>
                <a:latin typeface="Open Sans"/>
                <a:ea typeface="Open Sans"/>
                <a:cs typeface="Open Sans"/>
                <a:sym typeface="Open Sans"/>
              </a:rPr>
              <a:t>Procurement Creates Supplier Contract &amp; Purchase Order in Workday</a:t>
            </a:r>
            <a:endParaRPr sz="1100">
              <a:solidFill>
                <a:srgbClr val="4B2E83"/>
              </a:solidFill>
              <a:latin typeface="Open Sans"/>
              <a:ea typeface="Open Sans"/>
              <a:cs typeface="Open Sans"/>
              <a:sym typeface="Open Sans"/>
            </a:endParaRPr>
          </a:p>
        </p:txBody>
      </p:sp>
      <p:sp>
        <p:nvSpPr>
          <p:cNvPr id="738" name="Google Shape;738;p121"/>
          <p:cNvSpPr/>
          <p:nvPr/>
        </p:nvSpPr>
        <p:spPr>
          <a:xfrm>
            <a:off x="7465585" y="1376878"/>
            <a:ext cx="939300" cy="356400"/>
          </a:xfrm>
          <a:prstGeom prst="wedgeRoundRectCallout">
            <a:avLst>
              <a:gd name="adj1" fmla="val 19635"/>
              <a:gd name="adj2" fmla="val -6613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4B2E83"/>
                </a:solidFill>
                <a:latin typeface="Open Sans"/>
                <a:ea typeface="Open Sans"/>
                <a:cs typeface="Open Sans"/>
                <a:sym typeface="Open Sans"/>
              </a:rPr>
              <a:t>SAGE Status = “Composing” </a:t>
            </a:r>
            <a:endParaRPr sz="800">
              <a:solidFill>
                <a:srgbClr val="4B2E83"/>
              </a:solidFill>
              <a:latin typeface="Open Sans"/>
              <a:ea typeface="Open Sans"/>
              <a:cs typeface="Open Sans"/>
              <a:sym typeface="Open Sans"/>
            </a:endParaRPr>
          </a:p>
        </p:txBody>
      </p:sp>
      <p:sp>
        <p:nvSpPr>
          <p:cNvPr id="739" name="Google Shape;739;p121"/>
          <p:cNvSpPr/>
          <p:nvPr/>
        </p:nvSpPr>
        <p:spPr>
          <a:xfrm>
            <a:off x="7800612" y="3336510"/>
            <a:ext cx="1295400" cy="356400"/>
          </a:xfrm>
          <a:prstGeom prst="wedgeRoundRectCallout">
            <a:avLst>
              <a:gd name="adj1" fmla="val 18093"/>
              <a:gd name="adj2" fmla="val -9712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4B2E83"/>
                </a:solidFill>
                <a:latin typeface="Open Sans"/>
                <a:ea typeface="Open Sans"/>
                <a:cs typeface="Open Sans"/>
                <a:sym typeface="Open Sans"/>
              </a:rPr>
              <a:t>SAGE Status = “IN OSP” </a:t>
            </a:r>
            <a:endParaRPr sz="800">
              <a:solidFill>
                <a:srgbClr val="4B2E83"/>
              </a:solidFill>
              <a:latin typeface="Open Sans"/>
              <a:ea typeface="Open Sans"/>
              <a:cs typeface="Open Sans"/>
              <a:sym typeface="Open Sans"/>
            </a:endParaRPr>
          </a:p>
        </p:txBody>
      </p:sp>
      <p:sp>
        <p:nvSpPr>
          <p:cNvPr id="740" name="Google Shape;740;p121"/>
          <p:cNvSpPr/>
          <p:nvPr/>
        </p:nvSpPr>
        <p:spPr>
          <a:xfrm>
            <a:off x="4228805" y="3289307"/>
            <a:ext cx="939300" cy="356400"/>
          </a:xfrm>
          <a:prstGeom prst="wedgeRoundRectCallout">
            <a:avLst>
              <a:gd name="adj1" fmla="val 24872"/>
              <a:gd name="adj2" fmla="val -6356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4B2E83"/>
                </a:solidFill>
                <a:latin typeface="Open Sans"/>
                <a:ea typeface="Open Sans"/>
                <a:cs typeface="Open Sans"/>
                <a:sym typeface="Open Sans"/>
              </a:rPr>
              <a:t>SAGE Status = “Issued” </a:t>
            </a:r>
            <a:endParaRPr sz="800">
              <a:solidFill>
                <a:srgbClr val="4B2E83"/>
              </a:solidFill>
              <a:latin typeface="Open Sans"/>
              <a:ea typeface="Open Sans"/>
              <a:cs typeface="Open Sans"/>
              <a:sym typeface="Open Sans"/>
            </a:endParaRPr>
          </a:p>
        </p:txBody>
      </p:sp>
      <p:sp>
        <p:nvSpPr>
          <p:cNvPr id="741" name="Google Shape;741;p121"/>
          <p:cNvSpPr/>
          <p:nvPr/>
        </p:nvSpPr>
        <p:spPr>
          <a:xfrm>
            <a:off x="6091950" y="3313260"/>
            <a:ext cx="1134300" cy="356400"/>
          </a:xfrm>
          <a:prstGeom prst="wedgeRoundRectCallout">
            <a:avLst>
              <a:gd name="adj1" fmla="val 19056"/>
              <a:gd name="adj2" fmla="val -77298"/>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4B2E83"/>
                </a:solidFill>
                <a:latin typeface="Open Sans"/>
                <a:ea typeface="Open Sans"/>
                <a:cs typeface="Open Sans"/>
                <a:sym typeface="Open Sans"/>
              </a:rPr>
              <a:t>SAGE Status = “OSP Assigned” </a:t>
            </a:r>
            <a:endParaRPr sz="800">
              <a:solidFill>
                <a:srgbClr val="4B2E83"/>
              </a:solidFill>
              <a:latin typeface="Open Sans"/>
              <a:ea typeface="Open Sans"/>
              <a:cs typeface="Open Sans"/>
              <a:sym typeface="Open Sans"/>
            </a:endParaRPr>
          </a:p>
        </p:txBody>
      </p:sp>
      <p:sp>
        <p:nvSpPr>
          <p:cNvPr id="742" name="Google Shape;742;p121"/>
          <p:cNvSpPr/>
          <p:nvPr/>
        </p:nvSpPr>
        <p:spPr>
          <a:xfrm>
            <a:off x="2032988" y="222046"/>
            <a:ext cx="1445100" cy="11739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455"/>
              </a:spcBef>
              <a:spcAft>
                <a:spcPts val="0"/>
              </a:spcAft>
              <a:buNone/>
            </a:pPr>
            <a:r>
              <a:rPr lang="en" sz="1100" b="1">
                <a:solidFill>
                  <a:srgbClr val="4B2E83"/>
                </a:solidFill>
                <a:latin typeface="Open Sans"/>
                <a:ea typeface="Open Sans"/>
                <a:cs typeface="Open Sans"/>
                <a:sym typeface="Open Sans"/>
              </a:rPr>
              <a:t>Award Line (GR#) for Subaward in Workday? </a:t>
            </a:r>
            <a:endParaRPr sz="1100" b="1">
              <a:solidFill>
                <a:srgbClr val="4B2E83"/>
              </a:solidFill>
              <a:latin typeface="Open Sans"/>
              <a:ea typeface="Open Sans"/>
              <a:cs typeface="Open Sans"/>
              <a:sym typeface="Open Sans"/>
            </a:endParaRPr>
          </a:p>
          <a:p>
            <a:pPr marL="0" lvl="0" indent="0" algn="l" rtl="0">
              <a:lnSpc>
                <a:spcPct val="90000"/>
              </a:lnSpc>
              <a:spcBef>
                <a:spcPts val="455"/>
              </a:spcBef>
              <a:spcAft>
                <a:spcPts val="0"/>
              </a:spcAft>
              <a:buNone/>
            </a:pPr>
            <a:endParaRPr sz="700">
              <a:solidFill>
                <a:srgbClr val="4B2E83"/>
              </a:solidFill>
              <a:latin typeface="Open Sans"/>
              <a:ea typeface="Open Sans"/>
              <a:cs typeface="Open Sans"/>
              <a:sym typeface="Open Sans"/>
            </a:endParaRPr>
          </a:p>
        </p:txBody>
      </p:sp>
      <p:sp>
        <p:nvSpPr>
          <p:cNvPr id="743" name="Google Shape;743;p121"/>
          <p:cNvSpPr/>
          <p:nvPr/>
        </p:nvSpPr>
        <p:spPr>
          <a:xfrm>
            <a:off x="5352590" y="4726281"/>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44" name="Google Shape;744;p121"/>
          <p:cNvSpPr/>
          <p:nvPr/>
        </p:nvSpPr>
        <p:spPr>
          <a:xfrm>
            <a:off x="3513821" y="4746835"/>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45" name="Google Shape;745;p121"/>
          <p:cNvSpPr/>
          <p:nvPr/>
        </p:nvSpPr>
        <p:spPr>
          <a:xfrm>
            <a:off x="3453712" y="751639"/>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46" name="Google Shape;746;p121"/>
          <p:cNvSpPr/>
          <p:nvPr/>
        </p:nvSpPr>
        <p:spPr>
          <a:xfrm>
            <a:off x="1563392" y="4726282"/>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47" name="Google Shape;747;p121"/>
          <p:cNvSpPr/>
          <p:nvPr/>
        </p:nvSpPr>
        <p:spPr>
          <a:xfrm>
            <a:off x="135771" y="222046"/>
            <a:ext cx="1445100" cy="11739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455"/>
              </a:spcBef>
              <a:spcAft>
                <a:spcPts val="0"/>
              </a:spcAft>
              <a:buNone/>
            </a:pPr>
            <a:r>
              <a:rPr lang="en" sz="1100" b="1">
                <a:solidFill>
                  <a:srgbClr val="4B2E83"/>
                </a:solidFill>
                <a:latin typeface="Open Sans"/>
                <a:ea typeface="Open Sans"/>
                <a:cs typeface="Open Sans"/>
                <a:sym typeface="Open Sans"/>
              </a:rPr>
              <a:t>Prime Award from sponsor available in Workday</a:t>
            </a:r>
            <a:r>
              <a:rPr lang="en" sz="1000" b="1">
                <a:solidFill>
                  <a:srgbClr val="4B2E83"/>
                </a:solidFill>
                <a:latin typeface="Open Sans"/>
                <a:ea typeface="Open Sans"/>
                <a:cs typeface="Open Sans"/>
                <a:sym typeface="Open Sans"/>
              </a:rPr>
              <a:t>?</a:t>
            </a:r>
            <a:endParaRPr sz="1000" b="1">
              <a:solidFill>
                <a:srgbClr val="4B2E83"/>
              </a:solidFill>
              <a:latin typeface="Open Sans"/>
              <a:ea typeface="Open Sans"/>
              <a:cs typeface="Open Sans"/>
              <a:sym typeface="Open Sans"/>
            </a:endParaRPr>
          </a:p>
        </p:txBody>
      </p:sp>
      <p:sp>
        <p:nvSpPr>
          <p:cNvPr id="748" name="Google Shape;748;p121"/>
          <p:cNvSpPr/>
          <p:nvPr/>
        </p:nvSpPr>
        <p:spPr>
          <a:xfrm>
            <a:off x="2114777" y="4136676"/>
            <a:ext cx="1389600" cy="11685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100" b="1">
                <a:solidFill>
                  <a:srgbClr val="4B2E83"/>
                </a:solidFill>
                <a:latin typeface="Open Sans"/>
                <a:ea typeface="Open Sans"/>
                <a:cs typeface="Open Sans"/>
                <a:sym typeface="Open Sans"/>
              </a:rPr>
              <a:t>Campus Reviews &amp; Approves PO </a:t>
            </a:r>
            <a:endParaRPr sz="1100" b="1">
              <a:solidFill>
                <a:srgbClr val="4B2E83"/>
              </a:solidFill>
              <a:latin typeface="Open Sans"/>
              <a:ea typeface="Open Sans"/>
              <a:cs typeface="Open Sans"/>
              <a:sym typeface="Open Sans"/>
            </a:endParaRPr>
          </a:p>
        </p:txBody>
      </p:sp>
      <p:sp>
        <p:nvSpPr>
          <p:cNvPr id="749" name="Google Shape;749;p121"/>
          <p:cNvSpPr/>
          <p:nvPr/>
        </p:nvSpPr>
        <p:spPr>
          <a:xfrm>
            <a:off x="127925" y="5807850"/>
            <a:ext cx="665700" cy="2616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455"/>
              </a:spcBef>
              <a:spcAft>
                <a:spcPts val="0"/>
              </a:spcAft>
              <a:buNone/>
            </a:pPr>
            <a:r>
              <a:rPr lang="en" sz="900">
                <a:solidFill>
                  <a:srgbClr val="4B2E83"/>
                </a:solidFill>
                <a:latin typeface="Open Sans"/>
                <a:ea typeface="Open Sans"/>
                <a:cs typeface="Open Sans"/>
                <a:sym typeface="Open Sans"/>
              </a:rPr>
              <a:t>Campus </a:t>
            </a:r>
            <a:endParaRPr sz="600">
              <a:solidFill>
                <a:srgbClr val="4B2E83"/>
              </a:solidFill>
              <a:latin typeface="Open Sans"/>
              <a:ea typeface="Open Sans"/>
              <a:cs typeface="Open Sans"/>
              <a:sym typeface="Open Sans"/>
            </a:endParaRPr>
          </a:p>
        </p:txBody>
      </p:sp>
      <p:sp>
        <p:nvSpPr>
          <p:cNvPr id="750" name="Google Shape;750;p121"/>
          <p:cNvSpPr/>
          <p:nvPr/>
        </p:nvSpPr>
        <p:spPr>
          <a:xfrm>
            <a:off x="127926" y="6137785"/>
            <a:ext cx="2327100" cy="2616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455"/>
              </a:spcBef>
              <a:spcAft>
                <a:spcPts val="0"/>
              </a:spcAft>
              <a:buNone/>
            </a:pPr>
            <a:r>
              <a:rPr lang="en" sz="900">
                <a:solidFill>
                  <a:srgbClr val="4B2E83"/>
                </a:solidFill>
                <a:latin typeface="Open Sans"/>
                <a:ea typeface="Open Sans"/>
                <a:cs typeface="Open Sans"/>
                <a:sym typeface="Open Sans"/>
              </a:rPr>
              <a:t>Central Offices: OSP, Procurement, GCA</a:t>
            </a:r>
            <a:endParaRPr sz="600">
              <a:solidFill>
                <a:srgbClr val="4B2E83"/>
              </a:solidFill>
              <a:latin typeface="Open Sans"/>
              <a:ea typeface="Open Sans"/>
              <a:cs typeface="Open Sans"/>
              <a:sym typeface="Open Sans"/>
            </a:endParaRPr>
          </a:p>
        </p:txBody>
      </p:sp>
      <p:sp>
        <p:nvSpPr>
          <p:cNvPr id="751" name="Google Shape;751;p121"/>
          <p:cNvSpPr/>
          <p:nvPr/>
        </p:nvSpPr>
        <p:spPr>
          <a:xfrm>
            <a:off x="7135593" y="748581"/>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52" name="Google Shape;752;p121"/>
          <p:cNvSpPr/>
          <p:nvPr/>
        </p:nvSpPr>
        <p:spPr>
          <a:xfrm rot="10800000">
            <a:off x="1711420" y="2590980"/>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53" name="Google Shape;753;p121"/>
          <p:cNvSpPr/>
          <p:nvPr/>
        </p:nvSpPr>
        <p:spPr>
          <a:xfrm>
            <a:off x="5829561" y="4144289"/>
            <a:ext cx="1389600" cy="11685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100" b="1">
                <a:solidFill>
                  <a:srgbClr val="4B2E83"/>
                </a:solidFill>
                <a:latin typeface="Open Sans"/>
                <a:ea typeface="Open Sans"/>
                <a:cs typeface="Open Sans"/>
                <a:sym typeface="Open Sans"/>
              </a:rPr>
              <a:t>Award Line Activated in Workday</a:t>
            </a:r>
            <a:endParaRPr sz="1100" b="1">
              <a:solidFill>
                <a:srgbClr val="4B2E83"/>
              </a:solidFill>
              <a:latin typeface="Open Sans"/>
              <a:ea typeface="Open Sans"/>
              <a:cs typeface="Open Sans"/>
              <a:sym typeface="Open Sans"/>
            </a:endParaRPr>
          </a:p>
          <a:p>
            <a:pPr marL="0" lvl="0" indent="0" algn="l" rtl="0">
              <a:lnSpc>
                <a:spcPct val="90000"/>
              </a:lnSpc>
              <a:spcBef>
                <a:spcPts val="0"/>
              </a:spcBef>
              <a:spcAft>
                <a:spcPts val="0"/>
              </a:spcAft>
              <a:buNone/>
            </a:pPr>
            <a:endParaRPr sz="1000" b="1">
              <a:solidFill>
                <a:srgbClr val="4B2E83"/>
              </a:solidFill>
              <a:latin typeface="Open Sans"/>
              <a:ea typeface="Open Sans"/>
              <a:cs typeface="Open Sans"/>
              <a:sym typeface="Open Sans"/>
            </a:endParaRPr>
          </a:p>
        </p:txBody>
      </p:sp>
      <p:sp>
        <p:nvSpPr>
          <p:cNvPr id="754" name="Google Shape;754;p121"/>
          <p:cNvSpPr/>
          <p:nvPr/>
        </p:nvSpPr>
        <p:spPr>
          <a:xfrm>
            <a:off x="3977900" y="4124030"/>
            <a:ext cx="1389600" cy="11739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100" b="1">
                <a:solidFill>
                  <a:srgbClr val="4B2E83"/>
                </a:solidFill>
                <a:latin typeface="Open Sans"/>
                <a:ea typeface="Open Sans"/>
                <a:cs typeface="Open Sans"/>
                <a:sym typeface="Open Sans"/>
              </a:rPr>
              <a:t>Subaward Signed &amp; Activated in SAGE</a:t>
            </a:r>
            <a:endParaRPr sz="900">
              <a:solidFill>
                <a:srgbClr val="4B2E83"/>
              </a:solidFill>
              <a:latin typeface="Open Sans"/>
              <a:ea typeface="Open Sans"/>
              <a:cs typeface="Open Sans"/>
              <a:sym typeface="Open Sans"/>
            </a:endParaRPr>
          </a:p>
        </p:txBody>
      </p:sp>
      <p:sp>
        <p:nvSpPr>
          <p:cNvPr id="755" name="Google Shape;755;p121"/>
          <p:cNvSpPr/>
          <p:nvPr/>
        </p:nvSpPr>
        <p:spPr>
          <a:xfrm>
            <a:off x="7703161" y="4144289"/>
            <a:ext cx="1389600" cy="1168500"/>
          </a:xfrm>
          <a:prstGeom prst="roundRect">
            <a:avLst>
              <a:gd name="adj" fmla="val 10000"/>
            </a:avLst>
          </a:prstGeom>
          <a:solidFill>
            <a:srgbClr val="4B2E8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100" b="1">
                <a:solidFill>
                  <a:srgbClr val="E8D3A2"/>
                </a:solidFill>
                <a:latin typeface="Open Sans"/>
                <a:ea typeface="Open Sans"/>
                <a:cs typeface="Open Sans"/>
                <a:sym typeface="Open Sans"/>
              </a:rPr>
              <a:t>Subrecipient Invoicing</a:t>
            </a:r>
            <a:endParaRPr sz="1000">
              <a:solidFill>
                <a:srgbClr val="E8D3A2"/>
              </a:solidFill>
              <a:latin typeface="Open Sans"/>
              <a:ea typeface="Open Sans"/>
              <a:cs typeface="Open Sans"/>
              <a:sym typeface="Open Sans"/>
            </a:endParaRPr>
          </a:p>
        </p:txBody>
      </p:sp>
      <p:sp>
        <p:nvSpPr>
          <p:cNvPr id="756" name="Google Shape;756;p121"/>
          <p:cNvSpPr/>
          <p:nvPr/>
        </p:nvSpPr>
        <p:spPr>
          <a:xfrm>
            <a:off x="7257590" y="4726281"/>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57" name="Google Shape;757;p121"/>
          <p:cNvSpPr/>
          <p:nvPr/>
        </p:nvSpPr>
        <p:spPr>
          <a:xfrm>
            <a:off x="7447600" y="5899290"/>
            <a:ext cx="1597800" cy="8598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r" rtl="0">
              <a:lnSpc>
                <a:spcPct val="90000"/>
              </a:lnSpc>
              <a:spcBef>
                <a:spcPts val="0"/>
              </a:spcBef>
              <a:spcAft>
                <a:spcPts val="0"/>
              </a:spcAft>
              <a:buNone/>
            </a:pPr>
            <a:r>
              <a:rPr lang="en" sz="1100" b="1">
                <a:solidFill>
                  <a:srgbClr val="4B2E83"/>
                </a:solidFill>
                <a:latin typeface="Open Sans"/>
                <a:ea typeface="Open Sans"/>
                <a:cs typeface="Open Sans"/>
                <a:sym typeface="Open Sans"/>
              </a:rPr>
              <a:t>Invoice Approval &amp; Subrecipient Paid</a:t>
            </a:r>
            <a:endParaRPr sz="1100" b="1">
              <a:solidFill>
                <a:srgbClr val="4B2E83"/>
              </a:solidFill>
              <a:latin typeface="Open Sans"/>
              <a:ea typeface="Open Sans"/>
              <a:cs typeface="Open Sans"/>
              <a:sym typeface="Open Sans"/>
            </a:endParaRPr>
          </a:p>
        </p:txBody>
      </p:sp>
      <p:sp>
        <p:nvSpPr>
          <p:cNvPr id="758" name="Google Shape;758;p121"/>
          <p:cNvSpPr/>
          <p:nvPr/>
        </p:nvSpPr>
        <p:spPr>
          <a:xfrm rot="5400000">
            <a:off x="8535340" y="5344021"/>
            <a:ext cx="565800" cy="4161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59" name="Google Shape;759;p121"/>
          <p:cNvSpPr/>
          <p:nvPr/>
        </p:nvSpPr>
        <p:spPr>
          <a:xfrm>
            <a:off x="128963" y="6457012"/>
            <a:ext cx="1026600" cy="261600"/>
          </a:xfrm>
          <a:prstGeom prst="roundRect">
            <a:avLst>
              <a:gd name="adj" fmla="val 10000"/>
            </a:avLst>
          </a:prstGeom>
          <a:solidFill>
            <a:srgbClr val="4B2E8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455"/>
              </a:spcBef>
              <a:spcAft>
                <a:spcPts val="0"/>
              </a:spcAft>
              <a:buNone/>
            </a:pPr>
            <a:r>
              <a:rPr lang="en" sz="900">
                <a:solidFill>
                  <a:srgbClr val="E8D3A2"/>
                </a:solidFill>
                <a:latin typeface="Open Sans"/>
                <a:ea typeface="Open Sans"/>
                <a:cs typeface="Open Sans"/>
                <a:sym typeface="Open Sans"/>
              </a:rPr>
              <a:t>Subrecipient</a:t>
            </a:r>
            <a:r>
              <a:rPr lang="en" sz="900">
                <a:solidFill>
                  <a:srgbClr val="4B2E83"/>
                </a:solidFill>
                <a:latin typeface="Open Sans"/>
                <a:ea typeface="Open Sans"/>
                <a:cs typeface="Open Sans"/>
                <a:sym typeface="Open Sans"/>
              </a:rPr>
              <a:t> </a:t>
            </a:r>
            <a:endParaRPr sz="600">
              <a:solidFill>
                <a:srgbClr val="4B2E83"/>
              </a:solidFill>
              <a:latin typeface="Open Sans"/>
              <a:ea typeface="Open Sans"/>
              <a:cs typeface="Open Sans"/>
              <a:sym typeface="Open Sans"/>
            </a:endParaRPr>
          </a:p>
        </p:txBody>
      </p:sp>
      <p:sp>
        <p:nvSpPr>
          <p:cNvPr id="760" name="Google Shape;760;p121"/>
          <p:cNvSpPr/>
          <p:nvPr/>
        </p:nvSpPr>
        <p:spPr>
          <a:xfrm>
            <a:off x="5680000" y="5349960"/>
            <a:ext cx="1767600" cy="437400"/>
          </a:xfrm>
          <a:prstGeom prst="wedgeRoundRectCallout">
            <a:avLst>
              <a:gd name="adj1" fmla="val 20443"/>
              <a:gd name="adj2" fmla="val -6523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900">
              <a:solidFill>
                <a:srgbClr val="4B2E83"/>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r>
              <a:rPr lang="en" sz="800">
                <a:solidFill>
                  <a:srgbClr val="4B2E83"/>
                </a:solidFill>
                <a:latin typeface="Open Sans"/>
                <a:ea typeface="Open Sans"/>
                <a:cs typeface="Open Sans"/>
                <a:sym typeface="Open Sans"/>
              </a:rPr>
              <a:t>WORKDAY Status changes from ”Pending Subaward" to "Open"</a:t>
            </a:r>
            <a:endParaRPr sz="800">
              <a:solidFill>
                <a:schemeClr val="dk1"/>
              </a:solidFill>
            </a:endParaRPr>
          </a:p>
          <a:p>
            <a:pPr marL="0" lvl="0" indent="0" algn="l" rtl="0">
              <a:spcBef>
                <a:spcPts val="0"/>
              </a:spcBef>
              <a:spcAft>
                <a:spcPts val="0"/>
              </a:spcAft>
              <a:buNone/>
            </a:pPr>
            <a:endParaRPr sz="900">
              <a:solidFill>
                <a:srgbClr val="4B2E83"/>
              </a:solidFill>
              <a:latin typeface="Open Sans"/>
              <a:ea typeface="Open Sans"/>
              <a:cs typeface="Open Sans"/>
              <a:sym typeface="Open Sans"/>
            </a:endParaRPr>
          </a:p>
        </p:txBody>
      </p:sp>
      <p:sp>
        <p:nvSpPr>
          <p:cNvPr id="761" name="Google Shape;761;p121"/>
          <p:cNvSpPr/>
          <p:nvPr/>
        </p:nvSpPr>
        <p:spPr>
          <a:xfrm>
            <a:off x="4165601" y="5355390"/>
            <a:ext cx="1295400" cy="393600"/>
          </a:xfrm>
          <a:prstGeom prst="wedgeRoundRectCallout">
            <a:avLst>
              <a:gd name="adj1" fmla="val 20206"/>
              <a:gd name="adj2" fmla="val -73088"/>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4B2E83"/>
                </a:solidFill>
                <a:latin typeface="Open Sans"/>
                <a:ea typeface="Open Sans"/>
                <a:cs typeface="Open Sans"/>
                <a:sym typeface="Open Sans"/>
              </a:rPr>
              <a:t>SAGE Status = “Active” </a:t>
            </a:r>
            <a:endParaRPr sz="800">
              <a:solidFill>
                <a:srgbClr val="4B2E83"/>
              </a:solidFill>
              <a:latin typeface="Open Sans"/>
              <a:ea typeface="Open Sans"/>
              <a:cs typeface="Open Sans"/>
              <a:sym typeface="Open Sans"/>
            </a:endParaRPr>
          </a:p>
        </p:txBody>
      </p:sp>
      <p:sp>
        <p:nvSpPr>
          <p:cNvPr id="762" name="Google Shape;762;p121"/>
          <p:cNvSpPr/>
          <p:nvPr/>
        </p:nvSpPr>
        <p:spPr>
          <a:xfrm>
            <a:off x="-50925" y="0"/>
            <a:ext cx="7536600" cy="1755000"/>
          </a:xfrm>
          <a:prstGeom prst="ellipse">
            <a:avLst/>
          </a:prstGeom>
          <a:noFill/>
          <a:ln w="38100" cap="flat" cmpd="sng">
            <a:solidFill>
              <a:srgbClr val="4B2E8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2"/>
                                        </p:tgtEl>
                                        <p:attrNameLst>
                                          <p:attrName>style.visibility</p:attrName>
                                        </p:attrNameLst>
                                      </p:cBhvr>
                                      <p:to>
                                        <p:strVal val="visible"/>
                                      </p:to>
                                    </p:set>
                                    <p:anim calcmode="lin" valueType="num">
                                      <p:cBhvr additive="base">
                                        <p:cTn id="7" dur="1000"/>
                                        <p:tgtEl>
                                          <p:spTgt spid="762"/>
                                        </p:tgtEl>
                                        <p:attrNameLst>
                                          <p:attrName>ppt_w</p:attrName>
                                        </p:attrNameLst>
                                      </p:cBhvr>
                                      <p:tavLst>
                                        <p:tav tm="0">
                                          <p:val>
                                            <p:strVal val="0"/>
                                          </p:val>
                                        </p:tav>
                                        <p:tav tm="100000">
                                          <p:val>
                                            <p:strVal val="#ppt_w"/>
                                          </p:val>
                                        </p:tav>
                                      </p:tavLst>
                                    </p:anim>
                                    <p:anim calcmode="lin" valueType="num">
                                      <p:cBhvr additive="base">
                                        <p:cTn id="8" dur="1000"/>
                                        <p:tgtEl>
                                          <p:spTgt spid="7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95"/>
          <p:cNvSpPr txBox="1">
            <a:spLocks noGrp="1"/>
          </p:cNvSpPr>
          <p:nvPr>
            <p:ph type="body" idx="1"/>
          </p:nvPr>
        </p:nvSpPr>
        <p:spPr>
          <a:xfrm>
            <a:off x="692025" y="1640275"/>
            <a:ext cx="77367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endParaRPr sz="3550">
              <a:latin typeface="Encode Sans Black"/>
              <a:ea typeface="Encode Sans Black"/>
              <a:cs typeface="Encode Sans Black"/>
              <a:sym typeface="Encode Sans Black"/>
            </a:endParaRPr>
          </a:p>
          <a:p>
            <a:pPr marL="0" marR="0" lvl="0" indent="0" algn="l" rtl="0">
              <a:lnSpc>
                <a:spcPct val="90000"/>
              </a:lnSpc>
              <a:spcBef>
                <a:spcPts val="0"/>
              </a:spcBef>
              <a:spcAft>
                <a:spcPts val="0"/>
              </a:spcAft>
              <a:buClr>
                <a:schemeClr val="accent3"/>
              </a:buClr>
              <a:buSzPts val="1063"/>
              <a:buFont typeface="Arial"/>
              <a:buNone/>
            </a:pPr>
            <a:r>
              <a:rPr lang="en" sz="3550">
                <a:latin typeface="Encode Sans Black"/>
                <a:ea typeface="Encode Sans Black"/>
                <a:cs typeface="Encode Sans Black"/>
                <a:sym typeface="Encode Sans Black"/>
              </a:rPr>
              <a:t>Federal Updates: </a:t>
            </a:r>
            <a:endParaRPr sz="3550">
              <a:latin typeface="Encode Sans Black"/>
              <a:ea typeface="Encode Sans Black"/>
              <a:cs typeface="Encode Sans Black"/>
              <a:sym typeface="Encode Sans Black"/>
            </a:endParaRPr>
          </a:p>
          <a:p>
            <a:pPr marL="0" marR="0" lvl="0" indent="0" algn="l" rtl="0">
              <a:lnSpc>
                <a:spcPct val="90000"/>
              </a:lnSpc>
              <a:spcBef>
                <a:spcPts val="0"/>
              </a:spcBef>
              <a:spcAft>
                <a:spcPts val="0"/>
              </a:spcAft>
              <a:buClr>
                <a:schemeClr val="accent3"/>
              </a:buClr>
              <a:buSzPts val="1063"/>
              <a:buFont typeface="Arial"/>
              <a:buNone/>
            </a:pPr>
            <a:r>
              <a:rPr lang="en" sz="3550">
                <a:latin typeface="Encode Sans Black"/>
                <a:ea typeface="Encode Sans Black"/>
                <a:cs typeface="Encode Sans Black"/>
                <a:sym typeface="Encode Sans Black"/>
              </a:rPr>
              <a:t>NSF - Proposal &amp; Award Policies and Procedures Guide </a:t>
            </a:r>
            <a:endParaRPr sz="3550">
              <a:latin typeface="Encode Sans Black"/>
              <a:ea typeface="Encode Sans Black"/>
              <a:cs typeface="Encode Sans Black"/>
              <a:sym typeface="Encode Sans Black"/>
            </a:endParaRPr>
          </a:p>
          <a:p>
            <a:pPr marL="0" marR="0" lvl="0" indent="0" algn="l" rtl="0">
              <a:lnSpc>
                <a:spcPct val="90000"/>
              </a:lnSpc>
              <a:spcBef>
                <a:spcPts val="0"/>
              </a:spcBef>
              <a:spcAft>
                <a:spcPts val="0"/>
              </a:spcAft>
              <a:buClr>
                <a:schemeClr val="accent3"/>
              </a:buClr>
              <a:buSzPts val="1063"/>
              <a:buFont typeface="Arial"/>
              <a:buNone/>
            </a:pPr>
            <a:r>
              <a:rPr lang="en" sz="3550">
                <a:latin typeface="Encode Sans Black"/>
                <a:ea typeface="Encode Sans Black"/>
                <a:cs typeface="Encode Sans Black"/>
                <a:sym typeface="Encode Sans Black"/>
              </a:rPr>
              <a:t>Effective May 2024</a:t>
            </a:r>
            <a:endParaRPr sz="3550">
              <a:latin typeface="Encode Sans Black"/>
              <a:ea typeface="Encode Sans Black"/>
              <a:cs typeface="Encode Sans Black"/>
              <a:sym typeface="Encode Sans Black"/>
            </a:endParaRPr>
          </a:p>
        </p:txBody>
      </p:sp>
      <p:sp>
        <p:nvSpPr>
          <p:cNvPr id="528" name="Google Shape;528;p95"/>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Tim Mhyre &amp; Ari Santander, OSP Managers</a:t>
            </a:r>
            <a:endParaRPr sz="2000">
              <a:solidFill>
                <a:srgbClr val="FFFFFF"/>
              </a:solidFill>
              <a:latin typeface="Open Sans"/>
              <a:ea typeface="Open Sans"/>
              <a:cs typeface="Open Sans"/>
              <a:sym typeface="Open Sans"/>
            </a:endParaRPr>
          </a:p>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2024 </a:t>
            </a:r>
            <a:r>
              <a:rPr lang="en" sz="2000" b="0" i="0" u="none" strike="noStrike" cap="none">
                <a:solidFill>
                  <a:srgbClr val="FFFFFF"/>
                </a:solidFill>
                <a:latin typeface="Open Sans"/>
                <a:ea typeface="Open Sans"/>
                <a:cs typeface="Open Sans"/>
                <a:sym typeface="Open Sans"/>
              </a:rPr>
              <a:t>MRAM</a:t>
            </a:r>
            <a:endParaRPr/>
          </a:p>
          <a:p>
            <a:pPr marL="0" marR="0" lvl="0" indent="0" algn="l" rtl="0">
              <a:spcBef>
                <a:spcPts val="320"/>
              </a:spcBef>
              <a:spcAft>
                <a:spcPts val="0"/>
              </a:spcAft>
              <a:buClr>
                <a:srgbClr val="FFFFFF"/>
              </a:buClr>
              <a:buSzPts val="500"/>
              <a:buFont typeface="Arial"/>
              <a:buNone/>
            </a:pPr>
            <a:r>
              <a:rPr lang="en" sz="2000" b="0" i="0" u="none" strike="noStrike" cap="none">
                <a:solidFill>
                  <a:srgbClr val="FFFFFF"/>
                </a:solidFill>
                <a:latin typeface="Open Sans"/>
                <a:ea typeface="Open Sans"/>
                <a:cs typeface="Open Sans"/>
                <a:sym typeface="Open Sans"/>
              </a:rPr>
              <a:t>Office of Sponsored Programs</a:t>
            </a:r>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22"/>
          <p:cNvSpPr/>
          <p:nvPr/>
        </p:nvSpPr>
        <p:spPr>
          <a:xfrm>
            <a:off x="5632250" y="4203075"/>
            <a:ext cx="2095800" cy="17325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1300"/>
              <a:buFont typeface="Calibri"/>
              <a:buNone/>
            </a:pPr>
            <a:r>
              <a:rPr lang="en" sz="1800" b="1">
                <a:solidFill>
                  <a:srgbClr val="4B2E83"/>
                </a:solidFill>
                <a:latin typeface="Open Sans"/>
                <a:ea typeface="Open Sans"/>
                <a:cs typeface="Open Sans"/>
                <a:sym typeface="Open Sans"/>
              </a:rPr>
              <a:t>Is Subrecipient a Supplier in Workday?</a:t>
            </a:r>
            <a:endParaRPr sz="1900">
              <a:solidFill>
                <a:srgbClr val="4B2E83"/>
              </a:solidFill>
              <a:latin typeface="Open Sans"/>
              <a:ea typeface="Open Sans"/>
              <a:cs typeface="Open Sans"/>
              <a:sym typeface="Open Sans"/>
            </a:endParaRPr>
          </a:p>
        </p:txBody>
      </p:sp>
      <p:sp>
        <p:nvSpPr>
          <p:cNvPr id="768" name="Google Shape;768;p122"/>
          <p:cNvSpPr/>
          <p:nvPr/>
        </p:nvSpPr>
        <p:spPr>
          <a:xfrm>
            <a:off x="2019975" y="4203075"/>
            <a:ext cx="2003400" cy="17325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1300"/>
              <a:buFont typeface="Calibri"/>
              <a:buNone/>
            </a:pPr>
            <a:r>
              <a:rPr lang="en" sz="1800" b="1">
                <a:solidFill>
                  <a:srgbClr val="4B2E83"/>
                </a:solidFill>
                <a:latin typeface="Open Sans"/>
                <a:ea typeface="Open Sans"/>
                <a:cs typeface="Open Sans"/>
                <a:sym typeface="Open Sans"/>
              </a:rPr>
              <a:t>Are they also a Subrecipient in Workday?</a:t>
            </a:r>
            <a:endParaRPr sz="1800">
              <a:solidFill>
                <a:srgbClr val="4B2E83"/>
              </a:solidFill>
              <a:latin typeface="Open Sans"/>
              <a:ea typeface="Open Sans"/>
              <a:cs typeface="Open Sans"/>
              <a:sym typeface="Open Sans"/>
            </a:endParaRPr>
          </a:p>
        </p:txBody>
      </p:sp>
      <p:sp>
        <p:nvSpPr>
          <p:cNvPr id="769" name="Google Shape;769;p122"/>
          <p:cNvSpPr/>
          <p:nvPr/>
        </p:nvSpPr>
        <p:spPr>
          <a:xfrm rot="10800000">
            <a:off x="4318391" y="4732746"/>
            <a:ext cx="8913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70" name="Google Shape;770;p122"/>
          <p:cNvSpPr/>
          <p:nvPr/>
        </p:nvSpPr>
        <p:spPr>
          <a:xfrm>
            <a:off x="4380628" y="2352075"/>
            <a:ext cx="8913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71" name="Google Shape;771;p122"/>
          <p:cNvSpPr/>
          <p:nvPr/>
        </p:nvSpPr>
        <p:spPr>
          <a:xfrm>
            <a:off x="5678450" y="1704525"/>
            <a:ext cx="2003400" cy="17325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455"/>
              </a:spcBef>
              <a:spcAft>
                <a:spcPts val="0"/>
              </a:spcAft>
              <a:buNone/>
            </a:pPr>
            <a:r>
              <a:rPr lang="en" sz="1800" b="1">
                <a:solidFill>
                  <a:srgbClr val="4B2E83"/>
                </a:solidFill>
                <a:latin typeface="Open Sans"/>
                <a:ea typeface="Open Sans"/>
                <a:cs typeface="Open Sans"/>
                <a:sym typeface="Open Sans"/>
              </a:rPr>
              <a:t>Award Line (GR#) for Subaward in Workday? </a:t>
            </a:r>
            <a:endParaRPr sz="1800" b="1">
              <a:solidFill>
                <a:srgbClr val="4B2E83"/>
              </a:solidFill>
              <a:latin typeface="Open Sans"/>
              <a:ea typeface="Open Sans"/>
              <a:cs typeface="Open Sans"/>
              <a:sym typeface="Open Sans"/>
            </a:endParaRPr>
          </a:p>
          <a:p>
            <a:pPr marL="0" lvl="0" indent="0" algn="l" rtl="0">
              <a:lnSpc>
                <a:spcPct val="90000"/>
              </a:lnSpc>
              <a:spcBef>
                <a:spcPts val="455"/>
              </a:spcBef>
              <a:spcAft>
                <a:spcPts val="0"/>
              </a:spcAft>
              <a:buNone/>
            </a:pPr>
            <a:endParaRPr sz="700">
              <a:solidFill>
                <a:srgbClr val="4B2E83"/>
              </a:solidFill>
              <a:latin typeface="Open Sans"/>
              <a:ea typeface="Open Sans"/>
              <a:cs typeface="Open Sans"/>
              <a:sym typeface="Open Sans"/>
            </a:endParaRPr>
          </a:p>
        </p:txBody>
      </p:sp>
      <p:sp>
        <p:nvSpPr>
          <p:cNvPr id="772" name="Google Shape;772;p122"/>
          <p:cNvSpPr/>
          <p:nvPr/>
        </p:nvSpPr>
        <p:spPr>
          <a:xfrm rot="5400000">
            <a:off x="6476612" y="3601352"/>
            <a:ext cx="407100" cy="437400"/>
          </a:xfrm>
          <a:prstGeom prst="rightArrow">
            <a:avLst>
              <a:gd name="adj1" fmla="val 50000"/>
              <a:gd name="adj2" fmla="val 5000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Open Sans"/>
              <a:ea typeface="Open Sans"/>
              <a:cs typeface="Open Sans"/>
              <a:sym typeface="Open Sans"/>
            </a:endParaRPr>
          </a:p>
        </p:txBody>
      </p:sp>
      <p:sp>
        <p:nvSpPr>
          <p:cNvPr id="773" name="Google Shape;773;p122"/>
          <p:cNvSpPr/>
          <p:nvPr/>
        </p:nvSpPr>
        <p:spPr>
          <a:xfrm>
            <a:off x="1970700" y="1704525"/>
            <a:ext cx="2003400" cy="17325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455"/>
              </a:spcBef>
              <a:spcAft>
                <a:spcPts val="0"/>
              </a:spcAft>
              <a:buNone/>
            </a:pPr>
            <a:r>
              <a:rPr lang="en" sz="1800" b="1">
                <a:solidFill>
                  <a:srgbClr val="4B2E83"/>
                </a:solidFill>
                <a:latin typeface="Open Sans"/>
                <a:ea typeface="Open Sans"/>
                <a:cs typeface="Open Sans"/>
                <a:sym typeface="Open Sans"/>
              </a:rPr>
              <a:t>Prime Award from sponsor available in Workday</a:t>
            </a:r>
            <a:r>
              <a:rPr lang="en" sz="1700" b="1">
                <a:solidFill>
                  <a:srgbClr val="4B2E83"/>
                </a:solidFill>
                <a:latin typeface="Open Sans"/>
                <a:ea typeface="Open Sans"/>
                <a:cs typeface="Open Sans"/>
                <a:sym typeface="Open Sans"/>
              </a:rPr>
              <a:t>?</a:t>
            </a:r>
            <a:endParaRPr sz="1700" b="1">
              <a:solidFill>
                <a:srgbClr val="4B2E83"/>
              </a:solidFill>
              <a:latin typeface="Open Sans"/>
              <a:ea typeface="Open Sans"/>
              <a:cs typeface="Open Sans"/>
              <a:sym typeface="Open Sans"/>
            </a:endParaRPr>
          </a:p>
        </p:txBody>
      </p:sp>
      <p:sp>
        <p:nvSpPr>
          <p:cNvPr id="774" name="Google Shape;774;p122"/>
          <p:cNvSpPr/>
          <p:nvPr/>
        </p:nvSpPr>
        <p:spPr>
          <a:xfrm>
            <a:off x="127925" y="5807850"/>
            <a:ext cx="665700" cy="261600"/>
          </a:xfrm>
          <a:prstGeom prst="roundRect">
            <a:avLst>
              <a:gd name="adj" fmla="val 10000"/>
            </a:avLst>
          </a:prstGeom>
          <a:solidFill>
            <a:srgbClr val="E8D3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455"/>
              </a:spcBef>
              <a:spcAft>
                <a:spcPts val="0"/>
              </a:spcAft>
              <a:buNone/>
            </a:pPr>
            <a:r>
              <a:rPr lang="en" sz="900">
                <a:solidFill>
                  <a:srgbClr val="4B2E83"/>
                </a:solidFill>
                <a:latin typeface="Open Sans"/>
                <a:ea typeface="Open Sans"/>
                <a:cs typeface="Open Sans"/>
                <a:sym typeface="Open Sans"/>
              </a:rPr>
              <a:t>Campus </a:t>
            </a:r>
            <a:endParaRPr sz="600">
              <a:solidFill>
                <a:srgbClr val="4B2E83"/>
              </a:solidFill>
              <a:latin typeface="Open Sans"/>
              <a:ea typeface="Open Sans"/>
              <a:cs typeface="Open Sans"/>
              <a:sym typeface="Open Sans"/>
            </a:endParaRPr>
          </a:p>
        </p:txBody>
      </p:sp>
      <p:sp>
        <p:nvSpPr>
          <p:cNvPr id="775" name="Google Shape;775;p122"/>
          <p:cNvSpPr/>
          <p:nvPr/>
        </p:nvSpPr>
        <p:spPr>
          <a:xfrm>
            <a:off x="127926" y="6137785"/>
            <a:ext cx="2327100" cy="2616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455"/>
              </a:spcBef>
              <a:spcAft>
                <a:spcPts val="0"/>
              </a:spcAft>
              <a:buNone/>
            </a:pPr>
            <a:r>
              <a:rPr lang="en" sz="900">
                <a:solidFill>
                  <a:srgbClr val="4B2E83"/>
                </a:solidFill>
                <a:latin typeface="Open Sans"/>
                <a:ea typeface="Open Sans"/>
                <a:cs typeface="Open Sans"/>
                <a:sym typeface="Open Sans"/>
              </a:rPr>
              <a:t>Central Offices: OSP, Procurement, GCA</a:t>
            </a:r>
            <a:endParaRPr sz="600">
              <a:solidFill>
                <a:srgbClr val="4B2E83"/>
              </a:solidFill>
              <a:latin typeface="Open Sans"/>
              <a:ea typeface="Open Sans"/>
              <a:cs typeface="Open Sans"/>
              <a:sym typeface="Open Sans"/>
            </a:endParaRPr>
          </a:p>
        </p:txBody>
      </p:sp>
      <p:sp>
        <p:nvSpPr>
          <p:cNvPr id="776" name="Google Shape;776;p122"/>
          <p:cNvSpPr/>
          <p:nvPr/>
        </p:nvSpPr>
        <p:spPr>
          <a:xfrm>
            <a:off x="128963" y="6457012"/>
            <a:ext cx="1026600" cy="261600"/>
          </a:xfrm>
          <a:prstGeom prst="roundRect">
            <a:avLst>
              <a:gd name="adj" fmla="val 10000"/>
            </a:avLst>
          </a:prstGeom>
          <a:solidFill>
            <a:srgbClr val="4B2E8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455"/>
              </a:spcBef>
              <a:spcAft>
                <a:spcPts val="0"/>
              </a:spcAft>
              <a:buNone/>
            </a:pPr>
            <a:r>
              <a:rPr lang="en" sz="900">
                <a:solidFill>
                  <a:srgbClr val="E8D3A2"/>
                </a:solidFill>
                <a:latin typeface="Open Sans"/>
                <a:ea typeface="Open Sans"/>
                <a:cs typeface="Open Sans"/>
                <a:sym typeface="Open Sans"/>
              </a:rPr>
              <a:t>Subrecipient</a:t>
            </a:r>
            <a:r>
              <a:rPr lang="en" sz="900">
                <a:solidFill>
                  <a:srgbClr val="4B2E83"/>
                </a:solidFill>
                <a:latin typeface="Open Sans"/>
                <a:ea typeface="Open Sans"/>
                <a:cs typeface="Open Sans"/>
                <a:sym typeface="Open Sans"/>
              </a:rPr>
              <a:t> </a:t>
            </a:r>
            <a:endParaRPr sz="600">
              <a:solidFill>
                <a:srgbClr val="4B2E83"/>
              </a:solidFill>
              <a:latin typeface="Open Sans"/>
              <a:ea typeface="Open Sans"/>
              <a:cs typeface="Open Sans"/>
              <a:sym typeface="Open Sans"/>
            </a:endParaRPr>
          </a:p>
        </p:txBody>
      </p:sp>
      <p:sp>
        <p:nvSpPr>
          <p:cNvPr id="777" name="Google Shape;777;p122"/>
          <p:cNvSpPr txBox="1">
            <a:spLocks noGrp="1"/>
          </p:cNvSpPr>
          <p:nvPr>
            <p:ph type="body" idx="1"/>
          </p:nvPr>
        </p:nvSpPr>
        <p:spPr>
          <a:xfrm>
            <a:off x="671750" y="187225"/>
            <a:ext cx="8184600" cy="110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4B2E83"/>
                </a:solidFill>
                <a:latin typeface="Encode Sans Black"/>
                <a:ea typeface="Encode Sans Black"/>
                <a:cs typeface="Encode Sans Black"/>
                <a:sym typeface="Encode Sans Black"/>
              </a:rPr>
              <a:t>Setting the Foundation - Before sending subaward request in SAGE</a:t>
            </a:r>
            <a:r>
              <a:rPr lang="en">
                <a:latin typeface="Encode Sans Black"/>
                <a:ea typeface="Encode Sans Black"/>
                <a:cs typeface="Encode Sans Black"/>
                <a:sym typeface="Encode Sans Black"/>
              </a:rPr>
              <a:t> </a:t>
            </a:r>
            <a:endParaRPr>
              <a:latin typeface="Encode Sans Black"/>
              <a:ea typeface="Encode Sans Black"/>
              <a:cs typeface="Encode Sans Black"/>
              <a:sym typeface="Encode Sans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3"/>
                                        </p:tgtEl>
                                        <p:attrNameLst>
                                          <p:attrName>style.visibility</p:attrName>
                                        </p:attrNameLst>
                                      </p:cBhvr>
                                      <p:to>
                                        <p:strVal val="visible"/>
                                      </p:to>
                                    </p:set>
                                    <p:animEffect transition="in" filter="fade">
                                      <p:cBhvr>
                                        <p:cTn id="7" dur="1000"/>
                                        <p:tgtEl>
                                          <p:spTgt spid="77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7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71"/>
                                        </p:tgtEl>
                                        <p:attrNameLst>
                                          <p:attrName>style.visibility</p:attrName>
                                        </p:attrNameLst>
                                      </p:cBhvr>
                                      <p:to>
                                        <p:strVal val="visible"/>
                                      </p:to>
                                    </p:set>
                                    <p:animEffect transition="in" filter="fade">
                                      <p:cBhvr>
                                        <p:cTn id="16" dur="1000"/>
                                        <p:tgtEl>
                                          <p:spTgt spid="77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67"/>
                                        </p:tgtEl>
                                        <p:attrNameLst>
                                          <p:attrName>style.visibility</p:attrName>
                                        </p:attrNameLst>
                                      </p:cBhvr>
                                      <p:to>
                                        <p:strVal val="visible"/>
                                      </p:to>
                                    </p:set>
                                    <p:animEffect transition="in" filter="fade">
                                      <p:cBhvr>
                                        <p:cTn id="25" dur="1000"/>
                                        <p:tgtEl>
                                          <p:spTgt spid="76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6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68"/>
                                        </p:tgtEl>
                                        <p:attrNameLst>
                                          <p:attrName>style.visibility</p:attrName>
                                        </p:attrNameLst>
                                      </p:cBhvr>
                                      <p:to>
                                        <p:strVal val="visible"/>
                                      </p:to>
                                    </p:set>
                                    <p:animEffect transition="in" filter="fade">
                                      <p:cBhvr>
                                        <p:cTn id="34" dur="1000"/>
                                        <p:tgtEl>
                                          <p:spTgt spid="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2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Research Website Resources</a:t>
            </a:r>
            <a:endParaRPr>
              <a:latin typeface="Encode Sans Black"/>
              <a:ea typeface="Encode Sans Black"/>
              <a:cs typeface="Encode Sans Black"/>
              <a:sym typeface="Encode Sans Black"/>
            </a:endParaRPr>
          </a:p>
        </p:txBody>
      </p:sp>
      <p:sp>
        <p:nvSpPr>
          <p:cNvPr id="784" name="Google Shape;784;p123"/>
          <p:cNvSpPr txBox="1">
            <a:spLocks noGrp="1"/>
          </p:cNvSpPr>
          <p:nvPr>
            <p:ph type="body" idx="2"/>
          </p:nvPr>
        </p:nvSpPr>
        <p:spPr>
          <a:xfrm>
            <a:off x="665900" y="1420300"/>
            <a:ext cx="8196300" cy="4175700"/>
          </a:xfrm>
          <a:prstGeom prst="rect">
            <a:avLst/>
          </a:prstGeom>
        </p:spPr>
        <p:txBody>
          <a:bodyPr spcFirstLastPara="1" wrap="square" lIns="91425" tIns="91425" rIns="91425" bIns="91425" anchor="t" anchorCtr="0">
            <a:noAutofit/>
          </a:bodyPr>
          <a:lstStyle/>
          <a:p>
            <a:pPr marL="457200" lvl="0" indent="-361950" algn="l" rtl="0">
              <a:spcBef>
                <a:spcPts val="1000"/>
              </a:spcBef>
              <a:spcAft>
                <a:spcPts val="0"/>
              </a:spcAft>
              <a:buSzPts val="2100"/>
              <a:buChar char="&gt;"/>
            </a:pPr>
            <a:r>
              <a:rPr lang="en"/>
              <a:t>Two short videos walking through subaward process</a:t>
            </a:r>
            <a:endParaRPr/>
          </a:p>
          <a:p>
            <a:pPr marL="914400" lvl="1" indent="-361950" algn="l" rtl="0">
              <a:spcBef>
                <a:spcPts val="1000"/>
              </a:spcBef>
              <a:spcAft>
                <a:spcPts val="0"/>
              </a:spcAft>
              <a:buSzPts val="2100"/>
              <a:buChar char="–"/>
            </a:pPr>
            <a:r>
              <a:rPr lang="en" sz="2100" u="sng">
                <a:solidFill>
                  <a:schemeClr val="accent5"/>
                </a:solidFill>
                <a:hlinkClick r:id="rId3">
                  <a:extLst>
                    <a:ext uri="{A12FA001-AC4F-418D-AE19-62706E023703}">
                      <ahyp:hlinkClr xmlns:ahyp="http://schemas.microsoft.com/office/drawing/2018/hyperlinkcolor" val="tx"/>
                    </a:ext>
                  </a:extLst>
                </a:hlinkClick>
              </a:rPr>
              <a:t>Outgoing Subawards - First Steps</a:t>
            </a:r>
            <a:r>
              <a:rPr lang="en" sz="2100"/>
              <a:t> - VIDEO</a:t>
            </a:r>
            <a:endParaRPr sz="2100"/>
          </a:p>
          <a:p>
            <a:pPr marL="914400" lvl="1" indent="-361950" algn="l" rtl="0">
              <a:spcBef>
                <a:spcPts val="1000"/>
              </a:spcBef>
              <a:spcAft>
                <a:spcPts val="0"/>
              </a:spcAft>
              <a:buSzPts val="2100"/>
              <a:buChar char="–"/>
            </a:pPr>
            <a:r>
              <a:rPr lang="en" sz="2100" u="sng">
                <a:solidFill>
                  <a:schemeClr val="accent5"/>
                </a:solidFill>
                <a:hlinkClick r:id="rId4">
                  <a:extLst>
                    <a:ext uri="{A12FA001-AC4F-418D-AE19-62706E023703}">
                      <ahyp:hlinkClr xmlns:ahyp="http://schemas.microsoft.com/office/drawing/2018/hyperlinkcolor" val="tx"/>
                    </a:ext>
                  </a:extLst>
                </a:hlinkClick>
              </a:rPr>
              <a:t>Next Steps to Establish and Set Up an Outgoing Subaward</a:t>
            </a:r>
            <a:r>
              <a:rPr lang="en" sz="2100"/>
              <a:t> - VIDEO</a:t>
            </a:r>
            <a:endParaRPr sz="2100"/>
          </a:p>
          <a:p>
            <a:pPr marL="457200" lvl="0" indent="-374650" algn="l" rtl="0">
              <a:spcBef>
                <a:spcPts val="1000"/>
              </a:spcBef>
              <a:spcAft>
                <a:spcPts val="0"/>
              </a:spcAft>
              <a:buSzPts val="2300"/>
              <a:buChar char="&gt;"/>
            </a:pPr>
            <a:r>
              <a:rPr lang="en" sz="2300"/>
              <a:t>Expandable web content for process steps</a:t>
            </a:r>
            <a:endParaRPr sz="2300"/>
          </a:p>
          <a:p>
            <a:pPr marL="457200" lvl="0" indent="0" algn="l" rtl="0">
              <a:spcBef>
                <a:spcPts val="1000"/>
              </a:spcBef>
              <a:spcAft>
                <a:spcPts val="1000"/>
              </a:spcAft>
              <a:buNone/>
            </a:pPr>
            <a:endParaRPr sz="2100"/>
          </a:p>
        </p:txBody>
      </p:sp>
      <p:pic>
        <p:nvPicPr>
          <p:cNvPr id="785" name="Google Shape;785;p123"/>
          <p:cNvPicPr preferRelativeResize="0"/>
          <p:nvPr/>
        </p:nvPicPr>
        <p:blipFill>
          <a:blip r:embed="rId5">
            <a:alphaModFix/>
          </a:blip>
          <a:stretch>
            <a:fillRect/>
          </a:stretch>
        </p:blipFill>
        <p:spPr>
          <a:xfrm>
            <a:off x="1261250" y="3895721"/>
            <a:ext cx="5015400" cy="2745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2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Subawards - OSP Updates</a:t>
            </a:r>
            <a:endParaRPr>
              <a:latin typeface="Encode Sans Black"/>
              <a:ea typeface="Encode Sans Black"/>
              <a:cs typeface="Encode Sans Black"/>
              <a:sym typeface="Encode Sans Black"/>
            </a:endParaRPr>
          </a:p>
        </p:txBody>
      </p:sp>
      <p:sp>
        <p:nvSpPr>
          <p:cNvPr id="792" name="Google Shape;792;p124"/>
          <p:cNvSpPr txBox="1">
            <a:spLocks noGrp="1"/>
          </p:cNvSpPr>
          <p:nvPr>
            <p:ph type="body" idx="2"/>
          </p:nvPr>
        </p:nvSpPr>
        <p:spPr>
          <a:xfrm>
            <a:off x="665905" y="1580350"/>
            <a:ext cx="8196300" cy="4015500"/>
          </a:xfrm>
          <a:prstGeom prst="rect">
            <a:avLst/>
          </a:prstGeom>
        </p:spPr>
        <p:txBody>
          <a:bodyPr spcFirstLastPara="1" wrap="square" lIns="91425" tIns="91425" rIns="91425" bIns="91425" anchor="t" anchorCtr="0">
            <a:noAutofit/>
          </a:bodyPr>
          <a:lstStyle/>
          <a:p>
            <a:pPr marL="457200" lvl="0" indent="-361950" algn="l" rtl="0">
              <a:spcBef>
                <a:spcPts val="1000"/>
              </a:spcBef>
              <a:spcAft>
                <a:spcPts val="0"/>
              </a:spcAft>
              <a:buSzPts val="2100"/>
              <a:buChar char="&gt;"/>
            </a:pPr>
            <a:r>
              <a:rPr lang="en" sz="2100"/>
              <a:t>Extremely high volumes</a:t>
            </a:r>
            <a:endParaRPr sz="2100"/>
          </a:p>
          <a:p>
            <a:pPr marL="914400" lvl="1" indent="-349250" algn="l" rtl="0">
              <a:spcBef>
                <a:spcPts val="1000"/>
              </a:spcBef>
              <a:spcAft>
                <a:spcPts val="0"/>
              </a:spcAft>
              <a:buSzPts val="1900"/>
              <a:buChar char="–"/>
            </a:pPr>
            <a:r>
              <a:rPr lang="en" sz="1900"/>
              <a:t>Number of Subaward Actions in OSP is currently hovering around </a:t>
            </a:r>
            <a:r>
              <a:rPr lang="en" sz="1900" b="1"/>
              <a:t>850</a:t>
            </a:r>
            <a:endParaRPr sz="1900" b="1"/>
          </a:p>
          <a:p>
            <a:pPr marL="914400" lvl="1" indent="-349250" algn="l" rtl="0">
              <a:spcBef>
                <a:spcPts val="1000"/>
              </a:spcBef>
              <a:spcAft>
                <a:spcPts val="0"/>
              </a:spcAft>
              <a:buSzPts val="1900"/>
              <a:buChar char="–"/>
            </a:pPr>
            <a:r>
              <a:rPr lang="en" sz="1900" b="1"/>
              <a:t>CY23 Q1</a:t>
            </a:r>
            <a:r>
              <a:rPr lang="en" sz="1900"/>
              <a:t> - Between 175 and 244 items fully executed per month</a:t>
            </a:r>
            <a:endParaRPr sz="1900"/>
          </a:p>
          <a:p>
            <a:pPr marL="457200" lvl="0" indent="-361950" algn="l" rtl="0">
              <a:spcBef>
                <a:spcPts val="1000"/>
              </a:spcBef>
              <a:spcAft>
                <a:spcPts val="0"/>
              </a:spcAft>
              <a:buSzPts val="2100"/>
              <a:buChar char="&gt;"/>
            </a:pPr>
            <a:r>
              <a:rPr lang="en" sz="2100"/>
              <a:t>Many escalation requests for items to be prioritized</a:t>
            </a:r>
            <a:endParaRPr sz="2100"/>
          </a:p>
          <a:p>
            <a:pPr marL="457200" lvl="0" indent="-361950" algn="l" rtl="0">
              <a:spcBef>
                <a:spcPts val="1000"/>
              </a:spcBef>
              <a:spcAft>
                <a:spcPts val="0"/>
              </a:spcAft>
              <a:buSzPts val="2100"/>
              <a:buChar char="&gt;"/>
            </a:pPr>
            <a:r>
              <a:rPr lang="en" sz="2100"/>
              <a:t>Almost every item in OSP is urgent</a:t>
            </a:r>
            <a:endParaRPr sz="2100"/>
          </a:p>
          <a:p>
            <a:pPr marL="0" lvl="0" indent="0" algn="l" rtl="0">
              <a:spcBef>
                <a:spcPts val="1000"/>
              </a:spcBef>
              <a:spcAft>
                <a:spcPts val="0"/>
              </a:spcAft>
              <a:buNone/>
            </a:pPr>
            <a:endParaRPr sz="2100" b="1"/>
          </a:p>
          <a:p>
            <a:pPr marL="0" lvl="0" indent="0" algn="l" rtl="0">
              <a:spcBef>
                <a:spcPts val="1000"/>
              </a:spcBef>
              <a:spcAft>
                <a:spcPts val="1000"/>
              </a:spcAft>
              <a:buNone/>
            </a:pPr>
            <a:r>
              <a:rPr lang="en" sz="2100" b="1"/>
              <a:t>Please note:</a:t>
            </a:r>
            <a:r>
              <a:rPr lang="en" sz="2100"/>
              <a:t> We are not able to provide estimates of how long it will take review or issue items due to volumes and escalation requests.</a:t>
            </a:r>
            <a:endParaRPr sz="23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2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Subawards - What is OSP doing?</a:t>
            </a:r>
            <a:endParaRPr>
              <a:latin typeface="Encode Sans Black"/>
              <a:ea typeface="Encode Sans Black"/>
              <a:cs typeface="Encode Sans Black"/>
              <a:sym typeface="Encode Sans Black"/>
            </a:endParaRPr>
          </a:p>
        </p:txBody>
      </p:sp>
      <p:sp>
        <p:nvSpPr>
          <p:cNvPr id="799" name="Google Shape;799;p125"/>
          <p:cNvSpPr txBox="1">
            <a:spLocks noGrp="1"/>
          </p:cNvSpPr>
          <p:nvPr>
            <p:ph type="body" idx="2"/>
          </p:nvPr>
        </p:nvSpPr>
        <p:spPr>
          <a:xfrm>
            <a:off x="665900" y="1363600"/>
            <a:ext cx="8196300" cy="4232400"/>
          </a:xfrm>
          <a:prstGeom prst="rect">
            <a:avLst/>
          </a:prstGeom>
        </p:spPr>
        <p:txBody>
          <a:bodyPr spcFirstLastPara="1" wrap="square" lIns="91425" tIns="91425" rIns="91425" bIns="91425" anchor="t" anchorCtr="0">
            <a:noAutofit/>
          </a:bodyPr>
          <a:lstStyle/>
          <a:p>
            <a:pPr marL="457200" lvl="0" indent="-361950" algn="l" rtl="0">
              <a:spcBef>
                <a:spcPts val="1000"/>
              </a:spcBef>
              <a:spcAft>
                <a:spcPts val="0"/>
              </a:spcAft>
              <a:buSzPts val="2100"/>
              <a:buChar char="&gt;"/>
            </a:pPr>
            <a:r>
              <a:rPr lang="en" sz="2100"/>
              <a:t>Resources</a:t>
            </a:r>
            <a:endParaRPr sz="2100"/>
          </a:p>
          <a:p>
            <a:pPr marL="914400" lvl="1" indent="-336550" algn="l" rtl="0">
              <a:spcBef>
                <a:spcPts val="1000"/>
              </a:spcBef>
              <a:spcAft>
                <a:spcPts val="0"/>
              </a:spcAft>
              <a:buSzPts val="1700"/>
              <a:buChar char="–"/>
            </a:pPr>
            <a:r>
              <a:rPr lang="en" sz="1700"/>
              <a:t>2 Subaward Administrator Positions open</a:t>
            </a:r>
            <a:endParaRPr sz="1700"/>
          </a:p>
          <a:p>
            <a:pPr marL="914400" lvl="1" indent="-336550" algn="l" rtl="0">
              <a:spcBef>
                <a:spcPts val="1000"/>
              </a:spcBef>
              <a:spcAft>
                <a:spcPts val="0"/>
              </a:spcAft>
              <a:buSzPts val="1700"/>
              <a:buChar char="–"/>
            </a:pPr>
            <a:r>
              <a:rPr lang="en" sz="1700"/>
              <a:t>3 OSP staff from other teams working on subawards</a:t>
            </a:r>
            <a:endParaRPr sz="1700"/>
          </a:p>
          <a:p>
            <a:pPr marL="914400" lvl="1" indent="-336550" algn="l" rtl="0">
              <a:spcBef>
                <a:spcPts val="1000"/>
              </a:spcBef>
              <a:spcAft>
                <a:spcPts val="0"/>
              </a:spcAft>
              <a:buSzPts val="1700"/>
              <a:buChar char="–"/>
            </a:pPr>
            <a:r>
              <a:rPr lang="en" sz="1700"/>
              <a:t>Assoc. Director focusing on supporting subaward team</a:t>
            </a:r>
            <a:endParaRPr sz="1700"/>
          </a:p>
          <a:p>
            <a:pPr marL="914400" lvl="1" indent="-336550" algn="l" rtl="0">
              <a:spcBef>
                <a:spcPts val="1000"/>
              </a:spcBef>
              <a:spcAft>
                <a:spcPts val="0"/>
              </a:spcAft>
              <a:buSzPts val="1700"/>
              <a:buChar char="–"/>
            </a:pPr>
            <a:r>
              <a:rPr lang="en" sz="1700"/>
              <a:t>Working with the Office of Research on additional solutions</a:t>
            </a:r>
            <a:endParaRPr sz="1700"/>
          </a:p>
          <a:p>
            <a:pPr marL="457200" lvl="0" indent="-361950" algn="l" rtl="0">
              <a:spcBef>
                <a:spcPts val="1000"/>
              </a:spcBef>
              <a:spcAft>
                <a:spcPts val="0"/>
              </a:spcAft>
              <a:buSzPts val="2100"/>
              <a:buChar char="&gt;"/>
            </a:pPr>
            <a:r>
              <a:rPr lang="en" sz="2100"/>
              <a:t>Priority is still being given to non-US, non-profit, and small business subrecipients</a:t>
            </a:r>
            <a:endParaRPr sz="2100"/>
          </a:p>
          <a:p>
            <a:pPr marL="914400" lvl="1" indent="-342900" algn="l" rtl="0">
              <a:spcBef>
                <a:spcPts val="1000"/>
              </a:spcBef>
              <a:spcAft>
                <a:spcPts val="0"/>
              </a:spcAft>
              <a:buSzPts val="1800"/>
              <a:buChar char="–"/>
            </a:pPr>
            <a:r>
              <a:rPr lang="en" sz="1800"/>
              <a:t>Request other IHE use their version of Advance Awards</a:t>
            </a:r>
            <a:endParaRPr sz="1800"/>
          </a:p>
          <a:p>
            <a:pPr marL="914400" lvl="1" indent="-342900" algn="l" rtl="0">
              <a:spcBef>
                <a:spcPts val="1000"/>
              </a:spcBef>
              <a:spcAft>
                <a:spcPts val="0"/>
              </a:spcAft>
              <a:buSzPts val="1800"/>
              <a:buChar char="–"/>
            </a:pPr>
            <a:r>
              <a:rPr lang="en" sz="1800"/>
              <a:t>Assurance emails to subrecipients when we are not in a position to prioritize their actions</a:t>
            </a:r>
            <a:endParaRPr sz="1800"/>
          </a:p>
          <a:p>
            <a:pPr marL="914400" lvl="1" indent="-342900" algn="l" rtl="0">
              <a:spcBef>
                <a:spcPts val="1000"/>
              </a:spcBef>
              <a:spcAft>
                <a:spcPts val="1000"/>
              </a:spcAft>
              <a:buSzPts val="1800"/>
              <a:buChar char="–"/>
            </a:pPr>
            <a:r>
              <a:rPr lang="en" sz="1800"/>
              <a:t>Trying to assign items with the end date of the action taken into consideration, along with when the item arrived in OSP. </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12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a:latin typeface="Encode Sans Black"/>
                <a:ea typeface="Encode Sans Black"/>
                <a:cs typeface="Encode Sans Black"/>
                <a:sym typeface="Encode Sans Black"/>
              </a:rPr>
              <a:t>Resources</a:t>
            </a:r>
            <a:endParaRPr>
              <a:latin typeface="Encode Sans Black"/>
              <a:ea typeface="Encode Sans Black"/>
              <a:cs typeface="Encode Sans Black"/>
              <a:sym typeface="Encode Sans Black"/>
            </a:endParaRPr>
          </a:p>
        </p:txBody>
      </p:sp>
      <p:sp>
        <p:nvSpPr>
          <p:cNvPr id="805" name="Google Shape;805;p126"/>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1000"/>
              </a:spcBef>
              <a:spcAft>
                <a:spcPts val="0"/>
              </a:spcAft>
              <a:buSzPts val="2200"/>
              <a:buChar char="&gt;"/>
            </a:pPr>
            <a:r>
              <a:rPr lang="en" sz="2100" u="sng">
                <a:solidFill>
                  <a:schemeClr val="hlink"/>
                </a:solidFill>
                <a:hlinkClick r:id="rId3"/>
              </a:rPr>
              <a:t>Research Website - Setup - Subawards</a:t>
            </a:r>
            <a:endParaRPr sz="2100"/>
          </a:p>
          <a:p>
            <a:pPr marL="457200" lvl="0" indent="-361950" algn="l" rtl="0">
              <a:lnSpc>
                <a:spcPct val="100000"/>
              </a:lnSpc>
              <a:spcBef>
                <a:spcPts val="1000"/>
              </a:spcBef>
              <a:spcAft>
                <a:spcPts val="0"/>
              </a:spcAft>
              <a:buSzPts val="2100"/>
              <a:buChar char="&gt;"/>
            </a:pPr>
            <a:r>
              <a:rPr lang="en" sz="2100" u="sng">
                <a:solidFill>
                  <a:schemeClr val="hlink"/>
                </a:solidFill>
                <a:hlinkClick r:id="rId4"/>
              </a:rPr>
              <a:t>Outgoing Subawards - First Steps</a:t>
            </a:r>
            <a:r>
              <a:rPr lang="en" sz="2100"/>
              <a:t> - VIDEO</a:t>
            </a:r>
            <a:endParaRPr sz="2100"/>
          </a:p>
          <a:p>
            <a:pPr marL="457200" lvl="0" indent="-361950" algn="l" rtl="0">
              <a:lnSpc>
                <a:spcPct val="100000"/>
              </a:lnSpc>
              <a:spcBef>
                <a:spcPts val="1000"/>
              </a:spcBef>
              <a:spcAft>
                <a:spcPts val="0"/>
              </a:spcAft>
              <a:buSzPts val="2100"/>
              <a:buChar char="&gt;"/>
            </a:pPr>
            <a:r>
              <a:rPr lang="en" sz="2100" u="sng">
                <a:solidFill>
                  <a:schemeClr val="hlink"/>
                </a:solidFill>
                <a:hlinkClick r:id="rId5"/>
              </a:rPr>
              <a:t>Next Steps to Establish and Set Up an Outgoing Subaward</a:t>
            </a:r>
            <a:r>
              <a:rPr lang="en" sz="2100"/>
              <a:t> - VIDEO</a:t>
            </a:r>
            <a:endParaRPr sz="2100"/>
          </a:p>
          <a:p>
            <a:pPr marL="457200" lvl="0" indent="-361950" algn="l" rtl="0">
              <a:lnSpc>
                <a:spcPct val="100000"/>
              </a:lnSpc>
              <a:spcBef>
                <a:spcPts val="1000"/>
              </a:spcBef>
              <a:spcAft>
                <a:spcPts val="0"/>
              </a:spcAft>
              <a:buSzPts val="2100"/>
              <a:buChar char="&gt;"/>
            </a:pPr>
            <a:r>
              <a:rPr lang="en" sz="2100" u="sng">
                <a:solidFill>
                  <a:schemeClr val="hlink"/>
                </a:solidFill>
                <a:hlinkClick r:id="rId6"/>
              </a:rPr>
              <a:t>Subaward FAQ</a:t>
            </a:r>
            <a:r>
              <a:rPr lang="en" sz="2100"/>
              <a:t> - Updated Nov 2023</a:t>
            </a:r>
            <a:endParaRPr sz="2100"/>
          </a:p>
          <a:p>
            <a:pPr marL="457200" lvl="0" indent="-361950" algn="l" rtl="0">
              <a:lnSpc>
                <a:spcPct val="100000"/>
              </a:lnSpc>
              <a:spcBef>
                <a:spcPts val="1000"/>
              </a:spcBef>
              <a:spcAft>
                <a:spcPts val="0"/>
              </a:spcAft>
              <a:buSzPts val="2100"/>
              <a:buChar char="&gt;"/>
            </a:pPr>
            <a:r>
              <a:rPr lang="en" sz="2100" u="sng">
                <a:solidFill>
                  <a:schemeClr val="hlink"/>
                </a:solidFill>
                <a:hlinkClick r:id="rId7"/>
              </a:rPr>
              <a:t>OSP Volumes: Awards, Modifications, and Subawards</a:t>
            </a:r>
            <a:endParaRPr sz="2100"/>
          </a:p>
          <a:p>
            <a:pPr marL="457200" lvl="0" indent="-361950" algn="l" rtl="0">
              <a:lnSpc>
                <a:spcPct val="100000"/>
              </a:lnSpc>
              <a:spcBef>
                <a:spcPts val="1000"/>
              </a:spcBef>
              <a:spcAft>
                <a:spcPts val="1000"/>
              </a:spcAft>
              <a:buSzPts val="2100"/>
              <a:buChar char="&gt;"/>
            </a:pPr>
            <a:r>
              <a:rPr lang="en" sz="2100" u="sng">
                <a:solidFill>
                  <a:schemeClr val="hlink"/>
                </a:solidFill>
                <a:hlinkClick r:id="rId8"/>
              </a:rPr>
              <a:t>Urgent OSP Requests</a:t>
            </a:r>
            <a:endParaRPr sz="2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27"/>
          <p:cNvSpPr txBox="1">
            <a:spLocks noGrp="1"/>
          </p:cNvSpPr>
          <p:nvPr>
            <p:ph type="title"/>
          </p:nvPr>
        </p:nvSpPr>
        <p:spPr>
          <a:xfrm>
            <a:off x="484752" y="2734263"/>
            <a:ext cx="7875600" cy="1645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Open Sans ExtraBold"/>
              <a:buNone/>
            </a:pPr>
            <a:r>
              <a:rPr lang="en">
                <a:latin typeface="Open Sans ExtraBold"/>
                <a:ea typeface="Open Sans ExtraBold"/>
                <a:cs typeface="Open Sans ExtraBold"/>
                <a:sym typeface="Open Sans ExtraBold"/>
              </a:rPr>
              <a:t>UPDATES AND NEW LEARNING RESOURCES</a:t>
            </a:r>
            <a:endParaRPr/>
          </a:p>
        </p:txBody>
      </p:sp>
      <p:sp>
        <p:nvSpPr>
          <p:cNvPr id="811" name="Google Shape;811;p127"/>
          <p:cNvSpPr txBox="1">
            <a:spLocks noGrp="1"/>
          </p:cNvSpPr>
          <p:nvPr>
            <p:ph type="body" idx="1"/>
          </p:nvPr>
        </p:nvSpPr>
        <p:spPr>
          <a:xfrm>
            <a:off x="474782" y="4975881"/>
            <a:ext cx="6289500" cy="1066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1400"/>
              <a:buNone/>
            </a:pPr>
            <a:r>
              <a:rPr lang="en" sz="1400" b="0">
                <a:latin typeface="Open Sans"/>
                <a:ea typeface="Open Sans"/>
                <a:cs typeface="Open Sans"/>
                <a:sym typeface="Open Sans"/>
              </a:rPr>
              <a:t>Laurie Stephan, Associate Director for Learning</a:t>
            </a:r>
            <a:endParaRPr>
              <a:latin typeface="Open Sans"/>
              <a:ea typeface="Open Sans"/>
              <a:cs typeface="Open Sans"/>
              <a:sym typeface="Open Sans"/>
            </a:endParaRPr>
          </a:p>
          <a:p>
            <a:pPr marL="0" lvl="0" indent="0" algn="l" rtl="0">
              <a:spcBef>
                <a:spcPts val="280"/>
              </a:spcBef>
              <a:spcAft>
                <a:spcPts val="0"/>
              </a:spcAft>
              <a:buClr>
                <a:srgbClr val="262626"/>
              </a:buClr>
              <a:buSzPts val="1400"/>
              <a:buNone/>
            </a:pPr>
            <a:r>
              <a:rPr lang="en" sz="1400" b="0">
                <a:latin typeface="Open Sans"/>
                <a:ea typeface="Open Sans"/>
                <a:cs typeface="Open Sans"/>
                <a:sym typeface="Open Sans"/>
              </a:rPr>
              <a:t>Office of Research Central</a:t>
            </a:r>
            <a:endParaRPr>
              <a:latin typeface="Open Sans"/>
              <a:ea typeface="Open Sans"/>
              <a:cs typeface="Open Sans"/>
              <a:sym typeface="Open Sans"/>
            </a:endParaRPr>
          </a:p>
        </p:txBody>
      </p:sp>
      <p:sp>
        <p:nvSpPr>
          <p:cNvPr id="812" name="Google Shape;812;p127"/>
          <p:cNvSpPr txBox="1">
            <a:spLocks noGrp="1"/>
          </p:cNvSpPr>
          <p:nvPr>
            <p:ph type="dt" idx="10"/>
          </p:nvPr>
        </p:nvSpPr>
        <p:spPr>
          <a:xfrm>
            <a:off x="474782" y="6477000"/>
            <a:ext cx="914400" cy="24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0" i="0" u="none" strike="noStrike" cap="none">
                <a:solidFill>
                  <a:schemeClr val="dk1"/>
                </a:solidFill>
                <a:latin typeface="Open Sans"/>
                <a:ea typeface="Open Sans"/>
                <a:cs typeface="Open Sans"/>
                <a:sym typeface="Open Sans"/>
              </a:rPr>
              <a:t>April 2024</a:t>
            </a:r>
            <a:endParaRPr/>
          </a:p>
        </p:txBody>
      </p:sp>
      <p:cxnSp>
        <p:nvCxnSpPr>
          <p:cNvPr id="813" name="Google Shape;813;p127"/>
          <p:cNvCxnSpPr/>
          <p:nvPr/>
        </p:nvCxnSpPr>
        <p:spPr>
          <a:xfrm>
            <a:off x="609600" y="4800600"/>
            <a:ext cx="8686800" cy="0"/>
          </a:xfrm>
          <a:prstGeom prst="straightConnector1">
            <a:avLst/>
          </a:prstGeom>
          <a:noFill/>
          <a:ln w="28575" cap="flat" cmpd="sng">
            <a:solidFill>
              <a:srgbClr val="2F006D"/>
            </a:solidFill>
            <a:prstDash val="solid"/>
            <a:round/>
            <a:headEnd type="none" w="sm" len="sm"/>
            <a:tailEnd type="none" w="sm" len="sm"/>
          </a:ln>
        </p:spPr>
      </p:cxnSp>
      <p:sp>
        <p:nvSpPr>
          <p:cNvPr id="814" name="Google Shape;814;p127"/>
          <p:cNvSpPr txBox="1"/>
          <p:nvPr/>
        </p:nvSpPr>
        <p:spPr>
          <a:xfrm>
            <a:off x="609600" y="383256"/>
            <a:ext cx="2362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lt1"/>
                </a:solidFill>
                <a:latin typeface="Open Sans ExtraBold"/>
                <a:ea typeface="Open Sans ExtraBold"/>
                <a:cs typeface="Open Sans ExtraBold"/>
                <a:sym typeface="Open Sans ExtraBold"/>
              </a:rPr>
              <a:t>MRAM UPDATE</a:t>
            </a:r>
            <a:endParaRPr/>
          </a:p>
        </p:txBody>
      </p:sp>
      <p:pic>
        <p:nvPicPr>
          <p:cNvPr id="815" name="Google Shape;815;p127" descr="A yellow and black logo&#10;&#10;Description automatically generated"/>
          <p:cNvPicPr preferRelativeResize="0"/>
          <p:nvPr/>
        </p:nvPicPr>
        <p:blipFill rotWithShape="1">
          <a:blip r:embed="rId3">
            <a:alphaModFix/>
          </a:blip>
          <a:srcRect/>
          <a:stretch/>
        </p:blipFill>
        <p:spPr>
          <a:xfrm>
            <a:off x="484752" y="1234461"/>
            <a:ext cx="3048000" cy="85509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28"/>
          <p:cNvSpPr txBox="1">
            <a:spLocks noGrp="1"/>
          </p:cNvSpPr>
          <p:nvPr>
            <p:ph type="title"/>
          </p:nvPr>
        </p:nvSpPr>
        <p:spPr>
          <a:xfrm>
            <a:off x="457200" y="274638"/>
            <a:ext cx="8229600" cy="79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800"/>
              <a:buFont typeface="Open Sans ExtraBold"/>
              <a:buNone/>
            </a:pPr>
            <a:r>
              <a:rPr lang="en">
                <a:latin typeface="Open Sans ExtraBold"/>
                <a:ea typeface="Open Sans ExtraBold"/>
                <a:cs typeface="Open Sans ExtraBold"/>
                <a:sym typeface="Open Sans ExtraBold"/>
              </a:rPr>
              <a:t>CORE UPDATES</a:t>
            </a:r>
            <a:endParaRPr sz="2800">
              <a:latin typeface="Open Sans ExtraBold"/>
              <a:ea typeface="Open Sans ExtraBold"/>
              <a:cs typeface="Open Sans ExtraBold"/>
              <a:sym typeface="Open Sans ExtraBold"/>
            </a:endParaRPr>
          </a:p>
        </p:txBody>
      </p:sp>
      <p:cxnSp>
        <p:nvCxnSpPr>
          <p:cNvPr id="821" name="Google Shape;821;p128"/>
          <p:cNvCxnSpPr/>
          <p:nvPr/>
        </p:nvCxnSpPr>
        <p:spPr>
          <a:xfrm>
            <a:off x="533400" y="990600"/>
            <a:ext cx="8458200" cy="0"/>
          </a:xfrm>
          <a:prstGeom prst="straightConnector1">
            <a:avLst/>
          </a:prstGeom>
          <a:noFill/>
          <a:ln w="28575" cap="flat" cmpd="sng">
            <a:solidFill>
              <a:srgbClr val="2F006D"/>
            </a:solidFill>
            <a:prstDash val="solid"/>
            <a:round/>
            <a:headEnd type="none" w="sm" len="sm"/>
            <a:tailEnd type="none" w="sm" len="sm"/>
          </a:ln>
        </p:spPr>
      </p:cxnSp>
      <p:sp>
        <p:nvSpPr>
          <p:cNvPr id="822" name="Google Shape;822;p128"/>
          <p:cNvSpPr txBox="1"/>
          <p:nvPr/>
        </p:nvSpPr>
        <p:spPr>
          <a:xfrm>
            <a:off x="762000" y="1174955"/>
            <a:ext cx="8239500" cy="6495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5000"/>
              </a:lnSpc>
              <a:spcBef>
                <a:spcPts val="0"/>
              </a:spcBef>
              <a:spcAft>
                <a:spcPts val="0"/>
              </a:spcAft>
              <a:buClr>
                <a:srgbClr val="0070C0"/>
              </a:buClr>
              <a:buSzPts val="1800"/>
              <a:buFont typeface="Arial"/>
              <a:buChar char="•"/>
            </a:pPr>
            <a:r>
              <a:rPr lang="en" sz="1800" u="sng">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Introduction to Research Administration</a:t>
            </a:r>
            <a:r>
              <a:rPr lang="en" sz="1800">
                <a:solidFill>
                  <a:schemeClr val="dk1"/>
                </a:solidFill>
                <a:latin typeface="Open Sans"/>
                <a:ea typeface="Open Sans"/>
                <a:cs typeface="Open Sans"/>
                <a:sym typeface="Open Sans"/>
              </a:rPr>
              <a:t> on-demand course open</a:t>
            </a:r>
            <a:endParaRPr sz="1800">
              <a:solidFill>
                <a:schemeClr val="dk1"/>
              </a:solidFill>
              <a:latin typeface="Open Sans"/>
              <a:ea typeface="Open Sans"/>
              <a:cs typeface="Open Sans"/>
              <a:sym typeface="Open Sans"/>
            </a:endParaRPr>
          </a:p>
          <a:p>
            <a:pPr marL="285750" marR="0" lvl="0" indent="-285750" algn="l" rtl="0">
              <a:lnSpc>
                <a:spcPct val="125000"/>
              </a:lnSpc>
              <a:spcBef>
                <a:spcPts val="1200"/>
              </a:spcBef>
              <a:spcAft>
                <a:spcPts val="0"/>
              </a:spcAft>
              <a:buClr>
                <a:schemeClr val="dk1"/>
              </a:buClr>
              <a:buSzPts val="1800"/>
              <a:buFont typeface="Arial"/>
              <a:buChar char="•"/>
            </a:pPr>
            <a:r>
              <a:rPr lang="en" sz="1800">
                <a:solidFill>
                  <a:schemeClr val="dk1"/>
                </a:solidFill>
                <a:latin typeface="Open Sans"/>
                <a:ea typeface="Open Sans"/>
                <a:cs typeface="Open Sans"/>
                <a:sym typeface="Open Sans"/>
              </a:rPr>
              <a:t>New Course: </a:t>
            </a:r>
            <a:r>
              <a:rPr lang="en" sz="1800" u="sng">
                <a:solidFill>
                  <a:srgbClr val="0070C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Navigating the New Frontier of Financial Reporting for Grants Managers</a:t>
            </a:r>
            <a:r>
              <a:rPr lang="en" sz="1800">
                <a:solidFill>
                  <a:schemeClr val="dk1"/>
                </a:solidFill>
                <a:latin typeface="Open Sans"/>
                <a:ea typeface="Open Sans"/>
                <a:cs typeface="Open Sans"/>
                <a:sym typeface="Open Sans"/>
              </a:rPr>
              <a:t>, May 30, 9:30AM–12:00PM</a:t>
            </a:r>
            <a:endParaRPr sz="1800">
              <a:solidFill>
                <a:schemeClr val="dk1"/>
              </a:solidFill>
              <a:latin typeface="Open Sans"/>
              <a:ea typeface="Open Sans"/>
              <a:cs typeface="Open Sans"/>
              <a:sym typeface="Open Sans"/>
            </a:endParaRPr>
          </a:p>
          <a:p>
            <a:pPr marL="1200150" marR="0" lvl="2" indent="-285750" algn="l" rtl="0">
              <a:lnSpc>
                <a:spcPct val="125000"/>
              </a:lnSpc>
              <a:spcBef>
                <a:spcPts val="1200"/>
              </a:spcBef>
              <a:spcAft>
                <a:spcPts val="0"/>
              </a:spcAft>
              <a:buClr>
                <a:schemeClr val="dk1"/>
              </a:buClr>
              <a:buSzPts val="1800"/>
              <a:buFont typeface="Noto Sans Symbols"/>
              <a:buChar char="▪"/>
            </a:pPr>
            <a:r>
              <a:rPr lang="en" sz="1800" b="0" i="0" u="none" strike="noStrike" cap="none">
                <a:solidFill>
                  <a:schemeClr val="dk1"/>
                </a:solidFill>
                <a:latin typeface="Open Sans"/>
                <a:ea typeface="Open Sans"/>
                <a:cs typeface="Open Sans"/>
                <a:sym typeface="Open Sans"/>
              </a:rPr>
              <a:t>Interfacing with Workday</a:t>
            </a:r>
            <a:endParaRPr sz="1800" b="0" i="0" u="none" strike="noStrike" cap="none">
              <a:solidFill>
                <a:schemeClr val="dk1"/>
              </a:solidFill>
              <a:latin typeface="Open Sans"/>
              <a:ea typeface="Open Sans"/>
              <a:cs typeface="Open Sans"/>
              <a:sym typeface="Open Sans"/>
            </a:endParaRPr>
          </a:p>
          <a:p>
            <a:pPr marL="1200150" marR="0" lvl="2" indent="-285750" algn="l" rtl="0">
              <a:lnSpc>
                <a:spcPct val="125000"/>
              </a:lnSpc>
              <a:spcBef>
                <a:spcPts val="0"/>
              </a:spcBef>
              <a:spcAft>
                <a:spcPts val="0"/>
              </a:spcAft>
              <a:buClr>
                <a:schemeClr val="dk1"/>
              </a:buClr>
              <a:buSzPts val="1800"/>
              <a:buFont typeface="Noto Sans Symbols"/>
              <a:buChar char="▪"/>
            </a:pPr>
            <a:r>
              <a:rPr lang="en" sz="1800" b="0" i="0" u="none" strike="noStrike" cap="none">
                <a:solidFill>
                  <a:schemeClr val="dk1"/>
                </a:solidFill>
                <a:latin typeface="Open Sans"/>
                <a:ea typeface="Open Sans"/>
                <a:cs typeface="Open Sans"/>
                <a:sym typeface="Open Sans"/>
              </a:rPr>
              <a:t>AWD Information in Workday</a:t>
            </a:r>
            <a:endParaRPr sz="1800" b="0" i="0" u="none" strike="noStrike" cap="none">
              <a:solidFill>
                <a:schemeClr val="dk1"/>
              </a:solidFill>
              <a:latin typeface="Open Sans"/>
              <a:ea typeface="Open Sans"/>
              <a:cs typeface="Open Sans"/>
              <a:sym typeface="Open Sans"/>
            </a:endParaRPr>
          </a:p>
          <a:p>
            <a:pPr marL="1200150" marR="0" lvl="2" indent="-285750" algn="l" rtl="0">
              <a:lnSpc>
                <a:spcPct val="125000"/>
              </a:lnSpc>
              <a:spcBef>
                <a:spcPts val="0"/>
              </a:spcBef>
              <a:spcAft>
                <a:spcPts val="0"/>
              </a:spcAft>
              <a:buClr>
                <a:schemeClr val="dk1"/>
              </a:buClr>
              <a:buSzPts val="1800"/>
              <a:buFont typeface="Noto Sans Symbols"/>
              <a:buChar char="▪"/>
            </a:pPr>
            <a:r>
              <a:rPr lang="en" sz="1800" b="0" i="0" u="none" strike="noStrike" cap="none">
                <a:solidFill>
                  <a:schemeClr val="dk1"/>
                </a:solidFill>
                <a:latin typeface="Open Sans"/>
                <a:ea typeface="Open Sans"/>
                <a:cs typeface="Open Sans"/>
                <a:sym typeface="Open Sans"/>
              </a:rPr>
              <a:t>Grant Budget vs Actuals R1234</a:t>
            </a:r>
            <a:endParaRPr sz="1800" b="0" i="0" u="none" strike="noStrike" cap="none">
              <a:solidFill>
                <a:schemeClr val="dk1"/>
              </a:solidFill>
              <a:latin typeface="Open Sans"/>
              <a:ea typeface="Open Sans"/>
              <a:cs typeface="Open Sans"/>
              <a:sym typeface="Open Sans"/>
            </a:endParaRPr>
          </a:p>
          <a:p>
            <a:pPr marL="1657350" marR="0" lvl="3" indent="-285750" algn="l" rtl="0">
              <a:lnSpc>
                <a:spcPct val="125000"/>
              </a:lnSpc>
              <a:spcBef>
                <a:spcPts val="0"/>
              </a:spcBef>
              <a:spcAft>
                <a:spcPts val="0"/>
              </a:spcAft>
              <a:buClr>
                <a:schemeClr val="dk1"/>
              </a:buClr>
              <a:buSzPts val="1800"/>
              <a:buFont typeface="Arial"/>
              <a:buChar char="•"/>
            </a:pPr>
            <a:r>
              <a:rPr lang="en" sz="1800" b="0" i="0" u="none" strike="noStrike" cap="none">
                <a:solidFill>
                  <a:schemeClr val="dk1"/>
                </a:solidFill>
                <a:latin typeface="Open Sans"/>
                <a:ea typeface="Open Sans"/>
                <a:cs typeface="Open Sans"/>
                <a:sym typeface="Open Sans"/>
              </a:rPr>
              <a:t>Running the report</a:t>
            </a:r>
            <a:endParaRPr sz="1800" b="0" i="0" u="none" strike="noStrike" cap="none">
              <a:solidFill>
                <a:schemeClr val="dk1"/>
              </a:solidFill>
              <a:latin typeface="Open Sans"/>
              <a:ea typeface="Open Sans"/>
              <a:cs typeface="Open Sans"/>
              <a:sym typeface="Open Sans"/>
            </a:endParaRPr>
          </a:p>
          <a:p>
            <a:pPr marL="1657350" marR="0" lvl="3" indent="-285750" algn="l" rtl="0">
              <a:lnSpc>
                <a:spcPct val="125000"/>
              </a:lnSpc>
              <a:spcBef>
                <a:spcPts val="0"/>
              </a:spcBef>
              <a:spcAft>
                <a:spcPts val="0"/>
              </a:spcAft>
              <a:buClr>
                <a:schemeClr val="dk1"/>
              </a:buClr>
              <a:buSzPts val="1800"/>
              <a:buFont typeface="Arial"/>
              <a:buChar char="•"/>
            </a:pPr>
            <a:r>
              <a:rPr lang="en" sz="1800" b="0" i="0" u="none" strike="noStrike" cap="none">
                <a:solidFill>
                  <a:schemeClr val="dk1"/>
                </a:solidFill>
                <a:latin typeface="Open Sans"/>
                <a:ea typeface="Open Sans"/>
                <a:cs typeface="Open Sans"/>
                <a:sym typeface="Open Sans"/>
              </a:rPr>
              <a:t>Reviewing Journal Lines</a:t>
            </a:r>
            <a:endParaRPr sz="1800" b="0" i="0" u="none" strike="noStrike" cap="none">
              <a:solidFill>
                <a:schemeClr val="dk1"/>
              </a:solidFill>
              <a:latin typeface="Open Sans"/>
              <a:ea typeface="Open Sans"/>
              <a:cs typeface="Open Sans"/>
              <a:sym typeface="Open Sans"/>
            </a:endParaRPr>
          </a:p>
          <a:p>
            <a:pPr marL="2114550" marR="0" lvl="4" indent="-285750" algn="l" rtl="0">
              <a:lnSpc>
                <a:spcPct val="125000"/>
              </a:lnSpc>
              <a:spcBef>
                <a:spcPts val="0"/>
              </a:spcBef>
              <a:spcAft>
                <a:spcPts val="0"/>
              </a:spcAft>
              <a:buClr>
                <a:schemeClr val="dk1"/>
              </a:buClr>
              <a:buSzPts val="1800"/>
              <a:buFont typeface="Courier New"/>
              <a:buChar char="o"/>
            </a:pPr>
            <a:r>
              <a:rPr lang="en" sz="1800" b="0" i="0" u="none" strike="noStrike" cap="none">
                <a:solidFill>
                  <a:schemeClr val="dk1"/>
                </a:solidFill>
                <a:latin typeface="Open Sans"/>
                <a:ea typeface="Open Sans"/>
                <a:cs typeface="Open Sans"/>
                <a:sym typeface="Open Sans"/>
              </a:rPr>
              <a:t>Filters</a:t>
            </a:r>
            <a:endParaRPr sz="1800" b="0" i="0" u="none" strike="noStrike" cap="none">
              <a:solidFill>
                <a:schemeClr val="dk1"/>
              </a:solidFill>
              <a:latin typeface="Open Sans"/>
              <a:ea typeface="Open Sans"/>
              <a:cs typeface="Open Sans"/>
              <a:sym typeface="Open Sans"/>
            </a:endParaRPr>
          </a:p>
          <a:p>
            <a:pPr marL="2114550" marR="0" lvl="4" indent="-285750" algn="l" rtl="0">
              <a:lnSpc>
                <a:spcPct val="125000"/>
              </a:lnSpc>
              <a:spcBef>
                <a:spcPts val="0"/>
              </a:spcBef>
              <a:spcAft>
                <a:spcPts val="0"/>
              </a:spcAft>
              <a:buClr>
                <a:schemeClr val="dk1"/>
              </a:buClr>
              <a:buSzPts val="1800"/>
              <a:buFont typeface="Courier New"/>
              <a:buChar char="o"/>
            </a:pPr>
            <a:r>
              <a:rPr lang="en" sz="1800" b="0" i="0" u="none" strike="noStrike" cap="none">
                <a:solidFill>
                  <a:schemeClr val="dk1"/>
                </a:solidFill>
                <a:latin typeface="Open Sans"/>
                <a:ea typeface="Open Sans"/>
                <a:cs typeface="Open Sans"/>
                <a:sym typeface="Open Sans"/>
              </a:rPr>
              <a:t>Budgeting Monitoring</a:t>
            </a:r>
            <a:endParaRPr sz="1800" b="0" i="0" u="none" strike="noStrike" cap="none">
              <a:solidFill>
                <a:schemeClr val="dk1"/>
              </a:solidFill>
              <a:latin typeface="Open Sans"/>
              <a:ea typeface="Open Sans"/>
              <a:cs typeface="Open Sans"/>
              <a:sym typeface="Open Sans"/>
            </a:endParaRPr>
          </a:p>
          <a:p>
            <a:pPr marL="1200150" marR="0" lvl="2" indent="-285750" algn="l" rtl="0">
              <a:lnSpc>
                <a:spcPct val="125000"/>
              </a:lnSpc>
              <a:spcBef>
                <a:spcPts val="0"/>
              </a:spcBef>
              <a:spcAft>
                <a:spcPts val="0"/>
              </a:spcAft>
              <a:buClr>
                <a:schemeClr val="dk1"/>
              </a:buClr>
              <a:buSzPts val="1800"/>
              <a:buFont typeface="Noto Sans Symbols"/>
              <a:buChar char="▪"/>
            </a:pPr>
            <a:r>
              <a:rPr lang="en" sz="1800" b="0" i="0" u="none" strike="noStrike" cap="none">
                <a:solidFill>
                  <a:schemeClr val="dk1"/>
                </a:solidFill>
                <a:latin typeface="Open Sans"/>
                <a:ea typeface="Open Sans"/>
                <a:cs typeface="Open Sans"/>
                <a:sym typeface="Open Sans"/>
              </a:rPr>
              <a:t>Exporting Data</a:t>
            </a:r>
            <a:endParaRPr sz="1800" b="0" i="0" u="none" strike="noStrike" cap="none">
              <a:solidFill>
                <a:schemeClr val="dk1"/>
              </a:solidFill>
              <a:latin typeface="Open Sans"/>
              <a:ea typeface="Open Sans"/>
              <a:cs typeface="Open Sans"/>
              <a:sym typeface="Open Sans"/>
            </a:endParaRPr>
          </a:p>
          <a:p>
            <a:pPr marL="1200150" marR="0" lvl="2" indent="-285750" algn="l" rtl="0">
              <a:lnSpc>
                <a:spcPct val="125000"/>
              </a:lnSpc>
              <a:spcBef>
                <a:spcPts val="0"/>
              </a:spcBef>
              <a:spcAft>
                <a:spcPts val="0"/>
              </a:spcAft>
              <a:buClr>
                <a:schemeClr val="dk1"/>
              </a:buClr>
              <a:buSzPts val="1800"/>
              <a:buFont typeface="Noto Sans Symbols"/>
              <a:buChar char="▪"/>
            </a:pPr>
            <a:r>
              <a:rPr lang="en" sz="1800" b="0" i="0" u="none" strike="noStrike" cap="none">
                <a:solidFill>
                  <a:schemeClr val="dk1"/>
                </a:solidFill>
                <a:latin typeface="Open Sans"/>
                <a:ea typeface="Open Sans"/>
                <a:cs typeface="Open Sans"/>
                <a:sym typeface="Open Sans"/>
              </a:rPr>
              <a:t>Visualizing Data with WD Tables</a:t>
            </a:r>
            <a:endParaRPr/>
          </a:p>
          <a:p>
            <a:pPr marL="1200150" marR="0" lvl="2" indent="-285750" algn="l" rtl="0">
              <a:lnSpc>
                <a:spcPct val="125000"/>
              </a:lnSpc>
              <a:spcBef>
                <a:spcPts val="0"/>
              </a:spcBef>
              <a:spcAft>
                <a:spcPts val="0"/>
              </a:spcAft>
              <a:buClr>
                <a:schemeClr val="dk1"/>
              </a:buClr>
              <a:buSzPts val="1800"/>
              <a:buFont typeface="Noto Sans Symbols"/>
              <a:buChar char="▪"/>
            </a:pPr>
            <a:r>
              <a:rPr lang="en" sz="1800" b="0" i="0" u="none" strike="noStrike" cap="none">
                <a:solidFill>
                  <a:schemeClr val="dk1"/>
                </a:solidFill>
                <a:latin typeface="Open Sans"/>
                <a:ea typeface="Open Sans"/>
                <a:cs typeface="Open Sans"/>
                <a:sym typeface="Open Sans"/>
              </a:rPr>
              <a:t>Encumbrances</a:t>
            </a:r>
            <a:endParaRPr sz="1800" b="0" i="0" u="none" strike="noStrike" cap="none">
              <a:solidFill>
                <a:schemeClr val="dk1"/>
              </a:solidFill>
              <a:latin typeface="Open Sans"/>
              <a:ea typeface="Open Sans"/>
              <a:cs typeface="Open Sans"/>
              <a:sym typeface="Open Sans"/>
            </a:endParaRPr>
          </a:p>
          <a:p>
            <a:pPr marL="285750" marR="0" lvl="0" indent="-171450" algn="l" rtl="0">
              <a:lnSpc>
                <a:spcPct val="125000"/>
              </a:lnSpc>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171450" algn="l" rtl="0">
              <a:lnSpc>
                <a:spcPct val="125000"/>
              </a:lnSpc>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171450" algn="l" rtl="0">
              <a:lnSpc>
                <a:spcPct val="125000"/>
              </a:lnSpc>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29"/>
          <p:cNvSpPr txBox="1">
            <a:spLocks noGrp="1"/>
          </p:cNvSpPr>
          <p:nvPr>
            <p:ph type="title"/>
          </p:nvPr>
        </p:nvSpPr>
        <p:spPr>
          <a:xfrm>
            <a:off x="457200" y="274638"/>
            <a:ext cx="8229600" cy="79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800"/>
              <a:buFont typeface="Open Sans ExtraBold"/>
              <a:buNone/>
            </a:pPr>
            <a:r>
              <a:rPr lang="en">
                <a:latin typeface="Open Sans ExtraBold"/>
                <a:ea typeface="Open Sans ExtraBold"/>
                <a:cs typeface="Open Sans ExtraBold"/>
                <a:sym typeface="Open Sans ExtraBold"/>
              </a:rPr>
              <a:t>CHECK OUT A NEW VIDEO </a:t>
            </a:r>
            <a:endParaRPr sz="2800">
              <a:latin typeface="Open Sans ExtraBold"/>
              <a:ea typeface="Open Sans ExtraBold"/>
              <a:cs typeface="Open Sans ExtraBold"/>
              <a:sym typeface="Open Sans ExtraBold"/>
            </a:endParaRPr>
          </a:p>
        </p:txBody>
      </p:sp>
      <p:cxnSp>
        <p:nvCxnSpPr>
          <p:cNvPr id="828" name="Google Shape;828;p129"/>
          <p:cNvCxnSpPr/>
          <p:nvPr/>
        </p:nvCxnSpPr>
        <p:spPr>
          <a:xfrm>
            <a:off x="533400" y="990600"/>
            <a:ext cx="8458200" cy="0"/>
          </a:xfrm>
          <a:prstGeom prst="straightConnector1">
            <a:avLst/>
          </a:prstGeom>
          <a:noFill/>
          <a:ln w="28575" cap="flat" cmpd="sng">
            <a:solidFill>
              <a:srgbClr val="2F006D"/>
            </a:solidFill>
            <a:prstDash val="solid"/>
            <a:round/>
            <a:headEnd type="none" w="sm" len="sm"/>
            <a:tailEnd type="none" w="sm" len="sm"/>
          </a:ln>
        </p:spPr>
      </p:cxnSp>
      <p:sp>
        <p:nvSpPr>
          <p:cNvPr id="829" name="Google Shape;829;p129"/>
          <p:cNvSpPr txBox="1"/>
          <p:nvPr/>
        </p:nvSpPr>
        <p:spPr>
          <a:xfrm>
            <a:off x="762000" y="1174955"/>
            <a:ext cx="8239500" cy="7072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5000"/>
              </a:lnSpc>
              <a:spcBef>
                <a:spcPts val="0"/>
              </a:spcBef>
              <a:spcAft>
                <a:spcPts val="0"/>
              </a:spcAft>
              <a:buClr>
                <a:srgbClr val="0070C0"/>
              </a:buClr>
              <a:buSzPts val="1800"/>
              <a:buFont typeface="Arial"/>
              <a:buChar char="•"/>
            </a:pPr>
            <a:r>
              <a:rPr lang="en" sz="1800" u="sng">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Purchase Order Lifecycle R1514</a:t>
            </a:r>
            <a:r>
              <a:rPr lang="en" sz="1800">
                <a:solidFill>
                  <a:srgbClr val="000000"/>
                </a:solidFill>
                <a:latin typeface="Open Sans"/>
                <a:ea typeface="Open Sans"/>
                <a:cs typeface="Open Sans"/>
                <a:sym typeface="Open Sans"/>
              </a:rPr>
              <a:t> demonstration at the April UW Finance Reporting Webinar. Timestamp: 10:19-21:00</a:t>
            </a:r>
            <a:endParaRPr sz="1800">
              <a:solidFill>
                <a:schemeClr val="dk1"/>
              </a:solidFill>
              <a:latin typeface="Open Sans"/>
              <a:ea typeface="Open Sans"/>
              <a:cs typeface="Open Sans"/>
              <a:sym typeface="Open Sans"/>
            </a:endParaRPr>
          </a:p>
          <a:p>
            <a:pPr marL="742950" marR="0" lvl="1" indent="-285750" algn="l" rtl="0">
              <a:lnSpc>
                <a:spcPct val="125000"/>
              </a:lnSpc>
              <a:spcBef>
                <a:spcPts val="1200"/>
              </a:spcBef>
              <a:spcAft>
                <a:spcPts val="0"/>
              </a:spcAft>
              <a:buClr>
                <a:schemeClr val="dk1"/>
              </a:buClr>
              <a:buSzPts val="1800"/>
              <a:buFont typeface="Courier New"/>
              <a:buChar char="o"/>
            </a:pPr>
            <a:r>
              <a:rPr lang="en" sz="1800" b="0" i="0" u="none" strike="noStrike" cap="none">
                <a:solidFill>
                  <a:schemeClr val="dk1"/>
                </a:solidFill>
                <a:latin typeface="Open Sans"/>
                <a:ea typeface="Open Sans"/>
                <a:cs typeface="Open Sans"/>
                <a:sym typeface="Open Sans"/>
              </a:rPr>
              <a:t>Erik Sheker, Office of Research, provides real world examples of how to use this report to identify and troubleshoot issues with your POs in Workday</a:t>
            </a:r>
            <a:endParaRPr sz="1800" b="0" i="0" u="none" strike="noStrike" cap="none">
              <a:solidFill>
                <a:schemeClr val="dk1"/>
              </a:solidFill>
              <a:latin typeface="Open Sans"/>
              <a:ea typeface="Open Sans"/>
              <a:cs typeface="Open Sans"/>
              <a:sym typeface="Open Sans"/>
            </a:endParaRPr>
          </a:p>
          <a:p>
            <a:pPr marL="285750" marR="0" lvl="0" indent="-285750" algn="l" rtl="0">
              <a:lnSpc>
                <a:spcPct val="125000"/>
              </a:lnSpc>
              <a:spcBef>
                <a:spcPts val="1200"/>
              </a:spcBef>
              <a:spcAft>
                <a:spcPts val="0"/>
              </a:spcAft>
              <a:buClr>
                <a:schemeClr val="dk1"/>
              </a:buClr>
              <a:buSzPts val="1800"/>
              <a:buFont typeface="Arial"/>
              <a:buChar char="•"/>
            </a:pPr>
            <a:r>
              <a:rPr lang="en" sz="1800">
                <a:solidFill>
                  <a:schemeClr val="dk1"/>
                </a:solidFill>
                <a:latin typeface="Open Sans"/>
                <a:ea typeface="Open Sans"/>
                <a:cs typeface="Open Sans"/>
                <a:sym typeface="Open Sans"/>
              </a:rPr>
              <a:t>Award Structures in Workday—Vince Gonzalez, GCA, provides a tour of the information that lives at the Award level in Workday</a:t>
            </a:r>
            <a:endParaRPr sz="1800">
              <a:solidFill>
                <a:schemeClr val="dk1"/>
              </a:solidFill>
              <a:latin typeface="Open Sans"/>
              <a:ea typeface="Open Sans"/>
              <a:cs typeface="Open Sans"/>
              <a:sym typeface="Open Sans"/>
            </a:endParaRPr>
          </a:p>
          <a:p>
            <a:pPr marL="742950" marR="0" lvl="1" indent="-285750" algn="l" rtl="0">
              <a:lnSpc>
                <a:spcPct val="125000"/>
              </a:lnSpc>
              <a:spcBef>
                <a:spcPts val="1200"/>
              </a:spcBef>
              <a:spcAft>
                <a:spcPts val="0"/>
              </a:spcAft>
              <a:buClr>
                <a:srgbClr val="0070C0"/>
              </a:buClr>
              <a:buSzPts val="1800"/>
              <a:buFont typeface="Courier New"/>
              <a:buChar char="o"/>
            </a:pPr>
            <a:r>
              <a:rPr lang="en" sz="1800" b="0" i="0" u="sng" strike="noStrike" cap="none">
                <a:solidFill>
                  <a:srgbClr val="0070C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Non-SNAP (HRSA) Award</a:t>
            </a:r>
            <a:endParaRPr/>
          </a:p>
          <a:p>
            <a:pPr marL="742950" marR="0" lvl="1" indent="-285750" algn="l" rtl="0">
              <a:lnSpc>
                <a:spcPct val="125000"/>
              </a:lnSpc>
              <a:spcBef>
                <a:spcPts val="1200"/>
              </a:spcBef>
              <a:spcAft>
                <a:spcPts val="0"/>
              </a:spcAft>
              <a:buClr>
                <a:srgbClr val="0070C0"/>
              </a:buClr>
              <a:buSzPts val="1800"/>
              <a:buFont typeface="Courier New"/>
              <a:buChar char="o"/>
            </a:pPr>
            <a:r>
              <a:rPr lang="en" sz="1800" b="0" i="0" u="sng" strike="noStrike" cap="none">
                <a:solidFill>
                  <a:srgbClr val="0070C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SNAP (NIH) Award</a:t>
            </a:r>
            <a:endParaRPr/>
          </a:p>
          <a:p>
            <a:pPr marL="742950" marR="0" lvl="1" indent="-285750" algn="l" rtl="0">
              <a:lnSpc>
                <a:spcPct val="125000"/>
              </a:lnSpc>
              <a:spcBef>
                <a:spcPts val="1200"/>
              </a:spcBef>
              <a:spcAft>
                <a:spcPts val="0"/>
              </a:spcAft>
              <a:buClr>
                <a:srgbClr val="0070C0"/>
              </a:buClr>
              <a:buSzPts val="1800"/>
              <a:buFont typeface="Courier New"/>
              <a:buChar char="o"/>
            </a:pPr>
            <a:r>
              <a:rPr lang="en" sz="1800" b="0" i="0" u="sng" strike="noStrike" cap="none">
                <a:solidFill>
                  <a:srgbClr val="0070C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Multi-year Fixed Amount Award</a:t>
            </a:r>
            <a:endParaRPr sz="1800" b="0" i="0" u="none" strike="noStrike" cap="none">
              <a:solidFill>
                <a:srgbClr val="0070C0"/>
              </a:solidFill>
              <a:latin typeface="Open Sans"/>
              <a:ea typeface="Open Sans"/>
              <a:cs typeface="Open Sans"/>
              <a:sym typeface="Open Sans"/>
            </a:endParaRPr>
          </a:p>
          <a:p>
            <a:pPr marL="742950" marR="0" lvl="1" indent="-285750" algn="l" rtl="0">
              <a:lnSpc>
                <a:spcPct val="125000"/>
              </a:lnSpc>
              <a:spcBef>
                <a:spcPts val="1200"/>
              </a:spcBef>
              <a:spcAft>
                <a:spcPts val="0"/>
              </a:spcAft>
              <a:buClr>
                <a:srgbClr val="0070C0"/>
              </a:buClr>
              <a:buSzPts val="1800"/>
              <a:buFont typeface="Courier New"/>
              <a:buChar char="o"/>
            </a:pPr>
            <a:r>
              <a:rPr lang="en" sz="1800" b="0" i="0" u="sng" strike="noStrike" cap="none">
                <a:solidFill>
                  <a:srgbClr val="0070C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Multi-year Milestone Award</a:t>
            </a:r>
            <a:r>
              <a:rPr lang="en" sz="1800" b="0" i="0" u="none" strike="noStrike" cap="none">
                <a:solidFill>
                  <a:srgbClr val="0070C0"/>
                </a:solidFill>
                <a:latin typeface="Open Sans"/>
                <a:ea typeface="Open Sans"/>
                <a:cs typeface="Open Sans"/>
                <a:sym typeface="Open Sans"/>
              </a:rPr>
              <a:t> </a:t>
            </a:r>
            <a:endParaRPr sz="1800" b="0" i="0" u="sng" strike="noStrike" cap="none">
              <a:solidFill>
                <a:srgbClr val="0070C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endParaRPr>
          </a:p>
          <a:p>
            <a:pPr marL="742950" marR="0" lvl="1" indent="-171450" algn="l" rtl="0">
              <a:lnSpc>
                <a:spcPct val="125000"/>
              </a:lnSpc>
              <a:spcBef>
                <a:spcPts val="1200"/>
              </a:spcBef>
              <a:spcAft>
                <a:spcPts val="0"/>
              </a:spcAft>
              <a:buClr>
                <a:schemeClr val="dk1"/>
              </a:buClr>
              <a:buSzPts val="1800"/>
              <a:buFont typeface="Courier New"/>
              <a:buNone/>
            </a:pPr>
            <a:endParaRPr sz="1800" b="0" i="0" u="none" strike="noStrike" cap="none">
              <a:solidFill>
                <a:schemeClr val="dk1"/>
              </a:solidFill>
              <a:latin typeface="Open Sans"/>
              <a:ea typeface="Open Sans"/>
              <a:cs typeface="Open Sans"/>
              <a:sym typeface="Open Sans"/>
            </a:endParaRPr>
          </a:p>
          <a:p>
            <a:pPr marL="285750" marR="0" lvl="0" indent="-171450" algn="l" rtl="0">
              <a:lnSpc>
                <a:spcPct val="125000"/>
              </a:lnSpc>
              <a:spcBef>
                <a:spcPts val="120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171450" algn="l" rtl="0">
              <a:lnSpc>
                <a:spcPct val="125000"/>
              </a:lnSpc>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171450" algn="l" rtl="0">
              <a:lnSpc>
                <a:spcPct val="125000"/>
              </a:lnSpc>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0" name="Google Shape;830;p129"/>
          <p:cNvSpPr txBox="1"/>
          <p:nvPr/>
        </p:nvSpPr>
        <p:spPr>
          <a:xfrm>
            <a:off x="101833" y="1227527"/>
            <a:ext cx="981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1">
                <a:solidFill>
                  <a:srgbClr val="002060"/>
                </a:solidFill>
                <a:latin typeface="Calibri"/>
                <a:ea typeface="Calibri"/>
                <a:cs typeface="Calibri"/>
                <a:sym typeface="Calibri"/>
              </a:rPr>
              <a:t>NEW!</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30"/>
          <p:cNvSpPr txBox="1">
            <a:spLocks noGrp="1"/>
          </p:cNvSpPr>
          <p:nvPr>
            <p:ph type="title"/>
          </p:nvPr>
        </p:nvSpPr>
        <p:spPr>
          <a:xfrm>
            <a:off x="457200" y="213186"/>
            <a:ext cx="8229600" cy="7923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ct val="100000"/>
              <a:buFont typeface="Open Sans ExtraBold"/>
              <a:buNone/>
            </a:pPr>
            <a:r>
              <a:rPr lang="en">
                <a:latin typeface="Open Sans ExtraBold"/>
                <a:ea typeface="Open Sans ExtraBold"/>
                <a:cs typeface="Open Sans ExtraBold"/>
                <a:sym typeface="Open Sans ExtraBold"/>
              </a:rPr>
              <a:t>WORKDAY FINANCE FOR THE RESEARCH COMMUNITY LEARNING RESOURCES</a:t>
            </a:r>
            <a:endParaRPr/>
          </a:p>
        </p:txBody>
      </p:sp>
      <p:cxnSp>
        <p:nvCxnSpPr>
          <p:cNvPr id="836" name="Google Shape;836;p130"/>
          <p:cNvCxnSpPr/>
          <p:nvPr/>
        </p:nvCxnSpPr>
        <p:spPr>
          <a:xfrm>
            <a:off x="533400" y="990600"/>
            <a:ext cx="8458200" cy="0"/>
          </a:xfrm>
          <a:prstGeom prst="straightConnector1">
            <a:avLst/>
          </a:prstGeom>
          <a:noFill/>
          <a:ln w="28575" cap="flat" cmpd="sng">
            <a:solidFill>
              <a:srgbClr val="2F006D"/>
            </a:solidFill>
            <a:prstDash val="solid"/>
            <a:round/>
            <a:headEnd type="none" w="sm" len="sm"/>
            <a:tailEnd type="none" w="sm" len="sm"/>
          </a:ln>
        </p:spPr>
      </p:cxnSp>
      <p:sp>
        <p:nvSpPr>
          <p:cNvPr id="837" name="Google Shape;837;p130"/>
          <p:cNvSpPr txBox="1"/>
          <p:nvPr/>
        </p:nvSpPr>
        <p:spPr>
          <a:xfrm>
            <a:off x="762000" y="1371600"/>
            <a:ext cx="7391400" cy="3694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5000"/>
              </a:lnSpc>
              <a:spcBef>
                <a:spcPts val="0"/>
              </a:spcBef>
              <a:spcAft>
                <a:spcPts val="0"/>
              </a:spcAft>
              <a:buClr>
                <a:schemeClr val="dk1"/>
              </a:buClr>
              <a:buSzPts val="1800"/>
              <a:buFont typeface="Arial"/>
              <a:buChar char="•"/>
            </a:pPr>
            <a:r>
              <a:rPr lang="en" sz="1800">
                <a:solidFill>
                  <a:schemeClr val="dk1"/>
                </a:solidFill>
                <a:latin typeface="Open Sans"/>
                <a:ea typeface="Open Sans"/>
                <a:cs typeface="Open Sans"/>
                <a:sym typeface="Open Sans"/>
              </a:rPr>
              <a:t>Vice Provost for Research started outreach with research community to assess Workday Finance and transition training needs in January 2024</a:t>
            </a:r>
            <a:endParaRPr/>
          </a:p>
          <a:p>
            <a:pPr marL="0" marR="0" lvl="0" indent="0" algn="l" rtl="0">
              <a:lnSpc>
                <a:spcPct val="125000"/>
              </a:lnSpc>
              <a:spcBef>
                <a:spcPts val="0"/>
              </a:spcBef>
              <a:spcAft>
                <a:spcPts val="0"/>
              </a:spcAft>
              <a:buNone/>
            </a:pPr>
            <a:endParaRPr sz="1800">
              <a:solidFill>
                <a:schemeClr val="dk1"/>
              </a:solidFill>
              <a:latin typeface="Open Sans"/>
              <a:ea typeface="Open Sans"/>
              <a:cs typeface="Open Sans"/>
              <a:sym typeface="Open Sans"/>
            </a:endParaRPr>
          </a:p>
          <a:p>
            <a:pPr marL="285750" marR="0" lvl="0" indent="-285750" algn="l" rtl="0">
              <a:lnSpc>
                <a:spcPct val="125000"/>
              </a:lnSpc>
              <a:spcBef>
                <a:spcPts val="0"/>
              </a:spcBef>
              <a:spcAft>
                <a:spcPts val="0"/>
              </a:spcAft>
              <a:buClr>
                <a:schemeClr val="dk1"/>
              </a:buClr>
              <a:buSzPts val="1800"/>
              <a:buFont typeface="Arial"/>
              <a:buChar char="•"/>
            </a:pPr>
            <a:r>
              <a:rPr lang="en" sz="1800">
                <a:solidFill>
                  <a:schemeClr val="dk1"/>
                </a:solidFill>
                <a:latin typeface="Open Sans"/>
                <a:ea typeface="Open Sans"/>
                <a:cs typeface="Open Sans"/>
                <a:sym typeface="Open Sans"/>
              </a:rPr>
              <a:t>March 2024 Office of Research Central launched survey through MRAM to rank most needed learning resources</a:t>
            </a:r>
            <a:endParaRPr/>
          </a:p>
          <a:p>
            <a:pPr marL="0" marR="0" lvl="0" indent="0" algn="l" rtl="0">
              <a:lnSpc>
                <a:spcPct val="125000"/>
              </a:lnSpc>
              <a:spcBef>
                <a:spcPts val="0"/>
              </a:spcBef>
              <a:spcAft>
                <a:spcPts val="0"/>
              </a:spcAft>
              <a:buNone/>
            </a:pPr>
            <a:endParaRPr sz="1800">
              <a:solidFill>
                <a:schemeClr val="dk1"/>
              </a:solidFill>
              <a:latin typeface="Open Sans"/>
              <a:ea typeface="Open Sans"/>
              <a:cs typeface="Open Sans"/>
              <a:sym typeface="Open Sans"/>
            </a:endParaRPr>
          </a:p>
          <a:p>
            <a:pPr marL="285750" marR="0" lvl="0" indent="-285750" algn="l" rtl="0">
              <a:lnSpc>
                <a:spcPct val="125000"/>
              </a:lnSpc>
              <a:spcBef>
                <a:spcPts val="0"/>
              </a:spcBef>
              <a:spcAft>
                <a:spcPts val="0"/>
              </a:spcAft>
              <a:buClr>
                <a:schemeClr val="dk1"/>
              </a:buClr>
              <a:buSzPts val="1800"/>
              <a:buFont typeface="Arial"/>
              <a:buChar char="•"/>
            </a:pPr>
            <a:r>
              <a:rPr lang="en" sz="1800">
                <a:solidFill>
                  <a:schemeClr val="dk1"/>
                </a:solidFill>
                <a:latin typeface="Open Sans"/>
                <a:ea typeface="Open Sans"/>
                <a:cs typeface="Open Sans"/>
                <a:sym typeface="Open Sans"/>
              </a:rPr>
              <a:t>129 responses to survey</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31"/>
          <p:cNvSpPr txBox="1">
            <a:spLocks noGrp="1"/>
          </p:cNvSpPr>
          <p:nvPr>
            <p:ph type="title"/>
          </p:nvPr>
        </p:nvSpPr>
        <p:spPr>
          <a:xfrm>
            <a:off x="457200" y="274638"/>
            <a:ext cx="8229600" cy="79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800"/>
              <a:buFont typeface="Open Sans ExtraBold"/>
              <a:buNone/>
            </a:pPr>
            <a:r>
              <a:rPr lang="en">
                <a:latin typeface="Open Sans ExtraBold"/>
                <a:ea typeface="Open Sans ExtraBold"/>
                <a:cs typeface="Open Sans ExtraBold"/>
                <a:sym typeface="Open Sans ExtraBold"/>
              </a:rPr>
              <a:t>SURVEY RESULTS</a:t>
            </a:r>
            <a:endParaRPr sz="2800">
              <a:solidFill>
                <a:schemeClr val="accent1"/>
              </a:solidFill>
              <a:latin typeface="Open Sans ExtraBold"/>
              <a:ea typeface="Open Sans ExtraBold"/>
              <a:cs typeface="Open Sans ExtraBold"/>
              <a:sym typeface="Open Sans ExtraBold"/>
            </a:endParaRPr>
          </a:p>
        </p:txBody>
      </p:sp>
      <p:cxnSp>
        <p:nvCxnSpPr>
          <p:cNvPr id="843" name="Google Shape;843;p131"/>
          <p:cNvCxnSpPr/>
          <p:nvPr/>
        </p:nvCxnSpPr>
        <p:spPr>
          <a:xfrm>
            <a:off x="533400" y="990600"/>
            <a:ext cx="8458200" cy="0"/>
          </a:xfrm>
          <a:prstGeom prst="straightConnector1">
            <a:avLst/>
          </a:prstGeom>
          <a:noFill/>
          <a:ln w="28575" cap="flat" cmpd="sng">
            <a:solidFill>
              <a:srgbClr val="2F006D"/>
            </a:solidFill>
            <a:prstDash val="solid"/>
            <a:round/>
            <a:headEnd type="none" w="sm" len="sm"/>
            <a:tailEnd type="none" w="sm" len="sm"/>
          </a:ln>
        </p:spPr>
      </p:cxnSp>
      <p:pic>
        <p:nvPicPr>
          <p:cNvPr id="844" name="Google Shape;844;p131" descr="A screenshot of a computer&#10;&#10;Description automatically generated"/>
          <p:cNvPicPr preferRelativeResize="0"/>
          <p:nvPr/>
        </p:nvPicPr>
        <p:blipFill rotWithShape="1">
          <a:blip r:embed="rId3">
            <a:alphaModFix/>
          </a:blip>
          <a:srcRect l="1795" t="-861" r="11182" b="46550"/>
          <a:stretch/>
        </p:blipFill>
        <p:spPr>
          <a:xfrm>
            <a:off x="743465" y="1068861"/>
            <a:ext cx="8128042" cy="51960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NSF - Proposal and Award Policy &amp; Procedure Guide (PAPPG) May 20, 2024</a:t>
            </a:r>
            <a:endParaRPr>
              <a:latin typeface="Encode Sans Black"/>
              <a:ea typeface="Encode Sans Black"/>
              <a:cs typeface="Encode Sans Black"/>
              <a:sym typeface="Encode Sans Black"/>
            </a:endParaRPr>
          </a:p>
        </p:txBody>
      </p:sp>
      <p:sp>
        <p:nvSpPr>
          <p:cNvPr id="535" name="Google Shape;535;p96"/>
          <p:cNvSpPr txBox="1">
            <a:spLocks noGrp="1"/>
          </p:cNvSpPr>
          <p:nvPr>
            <p:ph type="body" idx="2"/>
          </p:nvPr>
        </p:nvSpPr>
        <p:spPr>
          <a:xfrm>
            <a:off x="665905" y="1580350"/>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sz="2300" u="sng">
                <a:solidFill>
                  <a:schemeClr val="hlink"/>
                </a:solidFill>
                <a:hlinkClick r:id="rId3"/>
              </a:rPr>
              <a:t>2024 - Summary of Changes</a:t>
            </a:r>
            <a:r>
              <a:rPr lang="en" sz="2300"/>
              <a:t> - effective May 20,2024</a:t>
            </a:r>
            <a:endParaRPr sz="2300"/>
          </a:p>
          <a:p>
            <a:pPr marL="0" lvl="0" indent="0" algn="l" rtl="0">
              <a:spcBef>
                <a:spcPts val="480"/>
              </a:spcBef>
              <a:spcAft>
                <a:spcPts val="0"/>
              </a:spcAft>
              <a:buNone/>
            </a:pPr>
            <a:endParaRPr sz="2300"/>
          </a:p>
          <a:p>
            <a:pPr marL="0" lvl="0" indent="0" algn="l" rtl="0">
              <a:spcBef>
                <a:spcPts val="480"/>
              </a:spcBef>
              <a:spcAft>
                <a:spcPts val="0"/>
              </a:spcAft>
              <a:buNone/>
            </a:pPr>
            <a:r>
              <a:rPr lang="en" sz="2300"/>
              <a:t>For applications </a:t>
            </a:r>
            <a:r>
              <a:rPr lang="en" sz="2300" i="1"/>
              <a:t>submitted</a:t>
            </a:r>
            <a:r>
              <a:rPr lang="en" sz="2300"/>
              <a:t> or </a:t>
            </a:r>
            <a:r>
              <a:rPr lang="en" sz="2300" i="1"/>
              <a:t>due</a:t>
            </a:r>
            <a:r>
              <a:rPr lang="en" sz="2300"/>
              <a:t> on or after May 20, 2024</a:t>
            </a:r>
            <a:endParaRPr sz="2300"/>
          </a:p>
          <a:p>
            <a:pPr marL="0" lvl="0" indent="0" algn="l" rtl="0">
              <a:spcBef>
                <a:spcPts val="480"/>
              </a:spcBef>
              <a:spcAft>
                <a:spcPts val="0"/>
              </a:spcAft>
              <a:buNone/>
            </a:pPr>
            <a:endParaRPr sz="2300"/>
          </a:p>
          <a:p>
            <a:pPr marL="0" lvl="0" indent="0" algn="l" rtl="0">
              <a:spcBef>
                <a:spcPts val="480"/>
              </a:spcBef>
              <a:spcAft>
                <a:spcPts val="0"/>
              </a:spcAft>
              <a:buNone/>
            </a:pPr>
            <a:endParaRPr sz="2300"/>
          </a:p>
        </p:txBody>
      </p:sp>
      <p:sp>
        <p:nvSpPr>
          <p:cNvPr id="536" name="Google Shape;536;p96"/>
          <p:cNvSpPr txBox="1"/>
          <p:nvPr/>
        </p:nvSpPr>
        <p:spPr>
          <a:xfrm>
            <a:off x="319275" y="6231325"/>
            <a:ext cx="6538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u="sng">
                <a:solidFill>
                  <a:schemeClr val="hlink"/>
                </a:solidFill>
                <a:latin typeface="Open Sans"/>
                <a:ea typeface="Open Sans"/>
                <a:cs typeface="Open Sans"/>
                <a:sym typeface="Open Sans"/>
                <a:hlinkClick r:id="rId4"/>
              </a:rPr>
              <a:t>PAPPG 2024</a:t>
            </a:r>
            <a:r>
              <a:rPr lang="en" sz="2100" u="sng">
                <a:solidFill>
                  <a:schemeClr val="dk2"/>
                </a:solidFill>
                <a:latin typeface="Open Sans"/>
                <a:ea typeface="Open Sans"/>
                <a:cs typeface="Open Sans"/>
                <a:sym typeface="Open Sans"/>
              </a:rPr>
              <a:t>: Proposal Prep Instructions</a:t>
            </a:r>
            <a:endParaRPr sz="2100" u="sng">
              <a:solidFill>
                <a:schemeClr val="dk2"/>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32"/>
          <p:cNvSpPr txBox="1">
            <a:spLocks noGrp="1"/>
          </p:cNvSpPr>
          <p:nvPr>
            <p:ph type="title"/>
          </p:nvPr>
        </p:nvSpPr>
        <p:spPr>
          <a:xfrm>
            <a:off x="457200" y="274638"/>
            <a:ext cx="8229600" cy="79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800"/>
              <a:buFont typeface="Open Sans ExtraBold"/>
              <a:buNone/>
            </a:pPr>
            <a:r>
              <a:rPr lang="en">
                <a:latin typeface="Open Sans ExtraBold"/>
                <a:ea typeface="Open Sans ExtraBold"/>
                <a:cs typeface="Open Sans ExtraBold"/>
                <a:sym typeface="Open Sans ExtraBold"/>
              </a:rPr>
              <a:t>SURVEY RESULTS</a:t>
            </a:r>
            <a:endParaRPr sz="2800">
              <a:solidFill>
                <a:schemeClr val="accent1"/>
              </a:solidFill>
              <a:latin typeface="Open Sans ExtraBold"/>
              <a:ea typeface="Open Sans ExtraBold"/>
              <a:cs typeface="Open Sans ExtraBold"/>
              <a:sym typeface="Open Sans ExtraBold"/>
            </a:endParaRPr>
          </a:p>
        </p:txBody>
      </p:sp>
      <p:cxnSp>
        <p:nvCxnSpPr>
          <p:cNvPr id="850" name="Google Shape;850;p132"/>
          <p:cNvCxnSpPr/>
          <p:nvPr/>
        </p:nvCxnSpPr>
        <p:spPr>
          <a:xfrm>
            <a:off x="533400" y="990600"/>
            <a:ext cx="8458200" cy="0"/>
          </a:xfrm>
          <a:prstGeom prst="straightConnector1">
            <a:avLst/>
          </a:prstGeom>
          <a:noFill/>
          <a:ln w="28575" cap="flat" cmpd="sng">
            <a:solidFill>
              <a:srgbClr val="2F006D"/>
            </a:solidFill>
            <a:prstDash val="solid"/>
            <a:round/>
            <a:headEnd type="none" w="sm" len="sm"/>
            <a:tailEnd type="none" w="sm" len="sm"/>
          </a:ln>
        </p:spPr>
      </p:cxnSp>
      <p:pic>
        <p:nvPicPr>
          <p:cNvPr id="851" name="Google Shape;851;p132" descr="A screenshot of a computer&#10;&#10;Description automatically generated"/>
          <p:cNvPicPr preferRelativeResize="0"/>
          <p:nvPr/>
        </p:nvPicPr>
        <p:blipFill rotWithShape="1">
          <a:blip r:embed="rId3">
            <a:alphaModFix/>
          </a:blip>
          <a:srcRect l="2693" t="53271" r="10284" b="-2070"/>
          <a:stretch/>
        </p:blipFill>
        <p:spPr>
          <a:xfrm>
            <a:off x="459260" y="1272381"/>
            <a:ext cx="8323277" cy="483963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33"/>
          <p:cNvSpPr txBox="1">
            <a:spLocks noGrp="1"/>
          </p:cNvSpPr>
          <p:nvPr>
            <p:ph type="title"/>
          </p:nvPr>
        </p:nvSpPr>
        <p:spPr>
          <a:xfrm>
            <a:off x="457200" y="274638"/>
            <a:ext cx="8229600" cy="79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800"/>
              <a:buFont typeface="Open Sans ExtraBold"/>
              <a:buNone/>
            </a:pPr>
            <a:r>
              <a:rPr lang="en">
                <a:latin typeface="Open Sans ExtraBold"/>
                <a:ea typeface="Open Sans ExtraBold"/>
                <a:cs typeface="Open Sans ExtraBold"/>
                <a:sym typeface="Open Sans ExtraBold"/>
              </a:rPr>
              <a:t>SURVEY RESPONSES </a:t>
            </a:r>
            <a:r>
              <a:rPr lang="en" sz="2800">
                <a:latin typeface="Open Sans ExtraBold"/>
                <a:ea typeface="Open Sans ExtraBold"/>
                <a:cs typeface="Open Sans ExtraBold"/>
                <a:sym typeface="Open Sans ExtraBold"/>
              </a:rPr>
              <a:t>RANKED </a:t>
            </a:r>
            <a:endParaRPr/>
          </a:p>
        </p:txBody>
      </p:sp>
      <p:cxnSp>
        <p:nvCxnSpPr>
          <p:cNvPr id="857" name="Google Shape;857;p133"/>
          <p:cNvCxnSpPr/>
          <p:nvPr/>
        </p:nvCxnSpPr>
        <p:spPr>
          <a:xfrm>
            <a:off x="533400" y="990600"/>
            <a:ext cx="8458200" cy="0"/>
          </a:xfrm>
          <a:prstGeom prst="straightConnector1">
            <a:avLst/>
          </a:prstGeom>
          <a:noFill/>
          <a:ln w="28575" cap="flat" cmpd="sng">
            <a:solidFill>
              <a:srgbClr val="2F006D"/>
            </a:solidFill>
            <a:prstDash val="solid"/>
            <a:round/>
            <a:headEnd type="none" w="sm" len="sm"/>
            <a:tailEnd type="none" w="sm" len="sm"/>
          </a:ln>
        </p:spPr>
      </p:cxnSp>
      <p:graphicFrame>
        <p:nvGraphicFramePr>
          <p:cNvPr id="858" name="Google Shape;858;p133"/>
          <p:cNvGraphicFramePr/>
          <p:nvPr/>
        </p:nvGraphicFramePr>
        <p:xfrm>
          <a:off x="770708" y="1036600"/>
          <a:ext cx="3000000" cy="3000000"/>
        </p:xfrm>
        <a:graphic>
          <a:graphicData uri="http://schemas.openxmlformats.org/drawingml/2006/table">
            <a:tbl>
              <a:tblPr bandRow="1">
                <a:noFill/>
                <a:tableStyleId>{886C5966-2791-4447-BF6A-03C20C138556}</a:tableStyleId>
              </a:tblPr>
              <a:tblGrid>
                <a:gridCol w="6608475">
                  <a:extLst>
                    <a:ext uri="{9D8B030D-6E8A-4147-A177-3AD203B41FA5}">
                      <a16:colId xmlns:a16="http://schemas.microsoft.com/office/drawing/2014/main" val="20000"/>
                    </a:ext>
                  </a:extLst>
                </a:gridCol>
                <a:gridCol w="957100">
                  <a:extLst>
                    <a:ext uri="{9D8B030D-6E8A-4147-A177-3AD203B41FA5}">
                      <a16:colId xmlns:a16="http://schemas.microsoft.com/office/drawing/2014/main" val="20001"/>
                    </a:ext>
                  </a:extLst>
                </a:gridCol>
              </a:tblGrid>
              <a:tr h="4077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WORKDAY FINANCE FOR THE RESEARCH COMMUNITY TRAINING TOPICS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 Score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Navigating Financial Reporting for Grants Managers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96%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Top Ten Workday Reports for Grants Managers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93%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Guide to Subaward Budget Setup, Invoicing &amp; Modifications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89%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8472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Grant Manager completion of a GCA only MOD with GCA review for integration with Workday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85%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Grant Manager completion of an ASR with GCA review for integration with Workday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83%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ECC for the Grants Manager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78%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Payroll Accounting Adjustments (with and without Salary Cap) &amp; Worktag Adjustments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77%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Supplier &amp; External Customer Invoices (creating &amp; receiving)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66%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Create Requisition PO or BPO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64%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Workday Reports for RPPRs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60%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Allocate Costs to Multiple Cost Centers on Single Transaction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58%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361975">
                <a:tc>
                  <a:txBody>
                    <a:bodyPr/>
                    <a:lstStyle/>
                    <a:p>
                      <a:pPr marL="0" marR="0" lvl="0" indent="0" algn="l" rtl="0">
                        <a:spcBef>
                          <a:spcPts val="0"/>
                        </a:spcBef>
                        <a:spcAft>
                          <a:spcPts val="0"/>
                        </a:spcAft>
                        <a:buNone/>
                      </a:pPr>
                      <a:r>
                        <a:rPr lang="en" sz="1400" u="none" strike="noStrike" cap="none">
                          <a:latin typeface="Open Sans"/>
                          <a:ea typeface="Open Sans"/>
                          <a:cs typeface="Open Sans"/>
                          <a:sym typeface="Open Sans"/>
                        </a:rPr>
                        <a:t>Transfer Awards for Incoming Faculty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50% </a:t>
                      </a:r>
                      <a:endParaRPr/>
                    </a:p>
                  </a:txBody>
                  <a:tcPr marL="66675" marR="666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34"/>
          <p:cNvSpPr txBox="1">
            <a:spLocks noGrp="1"/>
          </p:cNvSpPr>
          <p:nvPr>
            <p:ph type="title"/>
          </p:nvPr>
        </p:nvSpPr>
        <p:spPr>
          <a:xfrm>
            <a:off x="457200" y="274638"/>
            <a:ext cx="8229600" cy="79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800"/>
              <a:buFont typeface="Open Sans ExtraBold"/>
              <a:buNone/>
            </a:pPr>
            <a:r>
              <a:rPr lang="en">
                <a:latin typeface="Open Sans ExtraBold"/>
                <a:ea typeface="Open Sans ExtraBold"/>
                <a:cs typeface="Open Sans ExtraBold"/>
                <a:sym typeface="Open Sans ExtraBold"/>
              </a:rPr>
              <a:t>WORK IN PROGRESS REVIEW SESSIONS </a:t>
            </a:r>
            <a:endParaRPr/>
          </a:p>
        </p:txBody>
      </p:sp>
      <p:cxnSp>
        <p:nvCxnSpPr>
          <p:cNvPr id="864" name="Google Shape;864;p134"/>
          <p:cNvCxnSpPr/>
          <p:nvPr/>
        </p:nvCxnSpPr>
        <p:spPr>
          <a:xfrm>
            <a:off x="533400" y="990600"/>
            <a:ext cx="8458200" cy="0"/>
          </a:xfrm>
          <a:prstGeom prst="straightConnector1">
            <a:avLst/>
          </a:prstGeom>
          <a:noFill/>
          <a:ln w="28575" cap="flat" cmpd="sng">
            <a:solidFill>
              <a:srgbClr val="2F006D"/>
            </a:solidFill>
            <a:prstDash val="solid"/>
            <a:round/>
            <a:headEnd type="none" w="sm" len="sm"/>
            <a:tailEnd type="none" w="sm" len="sm"/>
          </a:ln>
        </p:spPr>
      </p:cxnSp>
      <p:sp>
        <p:nvSpPr>
          <p:cNvPr id="865" name="Google Shape;865;p134"/>
          <p:cNvSpPr txBox="1"/>
          <p:nvPr/>
        </p:nvSpPr>
        <p:spPr>
          <a:xfrm>
            <a:off x="533400" y="1371600"/>
            <a:ext cx="7848600" cy="455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5000"/>
              </a:lnSpc>
              <a:spcBef>
                <a:spcPts val="0"/>
              </a:spcBef>
              <a:spcAft>
                <a:spcPts val="0"/>
              </a:spcAft>
              <a:buClr>
                <a:schemeClr val="dk1"/>
              </a:buClr>
              <a:buSzPts val="1800"/>
              <a:buFont typeface="Arial"/>
              <a:buChar char="•"/>
            </a:pPr>
            <a:r>
              <a:rPr lang="en" sz="1800" b="1">
                <a:solidFill>
                  <a:schemeClr val="dk1"/>
                </a:solidFill>
                <a:latin typeface="Open Sans"/>
                <a:ea typeface="Open Sans"/>
                <a:cs typeface="Open Sans"/>
                <a:sym typeface="Open Sans"/>
              </a:rPr>
              <a:t>GOAL:</a:t>
            </a:r>
            <a:r>
              <a:rPr lang="en" sz="1800">
                <a:solidFill>
                  <a:schemeClr val="dk1"/>
                </a:solidFill>
                <a:latin typeface="Open Sans"/>
                <a:ea typeface="Open Sans"/>
                <a:cs typeface="Open Sans"/>
                <a:sym typeface="Open Sans"/>
              </a:rPr>
              <a:t> gather feedback from the MRAM Community as the primary audience for resources developed in response to the survey</a:t>
            </a:r>
            <a:endParaRPr/>
          </a:p>
          <a:p>
            <a:pPr marL="285750" marR="0" lvl="0" indent="-171450" algn="l" rtl="0">
              <a:lnSpc>
                <a:spcPct val="125000"/>
              </a:lnSpc>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285750" algn="l" rtl="0">
              <a:lnSpc>
                <a:spcPct val="125000"/>
              </a:lnSpc>
              <a:spcBef>
                <a:spcPts val="0"/>
              </a:spcBef>
              <a:spcAft>
                <a:spcPts val="0"/>
              </a:spcAft>
              <a:buClr>
                <a:schemeClr val="dk1"/>
              </a:buClr>
              <a:buSzPts val="1800"/>
              <a:buFont typeface="Arial"/>
              <a:buChar char="•"/>
            </a:pPr>
            <a:r>
              <a:rPr lang="en" sz="1800" b="1">
                <a:solidFill>
                  <a:schemeClr val="dk1"/>
                </a:solidFill>
                <a:latin typeface="Open Sans"/>
                <a:ea typeface="Open Sans"/>
                <a:cs typeface="Open Sans"/>
                <a:sym typeface="Open Sans"/>
              </a:rPr>
              <a:t>WHEN:</a:t>
            </a:r>
            <a:r>
              <a:rPr lang="en" sz="1800">
                <a:solidFill>
                  <a:schemeClr val="dk1"/>
                </a:solidFill>
                <a:latin typeface="Open Sans"/>
                <a:ea typeface="Open Sans"/>
                <a:cs typeface="Open Sans"/>
                <a:sym typeface="Open Sans"/>
              </a:rPr>
              <a:t> Weekly on Fridays, April 26 to June 7</a:t>
            </a:r>
            <a:endParaRPr/>
          </a:p>
          <a:p>
            <a:pPr marL="285750" marR="0" lvl="0" indent="-171450" algn="l" rtl="0">
              <a:lnSpc>
                <a:spcPct val="125000"/>
              </a:lnSpc>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285750" algn="l" rtl="0">
              <a:lnSpc>
                <a:spcPct val="125000"/>
              </a:lnSpc>
              <a:spcBef>
                <a:spcPts val="0"/>
              </a:spcBef>
              <a:spcAft>
                <a:spcPts val="0"/>
              </a:spcAft>
              <a:buClr>
                <a:schemeClr val="dk1"/>
              </a:buClr>
              <a:buSzPts val="1800"/>
              <a:buFont typeface="Arial"/>
              <a:buChar char="•"/>
            </a:pPr>
            <a:r>
              <a:rPr lang="en" sz="1800" b="1">
                <a:solidFill>
                  <a:schemeClr val="dk1"/>
                </a:solidFill>
                <a:latin typeface="Open Sans"/>
                <a:ea typeface="Open Sans"/>
                <a:cs typeface="Open Sans"/>
                <a:sym typeface="Open Sans"/>
              </a:rPr>
              <a:t>HOW LONG</a:t>
            </a:r>
            <a:r>
              <a:rPr lang="en" sz="1800">
                <a:solidFill>
                  <a:schemeClr val="dk1"/>
                </a:solidFill>
                <a:latin typeface="Open Sans"/>
                <a:ea typeface="Open Sans"/>
                <a:cs typeface="Open Sans"/>
                <a:sym typeface="Open Sans"/>
              </a:rPr>
              <a:t>: 45 minutes in duration</a:t>
            </a:r>
            <a:endParaRPr/>
          </a:p>
          <a:p>
            <a:pPr marL="285750" marR="0" lvl="0" indent="-171450" algn="l" rtl="0">
              <a:lnSpc>
                <a:spcPct val="125000"/>
              </a:lnSpc>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285750" algn="l" rtl="0">
              <a:lnSpc>
                <a:spcPct val="125000"/>
              </a:lnSpc>
              <a:spcBef>
                <a:spcPts val="0"/>
              </a:spcBef>
              <a:spcAft>
                <a:spcPts val="0"/>
              </a:spcAft>
              <a:buClr>
                <a:schemeClr val="dk1"/>
              </a:buClr>
              <a:buSzPts val="1800"/>
              <a:buFont typeface="Arial"/>
              <a:buChar char="•"/>
            </a:pPr>
            <a:r>
              <a:rPr lang="en" sz="1800" b="1">
                <a:solidFill>
                  <a:schemeClr val="dk1"/>
                </a:solidFill>
                <a:latin typeface="Open Sans"/>
                <a:ea typeface="Open Sans"/>
                <a:cs typeface="Open Sans"/>
                <a:sym typeface="Open Sans"/>
              </a:rPr>
              <a:t>WHAT</a:t>
            </a:r>
            <a:r>
              <a:rPr lang="en" sz="1800">
                <a:solidFill>
                  <a:schemeClr val="dk1"/>
                </a:solidFill>
                <a:latin typeface="Open Sans"/>
                <a:ea typeface="Open Sans"/>
                <a:cs typeface="Open Sans"/>
                <a:sym typeface="Open Sans"/>
              </a:rPr>
              <a:t>: A short preview of the material with an opportunity for structured feedback</a:t>
            </a:r>
            <a:endParaRPr sz="2000">
              <a:solidFill>
                <a:schemeClr val="dk1"/>
              </a:solidFill>
              <a:latin typeface="Calibri"/>
              <a:ea typeface="Calibri"/>
              <a:cs typeface="Calibri"/>
              <a:sym typeface="Calibri"/>
            </a:endParaRPr>
          </a:p>
          <a:p>
            <a:pPr marL="285750" marR="0" lvl="0" indent="-171450" algn="l" rtl="0">
              <a:lnSpc>
                <a:spcPct val="125000"/>
              </a:lnSpc>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285750" algn="l" rtl="0">
              <a:lnSpc>
                <a:spcPct val="125000"/>
              </a:lnSpc>
              <a:spcBef>
                <a:spcPts val="0"/>
              </a:spcBef>
              <a:spcAft>
                <a:spcPts val="0"/>
              </a:spcAft>
              <a:buClr>
                <a:schemeClr val="dk1"/>
              </a:buClr>
              <a:buSzPts val="1800"/>
              <a:buFont typeface="Arial"/>
              <a:buChar char="•"/>
            </a:pPr>
            <a:r>
              <a:rPr lang="en" sz="1800" b="1">
                <a:solidFill>
                  <a:schemeClr val="dk1"/>
                </a:solidFill>
                <a:latin typeface="Open Sans"/>
                <a:ea typeface="Open Sans"/>
                <a:cs typeface="Open Sans"/>
                <a:sym typeface="Open Sans"/>
              </a:rPr>
              <a:t>UNABLE TO JOIN?</a:t>
            </a:r>
            <a:r>
              <a:rPr lang="en" sz="1800">
                <a:solidFill>
                  <a:schemeClr val="dk1"/>
                </a:solidFill>
                <a:latin typeface="Open Sans"/>
                <a:ea typeface="Open Sans"/>
                <a:cs typeface="Open Sans"/>
                <a:sym typeface="Open Sans"/>
              </a:rPr>
              <a:t> Sessions will be recorded and available for feedback via a Microsoft form through the following week</a:t>
            </a:r>
            <a:endParaRPr sz="1800">
              <a:solidFill>
                <a:schemeClr val="dk1"/>
              </a:solidFill>
              <a:latin typeface="Open Sans"/>
              <a:ea typeface="Open Sans"/>
              <a:cs typeface="Open Sans"/>
              <a:sym typeface="Open Sans"/>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9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Common Disclosure Forms</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sz="2300">
                <a:latin typeface="Encode Sans"/>
                <a:ea typeface="Encode Sans"/>
                <a:cs typeface="Encode Sans"/>
                <a:sym typeface="Encode Sans"/>
              </a:rPr>
              <a:t>Biographical Sketch &amp; Current and Pending or Other Support</a:t>
            </a:r>
            <a:endParaRPr sz="2300">
              <a:latin typeface="Encode Sans"/>
              <a:ea typeface="Encode Sans"/>
              <a:cs typeface="Encode Sans"/>
              <a:sym typeface="Encode Sans"/>
            </a:endParaRPr>
          </a:p>
        </p:txBody>
      </p:sp>
      <p:sp>
        <p:nvSpPr>
          <p:cNvPr id="543" name="Google Shape;543;p97"/>
          <p:cNvSpPr txBox="1">
            <a:spLocks noGrp="1"/>
          </p:cNvSpPr>
          <p:nvPr>
            <p:ph type="body" idx="2"/>
          </p:nvPr>
        </p:nvSpPr>
        <p:spPr>
          <a:xfrm>
            <a:off x="665905" y="1656550"/>
            <a:ext cx="81963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2"/>
                </a:solidFill>
              </a:rPr>
              <a:t>NSF will require these </a:t>
            </a:r>
            <a:r>
              <a:rPr lang="en" sz="2000" u="sng">
                <a:solidFill>
                  <a:schemeClr val="dk2"/>
                </a:solidFill>
                <a:hlinkClick r:id="rId3">
                  <a:extLst>
                    <a:ext uri="{A12FA001-AC4F-418D-AE19-62706E023703}">
                      <ahyp:hlinkClr xmlns:ahyp="http://schemas.microsoft.com/office/drawing/2018/hyperlinkcolor" val="tx"/>
                    </a:ext>
                  </a:extLst>
                </a:hlinkClick>
              </a:rPr>
              <a:t>common forms</a:t>
            </a:r>
            <a:r>
              <a:rPr lang="en" sz="2000"/>
              <a:t> for the Biographical Sketch &amp; Current and Pending (Other) Support </a:t>
            </a:r>
            <a:endParaRPr sz="2000"/>
          </a:p>
          <a:p>
            <a:pPr marL="0" lvl="0" indent="0" algn="l" rtl="0">
              <a:lnSpc>
                <a:spcPct val="115000"/>
              </a:lnSpc>
              <a:spcBef>
                <a:spcPts val="0"/>
              </a:spcBef>
              <a:spcAft>
                <a:spcPts val="0"/>
              </a:spcAft>
              <a:buNone/>
            </a:pPr>
            <a:endParaRPr sz="2000">
              <a:solidFill>
                <a:schemeClr val="dk2"/>
              </a:solidFill>
            </a:endParaRPr>
          </a:p>
          <a:p>
            <a:pPr marL="0" lvl="0" indent="0" algn="l" rtl="0">
              <a:lnSpc>
                <a:spcPct val="115000"/>
              </a:lnSpc>
              <a:spcBef>
                <a:spcPts val="0"/>
              </a:spcBef>
              <a:spcAft>
                <a:spcPts val="0"/>
              </a:spcAft>
              <a:buNone/>
            </a:pPr>
            <a:r>
              <a:rPr lang="en" sz="2000">
                <a:solidFill>
                  <a:schemeClr val="dk2"/>
                </a:solidFill>
              </a:rPr>
              <a:t>Use the National Science &amp; Technology (NSTC) reference tool Pre- and Post-award Disclosures for guidance on: </a:t>
            </a:r>
            <a:endParaRPr sz="2000">
              <a:solidFill>
                <a:schemeClr val="dk2"/>
              </a:solidFill>
            </a:endParaRPr>
          </a:p>
          <a:p>
            <a:pPr marL="457200" lvl="0" indent="-355600" algn="l" rtl="0">
              <a:lnSpc>
                <a:spcPct val="115000"/>
              </a:lnSpc>
              <a:spcBef>
                <a:spcPts val="0"/>
              </a:spcBef>
              <a:spcAft>
                <a:spcPts val="0"/>
              </a:spcAft>
              <a:buClr>
                <a:schemeClr val="dk2"/>
              </a:buClr>
              <a:buSzPts val="2000"/>
              <a:buChar char="&gt;"/>
            </a:pPr>
            <a:r>
              <a:rPr lang="en" sz="2000">
                <a:solidFill>
                  <a:schemeClr val="dk2"/>
                </a:solidFill>
              </a:rPr>
              <a:t>Types of activities to report </a:t>
            </a:r>
            <a:endParaRPr sz="2000">
              <a:solidFill>
                <a:schemeClr val="dk2"/>
              </a:solidFill>
            </a:endParaRPr>
          </a:p>
          <a:p>
            <a:pPr marL="457200" lvl="0" indent="-355600" algn="l" rtl="0">
              <a:lnSpc>
                <a:spcPct val="115000"/>
              </a:lnSpc>
              <a:spcBef>
                <a:spcPts val="0"/>
              </a:spcBef>
              <a:spcAft>
                <a:spcPts val="0"/>
              </a:spcAft>
              <a:buClr>
                <a:schemeClr val="dk2"/>
              </a:buClr>
              <a:buSzPts val="2000"/>
              <a:buChar char="&gt;"/>
            </a:pPr>
            <a:r>
              <a:rPr lang="en" sz="2000">
                <a:solidFill>
                  <a:schemeClr val="dk2"/>
                </a:solidFill>
              </a:rPr>
              <a:t>Where to report them </a:t>
            </a:r>
            <a:endParaRPr sz="2000">
              <a:solidFill>
                <a:schemeClr val="dk2"/>
              </a:solidFill>
            </a:endParaRPr>
          </a:p>
          <a:p>
            <a:pPr marL="457200" lvl="0" indent="-355600" algn="l" rtl="0">
              <a:lnSpc>
                <a:spcPct val="115000"/>
              </a:lnSpc>
              <a:spcBef>
                <a:spcPts val="0"/>
              </a:spcBef>
              <a:spcAft>
                <a:spcPts val="0"/>
              </a:spcAft>
              <a:buClr>
                <a:schemeClr val="dk2"/>
              </a:buClr>
              <a:buSzPts val="2000"/>
              <a:buChar char="&gt;"/>
            </a:pPr>
            <a:r>
              <a:rPr lang="en" sz="2000">
                <a:solidFill>
                  <a:schemeClr val="dk2"/>
                </a:solidFill>
              </a:rPr>
              <a:t>When updates are required </a:t>
            </a:r>
            <a:endParaRPr sz="2000">
              <a:solidFill>
                <a:schemeClr val="dk2"/>
              </a:solidFill>
            </a:endParaRPr>
          </a:p>
          <a:p>
            <a:pPr marL="457200" lvl="0" indent="-355600" algn="l" rtl="0">
              <a:lnSpc>
                <a:spcPct val="115000"/>
              </a:lnSpc>
              <a:spcBef>
                <a:spcPts val="0"/>
              </a:spcBef>
              <a:spcAft>
                <a:spcPts val="0"/>
              </a:spcAft>
              <a:buClr>
                <a:schemeClr val="dk2"/>
              </a:buClr>
              <a:buSzPts val="2000"/>
              <a:buChar char="&gt;"/>
            </a:pPr>
            <a:r>
              <a:rPr lang="en" sz="2000">
                <a:solidFill>
                  <a:schemeClr val="dk2"/>
                </a:solidFill>
              </a:rPr>
              <a:t>Activities that are not required to be reported</a:t>
            </a:r>
            <a:endParaRPr sz="1900">
              <a:solidFill>
                <a:schemeClr val="dk2"/>
              </a:solidFill>
            </a:endParaRPr>
          </a:p>
          <a:p>
            <a:pPr marL="0" lvl="0" indent="0" algn="l" rtl="0">
              <a:lnSpc>
                <a:spcPct val="115000"/>
              </a:lnSpc>
              <a:spcBef>
                <a:spcPts val="0"/>
              </a:spcBef>
              <a:spcAft>
                <a:spcPts val="0"/>
              </a:spcAft>
              <a:buNone/>
            </a:pPr>
            <a:endParaRPr sz="2000" b="1">
              <a:solidFill>
                <a:schemeClr val="dk1"/>
              </a:solidFill>
            </a:endParaRPr>
          </a:p>
          <a:p>
            <a:pPr marL="0" lvl="0" indent="0" algn="l" rtl="0">
              <a:lnSpc>
                <a:spcPct val="115000"/>
              </a:lnSpc>
              <a:spcBef>
                <a:spcPts val="0"/>
              </a:spcBef>
              <a:spcAft>
                <a:spcPts val="0"/>
              </a:spcAft>
              <a:buNone/>
            </a:pPr>
            <a:r>
              <a:rPr lang="en" sz="2000" b="1">
                <a:solidFill>
                  <a:schemeClr val="dk1"/>
                </a:solidFill>
              </a:rPr>
              <a:t>We expect other agencies to adopt these forms. </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Common Disclosure Forms</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sz="2300">
                <a:latin typeface="Encode Sans"/>
                <a:ea typeface="Encode Sans"/>
                <a:cs typeface="Encode Sans"/>
                <a:sym typeface="Encode Sans"/>
              </a:rPr>
              <a:t>Biographical Sketch &amp; Current and Pending or Other Support</a:t>
            </a:r>
            <a:endParaRPr sz="2300">
              <a:latin typeface="Encode Sans"/>
              <a:ea typeface="Encode Sans"/>
              <a:cs typeface="Encode Sans"/>
              <a:sym typeface="Encode Sans"/>
            </a:endParaRPr>
          </a:p>
        </p:txBody>
      </p:sp>
      <p:sp>
        <p:nvSpPr>
          <p:cNvPr id="550" name="Google Shape;550;p98"/>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852"/>
              <a:buNone/>
            </a:pPr>
            <a:r>
              <a:rPr lang="en" sz="1795" u="sng">
                <a:solidFill>
                  <a:schemeClr val="hlink"/>
                </a:solidFill>
                <a:hlinkClick r:id="rId3"/>
              </a:rPr>
              <a:t>Biographical Sketch</a:t>
            </a:r>
            <a:r>
              <a:rPr lang="en" sz="1795">
                <a:solidFill>
                  <a:schemeClr val="dk2"/>
                </a:solidFill>
              </a:rPr>
              <a:t>: </a:t>
            </a:r>
            <a:endParaRPr sz="1795">
              <a:solidFill>
                <a:schemeClr val="dk2"/>
              </a:solidFill>
            </a:endParaRPr>
          </a:p>
          <a:p>
            <a:pPr marL="457200" lvl="0" indent="-342582" algn="l" rtl="0">
              <a:lnSpc>
                <a:spcPct val="105000"/>
              </a:lnSpc>
              <a:spcBef>
                <a:spcPts val="0"/>
              </a:spcBef>
              <a:spcAft>
                <a:spcPts val="0"/>
              </a:spcAft>
              <a:buClr>
                <a:schemeClr val="dk2"/>
              </a:buClr>
              <a:buSzPts val="1795"/>
              <a:buChar char="&gt;"/>
            </a:pPr>
            <a:r>
              <a:rPr lang="en" sz="1795">
                <a:solidFill>
                  <a:schemeClr val="dk2"/>
                </a:solidFill>
              </a:rPr>
              <a:t>Required for all senior/key personnel</a:t>
            </a:r>
            <a:endParaRPr sz="1795">
              <a:solidFill>
                <a:schemeClr val="dk2"/>
              </a:solidFill>
            </a:endParaRPr>
          </a:p>
          <a:p>
            <a:pPr marL="457200" lvl="0" indent="-342582" algn="l" rtl="0">
              <a:lnSpc>
                <a:spcPct val="105000"/>
              </a:lnSpc>
              <a:spcBef>
                <a:spcPts val="0"/>
              </a:spcBef>
              <a:spcAft>
                <a:spcPts val="0"/>
              </a:spcAft>
              <a:buClr>
                <a:schemeClr val="dk2"/>
              </a:buClr>
              <a:buSzPts val="1795"/>
              <a:buChar char="&gt;"/>
            </a:pPr>
            <a:r>
              <a:rPr lang="en" sz="1795">
                <a:solidFill>
                  <a:schemeClr val="dk2"/>
                </a:solidFill>
              </a:rPr>
              <a:t>Must be created in SciENcv</a:t>
            </a:r>
            <a:endParaRPr sz="1795">
              <a:solidFill>
                <a:schemeClr val="dk2"/>
              </a:solidFill>
            </a:endParaRPr>
          </a:p>
          <a:p>
            <a:pPr marL="457200" lvl="0" indent="-342582" algn="l" rtl="0">
              <a:lnSpc>
                <a:spcPct val="105000"/>
              </a:lnSpc>
              <a:spcBef>
                <a:spcPts val="0"/>
              </a:spcBef>
              <a:spcAft>
                <a:spcPts val="0"/>
              </a:spcAft>
              <a:buClr>
                <a:schemeClr val="dk2"/>
              </a:buClr>
              <a:buSzPts val="1795"/>
              <a:buChar char="&gt;"/>
            </a:pPr>
            <a:r>
              <a:rPr lang="en" sz="1795">
                <a:solidFill>
                  <a:schemeClr val="dk2"/>
                </a:solidFill>
              </a:rPr>
              <a:t>Must certify that the individual is not a party to a </a:t>
            </a:r>
            <a:r>
              <a:rPr lang="en" sz="1795" u="sng">
                <a:solidFill>
                  <a:schemeClr val="hlink"/>
                </a:solidFill>
                <a:hlinkClick r:id="rId4"/>
              </a:rPr>
              <a:t>malign foreign talent recruitment program</a:t>
            </a:r>
            <a:endParaRPr sz="1795">
              <a:solidFill>
                <a:schemeClr val="dk2"/>
              </a:solidFill>
            </a:endParaRPr>
          </a:p>
          <a:p>
            <a:pPr marL="457200" lvl="0" indent="-342582" algn="l" rtl="0">
              <a:lnSpc>
                <a:spcPct val="105000"/>
              </a:lnSpc>
              <a:spcBef>
                <a:spcPts val="0"/>
              </a:spcBef>
              <a:spcAft>
                <a:spcPts val="0"/>
              </a:spcAft>
              <a:buClr>
                <a:schemeClr val="dk2"/>
              </a:buClr>
              <a:buSzPts val="1795"/>
              <a:buChar char="&gt;"/>
            </a:pPr>
            <a:r>
              <a:rPr lang="en" sz="1795">
                <a:solidFill>
                  <a:schemeClr val="dk2"/>
                </a:solidFill>
              </a:rPr>
              <a:t>No page limitation</a:t>
            </a:r>
            <a:endParaRPr sz="1795">
              <a:solidFill>
                <a:schemeClr val="dk2"/>
              </a:solidFill>
            </a:endParaRPr>
          </a:p>
          <a:p>
            <a:pPr marL="0" lvl="0" indent="0" algn="l" rtl="0">
              <a:lnSpc>
                <a:spcPct val="105000"/>
              </a:lnSpc>
              <a:spcBef>
                <a:spcPts val="0"/>
              </a:spcBef>
              <a:spcAft>
                <a:spcPts val="0"/>
              </a:spcAft>
              <a:buSzPts val="852"/>
              <a:buNone/>
            </a:pPr>
            <a:endParaRPr sz="1795">
              <a:solidFill>
                <a:schemeClr val="dk2"/>
              </a:solidFill>
            </a:endParaRPr>
          </a:p>
          <a:p>
            <a:pPr marL="0" lvl="0" indent="0" algn="l" rtl="0">
              <a:lnSpc>
                <a:spcPct val="105000"/>
              </a:lnSpc>
              <a:spcBef>
                <a:spcPts val="0"/>
              </a:spcBef>
              <a:spcAft>
                <a:spcPts val="0"/>
              </a:spcAft>
              <a:buSzPts val="852"/>
              <a:buNone/>
            </a:pPr>
            <a:r>
              <a:rPr lang="en" sz="1795" u="sng">
                <a:solidFill>
                  <a:schemeClr val="hlink"/>
                </a:solidFill>
                <a:hlinkClick r:id="rId5"/>
              </a:rPr>
              <a:t>Synergistic Activities</a:t>
            </a:r>
            <a:r>
              <a:rPr lang="en" sz="1795">
                <a:solidFill>
                  <a:schemeClr val="dk2"/>
                </a:solidFill>
              </a:rPr>
              <a:t>:</a:t>
            </a:r>
            <a:endParaRPr sz="1795">
              <a:solidFill>
                <a:schemeClr val="dk2"/>
              </a:solidFill>
            </a:endParaRPr>
          </a:p>
          <a:p>
            <a:pPr marL="457200" lvl="0" indent="-342582" algn="l" rtl="0">
              <a:lnSpc>
                <a:spcPct val="105000"/>
              </a:lnSpc>
              <a:spcBef>
                <a:spcPts val="0"/>
              </a:spcBef>
              <a:spcAft>
                <a:spcPts val="0"/>
              </a:spcAft>
              <a:buClr>
                <a:schemeClr val="dk2"/>
              </a:buClr>
              <a:buSzPts val="1795"/>
              <a:buChar char="&gt;"/>
            </a:pPr>
            <a:r>
              <a:rPr lang="en" sz="1795">
                <a:solidFill>
                  <a:schemeClr val="dk2"/>
                </a:solidFill>
              </a:rPr>
              <a:t>Removed from the Biographical Sketch</a:t>
            </a:r>
            <a:endParaRPr sz="1795">
              <a:solidFill>
                <a:schemeClr val="dk2"/>
              </a:solidFill>
            </a:endParaRPr>
          </a:p>
          <a:p>
            <a:pPr marL="914400" lvl="1" indent="-342582" algn="l" rtl="0">
              <a:lnSpc>
                <a:spcPct val="105000"/>
              </a:lnSpc>
              <a:spcBef>
                <a:spcPts val="0"/>
              </a:spcBef>
              <a:spcAft>
                <a:spcPts val="0"/>
              </a:spcAft>
              <a:buClr>
                <a:schemeClr val="dk2"/>
              </a:buClr>
              <a:buSzPts val="1795"/>
              <a:buChar char="–"/>
            </a:pPr>
            <a:r>
              <a:rPr lang="en" sz="1795">
                <a:solidFill>
                  <a:schemeClr val="dk2"/>
                </a:solidFill>
              </a:rPr>
              <a:t>Uploaded separately in Research.gov f</a:t>
            </a:r>
            <a:r>
              <a:rPr lang="en" sz="1795">
                <a:solidFill>
                  <a:schemeClr val="dk1"/>
                </a:solidFill>
              </a:rPr>
              <a:t>or each individual </a:t>
            </a:r>
            <a:endParaRPr sz="1795">
              <a:solidFill>
                <a:schemeClr val="dk2"/>
              </a:solidFill>
            </a:endParaRPr>
          </a:p>
          <a:p>
            <a:pPr marL="914400" lvl="1" indent="-342582" algn="l" rtl="0">
              <a:lnSpc>
                <a:spcPct val="105000"/>
              </a:lnSpc>
              <a:spcBef>
                <a:spcPts val="0"/>
              </a:spcBef>
              <a:spcAft>
                <a:spcPts val="0"/>
              </a:spcAft>
              <a:buClr>
                <a:schemeClr val="dk2"/>
              </a:buClr>
              <a:buSzPts val="1795"/>
              <a:buChar char="–"/>
            </a:pPr>
            <a:r>
              <a:rPr lang="en" sz="1795">
                <a:solidFill>
                  <a:schemeClr val="dk2"/>
                </a:solidFill>
              </a:rPr>
              <a:t>One-page limit, up to five distinct examples</a:t>
            </a:r>
            <a:endParaRPr sz="1795">
              <a:solidFill>
                <a:schemeClr val="dk2"/>
              </a:solidFill>
            </a:endParaRPr>
          </a:p>
          <a:p>
            <a:pPr marL="0" lvl="0" indent="0" algn="l" rtl="0">
              <a:lnSpc>
                <a:spcPct val="105000"/>
              </a:lnSpc>
              <a:spcBef>
                <a:spcPts val="0"/>
              </a:spcBef>
              <a:spcAft>
                <a:spcPts val="0"/>
              </a:spcAft>
              <a:buSzPts val="852"/>
              <a:buNone/>
            </a:pPr>
            <a:endParaRPr sz="1795">
              <a:solidFill>
                <a:schemeClr val="dk2"/>
              </a:solidFill>
            </a:endParaRPr>
          </a:p>
          <a:p>
            <a:pPr marL="0" lvl="0" indent="0" algn="l" rtl="0">
              <a:lnSpc>
                <a:spcPct val="105000"/>
              </a:lnSpc>
              <a:spcBef>
                <a:spcPts val="0"/>
              </a:spcBef>
              <a:spcAft>
                <a:spcPts val="0"/>
              </a:spcAft>
              <a:buSzPts val="852"/>
              <a:buNone/>
            </a:pPr>
            <a:r>
              <a:rPr lang="en" sz="1795" u="sng">
                <a:solidFill>
                  <a:schemeClr val="hlink"/>
                </a:solidFill>
                <a:hlinkClick r:id="rId6"/>
              </a:rPr>
              <a:t>Current and Pending (Other) Support</a:t>
            </a:r>
            <a:r>
              <a:rPr lang="en" sz="1795">
                <a:solidFill>
                  <a:schemeClr val="dk2"/>
                </a:solidFill>
              </a:rPr>
              <a:t>:</a:t>
            </a:r>
            <a:endParaRPr sz="1795">
              <a:solidFill>
                <a:schemeClr val="dk2"/>
              </a:solidFill>
            </a:endParaRPr>
          </a:p>
          <a:p>
            <a:pPr marL="457200" lvl="0" indent="-342582" algn="l" rtl="0">
              <a:lnSpc>
                <a:spcPct val="105000"/>
              </a:lnSpc>
              <a:spcBef>
                <a:spcPts val="0"/>
              </a:spcBef>
              <a:spcAft>
                <a:spcPts val="0"/>
              </a:spcAft>
              <a:buClr>
                <a:schemeClr val="dk2"/>
              </a:buClr>
              <a:buSzPts val="1795"/>
              <a:buChar char="&gt;"/>
            </a:pPr>
            <a:r>
              <a:rPr lang="en" sz="1795">
                <a:solidFill>
                  <a:schemeClr val="dk1"/>
                </a:solidFill>
              </a:rPr>
              <a:t>Must be created in SciENcv</a:t>
            </a:r>
            <a:endParaRPr sz="1795">
              <a:solidFill>
                <a:schemeClr val="dk1"/>
              </a:solidFill>
            </a:endParaRPr>
          </a:p>
          <a:p>
            <a:pPr marL="457200" lvl="0" indent="-342582" algn="l" rtl="0">
              <a:lnSpc>
                <a:spcPct val="105000"/>
              </a:lnSpc>
              <a:spcBef>
                <a:spcPts val="0"/>
              </a:spcBef>
              <a:spcAft>
                <a:spcPts val="0"/>
              </a:spcAft>
              <a:buClr>
                <a:schemeClr val="dk2"/>
              </a:buClr>
              <a:buSzPts val="1795"/>
              <a:buChar char="&gt;"/>
            </a:pPr>
            <a:r>
              <a:rPr lang="en" sz="1795">
                <a:solidFill>
                  <a:schemeClr val="dk1"/>
                </a:solidFill>
              </a:rPr>
              <a:t>Must certify that the individual is not a party to a malign foreign talent recruitment program</a:t>
            </a:r>
            <a:endParaRPr sz="1795">
              <a:solidFill>
                <a:schemeClr val="dk2"/>
              </a:solidFill>
            </a:endParaRPr>
          </a:p>
          <a:p>
            <a:pPr marL="0" lvl="0" indent="0" algn="l" rtl="0">
              <a:lnSpc>
                <a:spcPct val="105000"/>
              </a:lnSpc>
              <a:spcBef>
                <a:spcPts val="0"/>
              </a:spcBef>
              <a:spcAft>
                <a:spcPts val="0"/>
              </a:spcAft>
              <a:buSzPts val="852"/>
              <a:buNone/>
            </a:pPr>
            <a:endParaRPr sz="1795" b="1">
              <a:solidFill>
                <a:schemeClr val="dk1"/>
              </a:solidFill>
            </a:endParaRPr>
          </a:p>
          <a:p>
            <a:pPr marL="0" lvl="0" indent="0" algn="l" rtl="0">
              <a:lnSpc>
                <a:spcPct val="105000"/>
              </a:lnSpc>
              <a:spcBef>
                <a:spcPts val="0"/>
              </a:spcBef>
              <a:spcAft>
                <a:spcPts val="0"/>
              </a:spcAft>
              <a:buSzPts val="852"/>
              <a:buNone/>
            </a:pPr>
            <a:r>
              <a:rPr lang="en" sz="1795" b="1">
                <a:solidFill>
                  <a:schemeClr val="dk1"/>
                </a:solidFill>
              </a:rPr>
              <a:t> </a:t>
            </a:r>
            <a:endParaRPr sz="226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9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Malign Foreign Talent Recruitment Program - Prohibition</a:t>
            </a:r>
            <a:endParaRPr>
              <a:latin typeface="Encode Sans Black"/>
              <a:ea typeface="Encode Sans Black"/>
              <a:cs typeface="Encode Sans Black"/>
              <a:sym typeface="Encode Sans Black"/>
            </a:endParaRPr>
          </a:p>
        </p:txBody>
      </p:sp>
      <p:sp>
        <p:nvSpPr>
          <p:cNvPr id="557" name="Google Shape;557;p99"/>
          <p:cNvSpPr txBox="1">
            <a:spLocks noGrp="1"/>
          </p:cNvSpPr>
          <p:nvPr>
            <p:ph type="body" idx="2"/>
          </p:nvPr>
        </p:nvSpPr>
        <p:spPr>
          <a:xfrm>
            <a:off x="665905" y="1580350"/>
            <a:ext cx="8196300" cy="4015500"/>
          </a:xfrm>
          <a:prstGeom prst="rect">
            <a:avLst/>
          </a:prstGeom>
        </p:spPr>
        <p:txBody>
          <a:bodyPr spcFirstLastPara="1" wrap="square" lIns="91425" tIns="91425" rIns="91425" bIns="91425" anchor="t" anchorCtr="0">
            <a:normAutofit fontScale="92500" lnSpcReduction="20000"/>
          </a:bodyPr>
          <a:lstStyle/>
          <a:p>
            <a:pPr marL="457200" lvl="0" indent="-369570" algn="l" rtl="0">
              <a:lnSpc>
                <a:spcPct val="100000"/>
              </a:lnSpc>
              <a:spcBef>
                <a:spcPts val="0"/>
              </a:spcBef>
              <a:spcAft>
                <a:spcPts val="0"/>
              </a:spcAft>
              <a:buSzPct val="100000"/>
              <a:buChar char="&gt;"/>
            </a:pPr>
            <a:r>
              <a:rPr lang="en"/>
              <a:t>Individuals who are current parties to these programs are ineligible to serve as senior/key person on NSF proposals/awards</a:t>
            </a:r>
            <a:endParaRPr/>
          </a:p>
          <a:p>
            <a:pPr marL="457200" lvl="0" indent="-369570" algn="l" rtl="0">
              <a:lnSpc>
                <a:spcPct val="100000"/>
              </a:lnSpc>
              <a:spcBef>
                <a:spcPts val="1000"/>
              </a:spcBef>
              <a:spcAft>
                <a:spcPts val="0"/>
              </a:spcAft>
              <a:buSzPct val="100000"/>
              <a:buChar char="&gt;"/>
            </a:pPr>
            <a:r>
              <a:rPr lang="en"/>
              <a:t>Each senior/key person must certify prior to proposal submission via Biographical Sketch, Current &amp; Pending (Other) Support</a:t>
            </a:r>
            <a:endParaRPr/>
          </a:p>
          <a:p>
            <a:pPr marL="457200" lvl="0" indent="-369570" algn="l" rtl="0">
              <a:lnSpc>
                <a:spcPct val="100000"/>
              </a:lnSpc>
              <a:spcBef>
                <a:spcPts val="1000"/>
              </a:spcBef>
              <a:spcAft>
                <a:spcPts val="0"/>
              </a:spcAft>
              <a:buSzPct val="100000"/>
              <a:buChar char="&gt;"/>
            </a:pPr>
            <a:r>
              <a:rPr lang="en"/>
              <a:t>Each PI and Co-PI on an NSF award must certify annually</a:t>
            </a:r>
            <a:endParaRPr/>
          </a:p>
          <a:p>
            <a:pPr marL="457200" lvl="0" indent="-369570" algn="l" rtl="0">
              <a:lnSpc>
                <a:spcPct val="100000"/>
              </a:lnSpc>
              <a:spcBef>
                <a:spcPts val="1000"/>
              </a:spcBef>
              <a:spcAft>
                <a:spcPts val="0"/>
              </a:spcAft>
              <a:buSzPct val="100000"/>
              <a:buChar char="&gt;"/>
            </a:pPr>
            <a:r>
              <a:rPr lang="en"/>
              <a:t>New Term &amp; Condition will add this as a post-award requirement</a:t>
            </a:r>
            <a:endParaRPr/>
          </a:p>
          <a:p>
            <a:pPr marL="457200" lvl="0" indent="-369570" algn="l" rtl="0">
              <a:lnSpc>
                <a:spcPct val="100000"/>
              </a:lnSpc>
              <a:spcBef>
                <a:spcPts val="1000"/>
              </a:spcBef>
              <a:spcAft>
                <a:spcPts val="0"/>
              </a:spcAft>
              <a:buSzPct val="100000"/>
              <a:buChar char="&gt;"/>
            </a:pPr>
            <a:r>
              <a:rPr lang="en"/>
              <a:t>Organizations must certify upon submission of proposal</a:t>
            </a:r>
            <a:endParaRPr/>
          </a:p>
          <a:p>
            <a:pPr marL="0" lvl="0" indent="0" algn="l" rtl="0">
              <a:spcBef>
                <a:spcPts val="1000"/>
              </a:spcBef>
              <a:spcAft>
                <a:spcPts val="0"/>
              </a:spcAft>
              <a:buNone/>
            </a:pPr>
            <a:endParaRPr/>
          </a:p>
        </p:txBody>
      </p:sp>
      <p:sp>
        <p:nvSpPr>
          <p:cNvPr id="558" name="Google Shape;558;p99"/>
          <p:cNvSpPr txBox="1"/>
          <p:nvPr/>
        </p:nvSpPr>
        <p:spPr>
          <a:xfrm>
            <a:off x="481000" y="6038850"/>
            <a:ext cx="6605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18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Malign Foreign Talent Recruitment Program</a:t>
            </a:r>
            <a:r>
              <a:rPr lang="en" sz="1800">
                <a:solidFill>
                  <a:schemeClr val="dk1"/>
                </a:solidFill>
                <a:latin typeface="Open Sans"/>
                <a:ea typeface="Open Sans"/>
                <a:cs typeface="Open Sans"/>
                <a:sym typeface="Open Sans"/>
              </a:rPr>
              <a:t> - review for more detailed definition</a:t>
            </a:r>
            <a:endParaRPr sz="18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0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Malign Foreign Talent Recruitment Program Examples </a:t>
            </a:r>
            <a:endParaRPr>
              <a:latin typeface="Encode Sans Black"/>
              <a:ea typeface="Encode Sans Black"/>
              <a:cs typeface="Encode Sans Black"/>
              <a:sym typeface="Encode Sans Black"/>
            </a:endParaRPr>
          </a:p>
        </p:txBody>
      </p:sp>
      <p:sp>
        <p:nvSpPr>
          <p:cNvPr id="565" name="Google Shape;565;p100"/>
          <p:cNvSpPr txBox="1">
            <a:spLocks noGrp="1"/>
          </p:cNvSpPr>
          <p:nvPr>
            <p:ph type="body" idx="2"/>
          </p:nvPr>
        </p:nvSpPr>
        <p:spPr>
          <a:xfrm>
            <a:off x="665905" y="1656550"/>
            <a:ext cx="8196300" cy="4015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Particularly important when dealing with countries of concern, for example:</a:t>
            </a:r>
            <a:endParaRPr/>
          </a:p>
          <a:p>
            <a:pPr marL="914400" lvl="0" indent="-368300" algn="l" rtl="0">
              <a:spcBef>
                <a:spcPts val="1000"/>
              </a:spcBef>
              <a:spcAft>
                <a:spcPts val="0"/>
              </a:spcAft>
              <a:buSzPts val="2200"/>
              <a:buChar char="&gt;"/>
            </a:pPr>
            <a:r>
              <a:rPr lang="en" sz="2200"/>
              <a:t>People’s Republic of China (includes Hong Kong &amp; Macau), Russian Federation, Democratic People’s Republic of Korea, Islamic Republic of Iran…</a:t>
            </a:r>
            <a:endParaRPr sz="2200"/>
          </a:p>
          <a:p>
            <a:pPr marL="0" lvl="0" indent="0" algn="l" rtl="0">
              <a:lnSpc>
                <a:spcPct val="100000"/>
              </a:lnSpc>
              <a:spcBef>
                <a:spcPts val="1000"/>
              </a:spcBef>
              <a:spcAft>
                <a:spcPts val="0"/>
              </a:spcAft>
              <a:buNone/>
            </a:pPr>
            <a:r>
              <a:rPr lang="en"/>
              <a:t>And where at least one of these </a:t>
            </a:r>
            <a:r>
              <a:rPr lang="en" u="sng">
                <a:solidFill>
                  <a:schemeClr val="hlink"/>
                </a:solidFill>
                <a:hlinkClick r:id="rId3"/>
              </a:rPr>
              <a:t>9 characteristics</a:t>
            </a:r>
            <a:r>
              <a:rPr lang="en"/>
              <a:t> apply. Two of those characteristics include:</a:t>
            </a:r>
            <a:endParaRPr/>
          </a:p>
          <a:p>
            <a:pPr marL="914400" lvl="0" indent="-368300" algn="l" rtl="0">
              <a:lnSpc>
                <a:spcPct val="100000"/>
              </a:lnSpc>
              <a:spcBef>
                <a:spcPts val="1000"/>
              </a:spcBef>
              <a:spcAft>
                <a:spcPts val="0"/>
              </a:spcAft>
              <a:buSzPts val="2200"/>
              <a:buChar char="&gt;"/>
            </a:pPr>
            <a:r>
              <a:rPr lang="en" sz="2200"/>
              <a:t>Requires investigators to engage in unauthorized transfer of intellectual property</a:t>
            </a:r>
            <a:endParaRPr sz="2200"/>
          </a:p>
          <a:p>
            <a:pPr marL="914400" lvl="0" indent="-368300" algn="l" rtl="0">
              <a:lnSpc>
                <a:spcPct val="100000"/>
              </a:lnSpc>
              <a:spcBef>
                <a:spcPts val="0"/>
              </a:spcBef>
              <a:spcAft>
                <a:spcPts val="0"/>
              </a:spcAft>
              <a:buSzPts val="2200"/>
              <a:buChar char="&gt;"/>
            </a:pPr>
            <a:r>
              <a:rPr lang="en" sz="2200"/>
              <a:t>Inability to terminate activities under the program</a:t>
            </a:r>
            <a:endParaRPr sz="2200"/>
          </a:p>
        </p:txBody>
      </p:sp>
      <p:sp>
        <p:nvSpPr>
          <p:cNvPr id="566" name="Google Shape;566;p100"/>
          <p:cNvSpPr txBox="1"/>
          <p:nvPr/>
        </p:nvSpPr>
        <p:spPr>
          <a:xfrm>
            <a:off x="481000" y="6038850"/>
            <a:ext cx="6605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18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Malign Foreign Talent Recruitment Program</a:t>
            </a:r>
            <a:r>
              <a:rPr lang="en" sz="1800">
                <a:solidFill>
                  <a:schemeClr val="dk1"/>
                </a:solidFill>
                <a:latin typeface="Open Sans"/>
                <a:ea typeface="Open Sans"/>
                <a:cs typeface="Open Sans"/>
                <a:sym typeface="Open Sans"/>
              </a:rPr>
              <a:t> - review for more details on characteristics</a:t>
            </a:r>
            <a:endParaRPr sz="18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0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Other Changes:</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sz="2400">
                <a:latin typeface="Encode Sans"/>
                <a:ea typeface="Encode Sans"/>
                <a:cs typeface="Encode Sans"/>
                <a:sym typeface="Encode Sans"/>
              </a:rPr>
              <a:t>Mentoring Plan &amp; Individual Development Plans for Post Docs &amp; Grad Students</a:t>
            </a:r>
            <a:endParaRPr sz="2400">
              <a:latin typeface="Encode Sans"/>
              <a:ea typeface="Encode Sans"/>
              <a:cs typeface="Encode Sans"/>
              <a:sym typeface="Encode Sans"/>
            </a:endParaRPr>
          </a:p>
        </p:txBody>
      </p:sp>
      <p:sp>
        <p:nvSpPr>
          <p:cNvPr id="573" name="Google Shape;573;p101"/>
          <p:cNvSpPr txBox="1">
            <a:spLocks noGrp="1"/>
          </p:cNvSpPr>
          <p:nvPr>
            <p:ph type="body" idx="2"/>
          </p:nvPr>
        </p:nvSpPr>
        <p:spPr>
          <a:xfrm>
            <a:off x="361105" y="1504150"/>
            <a:ext cx="8196300" cy="40155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SzPts val="2400"/>
              <a:buChar char="&gt;"/>
            </a:pPr>
            <a:r>
              <a:rPr lang="en"/>
              <a:t>Mentoring Plan required for postdoctoral scholars </a:t>
            </a:r>
            <a:r>
              <a:rPr lang="en" i="1"/>
              <a:t>and</a:t>
            </a:r>
            <a:r>
              <a:rPr lang="en"/>
              <a:t> graduate students</a:t>
            </a:r>
            <a:endParaRPr/>
          </a:p>
          <a:p>
            <a:pPr marL="914400" marR="0" lvl="1" indent="-355600" algn="l" rtl="0">
              <a:lnSpc>
                <a:spcPct val="100000"/>
              </a:lnSpc>
              <a:spcBef>
                <a:spcPts val="0"/>
              </a:spcBef>
              <a:spcAft>
                <a:spcPts val="0"/>
              </a:spcAft>
              <a:buSzPts val="2000"/>
              <a:buChar char="–"/>
            </a:pPr>
            <a:r>
              <a:rPr lang="en"/>
              <a:t>Maximum one page</a:t>
            </a:r>
            <a:endParaRPr/>
          </a:p>
          <a:p>
            <a:pPr marL="914400" marR="0" lvl="1" indent="-355600" algn="l" rtl="0">
              <a:lnSpc>
                <a:spcPct val="100000"/>
              </a:lnSpc>
              <a:spcBef>
                <a:spcPts val="0"/>
              </a:spcBef>
              <a:spcAft>
                <a:spcPts val="0"/>
              </a:spcAft>
              <a:buSzPts val="2000"/>
              <a:buChar char="–"/>
            </a:pPr>
            <a:r>
              <a:rPr lang="en"/>
              <a:t>Combined plan</a:t>
            </a:r>
            <a:endParaRPr/>
          </a:p>
          <a:p>
            <a:pPr marL="914400" marR="0" lvl="1" indent="-355600" algn="l" rtl="0">
              <a:lnSpc>
                <a:spcPct val="100000"/>
              </a:lnSpc>
              <a:spcBef>
                <a:spcPts val="0"/>
              </a:spcBef>
              <a:spcAft>
                <a:spcPts val="0"/>
              </a:spcAft>
              <a:buSzPts val="2000"/>
              <a:buChar char="–"/>
            </a:pPr>
            <a:r>
              <a:rPr lang="en"/>
              <a:t>Must be included for all grad students and postdocs regardless of where they reside</a:t>
            </a:r>
            <a:endParaRPr/>
          </a:p>
          <a:p>
            <a:pPr marL="457200" marR="0" lvl="0" indent="-381000" algn="l" rtl="0">
              <a:lnSpc>
                <a:spcPct val="100000"/>
              </a:lnSpc>
              <a:spcBef>
                <a:spcPts val="0"/>
              </a:spcBef>
              <a:spcAft>
                <a:spcPts val="0"/>
              </a:spcAft>
              <a:buSzPts val="2400"/>
              <a:buChar char="&gt;"/>
            </a:pPr>
            <a:r>
              <a:rPr lang="en"/>
              <a:t>Individual Development Plan </a:t>
            </a:r>
            <a:r>
              <a:rPr lang="en" i="1"/>
              <a:t>required</a:t>
            </a:r>
            <a:r>
              <a:rPr lang="en"/>
              <a:t> for grad students and postdocs</a:t>
            </a:r>
            <a:endParaRPr/>
          </a:p>
          <a:p>
            <a:pPr marL="914400" marR="0" lvl="1" indent="-355600" algn="l" rtl="0">
              <a:lnSpc>
                <a:spcPct val="100000"/>
              </a:lnSpc>
              <a:spcBef>
                <a:spcPts val="0"/>
              </a:spcBef>
              <a:spcAft>
                <a:spcPts val="0"/>
              </a:spcAft>
              <a:buSzPts val="2000"/>
              <a:buChar char="–"/>
            </a:pPr>
            <a:r>
              <a:rPr lang="en"/>
              <a:t>For grad students/postdocs with one person month or greater of NSF support</a:t>
            </a:r>
            <a:endParaRPr/>
          </a:p>
          <a:p>
            <a:pPr marL="914400" marR="0" lvl="1" indent="-355600" algn="l" rtl="0">
              <a:lnSpc>
                <a:spcPct val="100000"/>
              </a:lnSpc>
              <a:spcBef>
                <a:spcPts val="0"/>
              </a:spcBef>
              <a:spcAft>
                <a:spcPts val="0"/>
              </a:spcAft>
              <a:buSzPts val="2000"/>
              <a:buChar char="–"/>
            </a:pPr>
            <a:r>
              <a:rPr lang="en"/>
              <a:t>Each must have individual plan, updated annually</a:t>
            </a:r>
            <a:endParaRPr/>
          </a:p>
          <a:p>
            <a:pPr marL="914400" marR="0" lvl="1" indent="-355600" algn="l" rtl="0">
              <a:lnSpc>
                <a:spcPct val="100000"/>
              </a:lnSpc>
              <a:spcBef>
                <a:spcPts val="0"/>
              </a:spcBef>
              <a:spcAft>
                <a:spcPts val="0"/>
              </a:spcAft>
              <a:buSzPts val="2000"/>
              <a:buChar char="–"/>
            </a:pPr>
            <a:r>
              <a:rPr lang="en"/>
              <a:t>PI or co-PI will certify annually in Research.gov as part of progress report</a:t>
            </a:r>
            <a:endParaRPr/>
          </a:p>
          <a:p>
            <a:pPr marL="914400" marR="0" lvl="1" indent="-355600" algn="l" rtl="0">
              <a:lnSpc>
                <a:spcPct val="100000"/>
              </a:lnSpc>
              <a:spcBef>
                <a:spcPts val="0"/>
              </a:spcBef>
              <a:spcAft>
                <a:spcPts val="0"/>
              </a:spcAft>
              <a:buSzPts val="2000"/>
              <a:buChar char="–"/>
            </a:pPr>
            <a:r>
              <a:rPr lang="en"/>
              <a:t>New T&amp;C will add this as a post-award requirement</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UW BRAND">
      <a:dk1>
        <a:srgbClr val="000000"/>
      </a:dk1>
      <a:lt1>
        <a:srgbClr val="FFFFFF"/>
      </a:lt1>
      <a:dk2>
        <a:srgbClr val="44546A"/>
      </a:dk2>
      <a:lt2>
        <a:srgbClr val="E7E6E6"/>
      </a:lt2>
      <a:accent1>
        <a:srgbClr val="32006E"/>
      </a:accent1>
      <a:accent2>
        <a:srgbClr val="4B2E83"/>
      </a:accent2>
      <a:accent3>
        <a:srgbClr val="B7A57A"/>
      </a:accent3>
      <a:accent4>
        <a:srgbClr val="85754D"/>
      </a:accent4>
      <a:accent5>
        <a:srgbClr val="FFC700"/>
      </a:accent5>
      <a:accent6>
        <a:srgbClr val="AADB1E"/>
      </a:accent6>
      <a:hlink>
        <a:srgbClr val="2AD2C9"/>
      </a:hlink>
      <a:folHlink>
        <a:srgbClr val="C5B4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UW BRAND">
      <a:dk1>
        <a:srgbClr val="000000"/>
      </a:dk1>
      <a:lt1>
        <a:srgbClr val="FFFFFF"/>
      </a:lt1>
      <a:dk2>
        <a:srgbClr val="44546A"/>
      </a:dk2>
      <a:lt2>
        <a:srgbClr val="E7E6E6"/>
      </a:lt2>
      <a:accent1>
        <a:srgbClr val="32006E"/>
      </a:accent1>
      <a:accent2>
        <a:srgbClr val="4B2E83"/>
      </a:accent2>
      <a:accent3>
        <a:srgbClr val="B7A57A"/>
      </a:accent3>
      <a:accent4>
        <a:srgbClr val="85754D"/>
      </a:accent4>
      <a:accent5>
        <a:srgbClr val="FFC700"/>
      </a:accent5>
      <a:accent6>
        <a:srgbClr val="AADB1E"/>
      </a:accent6>
      <a:hlink>
        <a:srgbClr val="2AD2C9"/>
      </a:hlink>
      <a:folHlink>
        <a:srgbClr val="C5B4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2648</Words>
  <Application>Microsoft Office PowerPoint</Application>
  <PresentationFormat>On-screen Show (4:3)</PresentationFormat>
  <Paragraphs>430</Paragraphs>
  <Slides>42</Slides>
  <Notes>42</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42</vt:i4>
      </vt:variant>
    </vt:vector>
  </HeadingPairs>
  <TitlesOfParts>
    <vt:vector size="62" baseType="lpstr">
      <vt:lpstr>Open Sans Light</vt:lpstr>
      <vt:lpstr>Encode Sans Black</vt:lpstr>
      <vt:lpstr>Noto Sans Symbols</vt:lpstr>
      <vt:lpstr>Open Sans ExtraBold</vt:lpstr>
      <vt:lpstr>Encode Sans</vt:lpstr>
      <vt:lpstr>Open Sans</vt:lpstr>
      <vt:lpstr>Courier New</vt:lpstr>
      <vt:lpstr>Century Gothic</vt:lpstr>
      <vt:lpstr>Arial</vt:lpstr>
      <vt:lpstr>Arial Black</vt:lpstr>
      <vt:lpstr>Merriweather Sans</vt:lpstr>
      <vt:lpstr>Calibri</vt:lpstr>
      <vt:lpstr>Simple Light</vt:lpstr>
      <vt:lpstr>Custom Design</vt:lpstr>
      <vt:lpstr>Custom Design</vt:lpstr>
      <vt:lpstr>2_Custom Design</vt:lpstr>
      <vt:lpstr>Office Theme</vt:lpstr>
      <vt:lpstr>1_Custom Design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UPDATES AND NEW LEARNING RESOURCES</vt:lpstr>
      <vt:lpstr>CORE UPDATES</vt:lpstr>
      <vt:lpstr>CHECK OUT A NEW VIDEO </vt:lpstr>
      <vt:lpstr>WORKDAY FINANCE FOR THE RESEARCH COMMUNITY LEARNING RESOURCES</vt:lpstr>
      <vt:lpstr>SURVEY RESULTS</vt:lpstr>
      <vt:lpstr>SURVEY RESULTS</vt:lpstr>
      <vt:lpstr>SURVEY RESPONSES RANKED </vt:lpstr>
      <vt:lpstr>WORK IN PROGRESS REVIEW SESSIONS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Wilbanks</dc:creator>
  <cp:lastModifiedBy>Susan Wilbanks</cp:lastModifiedBy>
  <cp:revision>1</cp:revision>
  <dcterms:modified xsi:type="dcterms:W3CDTF">2024-04-17T21:29:29Z</dcterms:modified>
</cp:coreProperties>
</file>