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1.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12.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20" r:id="rId5"/>
    <p:sldMasterId id="2147483721" r:id="rId6"/>
    <p:sldMasterId id="2147483722" r:id="rId7"/>
    <p:sldMasterId id="2147483723" r:id="rId8"/>
    <p:sldMasterId id="2147483724" r:id="rId9"/>
    <p:sldMasterId id="2147483725" r:id="rId10"/>
    <p:sldMasterId id="2147483726" r:id="rId11"/>
    <p:sldMasterId id="2147483727" r:id="rId12"/>
    <p:sldMasterId id="2147483728" r:id="rId13"/>
    <p:sldMasterId id="2147483729" r:id="rId14"/>
    <p:sldMasterId id="2147483730" r:id="rId15"/>
  </p:sldMasterIdLst>
  <p:notesMasterIdLst>
    <p:notesMasterId r:id="rId16"/>
  </p:notesMasterIdLst>
  <p:sldIdLst>
    <p:sldId id="256"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 id="270" r:id="rId31"/>
    <p:sldId id="271" r:id="rId32"/>
    <p:sldId id="272" r:id="rId33"/>
    <p:sldId id="273" r:id="rId34"/>
    <p:sldId id="274" r:id="rId35"/>
    <p:sldId id="275" r:id="rId36"/>
    <p:sldId id="276" r:id="rId37"/>
    <p:sldId id="277" r:id="rId38"/>
    <p:sldId id="278" r:id="rId39"/>
    <p:sldId id="279" r:id="rId40"/>
    <p:sldId id="280" r:id="rId41"/>
    <p:sldId id="281" r:id="rId42"/>
    <p:sldId id="282" r:id="rId43"/>
    <p:sldId id="283" r:id="rId44"/>
    <p:sldId id="284" r:id="rId45"/>
    <p:sldId id="285" r:id="rId46"/>
    <p:sldId id="286" r:id="rId47"/>
    <p:sldId id="287" r:id="rId48"/>
    <p:sldId id="288" r:id="rId49"/>
    <p:sldId id="289" r:id="rId50"/>
    <p:sldId id="290" r:id="rId51"/>
    <p:sldId id="291" r:id="rId52"/>
    <p:sldId id="292" r:id="rId53"/>
    <p:sldId id="293" r:id="rId54"/>
    <p:sldId id="294" r:id="rId55"/>
    <p:sldId id="295" r:id="rId56"/>
    <p:sldId id="296" r:id="rId57"/>
    <p:sldId id="297" r:id="rId58"/>
    <p:sldId id="298" r:id="rId59"/>
    <p:sldId id="299" r:id="rId60"/>
    <p:sldId id="300" r:id="rId61"/>
    <p:sldId id="301" r:id="rId62"/>
    <p:sldId id="302" r:id="rId63"/>
    <p:sldId id="303" r:id="rId64"/>
    <p:sldId id="304" r:id="rId65"/>
    <p:sldId id="305" r:id="rId66"/>
    <p:sldId id="306" r:id="rId67"/>
    <p:sldId id="307" r:id="rId68"/>
    <p:sldId id="308" r:id="rId69"/>
    <p:sldId id="309" r:id="rId70"/>
    <p:sldId id="310" r:id="rId71"/>
    <p:sldId id="311" r:id="rId72"/>
    <p:sldId id="312" r:id="rId73"/>
  </p:sldIdLst>
  <p:sldSz cy="6858000" cx="9144000"/>
  <p:notesSz cx="6858000" cy="9144000"/>
  <p:embeddedFontLst>
    <p:embeddedFont>
      <p:font typeface="Play"/>
      <p:regular r:id="rId74"/>
      <p:bold r:id="rId75"/>
    </p:embeddedFont>
    <p:embeddedFont>
      <p:font typeface="Montserrat"/>
      <p:regular r:id="rId76"/>
      <p:bold r:id="rId77"/>
      <p:italic r:id="rId78"/>
      <p:boldItalic r:id="rId79"/>
    </p:embeddedFont>
    <p:embeddedFont>
      <p:font typeface="Quattrocento Sans"/>
      <p:regular r:id="rId80"/>
      <p:bold r:id="rId81"/>
      <p:italic r:id="rId82"/>
      <p:boldItalic r:id="rId83"/>
    </p:embeddedFont>
    <p:embeddedFont>
      <p:font typeface="Open Sans ExtraBold"/>
      <p:bold r:id="rId84"/>
      <p:boldItalic r:id="rId85"/>
    </p:embeddedFont>
    <p:embeddedFont>
      <p:font typeface="Arial Black"/>
      <p:regular r:id="rId86"/>
    </p:embeddedFont>
    <p:embeddedFont>
      <p:font typeface="Encode Sans Black"/>
      <p:bold r:id="rId87"/>
    </p:embeddedFont>
    <p:embeddedFont>
      <p:font typeface="Open Sans Light"/>
      <p:regular r:id="rId88"/>
      <p:bold r:id="rId89"/>
      <p:italic r:id="rId90"/>
      <p:boldItalic r:id="rId91"/>
    </p:embeddedFont>
    <p:embeddedFont>
      <p:font typeface="Open Sans"/>
      <p:regular r:id="rId92"/>
      <p:bold r:id="rId93"/>
      <p:italic r:id="rId94"/>
      <p:boldItalic r:id="rId9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D982239-2ACB-4085-876A-0CDB6BFA25D8}">
  <a:tblStyle styleId="{0D982239-2ACB-4085-876A-0CDB6BFA25D8}"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b="off" i="off"/>
      <a:tcStyle>
        <a:fill>
          <a:solidFill>
            <a:srgbClr val="CFD7E7"/>
          </a:solidFill>
        </a:fill>
      </a:tcStyle>
    </a:band1H>
    <a:band2H>
      <a:tcTxStyle b="off" i="off"/>
    </a:band2H>
    <a:band1V>
      <a:tcTxStyle b="off" i="off"/>
      <a:tcStyle>
        <a:fill>
          <a:solidFill>
            <a:srgbClr val="CFD7E7"/>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 styleId="{D045C805-2652-4CCD-9674-185211EF64CF}"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6EB"/>
          </a:solidFill>
        </a:fill>
      </a:tcStyle>
    </a:wholeTbl>
    <a:band1H>
      <a:tcTxStyle/>
      <a:tcStyle>
        <a:fill>
          <a:solidFill>
            <a:srgbClr val="CCCAD4"/>
          </a:solidFill>
        </a:fill>
      </a:tcStyle>
    </a:band1H>
    <a:band2H>
      <a:tcTxStyle/>
    </a:band2H>
    <a:band1V>
      <a:tcTxStyle/>
      <a:tcStyle>
        <a:fill>
          <a:solidFill>
            <a:srgbClr val="CCCAD4"/>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4.xml"/><Relationship Id="rId84" Type="http://schemas.openxmlformats.org/officeDocument/2006/relationships/font" Target="fonts/OpenSansExtraBold-bold.fntdata"/><Relationship Id="rId83" Type="http://schemas.openxmlformats.org/officeDocument/2006/relationships/font" Target="fonts/QuattrocentoSans-boldItalic.fntdata"/><Relationship Id="rId42" Type="http://schemas.openxmlformats.org/officeDocument/2006/relationships/slide" Target="slides/slide26.xml"/><Relationship Id="rId86" Type="http://schemas.openxmlformats.org/officeDocument/2006/relationships/font" Target="fonts/ArialBlack-regular.fntdata"/><Relationship Id="rId41" Type="http://schemas.openxmlformats.org/officeDocument/2006/relationships/slide" Target="slides/slide25.xml"/><Relationship Id="rId85" Type="http://schemas.openxmlformats.org/officeDocument/2006/relationships/font" Target="fonts/OpenSansExtraBold-boldItalic.fntdata"/><Relationship Id="rId44" Type="http://schemas.openxmlformats.org/officeDocument/2006/relationships/slide" Target="slides/slide28.xml"/><Relationship Id="rId88" Type="http://schemas.openxmlformats.org/officeDocument/2006/relationships/font" Target="fonts/OpenSansLight-regular.fntdata"/><Relationship Id="rId43" Type="http://schemas.openxmlformats.org/officeDocument/2006/relationships/slide" Target="slides/slide27.xml"/><Relationship Id="rId87" Type="http://schemas.openxmlformats.org/officeDocument/2006/relationships/font" Target="fonts/EncodeSansBlack-bold.fntdata"/><Relationship Id="rId46" Type="http://schemas.openxmlformats.org/officeDocument/2006/relationships/slide" Target="slides/slide30.xml"/><Relationship Id="rId45" Type="http://schemas.openxmlformats.org/officeDocument/2006/relationships/slide" Target="slides/slide29.xml"/><Relationship Id="rId89" Type="http://schemas.openxmlformats.org/officeDocument/2006/relationships/font" Target="fonts/OpenSansLight-bold.fntdata"/><Relationship Id="rId80" Type="http://schemas.openxmlformats.org/officeDocument/2006/relationships/font" Target="fonts/QuattrocentoSans-regular.fntdata"/><Relationship Id="rId82" Type="http://schemas.openxmlformats.org/officeDocument/2006/relationships/font" Target="fonts/QuattrocentoSans-italic.fntdata"/><Relationship Id="rId81" Type="http://schemas.openxmlformats.org/officeDocument/2006/relationships/font" Target="fonts/QuattrocentoSans-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slide" Target="slides/slide32.xml"/><Relationship Id="rId47" Type="http://schemas.openxmlformats.org/officeDocument/2006/relationships/slide" Target="slides/slide31.xml"/><Relationship Id="rId49" Type="http://schemas.openxmlformats.org/officeDocument/2006/relationships/slide" Target="slides/slide33.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73" Type="http://schemas.openxmlformats.org/officeDocument/2006/relationships/slide" Target="slides/slide57.xml"/><Relationship Id="rId72" Type="http://schemas.openxmlformats.org/officeDocument/2006/relationships/slide" Target="slides/slide56.xml"/><Relationship Id="rId31" Type="http://schemas.openxmlformats.org/officeDocument/2006/relationships/slide" Target="slides/slide15.xml"/><Relationship Id="rId75" Type="http://schemas.openxmlformats.org/officeDocument/2006/relationships/font" Target="fonts/Play-bold.fntdata"/><Relationship Id="rId30" Type="http://schemas.openxmlformats.org/officeDocument/2006/relationships/slide" Target="slides/slide14.xml"/><Relationship Id="rId74" Type="http://schemas.openxmlformats.org/officeDocument/2006/relationships/font" Target="fonts/Play-regular.fntdata"/><Relationship Id="rId33" Type="http://schemas.openxmlformats.org/officeDocument/2006/relationships/slide" Target="slides/slide17.xml"/><Relationship Id="rId77" Type="http://schemas.openxmlformats.org/officeDocument/2006/relationships/font" Target="fonts/Montserrat-bold.fntdata"/><Relationship Id="rId32" Type="http://schemas.openxmlformats.org/officeDocument/2006/relationships/slide" Target="slides/slide16.xml"/><Relationship Id="rId76" Type="http://schemas.openxmlformats.org/officeDocument/2006/relationships/font" Target="fonts/Montserrat-regular.fntdata"/><Relationship Id="rId35" Type="http://schemas.openxmlformats.org/officeDocument/2006/relationships/slide" Target="slides/slide19.xml"/><Relationship Id="rId79" Type="http://schemas.openxmlformats.org/officeDocument/2006/relationships/font" Target="fonts/Montserrat-boldItalic.fntdata"/><Relationship Id="rId34" Type="http://schemas.openxmlformats.org/officeDocument/2006/relationships/slide" Target="slides/slide18.xml"/><Relationship Id="rId78" Type="http://schemas.openxmlformats.org/officeDocument/2006/relationships/font" Target="fonts/Montserrat-italic.fntdata"/><Relationship Id="rId71" Type="http://schemas.openxmlformats.org/officeDocument/2006/relationships/slide" Target="slides/slide55.xml"/><Relationship Id="rId70" Type="http://schemas.openxmlformats.org/officeDocument/2006/relationships/slide" Target="slides/slide54.xml"/><Relationship Id="rId37" Type="http://schemas.openxmlformats.org/officeDocument/2006/relationships/slide" Target="slides/slide21.xml"/><Relationship Id="rId36" Type="http://schemas.openxmlformats.org/officeDocument/2006/relationships/slide" Target="slides/slide20.xml"/><Relationship Id="rId39" Type="http://schemas.openxmlformats.org/officeDocument/2006/relationships/slide" Target="slides/slide23.xml"/><Relationship Id="rId38" Type="http://schemas.openxmlformats.org/officeDocument/2006/relationships/slide" Target="slides/slide22.xml"/><Relationship Id="rId62" Type="http://schemas.openxmlformats.org/officeDocument/2006/relationships/slide" Target="slides/slide46.xml"/><Relationship Id="rId61" Type="http://schemas.openxmlformats.org/officeDocument/2006/relationships/slide" Target="slides/slide45.xml"/><Relationship Id="rId20" Type="http://schemas.openxmlformats.org/officeDocument/2006/relationships/slide" Target="slides/slide4.xml"/><Relationship Id="rId64" Type="http://schemas.openxmlformats.org/officeDocument/2006/relationships/slide" Target="slides/slide48.xml"/><Relationship Id="rId63" Type="http://schemas.openxmlformats.org/officeDocument/2006/relationships/slide" Target="slides/slide47.xml"/><Relationship Id="rId22" Type="http://schemas.openxmlformats.org/officeDocument/2006/relationships/slide" Target="slides/slide6.xml"/><Relationship Id="rId66" Type="http://schemas.openxmlformats.org/officeDocument/2006/relationships/slide" Target="slides/slide50.xml"/><Relationship Id="rId21" Type="http://schemas.openxmlformats.org/officeDocument/2006/relationships/slide" Target="slides/slide5.xml"/><Relationship Id="rId65" Type="http://schemas.openxmlformats.org/officeDocument/2006/relationships/slide" Target="slides/slide49.xml"/><Relationship Id="rId24" Type="http://schemas.openxmlformats.org/officeDocument/2006/relationships/slide" Target="slides/slide8.xml"/><Relationship Id="rId68" Type="http://schemas.openxmlformats.org/officeDocument/2006/relationships/slide" Target="slides/slide52.xml"/><Relationship Id="rId23" Type="http://schemas.openxmlformats.org/officeDocument/2006/relationships/slide" Target="slides/slide7.xml"/><Relationship Id="rId67" Type="http://schemas.openxmlformats.org/officeDocument/2006/relationships/slide" Target="slides/slide51.xml"/><Relationship Id="rId60" Type="http://schemas.openxmlformats.org/officeDocument/2006/relationships/slide" Target="slides/slide44.xml"/><Relationship Id="rId26" Type="http://schemas.openxmlformats.org/officeDocument/2006/relationships/slide" Target="slides/slide10.xml"/><Relationship Id="rId25" Type="http://schemas.openxmlformats.org/officeDocument/2006/relationships/slide" Target="slides/slide9.xml"/><Relationship Id="rId69" Type="http://schemas.openxmlformats.org/officeDocument/2006/relationships/slide" Target="slides/slide53.xml"/><Relationship Id="rId28" Type="http://schemas.openxmlformats.org/officeDocument/2006/relationships/slide" Target="slides/slide12.xml"/><Relationship Id="rId27" Type="http://schemas.openxmlformats.org/officeDocument/2006/relationships/slide" Target="slides/slide11.xml"/><Relationship Id="rId29" Type="http://schemas.openxmlformats.org/officeDocument/2006/relationships/slide" Target="slides/slide13.xml"/><Relationship Id="rId51" Type="http://schemas.openxmlformats.org/officeDocument/2006/relationships/slide" Target="slides/slide35.xml"/><Relationship Id="rId95" Type="http://schemas.openxmlformats.org/officeDocument/2006/relationships/font" Target="fonts/OpenSans-boldItalic.fntdata"/><Relationship Id="rId50" Type="http://schemas.openxmlformats.org/officeDocument/2006/relationships/slide" Target="slides/slide34.xml"/><Relationship Id="rId94" Type="http://schemas.openxmlformats.org/officeDocument/2006/relationships/font" Target="fonts/OpenSans-italic.fntdata"/><Relationship Id="rId53" Type="http://schemas.openxmlformats.org/officeDocument/2006/relationships/slide" Target="slides/slide37.xml"/><Relationship Id="rId52" Type="http://schemas.openxmlformats.org/officeDocument/2006/relationships/slide" Target="slides/slide36.xml"/><Relationship Id="rId11" Type="http://schemas.openxmlformats.org/officeDocument/2006/relationships/slideMaster" Target="slideMasters/slideMaster7.xml"/><Relationship Id="rId55" Type="http://schemas.openxmlformats.org/officeDocument/2006/relationships/slide" Target="slides/slide39.xml"/><Relationship Id="rId10" Type="http://schemas.openxmlformats.org/officeDocument/2006/relationships/slideMaster" Target="slideMasters/slideMaster6.xml"/><Relationship Id="rId54" Type="http://schemas.openxmlformats.org/officeDocument/2006/relationships/slide" Target="slides/slide38.xml"/><Relationship Id="rId13" Type="http://schemas.openxmlformats.org/officeDocument/2006/relationships/slideMaster" Target="slideMasters/slideMaster9.xml"/><Relationship Id="rId57" Type="http://schemas.openxmlformats.org/officeDocument/2006/relationships/slide" Target="slides/slide41.xml"/><Relationship Id="rId12" Type="http://schemas.openxmlformats.org/officeDocument/2006/relationships/slideMaster" Target="slideMasters/slideMaster8.xml"/><Relationship Id="rId56" Type="http://schemas.openxmlformats.org/officeDocument/2006/relationships/slide" Target="slides/slide40.xml"/><Relationship Id="rId91" Type="http://schemas.openxmlformats.org/officeDocument/2006/relationships/font" Target="fonts/OpenSansLight-boldItalic.fntdata"/><Relationship Id="rId90" Type="http://schemas.openxmlformats.org/officeDocument/2006/relationships/font" Target="fonts/OpenSansLight-italic.fntdata"/><Relationship Id="rId93" Type="http://schemas.openxmlformats.org/officeDocument/2006/relationships/font" Target="fonts/OpenSans-bold.fntdata"/><Relationship Id="rId92" Type="http://schemas.openxmlformats.org/officeDocument/2006/relationships/font" Target="fonts/OpenSans-regular.fntdata"/><Relationship Id="rId15" Type="http://schemas.openxmlformats.org/officeDocument/2006/relationships/slideMaster" Target="slideMasters/slideMaster11.xml"/><Relationship Id="rId59" Type="http://schemas.openxmlformats.org/officeDocument/2006/relationships/slide" Target="slides/slide43.xml"/><Relationship Id="rId14" Type="http://schemas.openxmlformats.org/officeDocument/2006/relationships/slideMaster" Target="slideMasters/slideMaster10.xml"/><Relationship Id="rId58" Type="http://schemas.openxmlformats.org/officeDocument/2006/relationships/slide" Target="slides/slide42.xml"/><Relationship Id="rId17" Type="http://schemas.openxmlformats.org/officeDocument/2006/relationships/slide" Target="slides/slide1.xml"/><Relationship Id="rId16" Type="http://schemas.openxmlformats.org/officeDocument/2006/relationships/notesMaster" Target="notesMasters/notesMaster1.xml"/><Relationship Id="rId19" Type="http://schemas.openxmlformats.org/officeDocument/2006/relationships/slide" Target="slides/slide3.xml"/><Relationship Id="rId1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1:notes"/>
          <p:cNvSpPr/>
          <p:nvPr>
            <p:ph idx="2" type="sldImg"/>
          </p:nvPr>
        </p:nvSpPr>
        <p:spPr>
          <a:xfrm>
            <a:off x="1497013" y="1200150"/>
            <a:ext cx="4321175"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7" name="Google Shape;437;p1:notes"/>
          <p:cNvSpPr txBox="1"/>
          <p:nvPr>
            <p:ph idx="1" type="body"/>
          </p:nvPr>
        </p:nvSpPr>
        <p:spPr>
          <a:xfrm>
            <a:off x="731353" y="4620496"/>
            <a:ext cx="5852400" cy="3780600"/>
          </a:xfrm>
          <a:prstGeom prst="rect">
            <a:avLst/>
          </a:prstGeom>
          <a:noFill/>
          <a:ln>
            <a:noFill/>
          </a:ln>
        </p:spPr>
        <p:txBody>
          <a:bodyPr anchorCtr="0" anchor="t" bIns="47550" lIns="95100" spcFirstLastPara="1" rIns="95100" wrap="square" tIns="47550">
            <a:noAutofit/>
          </a:bodyPr>
          <a:lstStyle/>
          <a:p>
            <a:pPr indent="0" lvl="0" marL="0" marR="0" rtl="0" algn="l">
              <a:lnSpc>
                <a:spcPct val="100000"/>
              </a:lnSpc>
              <a:spcBef>
                <a:spcPts val="0"/>
              </a:spcBef>
              <a:spcAft>
                <a:spcPts val="0"/>
              </a:spcAft>
              <a:buSzPts val="1100"/>
              <a:buNone/>
            </a:pPr>
            <a:r>
              <a:t/>
            </a:r>
            <a:endParaRPr b="0" i="0" sz="1200" u="none" cap="none" strike="noStrike">
              <a:solidFill>
                <a:schemeClr val="dk1"/>
              </a:solidFill>
              <a:latin typeface="Calibri"/>
              <a:ea typeface="Calibri"/>
              <a:cs typeface="Calibri"/>
              <a:sym typeface="Calibri"/>
            </a:endParaRPr>
          </a:p>
        </p:txBody>
      </p:sp>
      <p:sp>
        <p:nvSpPr>
          <p:cNvPr id="438" name="Google Shape;438;p1:notes"/>
          <p:cNvSpPr txBox="1"/>
          <p:nvPr>
            <p:ph idx="12" type="sldNum"/>
          </p:nvPr>
        </p:nvSpPr>
        <p:spPr>
          <a:xfrm>
            <a:off x="4144334" y="9119831"/>
            <a:ext cx="3169200" cy="481500"/>
          </a:xfrm>
          <a:prstGeom prst="rect">
            <a:avLst/>
          </a:prstGeom>
          <a:noFill/>
          <a:ln>
            <a:noFill/>
          </a:ln>
        </p:spPr>
        <p:txBody>
          <a:bodyPr anchorCtr="0" anchor="b" bIns="47550" lIns="95100" spcFirstLastPara="1" rIns="95100" wrap="square" tIns="475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1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1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1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1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1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1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1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1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18:notes"/>
          <p:cNvSpPr/>
          <p:nvPr>
            <p:ph idx="2" type="sldImg"/>
          </p:nvPr>
        </p:nvSpPr>
        <p:spPr>
          <a:xfrm>
            <a:off x="1412875" y="1162050"/>
            <a:ext cx="4186238" cy="31384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6" name="Google Shape;556;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33006F"/>
              </a:buClr>
              <a:buSzPts val="1200"/>
              <a:buFont typeface="Open Sans"/>
              <a:buNone/>
            </a:pPr>
            <a:r>
              <a:rPr b="0" lang="en-US" sz="1200">
                <a:solidFill>
                  <a:srgbClr val="33006F"/>
                </a:solidFill>
                <a:latin typeface="Open Sans"/>
                <a:ea typeface="Open Sans"/>
                <a:cs typeface="Open Sans"/>
                <a:sym typeface="Open Sans"/>
              </a:rPr>
              <a:t>Finance, Planning &amp; Budgeting (FPB), the Office of Research (OR), and UW Information Technology (UW-IT) are collaborating on a time-limited project to improve awards management in grants administration. </a:t>
            </a:r>
            <a:endParaRPr b="0" sz="1200">
              <a:solidFill>
                <a:srgbClr val="33006F"/>
              </a:solidFill>
              <a:latin typeface="Arial"/>
              <a:ea typeface="Arial"/>
              <a:cs typeface="Arial"/>
              <a:sym typeface="Arial"/>
            </a:endParaRPr>
          </a:p>
          <a:p>
            <a:pPr indent="-228600" lvl="0" marL="457200" rtl="0" algn="l">
              <a:lnSpc>
                <a:spcPct val="100000"/>
              </a:lnSpc>
              <a:spcBef>
                <a:spcPts val="0"/>
              </a:spcBef>
              <a:spcAft>
                <a:spcPts val="0"/>
              </a:spcAft>
              <a:buSzPts val="1100"/>
              <a:buNone/>
            </a:pPr>
            <a:r>
              <a:t/>
            </a:r>
            <a:endParaRPr/>
          </a:p>
        </p:txBody>
      </p:sp>
      <p:sp>
        <p:nvSpPr>
          <p:cNvPr id="557" name="Google Shape;557;p18: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19:notes"/>
          <p:cNvSpPr/>
          <p:nvPr>
            <p:ph idx="2" type="sldImg"/>
          </p:nvPr>
        </p:nvSpPr>
        <p:spPr>
          <a:xfrm>
            <a:off x="1412875" y="1162050"/>
            <a:ext cx="4186238" cy="31384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2" name="Google Shape;562;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US">
                <a:latin typeface="Montserrat"/>
                <a:ea typeface="Montserrat"/>
                <a:cs typeface="Montserrat"/>
                <a:sym typeface="Montserrat"/>
              </a:rPr>
              <a:t>Main Track: </a:t>
            </a:r>
            <a:r>
              <a:rPr lang="en-US">
                <a:latin typeface="Montserrat"/>
                <a:ea typeface="Montserrat"/>
                <a:cs typeface="Montserrat"/>
                <a:sym typeface="Montserrat"/>
              </a:rPr>
              <a:t>This 20-week initiative aims to optimize Workday processes, ensure cross-functional alignment across organizations, and identify and implement key technology enhancements and integration improvements.</a:t>
            </a:r>
            <a:endParaRPr/>
          </a:p>
          <a:p>
            <a:pPr indent="0" lvl="0" marL="0" rtl="0" algn="l">
              <a:lnSpc>
                <a:spcPct val="100000"/>
              </a:lnSpc>
              <a:spcBef>
                <a:spcPts val="0"/>
              </a:spcBef>
              <a:spcAft>
                <a:spcPts val="0"/>
              </a:spcAft>
              <a:buSzPts val="1100"/>
              <a:buNone/>
            </a:pPr>
            <a:r>
              <a:t/>
            </a:r>
            <a:endParaRPr>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100"/>
              <a:buFont typeface="Montserrat"/>
              <a:buNone/>
            </a:pPr>
            <a:r>
              <a:rPr b="1" lang="en-US">
                <a:latin typeface="Montserrat"/>
                <a:ea typeface="Montserrat"/>
                <a:cs typeface="Montserrat"/>
                <a:sym typeface="Montserrat"/>
              </a:rPr>
              <a:t>Fast Track: </a:t>
            </a:r>
            <a:r>
              <a:rPr lang="en-US">
                <a:latin typeface="Montserrat"/>
                <a:ea typeface="Montserrat"/>
                <a:cs typeface="Montserrat"/>
                <a:sym typeface="Montserrat"/>
              </a:rPr>
              <a:t>This track seeks to address and resolve significant backlogs in award and subaward setup, closeout processes, and reporting. </a:t>
            </a:r>
            <a:endParaRPr/>
          </a:p>
          <a:p>
            <a:pPr indent="-228600" lvl="0" marL="457200" rtl="0" algn="l">
              <a:lnSpc>
                <a:spcPct val="100000"/>
              </a:lnSpc>
              <a:spcBef>
                <a:spcPts val="0"/>
              </a:spcBef>
              <a:spcAft>
                <a:spcPts val="0"/>
              </a:spcAft>
              <a:buSzPts val="1100"/>
              <a:buNone/>
            </a:pPr>
            <a:r>
              <a:t/>
            </a:r>
            <a:endParaRPr/>
          </a:p>
          <a:p>
            <a:pPr indent="-228600" lvl="0" marL="457200" rtl="0" algn="l">
              <a:lnSpc>
                <a:spcPct val="100000"/>
              </a:lnSpc>
              <a:spcBef>
                <a:spcPts val="0"/>
              </a:spcBef>
              <a:spcAft>
                <a:spcPts val="0"/>
              </a:spcAft>
              <a:buSzPts val="1100"/>
              <a:buNone/>
            </a:pPr>
            <a:r>
              <a:t/>
            </a:r>
            <a:endParaRPr/>
          </a:p>
        </p:txBody>
      </p:sp>
      <p:sp>
        <p:nvSpPr>
          <p:cNvPr id="563" name="Google Shape;563;p1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6" name="Google Shape;44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47" name="Google Shape;447;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20:notes"/>
          <p:cNvSpPr/>
          <p:nvPr>
            <p:ph idx="2" type="sldImg"/>
          </p:nvPr>
        </p:nvSpPr>
        <p:spPr>
          <a:xfrm>
            <a:off x="1412875" y="1162050"/>
            <a:ext cx="4186238" cy="31384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0" name="Google Shape;570;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Font typeface="Arial"/>
              <a:buNone/>
            </a:pPr>
            <a:r>
              <a:rPr b="0" lang="en-US" sz="1200">
                <a:solidFill>
                  <a:srgbClr val="4B2E83"/>
                </a:solidFill>
                <a:latin typeface="Arial"/>
                <a:ea typeface="Arial"/>
                <a:cs typeface="Arial"/>
                <a:sym typeface="Arial"/>
              </a:rPr>
              <a:t>Fast Track is underway </a:t>
            </a:r>
            <a:endParaRPr/>
          </a:p>
          <a:p>
            <a:pPr indent="-285750" lvl="0" marL="285750" rtl="0" algn="l">
              <a:lnSpc>
                <a:spcPct val="100000"/>
              </a:lnSpc>
              <a:spcBef>
                <a:spcPts val="0"/>
              </a:spcBef>
              <a:spcAft>
                <a:spcPts val="0"/>
              </a:spcAft>
              <a:buSzPts val="1100"/>
              <a:buFont typeface="Arial"/>
              <a:buChar char="•"/>
            </a:pPr>
            <a:r>
              <a:rPr lang="en-US" sz="1200">
                <a:solidFill>
                  <a:srgbClr val="3D3D3D"/>
                </a:solidFill>
                <a:latin typeface="Open Sans"/>
                <a:ea typeface="Open Sans"/>
                <a:cs typeface="Open Sans"/>
                <a:sym typeface="Open Sans"/>
              </a:rPr>
              <a:t>GCA: Temporary staff and Huron support to reduce backlogs in award setup, modification setup, reporting, and closeout</a:t>
            </a:r>
            <a:endParaRPr/>
          </a:p>
          <a:p>
            <a:pPr indent="-285750" lvl="0" marL="285750" rtl="0" algn="l">
              <a:lnSpc>
                <a:spcPct val="100000"/>
              </a:lnSpc>
              <a:spcBef>
                <a:spcPts val="0"/>
              </a:spcBef>
              <a:spcAft>
                <a:spcPts val="0"/>
              </a:spcAft>
              <a:buSzPts val="1100"/>
              <a:buFont typeface="Arial"/>
              <a:buChar char="•"/>
            </a:pPr>
            <a:r>
              <a:rPr lang="en-US" sz="1200">
                <a:solidFill>
                  <a:srgbClr val="3D3D3D"/>
                </a:solidFill>
                <a:latin typeface="Open Sans"/>
                <a:ea typeface="Open Sans"/>
                <a:cs typeface="Open Sans"/>
                <a:sym typeface="Open Sans"/>
              </a:rPr>
              <a:t>OSP: Expanded subaward team is working on the subaward backlog</a:t>
            </a:r>
            <a:endParaRPr/>
          </a:p>
          <a:p>
            <a:pPr indent="-298450" lvl="0" marL="457200" rtl="0" algn="l">
              <a:lnSpc>
                <a:spcPct val="137500"/>
              </a:lnSpc>
              <a:spcBef>
                <a:spcPts val="0"/>
              </a:spcBef>
              <a:spcAft>
                <a:spcPts val="0"/>
              </a:spcAft>
              <a:buSzPts val="1100"/>
              <a:buNone/>
            </a:pPr>
            <a:r>
              <a:t/>
            </a:r>
            <a:endParaRPr sz="1200">
              <a:solidFill>
                <a:srgbClr val="3D3D3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lang="en-US" sz="1200"/>
              <a:t>The AIDE partners are aware of the lack of progress in mitigating the award setup delays and reporting challenges. The AIDE sponsors have put more effort into GCA because of grant terminations. Most of the investments in OSP have been independent of AIDE, with The Office of Research contributing budget for temporary OSP and ORIS staffing.  </a:t>
            </a:r>
            <a:endParaRPr/>
          </a:p>
          <a:p>
            <a:pPr indent="0" lvl="0" marL="0" marR="0" rtl="0" algn="l">
              <a:lnSpc>
                <a:spcPct val="100000"/>
              </a:lnSpc>
              <a:spcBef>
                <a:spcPts val="0"/>
              </a:spcBef>
              <a:spcAft>
                <a:spcPts val="0"/>
              </a:spcAft>
              <a:buClr>
                <a:srgbClr val="000000"/>
              </a:buClr>
              <a:buSzPts val="1200"/>
              <a:buFont typeface="Arial"/>
              <a:buNone/>
            </a:pPr>
            <a:r>
              <a:t/>
            </a:r>
            <a:endParaRPr sz="1200"/>
          </a:p>
          <a:p>
            <a:pPr indent="-228600" lvl="0" marL="457200" rtl="0" algn="l">
              <a:lnSpc>
                <a:spcPct val="100000"/>
              </a:lnSpc>
              <a:spcBef>
                <a:spcPts val="0"/>
              </a:spcBef>
              <a:spcAft>
                <a:spcPts val="0"/>
              </a:spcAft>
              <a:buSzPts val="1100"/>
              <a:buNone/>
            </a:pPr>
            <a:r>
              <a:t/>
            </a:r>
            <a:endParaRPr/>
          </a:p>
        </p:txBody>
      </p:sp>
      <p:sp>
        <p:nvSpPr>
          <p:cNvPr id="571" name="Google Shape;571;p2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21:notes"/>
          <p:cNvSpPr/>
          <p:nvPr>
            <p:ph idx="2" type="sldImg"/>
          </p:nvPr>
        </p:nvSpPr>
        <p:spPr>
          <a:xfrm>
            <a:off x="1412875" y="1162050"/>
            <a:ext cx="4186238" cy="31384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3" name="Google Shape;583;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AIDE’s assessment and analysis focuses on improving these five workstreams:</a:t>
            </a:r>
            <a:endParaRPr/>
          </a:p>
          <a:p>
            <a:pPr indent="-298450" lvl="0" marL="457200" rtl="0" algn="l">
              <a:lnSpc>
                <a:spcPct val="100000"/>
              </a:lnSpc>
              <a:spcBef>
                <a:spcPts val="0"/>
              </a:spcBef>
              <a:spcAft>
                <a:spcPts val="0"/>
              </a:spcAft>
              <a:buSzPts val="1100"/>
              <a:buChar char="●"/>
            </a:pPr>
            <a:r>
              <a:rPr lang="en-US"/>
              <a:t>Award Set Up</a:t>
            </a:r>
            <a:endParaRPr/>
          </a:p>
          <a:p>
            <a:pPr indent="-298450" lvl="0" marL="457200" rtl="0" algn="l">
              <a:lnSpc>
                <a:spcPct val="100000"/>
              </a:lnSpc>
              <a:spcBef>
                <a:spcPts val="0"/>
              </a:spcBef>
              <a:spcAft>
                <a:spcPts val="0"/>
              </a:spcAft>
              <a:buSzPts val="1100"/>
              <a:buChar char="●"/>
            </a:pPr>
            <a:r>
              <a:rPr lang="en-US"/>
              <a:t>Subawards</a:t>
            </a:r>
            <a:endParaRPr/>
          </a:p>
          <a:p>
            <a:pPr indent="-298450" lvl="0" marL="457200" rtl="0" algn="l">
              <a:lnSpc>
                <a:spcPct val="100000"/>
              </a:lnSpc>
              <a:spcBef>
                <a:spcPts val="0"/>
              </a:spcBef>
              <a:spcAft>
                <a:spcPts val="0"/>
              </a:spcAft>
              <a:buSzPts val="1100"/>
              <a:buChar char="●"/>
            </a:pPr>
            <a:r>
              <a:rPr lang="en-US"/>
              <a:t>Reporting</a:t>
            </a:r>
            <a:endParaRPr/>
          </a:p>
          <a:p>
            <a:pPr indent="-298450" lvl="0" marL="457200" rtl="0" algn="l">
              <a:lnSpc>
                <a:spcPct val="100000"/>
              </a:lnSpc>
              <a:spcBef>
                <a:spcPts val="0"/>
              </a:spcBef>
              <a:spcAft>
                <a:spcPts val="0"/>
              </a:spcAft>
              <a:buSzPts val="1100"/>
              <a:buChar char="●"/>
            </a:pPr>
            <a:r>
              <a:rPr lang="en-US"/>
              <a:t>Optimizing Workday</a:t>
            </a:r>
            <a:endParaRPr/>
          </a:p>
          <a:p>
            <a:pPr indent="-298450" lvl="0" marL="457200" rtl="0" algn="l">
              <a:lnSpc>
                <a:spcPct val="100000"/>
              </a:lnSpc>
              <a:spcBef>
                <a:spcPts val="0"/>
              </a:spcBef>
              <a:spcAft>
                <a:spcPts val="0"/>
              </a:spcAft>
              <a:buSzPts val="1100"/>
              <a:buChar char="●"/>
            </a:pPr>
            <a:r>
              <a:rPr lang="en-US"/>
              <a:t>Backlogs, operations and training</a:t>
            </a:r>
            <a:endParaRPr/>
          </a:p>
          <a:p>
            <a:pPr indent="-228600" lvl="0" marL="457200" rtl="0" algn="l">
              <a:lnSpc>
                <a:spcPct val="100000"/>
              </a:lnSpc>
              <a:spcBef>
                <a:spcPts val="0"/>
              </a:spcBef>
              <a:spcAft>
                <a:spcPts val="0"/>
              </a:spcAft>
              <a:buSzPts val="1100"/>
              <a:buNone/>
            </a:pPr>
            <a:r>
              <a:t/>
            </a:r>
            <a:endParaRPr/>
          </a:p>
          <a:p>
            <a:pPr indent="0" lvl="0" marL="0" marR="0" rtl="0" algn="l">
              <a:lnSpc>
                <a:spcPct val="100000"/>
              </a:lnSpc>
              <a:spcBef>
                <a:spcPts val="0"/>
              </a:spcBef>
              <a:spcAft>
                <a:spcPts val="0"/>
              </a:spcAft>
              <a:buClr>
                <a:srgbClr val="000000"/>
              </a:buClr>
              <a:buSzPts val="1200"/>
              <a:buFont typeface="Arial"/>
              <a:buNone/>
            </a:pPr>
            <a:r>
              <a:rPr lang="en-US" sz="1200"/>
              <a:t>Overall, we want to emphasize that AIDE’s work to align cross-team problem solving (FPB, OR, UWIT, campus, ORIS, GCA, and OSP) and prioritization will benefit all components of grants management at UW.</a:t>
            </a:r>
            <a:endParaRPr/>
          </a:p>
          <a:p>
            <a:pPr indent="-228600" lvl="0" marL="457200" rtl="0" algn="l">
              <a:lnSpc>
                <a:spcPct val="100000"/>
              </a:lnSpc>
              <a:spcBef>
                <a:spcPts val="0"/>
              </a:spcBef>
              <a:spcAft>
                <a:spcPts val="0"/>
              </a:spcAft>
              <a:buSzPts val="1100"/>
              <a:buNone/>
            </a:pPr>
            <a:r>
              <a:t/>
            </a:r>
            <a:endParaRPr/>
          </a:p>
        </p:txBody>
      </p:sp>
      <p:sp>
        <p:nvSpPr>
          <p:cNvPr id="584" name="Google Shape;584;p2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22:notes"/>
          <p:cNvSpPr/>
          <p:nvPr>
            <p:ph idx="2" type="sldImg"/>
          </p:nvPr>
        </p:nvSpPr>
        <p:spPr>
          <a:xfrm>
            <a:off x="1412875" y="1162050"/>
            <a:ext cx="4186238" cy="31384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5" name="Google Shape;595;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37500"/>
              </a:lnSpc>
              <a:spcBef>
                <a:spcPts val="0"/>
              </a:spcBef>
              <a:spcAft>
                <a:spcPts val="0"/>
              </a:spcAft>
              <a:buSzPts val="1100"/>
              <a:buNone/>
            </a:pPr>
            <a:r>
              <a:rPr b="0" lang="en-US" sz="1200">
                <a:solidFill>
                  <a:srgbClr val="4B2E83"/>
                </a:solidFill>
                <a:latin typeface="Arial"/>
                <a:ea typeface="Arial"/>
                <a:cs typeface="Arial"/>
                <a:sym typeface="Arial"/>
              </a:rPr>
              <a:t>Award Setup Improvements</a:t>
            </a:r>
            <a:endParaRPr b="0" sz="1200">
              <a:latin typeface="Arial"/>
              <a:ea typeface="Arial"/>
              <a:cs typeface="Arial"/>
              <a:sym typeface="Arial"/>
            </a:endParaRPr>
          </a:p>
          <a:p>
            <a:pPr indent="-298450" lvl="0" marL="457200" rtl="0" algn="l">
              <a:lnSpc>
                <a:spcPct val="137500"/>
              </a:lnSpc>
              <a:spcBef>
                <a:spcPts val="0"/>
              </a:spcBef>
              <a:spcAft>
                <a:spcPts val="0"/>
              </a:spcAft>
              <a:buSzPts val="1100"/>
              <a:buFont typeface="Arial"/>
              <a:buChar char="•"/>
            </a:pPr>
            <a:r>
              <a:rPr b="0" lang="en-US" sz="1200">
                <a:solidFill>
                  <a:srgbClr val="3D3D3D"/>
                </a:solidFill>
                <a:latin typeface="Arial"/>
                <a:ea typeface="Arial"/>
                <a:cs typeface="Arial"/>
                <a:sym typeface="Arial"/>
              </a:rPr>
              <a:t>Empower OSP and GCA to complete award setups using award documentation, streamlining the process and reducing handoffs and reliance on campus input.</a:t>
            </a:r>
            <a:endParaRPr/>
          </a:p>
          <a:p>
            <a:pPr indent="-298450" lvl="0" marL="457200" rtl="0" algn="l">
              <a:lnSpc>
                <a:spcPct val="137500"/>
              </a:lnSpc>
              <a:spcBef>
                <a:spcPts val="0"/>
              </a:spcBef>
              <a:spcAft>
                <a:spcPts val="0"/>
              </a:spcAft>
              <a:buSzPts val="1100"/>
              <a:buFont typeface="Arial"/>
              <a:buChar char="•"/>
            </a:pPr>
            <a:r>
              <a:rPr b="0" lang="en-US" sz="1200">
                <a:solidFill>
                  <a:srgbClr val="3D3D3D"/>
                </a:solidFill>
                <a:latin typeface="Arial"/>
                <a:ea typeface="Arial"/>
                <a:cs typeface="Arial"/>
                <a:sym typeface="Arial"/>
              </a:rPr>
              <a:t>Explore creating a budget comparison tool to help Campus, OSP, and GCA align SAGE and Workday budgets, easing confusion and cutting down on manual entry and reviews.</a:t>
            </a:r>
            <a:endParaRPr/>
          </a:p>
          <a:p>
            <a:pPr indent="-298450" lvl="0" marL="457200" rtl="0" algn="l">
              <a:lnSpc>
                <a:spcPct val="137500"/>
              </a:lnSpc>
              <a:spcBef>
                <a:spcPts val="0"/>
              </a:spcBef>
              <a:spcAft>
                <a:spcPts val="0"/>
              </a:spcAft>
              <a:buSzPts val="1100"/>
              <a:buFont typeface="Arial"/>
              <a:buChar char="•"/>
            </a:pPr>
            <a:r>
              <a:rPr b="0" lang="en-US" sz="1200">
                <a:solidFill>
                  <a:srgbClr val="3D3D3D"/>
                </a:solidFill>
                <a:latin typeface="Arial"/>
                <a:ea typeface="Arial"/>
                <a:cs typeface="Arial"/>
                <a:sym typeface="Arial"/>
              </a:rPr>
              <a:t>Integrate SAGE with Workday for Award Modification requests to reduce redundant data entry and accelerate turnaround times.</a:t>
            </a:r>
            <a:endParaRPr/>
          </a:p>
          <a:p>
            <a:pPr indent="-298450" lvl="0" marL="457200" rtl="0" algn="l">
              <a:lnSpc>
                <a:spcPct val="137500"/>
              </a:lnSpc>
              <a:spcBef>
                <a:spcPts val="0"/>
              </a:spcBef>
              <a:spcAft>
                <a:spcPts val="0"/>
              </a:spcAft>
              <a:buSzPts val="1100"/>
              <a:buFont typeface="Arial"/>
              <a:buChar char="•"/>
            </a:pPr>
            <a:r>
              <a:rPr b="0" lang="en-US" sz="1200">
                <a:solidFill>
                  <a:srgbClr val="3D3D3D"/>
                </a:solidFill>
                <a:latin typeface="Arial"/>
                <a:ea typeface="Arial"/>
                <a:cs typeface="Arial"/>
                <a:sym typeface="Arial"/>
              </a:rPr>
              <a:t>Launch a new Award Activity view in SAGE to give Campus, OSP, and GCA a clear </a:t>
            </a:r>
            <a:r>
              <a:rPr lang="en-US" sz="1200">
                <a:solidFill>
                  <a:srgbClr val="3D3D3D"/>
                </a:solidFill>
                <a:latin typeface="Arial"/>
                <a:ea typeface="Arial"/>
                <a:cs typeface="Arial"/>
                <a:sym typeface="Arial"/>
              </a:rPr>
              <a:t>picture of award history and status, reducing unnecessary follow-up.</a:t>
            </a:r>
            <a:endParaRPr/>
          </a:p>
          <a:p>
            <a:pPr indent="-228600" lvl="0" marL="457200" rtl="0" algn="l">
              <a:lnSpc>
                <a:spcPct val="100000"/>
              </a:lnSpc>
              <a:spcBef>
                <a:spcPts val="0"/>
              </a:spcBef>
              <a:spcAft>
                <a:spcPts val="0"/>
              </a:spcAft>
              <a:buSzPts val="1100"/>
              <a:buNone/>
            </a:pPr>
            <a:r>
              <a:t/>
            </a:r>
            <a:endParaRPr/>
          </a:p>
        </p:txBody>
      </p:sp>
      <p:sp>
        <p:nvSpPr>
          <p:cNvPr id="596" name="Google Shape;596;p2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23:notes"/>
          <p:cNvSpPr/>
          <p:nvPr>
            <p:ph idx="2" type="sldImg"/>
          </p:nvPr>
        </p:nvSpPr>
        <p:spPr>
          <a:xfrm>
            <a:off x="1412875" y="1162050"/>
            <a:ext cx="4186238" cy="31384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7" name="Google Shape;607;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37500"/>
              </a:lnSpc>
              <a:spcBef>
                <a:spcPts val="0"/>
              </a:spcBef>
              <a:spcAft>
                <a:spcPts val="0"/>
              </a:spcAft>
              <a:buSzPts val="1100"/>
              <a:buNone/>
            </a:pPr>
            <a:r>
              <a:rPr b="0" lang="en-US" sz="1200">
                <a:solidFill>
                  <a:srgbClr val="4B2E83"/>
                </a:solidFill>
                <a:latin typeface="Arial"/>
                <a:ea typeface="Arial"/>
                <a:cs typeface="Arial"/>
                <a:sym typeface="Arial"/>
              </a:rPr>
              <a:t>Subaward Process Enhancements</a:t>
            </a:r>
            <a:endParaRPr b="0" sz="1200">
              <a:latin typeface="Arial"/>
              <a:ea typeface="Arial"/>
              <a:cs typeface="Arial"/>
              <a:sym typeface="Arial"/>
            </a:endParaRPr>
          </a:p>
          <a:p>
            <a:pPr indent="-298450" lvl="0" marL="457200" rtl="0" algn="l">
              <a:lnSpc>
                <a:spcPct val="137500"/>
              </a:lnSpc>
              <a:spcBef>
                <a:spcPts val="0"/>
              </a:spcBef>
              <a:spcAft>
                <a:spcPts val="0"/>
              </a:spcAft>
              <a:buSzPts val="1100"/>
              <a:buFont typeface="Arial"/>
              <a:buChar char="•"/>
            </a:pPr>
            <a:r>
              <a:rPr b="0" lang="en-US" sz="1200">
                <a:solidFill>
                  <a:srgbClr val="3D3D3D"/>
                </a:solidFill>
                <a:latin typeface="Arial"/>
                <a:ea typeface="Arial"/>
                <a:cs typeface="Arial"/>
                <a:sym typeface="Arial"/>
              </a:rPr>
              <a:t>Revise the SAGE subaward request form to include complete documentation and reduce OSP follow-up and delays.</a:t>
            </a:r>
            <a:endParaRPr/>
          </a:p>
          <a:p>
            <a:pPr indent="-298450" lvl="0" marL="457200" rtl="0" algn="l">
              <a:lnSpc>
                <a:spcPct val="137500"/>
              </a:lnSpc>
              <a:spcBef>
                <a:spcPts val="0"/>
              </a:spcBef>
              <a:spcAft>
                <a:spcPts val="0"/>
              </a:spcAft>
              <a:buSzPts val="1100"/>
              <a:buFont typeface="Arial"/>
              <a:buChar char="•"/>
            </a:pPr>
            <a:r>
              <a:rPr b="0" lang="en-US" sz="1200">
                <a:solidFill>
                  <a:srgbClr val="3D3D3D"/>
                </a:solidFill>
                <a:latin typeface="Arial"/>
                <a:ea typeface="Arial"/>
                <a:cs typeface="Arial"/>
                <a:sym typeface="Arial"/>
              </a:rPr>
              <a:t>Enable parallel workflows for Campus, OSP, and GCA to work concurrently and reduce subaward processing time.</a:t>
            </a:r>
            <a:endParaRPr/>
          </a:p>
          <a:p>
            <a:pPr indent="-228600" lvl="0" marL="457200" rtl="0" algn="l">
              <a:lnSpc>
                <a:spcPct val="100000"/>
              </a:lnSpc>
              <a:spcBef>
                <a:spcPts val="0"/>
              </a:spcBef>
              <a:spcAft>
                <a:spcPts val="0"/>
              </a:spcAft>
              <a:buSzPts val="1100"/>
              <a:buNone/>
            </a:pPr>
            <a:r>
              <a:t/>
            </a:r>
            <a:endParaRPr/>
          </a:p>
        </p:txBody>
      </p:sp>
      <p:sp>
        <p:nvSpPr>
          <p:cNvPr id="608" name="Google Shape;608;p2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24:notes"/>
          <p:cNvSpPr/>
          <p:nvPr>
            <p:ph idx="2" type="sldImg"/>
          </p:nvPr>
        </p:nvSpPr>
        <p:spPr>
          <a:xfrm>
            <a:off x="1412875" y="1162050"/>
            <a:ext cx="4186238" cy="31384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9" name="Google Shape;619;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37500"/>
              </a:lnSpc>
              <a:spcBef>
                <a:spcPts val="0"/>
              </a:spcBef>
              <a:spcAft>
                <a:spcPts val="0"/>
              </a:spcAft>
              <a:buSzPts val="1100"/>
              <a:buNone/>
            </a:pPr>
            <a:r>
              <a:rPr b="0" lang="en-US" sz="1200">
                <a:solidFill>
                  <a:srgbClr val="4B2E83"/>
                </a:solidFill>
                <a:latin typeface="Arial"/>
                <a:ea typeface="Arial"/>
                <a:cs typeface="Arial"/>
                <a:sym typeface="Arial"/>
              </a:rPr>
              <a:t>Reporting</a:t>
            </a:r>
            <a:endParaRPr b="0" sz="1200">
              <a:latin typeface="Arial"/>
              <a:ea typeface="Arial"/>
              <a:cs typeface="Arial"/>
              <a:sym typeface="Arial"/>
            </a:endParaRPr>
          </a:p>
          <a:p>
            <a:pPr indent="-298450" lvl="0" marL="457200" rtl="0" algn="l">
              <a:lnSpc>
                <a:spcPct val="137500"/>
              </a:lnSpc>
              <a:spcBef>
                <a:spcPts val="0"/>
              </a:spcBef>
              <a:spcAft>
                <a:spcPts val="0"/>
              </a:spcAft>
              <a:buSzPts val="1100"/>
              <a:buFont typeface="Arial"/>
              <a:buChar char="•"/>
            </a:pPr>
            <a:r>
              <a:rPr b="0" lang="en-US" sz="1200">
                <a:solidFill>
                  <a:srgbClr val="3D3D3D"/>
                </a:solidFill>
                <a:latin typeface="Arial"/>
                <a:ea typeface="Arial"/>
                <a:cs typeface="Arial"/>
                <a:sym typeface="Arial"/>
              </a:rPr>
              <a:t>Build dashboards in Workday to support campus and executive users, improving data access, transparency, and informed decision-making.</a:t>
            </a:r>
            <a:endParaRPr/>
          </a:p>
          <a:p>
            <a:pPr indent="-298450" lvl="0" marL="457200" rtl="0" algn="l">
              <a:lnSpc>
                <a:spcPct val="137500"/>
              </a:lnSpc>
              <a:spcBef>
                <a:spcPts val="0"/>
              </a:spcBef>
              <a:spcAft>
                <a:spcPts val="0"/>
              </a:spcAft>
              <a:buSzPts val="1100"/>
              <a:buFont typeface="Arial"/>
              <a:buChar char="•"/>
            </a:pPr>
            <a:r>
              <a:rPr b="0" lang="en-US" sz="1200">
                <a:solidFill>
                  <a:srgbClr val="3D3D3D"/>
                </a:solidFill>
                <a:latin typeface="Arial"/>
                <a:ea typeface="Arial"/>
                <a:cs typeface="Arial"/>
                <a:sym typeface="Arial"/>
              </a:rPr>
              <a:t>Align training, reporting tools, and communications for consistent data interpretation and greater confidence in reporting.</a:t>
            </a:r>
            <a:endParaRPr/>
          </a:p>
          <a:p>
            <a:pPr indent="-228600" lvl="0" marL="457200" rtl="0" algn="l">
              <a:lnSpc>
                <a:spcPct val="100000"/>
              </a:lnSpc>
              <a:spcBef>
                <a:spcPts val="0"/>
              </a:spcBef>
              <a:spcAft>
                <a:spcPts val="0"/>
              </a:spcAft>
              <a:buSzPts val="1100"/>
              <a:buNone/>
            </a:pPr>
            <a:r>
              <a:t/>
            </a:r>
            <a:endParaRPr/>
          </a:p>
        </p:txBody>
      </p:sp>
      <p:sp>
        <p:nvSpPr>
          <p:cNvPr id="620" name="Google Shape;620;p2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25:notes"/>
          <p:cNvSpPr/>
          <p:nvPr>
            <p:ph idx="2" type="sldImg"/>
          </p:nvPr>
        </p:nvSpPr>
        <p:spPr>
          <a:xfrm>
            <a:off x="1412875" y="1162050"/>
            <a:ext cx="4186238" cy="31384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1" name="Google Shape;631;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37500"/>
              </a:lnSpc>
              <a:spcBef>
                <a:spcPts val="0"/>
              </a:spcBef>
              <a:spcAft>
                <a:spcPts val="0"/>
              </a:spcAft>
              <a:buSzPts val="1100"/>
              <a:buNone/>
            </a:pPr>
            <a:r>
              <a:rPr b="0" lang="en-US" sz="1200">
                <a:solidFill>
                  <a:srgbClr val="4B2E83"/>
                </a:solidFill>
                <a:latin typeface="Arial"/>
                <a:ea typeface="Arial"/>
                <a:cs typeface="Arial"/>
                <a:sym typeface="Arial"/>
              </a:rPr>
              <a:t>Workday Optimization</a:t>
            </a:r>
            <a:endParaRPr b="0" sz="1200">
              <a:latin typeface="Arial"/>
              <a:ea typeface="Arial"/>
              <a:cs typeface="Arial"/>
              <a:sym typeface="Arial"/>
            </a:endParaRPr>
          </a:p>
          <a:p>
            <a:pPr indent="-298450" lvl="0" marL="457200" rtl="0" algn="l">
              <a:lnSpc>
                <a:spcPct val="137500"/>
              </a:lnSpc>
              <a:spcBef>
                <a:spcPts val="0"/>
              </a:spcBef>
              <a:spcAft>
                <a:spcPts val="0"/>
              </a:spcAft>
              <a:buSzPts val="1100"/>
              <a:buFont typeface="Arial"/>
              <a:buChar char="•"/>
            </a:pPr>
            <a:r>
              <a:rPr b="0" lang="en-US" sz="1200">
                <a:solidFill>
                  <a:srgbClr val="3D3D3D"/>
                </a:solidFill>
                <a:latin typeface="Arial"/>
                <a:ea typeface="Arial"/>
                <a:cs typeface="Arial"/>
                <a:sym typeface="Arial"/>
              </a:rPr>
              <a:t>Evaluate and improve Workday validations to support campus financial posting and reduce errors.</a:t>
            </a:r>
            <a:endParaRPr/>
          </a:p>
          <a:p>
            <a:pPr indent="-298450" lvl="0" marL="457200" rtl="0" algn="l">
              <a:lnSpc>
                <a:spcPct val="137500"/>
              </a:lnSpc>
              <a:spcBef>
                <a:spcPts val="0"/>
              </a:spcBef>
              <a:spcAft>
                <a:spcPts val="0"/>
              </a:spcAft>
              <a:buSzPts val="1100"/>
              <a:buFont typeface="Arial"/>
              <a:buChar char="•"/>
            </a:pPr>
            <a:r>
              <a:rPr b="0" lang="en-US" sz="1200">
                <a:solidFill>
                  <a:srgbClr val="3D3D3D"/>
                </a:solidFill>
                <a:latin typeface="Arial"/>
                <a:ea typeface="Arial"/>
                <a:cs typeface="Arial"/>
                <a:sym typeface="Arial"/>
              </a:rPr>
              <a:t>Standardize and consolidate sponsor invoice types and work </a:t>
            </a:r>
            <a:r>
              <a:rPr lang="en-US" sz="1200">
                <a:solidFill>
                  <a:srgbClr val="3D3D3D"/>
                </a:solidFill>
                <a:latin typeface="Arial"/>
                <a:ea typeface="Arial"/>
                <a:cs typeface="Arial"/>
                <a:sym typeface="Arial"/>
              </a:rPr>
              <a:t>toward transitioning from third-party systems, like PRISM, to Workday for faster processing and reduced complexity.</a:t>
            </a:r>
            <a:endParaRPr/>
          </a:p>
          <a:p>
            <a:pPr indent="-228600" lvl="0" marL="457200" rtl="0" algn="l">
              <a:lnSpc>
                <a:spcPct val="100000"/>
              </a:lnSpc>
              <a:spcBef>
                <a:spcPts val="0"/>
              </a:spcBef>
              <a:spcAft>
                <a:spcPts val="0"/>
              </a:spcAft>
              <a:buSzPts val="1100"/>
              <a:buNone/>
            </a:pPr>
            <a:r>
              <a:t/>
            </a:r>
            <a:endParaRPr/>
          </a:p>
        </p:txBody>
      </p:sp>
      <p:sp>
        <p:nvSpPr>
          <p:cNvPr id="632" name="Google Shape;632;p2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26:notes"/>
          <p:cNvSpPr/>
          <p:nvPr>
            <p:ph idx="2" type="sldImg"/>
          </p:nvPr>
        </p:nvSpPr>
        <p:spPr>
          <a:xfrm>
            <a:off x="1412875" y="1162050"/>
            <a:ext cx="4186238" cy="31384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3" name="Google Shape;643;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37500"/>
              </a:lnSpc>
              <a:spcBef>
                <a:spcPts val="0"/>
              </a:spcBef>
              <a:spcAft>
                <a:spcPts val="0"/>
              </a:spcAft>
              <a:buSzPts val="1100"/>
              <a:buNone/>
            </a:pPr>
            <a:r>
              <a:rPr b="0" lang="en-US" sz="1200">
                <a:solidFill>
                  <a:srgbClr val="4B2E83"/>
                </a:solidFill>
                <a:latin typeface="Arial"/>
                <a:ea typeface="Arial"/>
                <a:cs typeface="Arial"/>
                <a:sym typeface="Arial"/>
              </a:rPr>
              <a:t>Backlog Reduction, Operational Improvements, and Training</a:t>
            </a:r>
            <a:endParaRPr b="0" sz="1200">
              <a:latin typeface="Arial"/>
              <a:ea typeface="Arial"/>
              <a:cs typeface="Arial"/>
              <a:sym typeface="Arial"/>
            </a:endParaRPr>
          </a:p>
          <a:p>
            <a:pPr indent="-298450" lvl="0" marL="457200" rtl="0" algn="l">
              <a:lnSpc>
                <a:spcPct val="137500"/>
              </a:lnSpc>
              <a:spcBef>
                <a:spcPts val="0"/>
              </a:spcBef>
              <a:spcAft>
                <a:spcPts val="0"/>
              </a:spcAft>
              <a:buSzPts val="1100"/>
              <a:buFont typeface="Arial"/>
              <a:buChar char="•"/>
            </a:pPr>
            <a:r>
              <a:rPr b="0" lang="en-US" sz="1200">
                <a:solidFill>
                  <a:srgbClr val="3D3D3D"/>
                </a:solidFill>
                <a:latin typeface="Arial"/>
                <a:ea typeface="Arial"/>
                <a:cs typeface="Arial"/>
                <a:sym typeface="Arial"/>
              </a:rPr>
              <a:t>Design a sustainable workload strategy for GCA (in progress with Fast Track) to mitigate future backlogs.</a:t>
            </a:r>
            <a:endParaRPr/>
          </a:p>
          <a:p>
            <a:pPr indent="-298450" lvl="0" marL="457200" rtl="0" algn="l">
              <a:lnSpc>
                <a:spcPct val="137500"/>
              </a:lnSpc>
              <a:spcBef>
                <a:spcPts val="0"/>
              </a:spcBef>
              <a:spcAft>
                <a:spcPts val="0"/>
              </a:spcAft>
              <a:buSzPts val="1100"/>
              <a:buFont typeface="Arial"/>
              <a:buChar char="•"/>
            </a:pPr>
            <a:r>
              <a:rPr b="0" lang="en-US" sz="1200">
                <a:solidFill>
                  <a:srgbClr val="3D3D3D"/>
                </a:solidFill>
                <a:latin typeface="Arial"/>
                <a:ea typeface="Arial"/>
                <a:cs typeface="Arial"/>
                <a:sym typeface="Arial"/>
              </a:rPr>
              <a:t>Reassess and staff the closeout team to prioritize high-risk items and eliminate backlog accumulation.</a:t>
            </a:r>
            <a:endParaRPr/>
          </a:p>
          <a:p>
            <a:pPr indent="-298450" lvl="0" marL="457200" rtl="0" algn="l">
              <a:lnSpc>
                <a:spcPct val="137500"/>
              </a:lnSpc>
              <a:spcBef>
                <a:spcPts val="0"/>
              </a:spcBef>
              <a:spcAft>
                <a:spcPts val="0"/>
              </a:spcAft>
              <a:buSzPts val="1100"/>
              <a:buFont typeface="Arial"/>
              <a:buChar char="•"/>
            </a:pPr>
            <a:r>
              <a:rPr b="0" lang="en-US" sz="1200">
                <a:solidFill>
                  <a:srgbClr val="3D3D3D"/>
                </a:solidFill>
                <a:latin typeface="Arial"/>
                <a:ea typeface="Arial"/>
                <a:cs typeface="Arial"/>
                <a:sym typeface="Arial"/>
              </a:rPr>
              <a:t>Improve training materials and job aids to ensure staff can easily access, understand, and apply </a:t>
            </a:r>
            <a:r>
              <a:rPr lang="en-US" sz="1200">
                <a:solidFill>
                  <a:srgbClr val="3D3D3D"/>
                </a:solidFill>
                <a:latin typeface="Arial"/>
                <a:ea typeface="Arial"/>
                <a:cs typeface="Arial"/>
                <a:sym typeface="Arial"/>
              </a:rPr>
              <a:t>best practices.</a:t>
            </a:r>
            <a:endParaRPr/>
          </a:p>
          <a:p>
            <a:pPr indent="-228600" lvl="0" marL="457200" rtl="0" algn="l">
              <a:lnSpc>
                <a:spcPct val="100000"/>
              </a:lnSpc>
              <a:spcBef>
                <a:spcPts val="0"/>
              </a:spcBef>
              <a:spcAft>
                <a:spcPts val="0"/>
              </a:spcAft>
              <a:buSzPts val="1100"/>
              <a:buNone/>
            </a:pPr>
            <a:r>
              <a:t/>
            </a:r>
            <a:endParaRPr/>
          </a:p>
        </p:txBody>
      </p:sp>
      <p:sp>
        <p:nvSpPr>
          <p:cNvPr id="644" name="Google Shape;644;p2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p27:notes"/>
          <p:cNvSpPr/>
          <p:nvPr>
            <p:ph idx="2" type="sldImg"/>
          </p:nvPr>
        </p:nvSpPr>
        <p:spPr>
          <a:xfrm>
            <a:off x="1412875" y="1162050"/>
            <a:ext cx="4186238" cy="31384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6" name="Google Shape;656;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The AIDE initiative cross-functional partners are working to review the full gap analysis released this week. We are developing a roadmap of recommendations with owners, followed by mobilizing resources to implement improvements.</a:t>
            </a:r>
            <a:endParaRPr/>
          </a:p>
        </p:txBody>
      </p:sp>
      <p:sp>
        <p:nvSpPr>
          <p:cNvPr id="657" name="Google Shape;657;p2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p28:notes"/>
          <p:cNvSpPr/>
          <p:nvPr>
            <p:ph idx="2" type="sldImg"/>
          </p:nvPr>
        </p:nvSpPr>
        <p:spPr>
          <a:xfrm>
            <a:off x="1412875" y="1162050"/>
            <a:ext cx="4186238" cy="31384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6" name="Google Shape;706;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707" name="Google Shape;707;p28: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2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3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3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3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3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3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3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3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3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3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3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4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4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4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 name="Shape 834"/>
        <p:cNvGrpSpPr/>
        <p:nvPr/>
      </p:nvGrpSpPr>
      <p:grpSpPr>
        <a:xfrm>
          <a:off x="0" y="0"/>
          <a:ext cx="0" cy="0"/>
          <a:chOff x="0" y="0"/>
          <a:chExt cx="0" cy="0"/>
        </a:xfrm>
      </p:grpSpPr>
      <p:sp>
        <p:nvSpPr>
          <p:cNvPr id="835" name="Google Shape;835;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4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0" name="Shape 840"/>
        <p:cNvGrpSpPr/>
        <p:nvPr/>
      </p:nvGrpSpPr>
      <p:grpSpPr>
        <a:xfrm>
          <a:off x="0" y="0"/>
          <a:ext cx="0" cy="0"/>
          <a:chOff x="0" y="0"/>
          <a:chExt cx="0" cy="0"/>
        </a:xfrm>
      </p:grpSpPr>
      <p:sp>
        <p:nvSpPr>
          <p:cNvPr id="841" name="Google Shape;841;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4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4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2" name="Shape 852"/>
        <p:cNvGrpSpPr/>
        <p:nvPr/>
      </p:nvGrpSpPr>
      <p:grpSpPr>
        <a:xfrm>
          <a:off x="0" y="0"/>
          <a:ext cx="0" cy="0"/>
          <a:chOff x="0" y="0"/>
          <a:chExt cx="0" cy="0"/>
        </a:xfrm>
      </p:grpSpPr>
      <p:sp>
        <p:nvSpPr>
          <p:cNvPr id="853" name="Google Shape;853;p4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4" name="Google Shape;854;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1"/>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855" name="Google Shape;855;p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0" name="Shape 860"/>
        <p:cNvGrpSpPr/>
        <p:nvPr/>
      </p:nvGrpSpPr>
      <p:grpSpPr>
        <a:xfrm>
          <a:off x="0" y="0"/>
          <a:ext cx="0" cy="0"/>
          <a:chOff x="0" y="0"/>
          <a:chExt cx="0" cy="0"/>
        </a:xfrm>
      </p:grpSpPr>
      <p:sp>
        <p:nvSpPr>
          <p:cNvPr id="861" name="Google Shape;861;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4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6" name="Shape 866"/>
        <p:cNvGrpSpPr/>
        <p:nvPr/>
      </p:nvGrpSpPr>
      <p:grpSpPr>
        <a:xfrm>
          <a:off x="0" y="0"/>
          <a:ext cx="0" cy="0"/>
          <a:chOff x="0" y="0"/>
          <a:chExt cx="0" cy="0"/>
        </a:xfrm>
      </p:grpSpPr>
      <p:sp>
        <p:nvSpPr>
          <p:cNvPr id="867" name="Google Shape;867;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4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2" name="Shape 872"/>
        <p:cNvGrpSpPr/>
        <p:nvPr/>
      </p:nvGrpSpPr>
      <p:grpSpPr>
        <a:xfrm>
          <a:off x="0" y="0"/>
          <a:ext cx="0" cy="0"/>
          <a:chOff x="0" y="0"/>
          <a:chExt cx="0" cy="0"/>
        </a:xfrm>
      </p:grpSpPr>
      <p:sp>
        <p:nvSpPr>
          <p:cNvPr id="873" name="Google Shape;873;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4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9" name="Shape 879"/>
        <p:cNvGrpSpPr/>
        <p:nvPr/>
      </p:nvGrpSpPr>
      <p:grpSpPr>
        <a:xfrm>
          <a:off x="0" y="0"/>
          <a:ext cx="0" cy="0"/>
          <a:chOff x="0" y="0"/>
          <a:chExt cx="0" cy="0"/>
        </a:xfrm>
      </p:grpSpPr>
      <p:sp>
        <p:nvSpPr>
          <p:cNvPr id="880" name="Google Shape;880;p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5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p5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7" name="Google Shape;887;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Laurie’s going to say we are excited to announce a new initiative today. CORE and the office of research are supporting a community of practice for research administrators. Stephanie and Chelsea are here with me to day to help introduce this initiative. But first, a quick reminder about CORE courses this quarter.</a:t>
            </a:r>
            <a:endParaRPr/>
          </a:p>
        </p:txBody>
      </p:sp>
      <p:sp>
        <p:nvSpPr>
          <p:cNvPr id="888" name="Google Shape;888;p5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Open Sans"/>
                <a:ea typeface="Open Sans"/>
                <a:cs typeface="Open Sans"/>
                <a:sym typeface="Open Sans"/>
              </a:rPr>
              <a:t>‹#›</a:t>
            </a:fld>
            <a:endParaRPr b="0" i="0" sz="1200" u="none" cap="none" strike="noStrike">
              <a:solidFill>
                <a:srgbClr val="000000"/>
              </a:solidFill>
              <a:latin typeface="Open Sans"/>
              <a:ea typeface="Open Sans"/>
              <a:cs typeface="Open Sans"/>
              <a:sym typeface="Open San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6" name="Shape 896"/>
        <p:cNvGrpSpPr/>
        <p:nvPr/>
      </p:nvGrpSpPr>
      <p:grpSpPr>
        <a:xfrm>
          <a:off x="0" y="0"/>
          <a:ext cx="0" cy="0"/>
          <a:chOff x="0" y="0"/>
          <a:chExt cx="0" cy="0"/>
        </a:xfrm>
      </p:grpSpPr>
      <p:sp>
        <p:nvSpPr>
          <p:cNvPr id="897" name="Google Shape;897;p5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8" name="Google Shape;898;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899" name="Google Shape;899;p5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Open Sans"/>
                <a:ea typeface="Open Sans"/>
                <a:cs typeface="Open Sans"/>
                <a:sym typeface="Open Sans"/>
              </a:rPr>
              <a:t>‹#›</a:t>
            </a:fld>
            <a:endParaRPr b="0" i="0" sz="1200" u="none" cap="none" strike="noStrike">
              <a:solidFill>
                <a:srgbClr val="000000"/>
              </a:solidFill>
              <a:latin typeface="Open Sans"/>
              <a:ea typeface="Open Sans"/>
              <a:cs typeface="Open Sans"/>
              <a:sym typeface="Open San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5" name="Shape 905"/>
        <p:cNvGrpSpPr/>
        <p:nvPr/>
      </p:nvGrpSpPr>
      <p:grpSpPr>
        <a:xfrm>
          <a:off x="0" y="0"/>
          <a:ext cx="0" cy="0"/>
          <a:chOff x="0" y="0"/>
          <a:chExt cx="0" cy="0"/>
        </a:xfrm>
      </p:grpSpPr>
      <p:sp>
        <p:nvSpPr>
          <p:cNvPr id="906" name="Google Shape;906;p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5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2" name="Shape 912"/>
        <p:cNvGrpSpPr/>
        <p:nvPr/>
      </p:nvGrpSpPr>
      <p:grpSpPr>
        <a:xfrm>
          <a:off x="0" y="0"/>
          <a:ext cx="0" cy="0"/>
          <a:chOff x="0" y="0"/>
          <a:chExt cx="0" cy="0"/>
        </a:xfrm>
      </p:grpSpPr>
      <p:sp>
        <p:nvSpPr>
          <p:cNvPr id="913" name="Google Shape;913;p5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4" name="Google Shape;914;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latin typeface="Open Sans"/>
                <a:ea typeface="Open Sans"/>
                <a:cs typeface="Open Sans"/>
                <a:sym typeface="Open Sans"/>
              </a:rPr>
              <a:t>Stephanie: We understand that times are challenging and now more than any other time it’s important to have a community of peers to support and collaborate with other.</a:t>
            </a:r>
            <a:endParaRPr/>
          </a:p>
          <a:p>
            <a:pPr indent="-228600" lvl="0" marL="45720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Char char="●"/>
            </a:pPr>
            <a:r>
              <a:rPr lang="en-US">
                <a:latin typeface="Open Sans"/>
                <a:ea typeface="Open Sans"/>
                <a:cs typeface="Open Sans"/>
                <a:sym typeface="Open Sans"/>
              </a:rPr>
              <a:t> After the implementation of Workday, there were obvious signs that Academy needed a resource for day to day grant managers. As a product of CORE Works in Progress Laurie, Chelsea and I have been talking about the need for a Community of Practice over a year ago. With continuing opportunities after Workday, the Office of Research heard and recognized the campus identified need too and thus CoPRA was born. </a:t>
            </a:r>
            <a:endParaRPr/>
          </a:p>
          <a:p>
            <a:pPr indent="-228600" lvl="0" marL="45720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Char char="●"/>
            </a:pPr>
            <a:r>
              <a:rPr lang="en-US">
                <a:latin typeface="Open Sans"/>
                <a:ea typeface="Open Sans"/>
                <a:cs typeface="Open Sans"/>
                <a:sym typeface="Open Sans"/>
              </a:rPr>
              <a:t>Summarize slide 2. </a:t>
            </a:r>
            <a:endParaRPr/>
          </a:p>
          <a:p>
            <a:pPr indent="-228600" lvl="0" marL="457200" rtl="0" algn="l">
              <a:lnSpc>
                <a:spcPct val="100000"/>
              </a:lnSpc>
              <a:spcBef>
                <a:spcPts val="0"/>
              </a:spcBef>
              <a:spcAft>
                <a:spcPts val="0"/>
              </a:spcAft>
              <a:buSzPts val="1100"/>
              <a:buNone/>
            </a:pPr>
            <a:r>
              <a:t/>
            </a:r>
            <a:endParaRPr/>
          </a:p>
        </p:txBody>
      </p:sp>
      <p:sp>
        <p:nvSpPr>
          <p:cNvPr id="915" name="Google Shape;915;p5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Open Sans"/>
                <a:ea typeface="Open Sans"/>
                <a:cs typeface="Open Sans"/>
                <a:sym typeface="Open Sans"/>
              </a:rPr>
              <a:t>‹#›</a:t>
            </a:fld>
            <a:endParaRPr b="0" i="0" sz="1200" u="none" cap="none" strike="noStrike">
              <a:solidFill>
                <a:srgbClr val="000000"/>
              </a:solidFill>
              <a:latin typeface="Open Sans"/>
              <a:ea typeface="Open Sans"/>
              <a:cs typeface="Open Sans"/>
              <a:sym typeface="Open San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9" name="Shape 919"/>
        <p:cNvGrpSpPr/>
        <p:nvPr/>
      </p:nvGrpSpPr>
      <p:grpSpPr>
        <a:xfrm>
          <a:off x="0" y="0"/>
          <a:ext cx="0" cy="0"/>
          <a:chOff x="0" y="0"/>
          <a:chExt cx="0" cy="0"/>
        </a:xfrm>
      </p:grpSpPr>
      <p:sp>
        <p:nvSpPr>
          <p:cNvPr id="920" name="Google Shape;920;p5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1" name="Google Shape;921;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latin typeface="Calibri"/>
                <a:ea typeface="Calibri"/>
                <a:cs typeface="Calibri"/>
                <a:sym typeface="Calibri"/>
              </a:rPr>
              <a:t>Stephanie will talk slide 3 </a:t>
            </a:r>
            <a:endParaRPr/>
          </a:p>
        </p:txBody>
      </p:sp>
      <p:sp>
        <p:nvSpPr>
          <p:cNvPr id="922" name="Google Shape;922;p5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Open Sans"/>
                <a:ea typeface="Open Sans"/>
                <a:cs typeface="Open Sans"/>
                <a:sym typeface="Open Sans"/>
              </a:rPr>
              <a:t>‹#›</a:t>
            </a:fld>
            <a:endParaRPr b="0" i="0" sz="1200" u="none" cap="none" strike="noStrike">
              <a:solidFill>
                <a:srgbClr val="000000"/>
              </a:solidFill>
              <a:latin typeface="Open Sans"/>
              <a:ea typeface="Open Sans"/>
              <a:cs typeface="Open Sans"/>
              <a:sym typeface="Open San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6" name="Shape 926"/>
        <p:cNvGrpSpPr/>
        <p:nvPr/>
      </p:nvGrpSpPr>
      <p:grpSpPr>
        <a:xfrm>
          <a:off x="0" y="0"/>
          <a:ext cx="0" cy="0"/>
          <a:chOff x="0" y="0"/>
          <a:chExt cx="0" cy="0"/>
        </a:xfrm>
      </p:grpSpPr>
      <p:sp>
        <p:nvSpPr>
          <p:cNvPr id="927" name="Google Shape;927;p5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8" name="Google Shape;928;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latin typeface="Calibri"/>
                <a:ea typeface="Calibri"/>
                <a:cs typeface="Calibri"/>
                <a:sym typeface="Calibri"/>
              </a:rPr>
              <a:t>Chelsea: Many of you may be familiar with RAPN, the "Research Administrator Peer Network" sponsored by School of Medicine. CoPRA is similar to RAPN, but </a:t>
            </a:r>
            <a:r>
              <a:rPr lang="en-US">
                <a:latin typeface="Open Sans"/>
                <a:ea typeface="Open Sans"/>
                <a:cs typeface="Open Sans"/>
                <a:sym typeface="Open Sans"/>
              </a:rPr>
              <a:t>led by (and for) research administration professionals</a:t>
            </a:r>
            <a:endParaRPr/>
          </a:p>
          <a:p>
            <a:pPr indent="-298450" lvl="0" marL="457200" rtl="0" algn="l">
              <a:lnSpc>
                <a:spcPct val="100000"/>
              </a:lnSpc>
              <a:spcBef>
                <a:spcPts val="0"/>
              </a:spcBef>
              <a:spcAft>
                <a:spcPts val="0"/>
              </a:spcAft>
              <a:buSzPts val="1100"/>
              <a:buChar char="●"/>
            </a:pPr>
            <a:r>
              <a:rPr lang="en-US">
                <a:latin typeface="Open Sans"/>
                <a:ea typeface="Open Sans"/>
                <a:cs typeface="Open Sans"/>
                <a:sym typeface="Open Sans"/>
              </a:rPr>
              <a:t>in the academy. The community will take many forms. There will be a teams channel for more casual conversation and discussions. We'll send out announcements on the MRAM listserv and will post meeting and workshop information on a Trumba calendar. </a:t>
            </a:r>
            <a:r>
              <a:rPr lang="en-US">
                <a:latin typeface="Calibri"/>
                <a:ea typeface="Calibri"/>
                <a:cs typeface="Calibri"/>
                <a:sym typeface="Calibri"/>
              </a:rPr>
              <a:t>We've created a community needs survey (more on next slide) to gather feedback for live meetings/workshops. We also have a website which will contain all this information. </a:t>
            </a:r>
            <a:br>
              <a:rPr lang="en-US">
                <a:latin typeface="Calibri"/>
                <a:ea typeface="Calibri"/>
                <a:cs typeface="Calibri"/>
                <a:sym typeface="Calibri"/>
              </a:rPr>
            </a:br>
            <a:r>
              <a:rPr lang="en-US">
                <a:latin typeface="Calibri"/>
                <a:ea typeface="Calibri"/>
                <a:cs typeface="Calibri"/>
                <a:sym typeface="Calibri"/>
              </a:rPr>
              <a:t>Post link to Teams channel, and link to website, link to trumba calendar</a:t>
            </a:r>
            <a:endParaRPr/>
          </a:p>
        </p:txBody>
      </p:sp>
      <p:sp>
        <p:nvSpPr>
          <p:cNvPr id="929" name="Google Shape;929;p5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Open Sans"/>
                <a:ea typeface="Open Sans"/>
                <a:cs typeface="Open Sans"/>
                <a:sym typeface="Open Sans"/>
              </a:rPr>
              <a:t>‹#›</a:t>
            </a:fld>
            <a:endParaRPr b="0" i="0" sz="1200" u="none" cap="none" strike="noStrike">
              <a:solidFill>
                <a:srgbClr val="000000"/>
              </a:solidFill>
              <a:latin typeface="Open Sans"/>
              <a:ea typeface="Open Sans"/>
              <a:cs typeface="Open Sans"/>
              <a:sym typeface="Open San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3" name="Shape 933"/>
        <p:cNvGrpSpPr/>
        <p:nvPr/>
      </p:nvGrpSpPr>
      <p:grpSpPr>
        <a:xfrm>
          <a:off x="0" y="0"/>
          <a:ext cx="0" cy="0"/>
          <a:chOff x="0" y="0"/>
          <a:chExt cx="0" cy="0"/>
        </a:xfrm>
      </p:grpSpPr>
      <p:sp>
        <p:nvSpPr>
          <p:cNvPr id="934" name="Google Shape;934;p5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5" name="Google Shape;935;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latin typeface="Open Sans"/>
                <a:ea typeface="Open Sans"/>
                <a:cs typeface="Open Sans"/>
                <a:sym typeface="Open Sans"/>
              </a:rPr>
              <a:t>The first step – we need your help! Please complete the (very brief) community needs survey by 5/16. it's a short turnaround time, but let's be honest - if we wait too long you won't complete it. Maybe take a pause right now to complete the survey? The faster you fill out the survey the more timely we can choose topics and really start up the community – as you can see, the first meeting will be determined by the survey results. You don't have to answer all the questions. CoPRA team will collate results and will send out more details using the MRAM listserv and Teams channel. </a:t>
            </a:r>
            <a:endParaRPr/>
          </a:p>
        </p:txBody>
      </p:sp>
      <p:sp>
        <p:nvSpPr>
          <p:cNvPr id="936" name="Google Shape;936;p5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Open Sans"/>
                <a:ea typeface="Open Sans"/>
                <a:cs typeface="Open Sans"/>
                <a:sym typeface="Open Sans"/>
              </a:rPr>
              <a:t>‹#›</a:t>
            </a:fld>
            <a:endParaRPr b="0" i="0" sz="1200" u="none" cap="none" strike="noStrike">
              <a:solidFill>
                <a:srgbClr val="000000"/>
              </a:solidFill>
              <a:latin typeface="Open Sans"/>
              <a:ea typeface="Open Sans"/>
              <a:cs typeface="Open Sans"/>
              <a:sym typeface="Open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5.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23.png"/><Relationship Id="rId4" Type="http://schemas.openxmlformats.org/officeDocument/2006/relationships/image" Target="../media/image1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3.png"/><Relationship Id="rId3"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3.png"/><Relationship Id="rId3"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 Id="rId3"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 Id="rId3" Type="http://schemas.openxmlformats.org/officeDocument/2006/relationships/image" Target="../media/image10.png"/><Relationship Id="rId4" Type="http://schemas.openxmlformats.org/officeDocument/2006/relationships/image" Target="../media/image1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23.png"/><Relationship Id="rId4" Type="http://schemas.openxmlformats.org/officeDocument/2006/relationships/image" Target="../media/image1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3.png"/><Relationship Id="rId3"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3.png"/><Relationship Id="rId3"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3.png"/><Relationship Id="rId3" Type="http://schemas.openxmlformats.org/officeDocument/2006/relationships/image" Target="../media/image32.png"/><Relationship Id="rId4" Type="http://schemas.openxmlformats.org/officeDocument/2006/relationships/image" Target="../media/image1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3.png"/><Relationship Id="rId3" Type="http://schemas.openxmlformats.org/officeDocument/2006/relationships/image" Target="../media/image11.png"/><Relationship Id="rId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3.png"/><Relationship Id="rId3" Type="http://schemas.openxmlformats.org/officeDocument/2006/relationships/image" Target="../media/image1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3.png"/><Relationship Id="rId3" Type="http://schemas.openxmlformats.org/officeDocument/2006/relationships/image" Target="../media/image1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3.png"/><Relationship Id="rId3" Type="http://schemas.openxmlformats.org/officeDocument/2006/relationships/image" Target="../media/image1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3.png"/><Relationship Id="rId3" Type="http://schemas.openxmlformats.org/officeDocument/2006/relationships/image" Target="../media/image18.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3.png"/><Relationship Id="rId3" Type="http://schemas.openxmlformats.org/officeDocument/2006/relationships/image" Target="../media/image2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3.png"/><Relationship Id="rId3" Type="http://schemas.openxmlformats.org/officeDocument/2006/relationships/image" Target="../media/image20.png"/><Relationship Id="rId4" Type="http://schemas.openxmlformats.org/officeDocument/2006/relationships/image" Target="../media/image2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3.png"/><Relationship Id="rId3" Type="http://schemas.openxmlformats.org/officeDocument/2006/relationships/image" Target="../media/image18.png"/><Relationship Id="rId4" Type="http://schemas.openxmlformats.org/officeDocument/2006/relationships/image" Target="../media/image2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3.png"/><Relationship Id="rId3" Type="http://schemas.openxmlformats.org/officeDocument/2006/relationships/image" Target="../media/image18.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4.png"/><Relationship Id="rId3" Type="http://schemas.openxmlformats.org/officeDocument/2006/relationships/image" Target="../media/image23.png"/><Relationship Id="rId4" Type="http://schemas.openxmlformats.org/officeDocument/2006/relationships/image" Target="../media/image26.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3.png"/><Relationship Id="rId3" Type="http://schemas.openxmlformats.org/officeDocument/2006/relationships/image" Target="../media/image3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4.png"/><Relationship Id="rId3" Type="http://schemas.openxmlformats.org/officeDocument/2006/relationships/image" Target="../media/image3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3.png"/><Relationship Id="rId3" Type="http://schemas.openxmlformats.org/officeDocument/2006/relationships/image" Target="../media/image3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8.png"/><Relationship Id="rId3" Type="http://schemas.openxmlformats.org/officeDocument/2006/relationships/image" Target="../media/image3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8.png"/><Relationship Id="rId3" Type="http://schemas.openxmlformats.org/officeDocument/2006/relationships/image" Target="../media/image37.png"/><Relationship Id="rId4" Type="http://schemas.openxmlformats.org/officeDocument/2006/relationships/image" Target="../media/image26.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7.png"/><Relationship Id="rId3" Type="http://schemas.openxmlformats.org/officeDocument/2006/relationships/image" Target="../media/image31.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7.png"/><Relationship Id="rId3" Type="http://schemas.openxmlformats.org/officeDocument/2006/relationships/image" Target="../media/image3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3.png"/><Relationship Id="rId3" Type="http://schemas.openxmlformats.org/officeDocument/2006/relationships/image" Target="../media/image38.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5.png"/><Relationship Id="rId3" Type="http://schemas.openxmlformats.org/officeDocument/2006/relationships/image" Target="../media/image3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5.png"/><Relationship Id="rId3" Type="http://schemas.openxmlformats.org/officeDocument/2006/relationships/image" Target="../media/image6.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43.jpg"/><Relationship Id="rId3" Type="http://schemas.openxmlformats.org/officeDocument/2006/relationships/image" Target="../media/image46.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4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41.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44.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44.png"/><Relationship Id="rId3" Type="http://schemas.openxmlformats.org/officeDocument/2006/relationships/image" Target="../media/image39.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44.png"/><Relationship Id="rId3" Type="http://schemas.openxmlformats.org/officeDocument/2006/relationships/image" Target="../media/image39.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44.png"/><Relationship Id="rId3" Type="http://schemas.openxmlformats.org/officeDocument/2006/relationships/image" Target="../media/image39.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44.png"/><Relationship Id="rId3" Type="http://schemas.openxmlformats.org/officeDocument/2006/relationships/image" Target="../media/image3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44.png"/><Relationship Id="rId3" Type="http://schemas.openxmlformats.org/officeDocument/2006/relationships/image" Target="../media/image39.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44.png"/><Relationship Id="rId3" Type="http://schemas.openxmlformats.org/officeDocument/2006/relationships/image" Target="../media/image39.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44.png"/><Relationship Id="rId3" Type="http://schemas.openxmlformats.org/officeDocument/2006/relationships/image" Target="../media/image39.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44.png"/><Relationship Id="rId3" Type="http://schemas.openxmlformats.org/officeDocument/2006/relationships/image" Target="../media/image39.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44.png"/><Relationship Id="rId3" Type="http://schemas.openxmlformats.org/officeDocument/2006/relationships/image" Target="../media/image39.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44.png"/><Relationship Id="rId3" Type="http://schemas.openxmlformats.org/officeDocument/2006/relationships/image" Target="../media/image39.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44.png"/><Relationship Id="rId3" Type="http://schemas.openxmlformats.org/officeDocument/2006/relationships/image" Target="../media/image39.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44.png"/><Relationship Id="rId3" Type="http://schemas.openxmlformats.org/officeDocument/2006/relationships/image" Target="../media/image39.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44.png"/><Relationship Id="rId3" Type="http://schemas.openxmlformats.org/officeDocument/2006/relationships/image" Target="../media/image3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2130425"/>
            <a:ext cx="7772400" cy="1470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3" name="Google Shape;13;p2"/>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4" name="Google Shape;14;p2"/>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2"/>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70" name="Google Shape;70;p11"/>
          <p:cNvSpPr txBox="1"/>
          <p:nvPr>
            <p:ph idx="1" type="body"/>
          </p:nvPr>
        </p:nvSpPr>
        <p:spPr>
          <a:xfrm rot="5400000">
            <a:off x="2308950" y="-251550"/>
            <a:ext cx="4526100" cy="82296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1" name="Google Shape;71;p11"/>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11"/>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1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50" y="2171688"/>
            <a:ext cx="5851500" cy="20574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76" name="Google Shape;76;p12"/>
          <p:cNvSpPr txBox="1"/>
          <p:nvPr>
            <p:ph idx="1" type="body"/>
          </p:nvPr>
        </p:nvSpPr>
        <p:spPr>
          <a:xfrm rot="5400000">
            <a:off x="541350" y="190488"/>
            <a:ext cx="5851500" cy="60198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Google Shape;77;p12"/>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12"/>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1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81" name="Shape 81"/>
        <p:cNvGrpSpPr/>
        <p:nvPr/>
      </p:nvGrpSpPr>
      <p:grpSpPr>
        <a:xfrm>
          <a:off x="0" y="0"/>
          <a:ext cx="0" cy="0"/>
          <a:chOff x="0" y="0"/>
          <a:chExt cx="0" cy="0"/>
        </a:xfrm>
      </p:grpSpPr>
      <p:sp>
        <p:nvSpPr>
          <p:cNvPr id="82" name="Google Shape;82;p14"/>
          <p:cNvSpPr txBox="1"/>
          <p:nvPr>
            <p:ph idx="1" type="body"/>
          </p:nvPr>
        </p:nvSpPr>
        <p:spPr>
          <a:xfrm>
            <a:off x="671757" y="371510"/>
            <a:ext cx="8184662" cy="991998"/>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3" name="Google Shape;83;p14"/>
          <p:cNvSpPr txBox="1"/>
          <p:nvPr>
            <p:ph idx="2" type="body"/>
          </p:nvPr>
        </p:nvSpPr>
        <p:spPr>
          <a:xfrm>
            <a:off x="659305" y="1736725"/>
            <a:ext cx="8196210" cy="4015497"/>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0"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Open Sans"/>
              <a:buChar char="–"/>
              <a:defRPr b="0"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0"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Open Sans"/>
              <a:buChar char="–"/>
              <a:defRPr b="0"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0"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84" name="Google Shape;84;p14"/>
          <p:cNvPicPr preferRelativeResize="0"/>
          <p:nvPr/>
        </p:nvPicPr>
        <p:blipFill rotWithShape="1">
          <a:blip r:embed="rId2">
            <a:alphaModFix/>
          </a:blip>
          <a:srcRect b="0" l="0" r="0" t="0"/>
          <a:stretch/>
        </p:blipFill>
        <p:spPr>
          <a:xfrm>
            <a:off x="7448139" y="5949410"/>
            <a:ext cx="1368171" cy="923452"/>
          </a:xfrm>
          <a:prstGeom prst="rect">
            <a:avLst/>
          </a:prstGeom>
          <a:noFill/>
          <a:ln>
            <a:noFill/>
          </a:ln>
        </p:spPr>
      </p:pic>
      <p:pic>
        <p:nvPicPr>
          <p:cNvPr descr="Bar_RtAngle_7502_RGB.png" id="85" name="Google Shape;85;p14"/>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86" name="Shape 86"/>
        <p:cNvGrpSpPr/>
        <p:nvPr/>
      </p:nvGrpSpPr>
      <p:grpSpPr>
        <a:xfrm>
          <a:off x="0" y="0"/>
          <a:ext cx="0" cy="0"/>
          <a:chOff x="0" y="0"/>
          <a:chExt cx="0" cy="0"/>
        </a:xfrm>
      </p:grpSpPr>
      <p:sp>
        <p:nvSpPr>
          <p:cNvPr id="87" name="Google Shape;87;p15"/>
          <p:cNvSpPr txBox="1"/>
          <p:nvPr>
            <p:ph idx="1" type="body"/>
          </p:nvPr>
        </p:nvSpPr>
        <p:spPr>
          <a:xfrm>
            <a:off x="671757" y="1167124"/>
            <a:ext cx="6972300" cy="2641756"/>
          </a:xfrm>
          <a:prstGeom prst="rect">
            <a:avLst/>
          </a:prstGeom>
          <a:noFill/>
          <a:ln>
            <a:noFill/>
          </a:ln>
        </p:spPr>
        <p:txBody>
          <a:bodyPr anchorCtr="0" anchor="b" bIns="91425" lIns="91425" spcFirstLastPara="1" rIns="91425" wrap="square" tIns="91425">
            <a:noAutofit/>
          </a:bodyPr>
          <a:lstStyle>
            <a:lvl1pPr indent="-546100" lvl="0" marL="457200" marR="0" rtl="0" algn="l">
              <a:lnSpc>
                <a:spcPct val="100000"/>
              </a:lnSpc>
              <a:spcBef>
                <a:spcPts val="1000"/>
              </a:spcBef>
              <a:spcAft>
                <a:spcPts val="0"/>
              </a:spcAft>
              <a:buClr>
                <a:srgbClr val="4B2E83"/>
              </a:buClr>
              <a:buSzPts val="5000"/>
              <a:buFont typeface="Arial"/>
              <a:buChar char="●"/>
              <a:defRPr b="0" i="0" sz="5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88" name="Google Shape;88;p15"/>
          <p:cNvPicPr preferRelativeResize="0"/>
          <p:nvPr/>
        </p:nvPicPr>
        <p:blipFill rotWithShape="1">
          <a:blip r:embed="rId2">
            <a:alphaModFix/>
          </a:blip>
          <a:srcRect b="0" l="0" r="0" t="0"/>
          <a:stretch/>
        </p:blipFill>
        <p:spPr>
          <a:xfrm>
            <a:off x="7448139" y="5949410"/>
            <a:ext cx="1368171" cy="923452"/>
          </a:xfrm>
          <a:prstGeom prst="rect">
            <a:avLst/>
          </a:prstGeom>
          <a:noFill/>
          <a:ln>
            <a:noFill/>
          </a:ln>
        </p:spPr>
      </p:pic>
      <p:pic>
        <p:nvPicPr>
          <p:cNvPr descr="Wordmark_center_Purple_HEX.png" id="89" name="Google Shape;89;p15"/>
          <p:cNvPicPr preferRelativeResize="0"/>
          <p:nvPr/>
        </p:nvPicPr>
        <p:blipFill rotWithShape="1">
          <a:blip r:embed="rId3">
            <a:alphaModFix/>
          </a:blip>
          <a:srcRect b="0" l="0" r="0" t="0"/>
          <a:stretch/>
        </p:blipFill>
        <p:spPr>
          <a:xfrm>
            <a:off x="792039" y="6487457"/>
            <a:ext cx="2407146" cy="163360"/>
          </a:xfrm>
          <a:prstGeom prst="rect">
            <a:avLst/>
          </a:prstGeom>
          <a:noFill/>
          <a:ln>
            <a:noFill/>
          </a:ln>
        </p:spPr>
      </p:pic>
      <p:pic>
        <p:nvPicPr>
          <p:cNvPr descr="Bar_RtAngle_7502_RGB.png" id="90" name="Google Shape;90;p15"/>
          <p:cNvPicPr preferRelativeResize="0"/>
          <p:nvPr/>
        </p:nvPicPr>
        <p:blipFill rotWithShape="1">
          <a:blip r:embed="rId4">
            <a:alphaModFix/>
          </a:blip>
          <a:srcRect b="0" l="0" r="0" t="0"/>
          <a:stretch/>
        </p:blipFill>
        <p:spPr>
          <a:xfrm>
            <a:off x="813587" y="4006085"/>
            <a:ext cx="2264487" cy="11276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91" name="Shape 91"/>
        <p:cNvGrpSpPr/>
        <p:nvPr/>
      </p:nvGrpSpPr>
      <p:grpSpPr>
        <a:xfrm>
          <a:off x="0" y="0"/>
          <a:ext cx="0" cy="0"/>
          <a:chOff x="0" y="0"/>
          <a:chExt cx="0" cy="0"/>
        </a:xfrm>
      </p:grpSpPr>
      <p:sp>
        <p:nvSpPr>
          <p:cNvPr id="92" name="Google Shape;92;p16"/>
          <p:cNvSpPr txBox="1"/>
          <p:nvPr>
            <p:ph idx="1" type="body"/>
          </p:nvPr>
        </p:nvSpPr>
        <p:spPr>
          <a:xfrm>
            <a:off x="671757" y="371510"/>
            <a:ext cx="8184662" cy="991998"/>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3" name="Google Shape;93;p16"/>
          <p:cNvSpPr txBox="1"/>
          <p:nvPr>
            <p:ph idx="2" type="body"/>
          </p:nvPr>
        </p:nvSpPr>
        <p:spPr>
          <a:xfrm>
            <a:off x="659305" y="2320239"/>
            <a:ext cx="8197114" cy="3810086"/>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4" name="Google Shape;94;p16"/>
          <p:cNvSpPr txBox="1"/>
          <p:nvPr>
            <p:ph idx="3" type="body"/>
          </p:nvPr>
        </p:nvSpPr>
        <p:spPr>
          <a:xfrm>
            <a:off x="671757" y="1730667"/>
            <a:ext cx="8184662" cy="411171"/>
          </a:xfrm>
          <a:prstGeom prst="rect">
            <a:avLst/>
          </a:prstGeom>
          <a:noFill/>
          <a:ln>
            <a:noFill/>
          </a:ln>
        </p:spPr>
        <p:txBody>
          <a:bodyPr anchorCtr="0" anchor="t" bIns="91425" lIns="91425" spcFirstLastPara="1" rIns="91425" wrap="square" tIns="91425">
            <a:noAutofit/>
          </a:bodyPr>
          <a:lstStyle>
            <a:lvl1pPr indent="-381000" lvl="0" marL="457200" marR="0" rtl="0" algn="l">
              <a:lnSpc>
                <a:spcPct val="90000"/>
              </a:lnSpc>
              <a:spcBef>
                <a:spcPts val="480"/>
              </a:spcBef>
              <a:spcAft>
                <a:spcPts val="0"/>
              </a:spcAft>
              <a:buClr>
                <a:srgbClr val="4B2E83"/>
              </a:buClr>
              <a:buSzPts val="2400"/>
              <a:buFont typeface="Arial"/>
              <a:buChar char="●"/>
              <a:defRPr b="0" i="0" sz="24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95" name="Google Shape;95;p16"/>
          <p:cNvPicPr preferRelativeResize="0"/>
          <p:nvPr/>
        </p:nvPicPr>
        <p:blipFill rotWithShape="1">
          <a:blip r:embed="rId2">
            <a:alphaModFix/>
          </a:blip>
          <a:srcRect b="0" l="0" r="0" t="0"/>
          <a:stretch/>
        </p:blipFill>
        <p:spPr>
          <a:xfrm>
            <a:off x="6382155" y="6487457"/>
            <a:ext cx="2407146" cy="163360"/>
          </a:xfrm>
          <a:prstGeom prst="rect">
            <a:avLst/>
          </a:prstGeom>
          <a:noFill/>
          <a:ln>
            <a:noFill/>
          </a:ln>
        </p:spPr>
      </p:pic>
      <p:pic>
        <p:nvPicPr>
          <p:cNvPr descr="Bar_RtAngle_7502_RGB.png" id="96" name="Google Shape;96;p16"/>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spTree>
      <p:nvGrpSpPr>
        <p:cNvPr id="97" name="Shape 97"/>
        <p:cNvGrpSpPr/>
        <p:nvPr/>
      </p:nvGrpSpPr>
      <p:grpSpPr>
        <a:xfrm>
          <a:off x="0" y="0"/>
          <a:ext cx="0" cy="0"/>
          <a:chOff x="0" y="0"/>
          <a:chExt cx="0" cy="0"/>
        </a:xfrm>
      </p:grpSpPr>
      <p:sp>
        <p:nvSpPr>
          <p:cNvPr id="98" name="Google Shape;98;p17"/>
          <p:cNvSpPr/>
          <p:nvPr>
            <p:ph idx="2" type="chart"/>
          </p:nvPr>
        </p:nvSpPr>
        <p:spPr>
          <a:xfrm>
            <a:off x="766763" y="1736725"/>
            <a:ext cx="8021637" cy="4432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480"/>
              </a:spcBef>
              <a:spcAft>
                <a:spcPts val="0"/>
              </a:spcAft>
              <a:buClr>
                <a:srgbClr val="999999"/>
              </a:buClr>
              <a:buSzPts val="2400"/>
              <a:buFont typeface="Arial"/>
              <a:buNone/>
              <a:defRPr b="0" i="1" sz="2400" u="none" cap="none" strike="noStrike">
                <a:solidFill>
                  <a:srgbClr val="999999"/>
                </a:solidFill>
                <a:latin typeface="Open Sans Light"/>
                <a:ea typeface="Open Sans Light"/>
                <a:cs typeface="Open Sans Light"/>
                <a:sym typeface="Open Sans Light"/>
              </a:defRPr>
            </a:lvl1pPr>
            <a:lvl2pPr lvl="1"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9" name="Google Shape;99;p17"/>
          <p:cNvSpPr txBox="1"/>
          <p:nvPr>
            <p:ph idx="1" type="body"/>
          </p:nvPr>
        </p:nvSpPr>
        <p:spPr>
          <a:xfrm>
            <a:off x="671757" y="371510"/>
            <a:ext cx="8184662" cy="991998"/>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100" name="Google Shape;100;p17"/>
          <p:cNvPicPr preferRelativeResize="0"/>
          <p:nvPr/>
        </p:nvPicPr>
        <p:blipFill rotWithShape="1">
          <a:blip r:embed="rId2">
            <a:alphaModFix/>
          </a:blip>
          <a:srcRect b="0" l="0" r="0" t="0"/>
          <a:stretch/>
        </p:blipFill>
        <p:spPr>
          <a:xfrm>
            <a:off x="6363105" y="6487457"/>
            <a:ext cx="2407146" cy="163360"/>
          </a:xfrm>
          <a:prstGeom prst="rect">
            <a:avLst/>
          </a:prstGeom>
          <a:noFill/>
          <a:ln>
            <a:noFill/>
          </a:ln>
        </p:spPr>
      </p:pic>
      <p:pic>
        <p:nvPicPr>
          <p:cNvPr descr="Bar_RtAngle_7502_RGB.png" id="101" name="Google Shape;101;p17"/>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4B2E83"/>
        </a:solidFill>
      </p:bgPr>
    </p:bg>
    <p:spTree>
      <p:nvGrpSpPr>
        <p:cNvPr id="103" name="Shape 103"/>
        <p:cNvGrpSpPr/>
        <p:nvPr/>
      </p:nvGrpSpPr>
      <p:grpSpPr>
        <a:xfrm>
          <a:off x="0" y="0"/>
          <a:ext cx="0" cy="0"/>
          <a:chOff x="0" y="0"/>
          <a:chExt cx="0" cy="0"/>
        </a:xfrm>
      </p:grpSpPr>
      <p:pic>
        <p:nvPicPr>
          <p:cNvPr descr="UW_W Logo_White.png" id="104" name="Google Shape;104;p19"/>
          <p:cNvPicPr preferRelativeResize="0"/>
          <p:nvPr/>
        </p:nvPicPr>
        <p:blipFill rotWithShape="1">
          <a:blip r:embed="rId2">
            <a:alphaModFix/>
          </a:blip>
          <a:srcRect b="0" l="0" r="0" t="0"/>
          <a:stretch/>
        </p:blipFill>
        <p:spPr>
          <a:xfrm>
            <a:off x="7445815" y="5945854"/>
            <a:ext cx="1371600" cy="923544"/>
          </a:xfrm>
          <a:prstGeom prst="rect">
            <a:avLst/>
          </a:prstGeom>
          <a:noFill/>
          <a:ln>
            <a:noFill/>
          </a:ln>
        </p:spPr>
      </p:pic>
      <p:pic>
        <p:nvPicPr>
          <p:cNvPr id="105" name="Google Shape;105;p19"/>
          <p:cNvPicPr preferRelativeResize="0"/>
          <p:nvPr/>
        </p:nvPicPr>
        <p:blipFill rotWithShape="1">
          <a:blip r:embed="rId3">
            <a:alphaModFix/>
          </a:blip>
          <a:srcRect b="0" l="0" r="0" t="0"/>
          <a:stretch/>
        </p:blipFill>
        <p:spPr>
          <a:xfrm>
            <a:off x="677334" y="6354234"/>
            <a:ext cx="2540000" cy="266700"/>
          </a:xfrm>
          <a:prstGeom prst="rect">
            <a:avLst/>
          </a:prstGeom>
          <a:noFill/>
          <a:ln>
            <a:noFill/>
          </a:ln>
        </p:spPr>
      </p:pic>
      <p:sp>
        <p:nvSpPr>
          <p:cNvPr id="106" name="Google Shape;106;p19"/>
          <p:cNvSpPr txBox="1"/>
          <p:nvPr>
            <p:ph idx="1" type="body"/>
          </p:nvPr>
        </p:nvSpPr>
        <p:spPr>
          <a:xfrm>
            <a:off x="671757" y="1179824"/>
            <a:ext cx="6972300" cy="2641756"/>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100000"/>
              </a:lnSpc>
              <a:spcBef>
                <a:spcPts val="1000"/>
              </a:spcBef>
              <a:spcAft>
                <a:spcPts val="0"/>
              </a:spcAft>
              <a:buClr>
                <a:schemeClr val="accent3"/>
              </a:buClr>
              <a:buSzPts val="5000"/>
              <a:buFont typeface="Arial"/>
              <a:buNone/>
              <a:defRPr b="0" i="0" sz="5000" u="none" cap="none" strike="noStrike">
                <a:solidFill>
                  <a:schemeClr val="accent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107" name="Google Shape;107;p19"/>
          <p:cNvPicPr preferRelativeResize="0"/>
          <p:nvPr/>
        </p:nvPicPr>
        <p:blipFill rotWithShape="1">
          <a:blip r:embed="rId4">
            <a:alphaModFix/>
          </a:blip>
          <a:srcRect b="0" l="0" r="0" t="0"/>
          <a:stretch/>
        </p:blipFill>
        <p:spPr>
          <a:xfrm>
            <a:off x="813587" y="4006085"/>
            <a:ext cx="2284303" cy="11277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108" name="Shape 108"/>
        <p:cNvGrpSpPr/>
        <p:nvPr/>
      </p:nvGrpSpPr>
      <p:grpSpPr>
        <a:xfrm>
          <a:off x="0" y="0"/>
          <a:ext cx="0" cy="0"/>
          <a:chOff x="0" y="0"/>
          <a:chExt cx="0" cy="0"/>
        </a:xfrm>
      </p:grpSpPr>
      <p:sp>
        <p:nvSpPr>
          <p:cNvPr id="109" name="Google Shape;109;p20"/>
          <p:cNvSpPr txBox="1"/>
          <p:nvPr>
            <p:ph idx="1" type="body"/>
          </p:nvPr>
        </p:nvSpPr>
        <p:spPr>
          <a:xfrm>
            <a:off x="671757" y="371510"/>
            <a:ext cx="8184662" cy="991998"/>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FFFFFF"/>
              </a:buClr>
              <a:buSzPts val="3000"/>
              <a:buFont typeface="Arial"/>
              <a:buNone/>
              <a:defRPr b="0" i="0" sz="3000" u="none" cap="none" strike="noStrike">
                <a:solidFill>
                  <a:srgbClr val="FFFFFF"/>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110" name="Google Shape;110;p20"/>
          <p:cNvSpPr txBox="1"/>
          <p:nvPr>
            <p:ph idx="2" type="body"/>
          </p:nvPr>
        </p:nvSpPr>
        <p:spPr>
          <a:xfrm>
            <a:off x="659305" y="2320239"/>
            <a:ext cx="8197114" cy="3810086"/>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FFFFFF"/>
              </a:buClr>
              <a:buSzPts val="2400"/>
              <a:buFont typeface="Merriweather Sans"/>
              <a:buChar char="&gt;"/>
              <a:defRPr b="1" i="0" sz="2400" u="none" cap="none" strike="noStrike">
                <a:solidFill>
                  <a:srgbClr val="FFFFFF"/>
                </a:solidFill>
                <a:latin typeface="Open Sans"/>
                <a:ea typeface="Open Sans"/>
                <a:cs typeface="Open Sans"/>
                <a:sym typeface="Open Sans"/>
              </a:defRPr>
            </a:lvl1pPr>
            <a:lvl2pPr indent="-355600" lvl="1" marL="914400" marR="0" rtl="0" algn="l">
              <a:spcBef>
                <a:spcPts val="400"/>
              </a:spcBef>
              <a:spcAft>
                <a:spcPts val="0"/>
              </a:spcAft>
              <a:buClr>
                <a:srgbClr val="FFFFFF"/>
              </a:buClr>
              <a:buSzPts val="2000"/>
              <a:buFont typeface="Arial"/>
              <a:buChar char="–"/>
              <a:defRPr b="1" i="0" sz="2000" u="none" cap="none" strike="noStrike">
                <a:solidFill>
                  <a:srgbClr val="FFFFFF"/>
                </a:solidFill>
                <a:latin typeface="Open Sans"/>
                <a:ea typeface="Open Sans"/>
                <a:cs typeface="Open Sans"/>
                <a:sym typeface="Open Sans"/>
              </a:defRPr>
            </a:lvl2pPr>
            <a:lvl3pPr indent="-342900" lvl="2" marL="1371600" marR="0" rtl="0" algn="l">
              <a:spcBef>
                <a:spcPts val="360"/>
              </a:spcBef>
              <a:spcAft>
                <a:spcPts val="0"/>
              </a:spcAft>
              <a:buClr>
                <a:srgbClr val="FFFFFF"/>
              </a:buClr>
              <a:buSzPts val="1800"/>
              <a:buFont typeface="Merriweather Sans"/>
              <a:buChar char="&gt;"/>
              <a:defRPr b="1" i="0" sz="1800" u="none" cap="none" strike="noStrike">
                <a:solidFill>
                  <a:srgbClr val="FFFFFF"/>
                </a:solidFill>
                <a:latin typeface="Open Sans"/>
                <a:ea typeface="Open Sans"/>
                <a:cs typeface="Open Sans"/>
                <a:sym typeface="Open Sans"/>
              </a:defRPr>
            </a:lvl3pPr>
            <a:lvl4pPr indent="-330200" lvl="3" marL="1828800" marR="0" rtl="0" algn="l">
              <a:spcBef>
                <a:spcPts val="320"/>
              </a:spcBef>
              <a:spcAft>
                <a:spcPts val="0"/>
              </a:spcAft>
              <a:buClr>
                <a:srgbClr val="FFFFFF"/>
              </a:buClr>
              <a:buSzPts val="1600"/>
              <a:buFont typeface="Arial"/>
              <a:buChar char="–"/>
              <a:defRPr b="1" i="0" sz="1600" u="none" cap="none" strike="noStrike">
                <a:solidFill>
                  <a:srgbClr val="FFFFFF"/>
                </a:solidFill>
                <a:latin typeface="Open Sans"/>
                <a:ea typeface="Open Sans"/>
                <a:cs typeface="Open Sans"/>
                <a:sym typeface="Open Sans"/>
              </a:defRPr>
            </a:lvl4pPr>
            <a:lvl5pPr indent="-317500" lvl="4" marL="2286000" marR="0" rtl="0" algn="l">
              <a:spcBef>
                <a:spcPts val="280"/>
              </a:spcBef>
              <a:spcAft>
                <a:spcPts val="0"/>
              </a:spcAft>
              <a:buClr>
                <a:srgbClr val="FFFFFF"/>
              </a:buClr>
              <a:buSzPts val="1400"/>
              <a:buFont typeface="Merriweather Sans"/>
              <a:buChar char="&gt;"/>
              <a:defRPr b="1" i="0" sz="1400" u="none" cap="none" strike="noStrike">
                <a:solidFill>
                  <a:srgbClr val="FFFFFF"/>
                </a:solidFill>
                <a:latin typeface="Open Sans"/>
                <a:ea typeface="Open Sans"/>
                <a:cs typeface="Open Sans"/>
                <a:sym typeface="Open Sans"/>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111" name="Google Shape;111;p20"/>
          <p:cNvSpPr txBox="1"/>
          <p:nvPr>
            <p:ph idx="3" type="body"/>
          </p:nvPr>
        </p:nvSpPr>
        <p:spPr>
          <a:xfrm>
            <a:off x="671757" y="1730667"/>
            <a:ext cx="8184662" cy="4111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id="112" name="Google Shape;112;p20"/>
          <p:cNvPicPr preferRelativeResize="0"/>
          <p:nvPr/>
        </p:nvPicPr>
        <p:blipFill rotWithShape="1">
          <a:blip r:embed="rId2">
            <a:alphaModFix/>
          </a:blip>
          <a:srcRect b="0" l="0" r="0" t="0"/>
          <a:stretch/>
        </p:blipFill>
        <p:spPr>
          <a:xfrm>
            <a:off x="6248401" y="6354234"/>
            <a:ext cx="2540000" cy="266700"/>
          </a:xfrm>
          <a:prstGeom prst="rect">
            <a:avLst/>
          </a:prstGeom>
          <a:noFill/>
          <a:ln>
            <a:noFill/>
          </a:ln>
        </p:spPr>
      </p:pic>
      <p:pic>
        <p:nvPicPr>
          <p:cNvPr descr="Bar_RtAngle_7502_RGB.png" id="113" name="Google Shape;113;p20"/>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bg>
      <p:bgPr>
        <a:solidFill>
          <a:srgbClr val="4B2E83"/>
        </a:solidFill>
      </p:bgPr>
    </p:bg>
    <p:spTree>
      <p:nvGrpSpPr>
        <p:cNvPr id="114" name="Shape 114"/>
        <p:cNvGrpSpPr/>
        <p:nvPr/>
      </p:nvGrpSpPr>
      <p:grpSpPr>
        <a:xfrm>
          <a:off x="0" y="0"/>
          <a:ext cx="0" cy="0"/>
          <a:chOff x="0" y="0"/>
          <a:chExt cx="0" cy="0"/>
        </a:xfrm>
      </p:grpSpPr>
      <p:pic>
        <p:nvPicPr>
          <p:cNvPr descr="UW_W Logo_White.png" id="115" name="Google Shape;115;p21"/>
          <p:cNvPicPr preferRelativeResize="0"/>
          <p:nvPr/>
        </p:nvPicPr>
        <p:blipFill rotWithShape="1">
          <a:blip r:embed="rId2">
            <a:alphaModFix/>
          </a:blip>
          <a:srcRect b="0" l="0" r="0" t="0"/>
          <a:stretch/>
        </p:blipFill>
        <p:spPr>
          <a:xfrm>
            <a:off x="7445815" y="5945854"/>
            <a:ext cx="1371600" cy="923544"/>
          </a:xfrm>
          <a:prstGeom prst="rect">
            <a:avLst/>
          </a:prstGeom>
          <a:noFill/>
          <a:ln>
            <a:noFill/>
          </a:ln>
        </p:spPr>
      </p:pic>
      <p:sp>
        <p:nvSpPr>
          <p:cNvPr id="116" name="Google Shape;116;p21"/>
          <p:cNvSpPr txBox="1"/>
          <p:nvPr>
            <p:ph idx="1" type="body"/>
          </p:nvPr>
        </p:nvSpPr>
        <p:spPr>
          <a:xfrm>
            <a:off x="671757" y="371510"/>
            <a:ext cx="8184662" cy="991998"/>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FFFFFF"/>
              </a:buClr>
              <a:buSzPts val="3000"/>
              <a:buFont typeface="Arial"/>
              <a:buNone/>
              <a:defRPr b="0" i="0" sz="3000" u="none" cap="none" strike="noStrike">
                <a:solidFill>
                  <a:srgbClr val="FFFFFF"/>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117" name="Google Shape;117;p21"/>
          <p:cNvSpPr txBox="1"/>
          <p:nvPr>
            <p:ph idx="2" type="body"/>
          </p:nvPr>
        </p:nvSpPr>
        <p:spPr>
          <a:xfrm>
            <a:off x="659305" y="1736725"/>
            <a:ext cx="8076956" cy="4015497"/>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FFFFFF"/>
              </a:buClr>
              <a:buSzPts val="2400"/>
              <a:buFont typeface="Merriweather Sans"/>
              <a:buChar char="&gt;"/>
              <a:defRPr b="1" i="0" sz="2400" u="none" cap="none" strike="noStrike">
                <a:solidFill>
                  <a:srgbClr val="FFFFFF"/>
                </a:solidFill>
                <a:latin typeface="Open Sans"/>
                <a:ea typeface="Open Sans"/>
                <a:cs typeface="Open Sans"/>
                <a:sym typeface="Open Sans"/>
              </a:defRPr>
            </a:lvl1pPr>
            <a:lvl2pPr indent="-355600" lvl="1" marL="914400" marR="0" rtl="0" algn="l">
              <a:spcBef>
                <a:spcPts val="400"/>
              </a:spcBef>
              <a:spcAft>
                <a:spcPts val="0"/>
              </a:spcAft>
              <a:buClr>
                <a:srgbClr val="FFFFFF"/>
              </a:buClr>
              <a:buSzPts val="2000"/>
              <a:buFont typeface="Arial"/>
              <a:buChar char="–"/>
              <a:defRPr b="1" i="0" sz="2000" u="none" cap="none" strike="noStrike">
                <a:solidFill>
                  <a:srgbClr val="FFFFFF"/>
                </a:solidFill>
                <a:latin typeface="Open Sans"/>
                <a:ea typeface="Open Sans"/>
                <a:cs typeface="Open Sans"/>
                <a:sym typeface="Open Sans"/>
              </a:defRPr>
            </a:lvl2pPr>
            <a:lvl3pPr indent="-342900" lvl="2" marL="1371600" marR="0" rtl="0" algn="l">
              <a:spcBef>
                <a:spcPts val="360"/>
              </a:spcBef>
              <a:spcAft>
                <a:spcPts val="0"/>
              </a:spcAft>
              <a:buClr>
                <a:srgbClr val="FFFFFF"/>
              </a:buClr>
              <a:buSzPts val="1800"/>
              <a:buFont typeface="Merriweather Sans"/>
              <a:buChar char="&gt;"/>
              <a:defRPr b="1" i="0" sz="1800" u="none" cap="none" strike="noStrike">
                <a:solidFill>
                  <a:srgbClr val="FFFFFF"/>
                </a:solidFill>
                <a:latin typeface="Open Sans"/>
                <a:ea typeface="Open Sans"/>
                <a:cs typeface="Open Sans"/>
                <a:sym typeface="Open Sans"/>
              </a:defRPr>
            </a:lvl3pPr>
            <a:lvl4pPr indent="-330200" lvl="3" marL="1828800" marR="0" rtl="0" algn="l">
              <a:spcBef>
                <a:spcPts val="320"/>
              </a:spcBef>
              <a:spcAft>
                <a:spcPts val="0"/>
              </a:spcAft>
              <a:buClr>
                <a:srgbClr val="FFFFFF"/>
              </a:buClr>
              <a:buSzPts val="1600"/>
              <a:buFont typeface="Arial"/>
              <a:buChar char="–"/>
              <a:defRPr b="1" i="0" sz="1600" u="none" cap="none" strike="noStrike">
                <a:solidFill>
                  <a:srgbClr val="FFFFFF"/>
                </a:solidFill>
                <a:latin typeface="Open Sans"/>
                <a:ea typeface="Open Sans"/>
                <a:cs typeface="Open Sans"/>
                <a:sym typeface="Open Sans"/>
              </a:defRPr>
            </a:lvl4pPr>
            <a:lvl5pPr indent="-317500" lvl="4" marL="2286000" marR="0" rtl="0" algn="l">
              <a:spcBef>
                <a:spcPts val="280"/>
              </a:spcBef>
              <a:spcAft>
                <a:spcPts val="0"/>
              </a:spcAft>
              <a:buClr>
                <a:srgbClr val="FFFFFF"/>
              </a:buClr>
              <a:buSzPts val="1400"/>
              <a:buFont typeface="Merriweather Sans"/>
              <a:buChar char="&gt;"/>
              <a:defRPr b="1" i="0" sz="1400" u="none" cap="none" strike="noStrike">
                <a:solidFill>
                  <a:srgbClr val="FFFFFF"/>
                </a:solidFill>
                <a:latin typeface="Open Sans"/>
                <a:ea typeface="Open Sans"/>
                <a:cs typeface="Open Sans"/>
                <a:sym typeface="Open Sans"/>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118" name="Google Shape;118;p21"/>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bg>
      <p:bgPr>
        <a:solidFill>
          <a:srgbClr val="4B2E83"/>
        </a:solidFill>
      </p:bgPr>
    </p:bg>
    <p:spTree>
      <p:nvGrpSpPr>
        <p:cNvPr id="119" name="Shape 119"/>
        <p:cNvGrpSpPr/>
        <p:nvPr/>
      </p:nvGrpSpPr>
      <p:grpSpPr>
        <a:xfrm>
          <a:off x="0" y="0"/>
          <a:ext cx="0" cy="0"/>
          <a:chOff x="0" y="0"/>
          <a:chExt cx="0" cy="0"/>
        </a:xfrm>
      </p:grpSpPr>
      <p:pic>
        <p:nvPicPr>
          <p:cNvPr id="120" name="Google Shape;120;p22"/>
          <p:cNvPicPr preferRelativeResize="0"/>
          <p:nvPr/>
        </p:nvPicPr>
        <p:blipFill rotWithShape="1">
          <a:blip r:embed="rId2">
            <a:alphaModFix/>
          </a:blip>
          <a:srcRect b="0" l="0" r="0" t="0"/>
          <a:stretch/>
        </p:blipFill>
        <p:spPr>
          <a:xfrm>
            <a:off x="6248401" y="6354234"/>
            <a:ext cx="2540000" cy="266700"/>
          </a:xfrm>
          <a:prstGeom prst="rect">
            <a:avLst/>
          </a:prstGeom>
          <a:noFill/>
          <a:ln>
            <a:noFill/>
          </a:ln>
        </p:spPr>
      </p:pic>
      <p:sp>
        <p:nvSpPr>
          <p:cNvPr id="121" name="Google Shape;121;p22"/>
          <p:cNvSpPr/>
          <p:nvPr>
            <p:ph idx="2" type="chart"/>
          </p:nvPr>
        </p:nvSpPr>
        <p:spPr>
          <a:xfrm>
            <a:off x="766763" y="1736725"/>
            <a:ext cx="8021637" cy="4432300"/>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rgbClr val="FFFFFF"/>
              </a:buClr>
              <a:buSzPts val="2400"/>
              <a:buFont typeface="Arial"/>
              <a:buNone/>
              <a:defRPr b="0" i="1" sz="2400" u="none" cap="none" strike="noStrike">
                <a:solidFill>
                  <a:srgbClr val="FFFFFF"/>
                </a:solidFill>
                <a:latin typeface="Open Sans Light"/>
                <a:ea typeface="Open Sans Light"/>
                <a:cs typeface="Open Sans Light"/>
                <a:sym typeface="Open Sans Light"/>
              </a:defRPr>
            </a:lvl1pPr>
            <a:lvl2pPr lvl="1"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lvl="2" marR="0" rtl="0" algn="l">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lvl="3"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lvl="4"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122" name="Google Shape;122;p22"/>
          <p:cNvSpPr txBox="1"/>
          <p:nvPr>
            <p:ph idx="1" type="body"/>
          </p:nvPr>
        </p:nvSpPr>
        <p:spPr>
          <a:xfrm>
            <a:off x="671757" y="371510"/>
            <a:ext cx="8184662" cy="991998"/>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FFFFFF"/>
              </a:buClr>
              <a:buSzPts val="3000"/>
              <a:buFont typeface="Arial"/>
              <a:buNone/>
              <a:defRPr b="0" i="0" sz="3000" u="none" cap="none" strike="noStrike">
                <a:solidFill>
                  <a:srgbClr val="FFFFFF"/>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123" name="Google Shape;123;p22"/>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3"/>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Google Shape;19;p3"/>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Google Shape;20;p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125" name="Shape 125"/>
        <p:cNvGrpSpPr/>
        <p:nvPr/>
      </p:nvGrpSpPr>
      <p:grpSpPr>
        <a:xfrm>
          <a:off x="0" y="0"/>
          <a:ext cx="0" cy="0"/>
          <a:chOff x="0" y="0"/>
          <a:chExt cx="0" cy="0"/>
        </a:xfrm>
      </p:grpSpPr>
      <p:sp>
        <p:nvSpPr>
          <p:cNvPr id="126" name="Google Shape;126;p24"/>
          <p:cNvSpPr txBox="1"/>
          <p:nvPr>
            <p:ph idx="1" type="body"/>
          </p:nvPr>
        </p:nvSpPr>
        <p:spPr>
          <a:xfrm>
            <a:off x="671757" y="371510"/>
            <a:ext cx="8184662" cy="991998"/>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7" name="Google Shape;127;p24"/>
          <p:cNvSpPr txBox="1"/>
          <p:nvPr>
            <p:ph idx="2" type="body"/>
          </p:nvPr>
        </p:nvSpPr>
        <p:spPr>
          <a:xfrm>
            <a:off x="659305" y="1736725"/>
            <a:ext cx="8196210" cy="4015497"/>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128" name="Google Shape;128;p24"/>
          <p:cNvPicPr preferRelativeResize="0"/>
          <p:nvPr/>
        </p:nvPicPr>
        <p:blipFill rotWithShape="1">
          <a:blip r:embed="rId2">
            <a:alphaModFix/>
          </a:blip>
          <a:srcRect b="0" l="0" r="0" t="0"/>
          <a:stretch/>
        </p:blipFill>
        <p:spPr>
          <a:xfrm>
            <a:off x="7448139" y="5949410"/>
            <a:ext cx="1371600" cy="923544"/>
          </a:xfrm>
          <a:prstGeom prst="rect">
            <a:avLst/>
          </a:prstGeom>
          <a:noFill/>
          <a:ln>
            <a:noFill/>
          </a:ln>
        </p:spPr>
      </p:pic>
      <p:pic>
        <p:nvPicPr>
          <p:cNvPr descr="Bar_RtAngle_7502_RGB.png" id="129" name="Google Shape;129;p24"/>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0" name="Shape 130"/>
        <p:cNvGrpSpPr/>
        <p:nvPr/>
      </p:nvGrpSpPr>
      <p:grpSpPr>
        <a:xfrm>
          <a:off x="0" y="0"/>
          <a:ext cx="0" cy="0"/>
          <a:chOff x="0" y="0"/>
          <a:chExt cx="0" cy="0"/>
        </a:xfrm>
      </p:grpSpPr>
      <p:sp>
        <p:nvSpPr>
          <p:cNvPr id="131" name="Google Shape;131;p25"/>
          <p:cNvSpPr txBox="1"/>
          <p:nvPr>
            <p:ph idx="1" type="body"/>
          </p:nvPr>
        </p:nvSpPr>
        <p:spPr>
          <a:xfrm>
            <a:off x="671757" y="1167124"/>
            <a:ext cx="6972300" cy="2641756"/>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100000"/>
              </a:lnSpc>
              <a:spcBef>
                <a:spcPts val="1000"/>
              </a:spcBef>
              <a:spcAft>
                <a:spcPts val="0"/>
              </a:spcAft>
              <a:buClr>
                <a:srgbClr val="4B2E83"/>
              </a:buClr>
              <a:buSzPts val="5000"/>
              <a:buFont typeface="Arial"/>
              <a:buNone/>
              <a:defRPr b="0" i="0" sz="5000" u="none" cap="none" strike="noStrike">
                <a:solidFill>
                  <a:srgbClr val="4B2E8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132" name="Google Shape;132;p25"/>
          <p:cNvPicPr preferRelativeResize="0"/>
          <p:nvPr/>
        </p:nvPicPr>
        <p:blipFill rotWithShape="1">
          <a:blip r:embed="rId2">
            <a:alphaModFix/>
          </a:blip>
          <a:srcRect b="0" l="0" r="0" t="0"/>
          <a:stretch/>
        </p:blipFill>
        <p:spPr>
          <a:xfrm>
            <a:off x="7448139" y="5949410"/>
            <a:ext cx="1371600" cy="923544"/>
          </a:xfrm>
          <a:prstGeom prst="rect">
            <a:avLst/>
          </a:prstGeom>
          <a:noFill/>
          <a:ln>
            <a:noFill/>
          </a:ln>
        </p:spPr>
      </p:pic>
      <p:pic>
        <p:nvPicPr>
          <p:cNvPr descr="Wordmark_center_Purple_HEX.png" id="133" name="Google Shape;133;p25"/>
          <p:cNvPicPr preferRelativeResize="0"/>
          <p:nvPr/>
        </p:nvPicPr>
        <p:blipFill rotWithShape="1">
          <a:blip r:embed="rId3">
            <a:alphaModFix/>
          </a:blip>
          <a:srcRect b="0" l="0" r="0" t="0"/>
          <a:stretch/>
        </p:blipFill>
        <p:spPr>
          <a:xfrm>
            <a:off x="792039" y="6487457"/>
            <a:ext cx="2425295" cy="163374"/>
          </a:xfrm>
          <a:prstGeom prst="rect">
            <a:avLst/>
          </a:prstGeom>
          <a:noFill/>
          <a:ln>
            <a:noFill/>
          </a:ln>
        </p:spPr>
      </p:pic>
      <p:pic>
        <p:nvPicPr>
          <p:cNvPr descr="Bar_RtAngle_7502_RGB.png" id="134" name="Google Shape;134;p25"/>
          <p:cNvPicPr preferRelativeResize="0"/>
          <p:nvPr/>
        </p:nvPicPr>
        <p:blipFill rotWithShape="1">
          <a:blip r:embed="rId4">
            <a:alphaModFix/>
          </a:blip>
          <a:srcRect b="0" l="0" r="0" t="0"/>
          <a:stretch/>
        </p:blipFill>
        <p:spPr>
          <a:xfrm>
            <a:off x="813587" y="4006085"/>
            <a:ext cx="2284303" cy="11277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135" name="Shape 135"/>
        <p:cNvGrpSpPr/>
        <p:nvPr/>
      </p:nvGrpSpPr>
      <p:grpSpPr>
        <a:xfrm>
          <a:off x="0" y="0"/>
          <a:ext cx="0" cy="0"/>
          <a:chOff x="0" y="0"/>
          <a:chExt cx="0" cy="0"/>
        </a:xfrm>
      </p:grpSpPr>
      <p:sp>
        <p:nvSpPr>
          <p:cNvPr id="136" name="Google Shape;136;p26"/>
          <p:cNvSpPr txBox="1"/>
          <p:nvPr>
            <p:ph idx="1" type="body"/>
          </p:nvPr>
        </p:nvSpPr>
        <p:spPr>
          <a:xfrm>
            <a:off x="671757" y="371510"/>
            <a:ext cx="8184662" cy="991998"/>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7" name="Google Shape;137;p26"/>
          <p:cNvSpPr txBox="1"/>
          <p:nvPr>
            <p:ph idx="2" type="body"/>
          </p:nvPr>
        </p:nvSpPr>
        <p:spPr>
          <a:xfrm>
            <a:off x="659305" y="2320239"/>
            <a:ext cx="8197114" cy="3810086"/>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8" name="Google Shape;138;p26"/>
          <p:cNvSpPr txBox="1"/>
          <p:nvPr>
            <p:ph idx="3" type="body"/>
          </p:nvPr>
        </p:nvSpPr>
        <p:spPr>
          <a:xfrm>
            <a:off x="671757" y="1730667"/>
            <a:ext cx="8184662" cy="4111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4B2E83"/>
              </a:buClr>
              <a:buSzPts val="2400"/>
              <a:buFont typeface="Arial"/>
              <a:buNone/>
              <a:defRPr b="0" i="0" sz="2400" u="none" cap="none" strike="noStrike">
                <a:solidFill>
                  <a:srgbClr val="4B2E83"/>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139" name="Google Shape;139;p26"/>
          <p:cNvPicPr preferRelativeResize="0"/>
          <p:nvPr/>
        </p:nvPicPr>
        <p:blipFill rotWithShape="1">
          <a:blip r:embed="rId2">
            <a:alphaModFix/>
          </a:blip>
          <a:srcRect b="0" l="0" r="0" t="0"/>
          <a:stretch/>
        </p:blipFill>
        <p:spPr>
          <a:xfrm>
            <a:off x="6382155" y="6487457"/>
            <a:ext cx="2425295" cy="163374"/>
          </a:xfrm>
          <a:prstGeom prst="rect">
            <a:avLst/>
          </a:prstGeom>
          <a:noFill/>
          <a:ln>
            <a:noFill/>
          </a:ln>
        </p:spPr>
      </p:pic>
      <p:pic>
        <p:nvPicPr>
          <p:cNvPr descr="Bar_RtAngle_7502_RGB.png" id="140" name="Google Shape;140;p26"/>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spTree>
      <p:nvGrpSpPr>
        <p:cNvPr id="141" name="Shape 141"/>
        <p:cNvGrpSpPr/>
        <p:nvPr/>
      </p:nvGrpSpPr>
      <p:grpSpPr>
        <a:xfrm>
          <a:off x="0" y="0"/>
          <a:ext cx="0" cy="0"/>
          <a:chOff x="0" y="0"/>
          <a:chExt cx="0" cy="0"/>
        </a:xfrm>
      </p:grpSpPr>
      <p:sp>
        <p:nvSpPr>
          <p:cNvPr id="142" name="Google Shape;142;p27"/>
          <p:cNvSpPr/>
          <p:nvPr>
            <p:ph idx="2" type="chart"/>
          </p:nvPr>
        </p:nvSpPr>
        <p:spPr>
          <a:xfrm>
            <a:off x="766763" y="1736725"/>
            <a:ext cx="8021637" cy="4432300"/>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rgbClr val="999999"/>
              </a:buClr>
              <a:buSzPts val="2400"/>
              <a:buFont typeface="Arial"/>
              <a:buNone/>
              <a:defRPr b="0" i="1" sz="2400" u="none" cap="none" strike="noStrike">
                <a:solidFill>
                  <a:srgbClr val="999999"/>
                </a:solidFill>
                <a:latin typeface="Open Sans Light"/>
                <a:ea typeface="Open Sans Light"/>
                <a:cs typeface="Open Sans Light"/>
                <a:sym typeface="Open Sans Light"/>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3" name="Google Shape;143;p27"/>
          <p:cNvSpPr txBox="1"/>
          <p:nvPr>
            <p:ph idx="1" type="body"/>
          </p:nvPr>
        </p:nvSpPr>
        <p:spPr>
          <a:xfrm>
            <a:off x="671757" y="371510"/>
            <a:ext cx="8184662" cy="991998"/>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144" name="Google Shape;144;p27"/>
          <p:cNvPicPr preferRelativeResize="0"/>
          <p:nvPr/>
        </p:nvPicPr>
        <p:blipFill rotWithShape="1">
          <a:blip r:embed="rId2">
            <a:alphaModFix/>
          </a:blip>
          <a:srcRect b="0" l="0" r="0" t="0"/>
          <a:stretch/>
        </p:blipFill>
        <p:spPr>
          <a:xfrm>
            <a:off x="6363105" y="6487457"/>
            <a:ext cx="2425295" cy="163374"/>
          </a:xfrm>
          <a:prstGeom prst="rect">
            <a:avLst/>
          </a:prstGeom>
          <a:noFill/>
          <a:ln>
            <a:noFill/>
          </a:ln>
        </p:spPr>
      </p:pic>
      <p:pic>
        <p:nvPicPr>
          <p:cNvPr descr="Bar_RtAngle_7502_RGB.png" id="145" name="Google Shape;145;p27"/>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4B2E83"/>
        </a:solidFill>
      </p:bgPr>
    </p:bg>
    <p:spTree>
      <p:nvGrpSpPr>
        <p:cNvPr id="147" name="Shape 147"/>
        <p:cNvGrpSpPr/>
        <p:nvPr/>
      </p:nvGrpSpPr>
      <p:grpSpPr>
        <a:xfrm>
          <a:off x="0" y="0"/>
          <a:ext cx="0" cy="0"/>
          <a:chOff x="0" y="0"/>
          <a:chExt cx="0" cy="0"/>
        </a:xfrm>
      </p:grpSpPr>
      <p:pic>
        <p:nvPicPr>
          <p:cNvPr descr="UW_W Logo_White.png" id="148" name="Google Shape;148;p29"/>
          <p:cNvPicPr preferRelativeResize="0"/>
          <p:nvPr/>
        </p:nvPicPr>
        <p:blipFill rotWithShape="1">
          <a:blip r:embed="rId2">
            <a:alphaModFix/>
          </a:blip>
          <a:srcRect b="0" l="0" r="0" t="0"/>
          <a:stretch/>
        </p:blipFill>
        <p:spPr>
          <a:xfrm>
            <a:off x="7445815" y="5945854"/>
            <a:ext cx="1371600" cy="923544"/>
          </a:xfrm>
          <a:prstGeom prst="rect">
            <a:avLst/>
          </a:prstGeom>
          <a:noFill/>
          <a:ln>
            <a:noFill/>
          </a:ln>
        </p:spPr>
      </p:pic>
      <p:pic>
        <p:nvPicPr>
          <p:cNvPr id="149" name="Google Shape;149;p29"/>
          <p:cNvPicPr preferRelativeResize="0"/>
          <p:nvPr/>
        </p:nvPicPr>
        <p:blipFill rotWithShape="1">
          <a:blip r:embed="rId3">
            <a:alphaModFix/>
          </a:blip>
          <a:srcRect b="0" l="0" r="0" t="0"/>
          <a:stretch/>
        </p:blipFill>
        <p:spPr>
          <a:xfrm>
            <a:off x="677334" y="6354234"/>
            <a:ext cx="2540000" cy="266700"/>
          </a:xfrm>
          <a:prstGeom prst="rect">
            <a:avLst/>
          </a:prstGeom>
          <a:noFill/>
          <a:ln>
            <a:noFill/>
          </a:ln>
        </p:spPr>
      </p:pic>
      <p:sp>
        <p:nvSpPr>
          <p:cNvPr id="150" name="Google Shape;150;p29"/>
          <p:cNvSpPr txBox="1"/>
          <p:nvPr>
            <p:ph idx="1" type="body"/>
          </p:nvPr>
        </p:nvSpPr>
        <p:spPr>
          <a:xfrm>
            <a:off x="671757" y="1179824"/>
            <a:ext cx="6972300" cy="2641756"/>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100000"/>
              </a:lnSpc>
              <a:spcBef>
                <a:spcPts val="1000"/>
              </a:spcBef>
              <a:spcAft>
                <a:spcPts val="0"/>
              </a:spcAft>
              <a:buClr>
                <a:schemeClr val="accent3"/>
              </a:buClr>
              <a:buSzPts val="5000"/>
              <a:buFont typeface="Arial"/>
              <a:buNone/>
              <a:defRPr b="0" i="0" sz="5000" u="none" cap="none" strike="noStrike">
                <a:solidFill>
                  <a:schemeClr val="accent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151" name="Google Shape;151;p29"/>
          <p:cNvPicPr preferRelativeResize="0"/>
          <p:nvPr/>
        </p:nvPicPr>
        <p:blipFill rotWithShape="1">
          <a:blip r:embed="rId4">
            <a:alphaModFix/>
          </a:blip>
          <a:srcRect b="0" l="0" r="0" t="0"/>
          <a:stretch/>
        </p:blipFill>
        <p:spPr>
          <a:xfrm>
            <a:off x="813587" y="4006085"/>
            <a:ext cx="2284303" cy="11277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152" name="Shape 152"/>
        <p:cNvGrpSpPr/>
        <p:nvPr/>
      </p:nvGrpSpPr>
      <p:grpSpPr>
        <a:xfrm>
          <a:off x="0" y="0"/>
          <a:ext cx="0" cy="0"/>
          <a:chOff x="0" y="0"/>
          <a:chExt cx="0" cy="0"/>
        </a:xfrm>
      </p:grpSpPr>
      <p:sp>
        <p:nvSpPr>
          <p:cNvPr id="153" name="Google Shape;153;p30"/>
          <p:cNvSpPr txBox="1"/>
          <p:nvPr>
            <p:ph idx="1" type="body"/>
          </p:nvPr>
        </p:nvSpPr>
        <p:spPr>
          <a:xfrm>
            <a:off x="671757" y="371510"/>
            <a:ext cx="8184662" cy="991998"/>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FFFFFF"/>
              </a:buClr>
              <a:buSzPts val="3000"/>
              <a:buFont typeface="Arial"/>
              <a:buNone/>
              <a:defRPr b="0" i="0" sz="3000" u="none" cap="none" strike="noStrike">
                <a:solidFill>
                  <a:srgbClr val="FFFFFF"/>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154" name="Google Shape;154;p30"/>
          <p:cNvSpPr txBox="1"/>
          <p:nvPr>
            <p:ph idx="2" type="body"/>
          </p:nvPr>
        </p:nvSpPr>
        <p:spPr>
          <a:xfrm>
            <a:off x="659305" y="2320239"/>
            <a:ext cx="8197114" cy="3810086"/>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FFFFFF"/>
              </a:buClr>
              <a:buSzPts val="2400"/>
              <a:buFont typeface="Merriweather Sans"/>
              <a:buChar char="&gt;"/>
              <a:defRPr b="1" i="0" sz="2400" u="none" cap="none" strike="noStrike">
                <a:solidFill>
                  <a:srgbClr val="FFFFFF"/>
                </a:solidFill>
                <a:latin typeface="Open Sans"/>
                <a:ea typeface="Open Sans"/>
                <a:cs typeface="Open Sans"/>
                <a:sym typeface="Open Sans"/>
              </a:defRPr>
            </a:lvl1pPr>
            <a:lvl2pPr indent="-355600" lvl="1" marL="914400" marR="0" rtl="0" algn="l">
              <a:spcBef>
                <a:spcPts val="400"/>
              </a:spcBef>
              <a:spcAft>
                <a:spcPts val="0"/>
              </a:spcAft>
              <a:buClr>
                <a:srgbClr val="FFFFFF"/>
              </a:buClr>
              <a:buSzPts val="2000"/>
              <a:buFont typeface="Arial"/>
              <a:buChar char="–"/>
              <a:defRPr b="1" i="0" sz="2000" u="none" cap="none" strike="noStrike">
                <a:solidFill>
                  <a:srgbClr val="FFFFFF"/>
                </a:solidFill>
                <a:latin typeface="Open Sans"/>
                <a:ea typeface="Open Sans"/>
                <a:cs typeface="Open Sans"/>
                <a:sym typeface="Open Sans"/>
              </a:defRPr>
            </a:lvl2pPr>
            <a:lvl3pPr indent="-342900" lvl="2" marL="1371600" marR="0" rtl="0" algn="l">
              <a:spcBef>
                <a:spcPts val="360"/>
              </a:spcBef>
              <a:spcAft>
                <a:spcPts val="0"/>
              </a:spcAft>
              <a:buClr>
                <a:srgbClr val="FFFFFF"/>
              </a:buClr>
              <a:buSzPts val="1800"/>
              <a:buFont typeface="Merriweather Sans"/>
              <a:buChar char="&gt;"/>
              <a:defRPr b="1" i="0" sz="1800" u="none" cap="none" strike="noStrike">
                <a:solidFill>
                  <a:srgbClr val="FFFFFF"/>
                </a:solidFill>
                <a:latin typeface="Open Sans"/>
                <a:ea typeface="Open Sans"/>
                <a:cs typeface="Open Sans"/>
                <a:sym typeface="Open Sans"/>
              </a:defRPr>
            </a:lvl3pPr>
            <a:lvl4pPr indent="-330200" lvl="3" marL="1828800" marR="0" rtl="0" algn="l">
              <a:spcBef>
                <a:spcPts val="320"/>
              </a:spcBef>
              <a:spcAft>
                <a:spcPts val="0"/>
              </a:spcAft>
              <a:buClr>
                <a:srgbClr val="FFFFFF"/>
              </a:buClr>
              <a:buSzPts val="1600"/>
              <a:buFont typeface="Arial"/>
              <a:buChar char="–"/>
              <a:defRPr b="1" i="0" sz="1600" u="none" cap="none" strike="noStrike">
                <a:solidFill>
                  <a:srgbClr val="FFFFFF"/>
                </a:solidFill>
                <a:latin typeface="Open Sans"/>
                <a:ea typeface="Open Sans"/>
                <a:cs typeface="Open Sans"/>
                <a:sym typeface="Open Sans"/>
              </a:defRPr>
            </a:lvl4pPr>
            <a:lvl5pPr indent="-317500" lvl="4" marL="2286000" marR="0" rtl="0" algn="l">
              <a:spcBef>
                <a:spcPts val="280"/>
              </a:spcBef>
              <a:spcAft>
                <a:spcPts val="0"/>
              </a:spcAft>
              <a:buClr>
                <a:srgbClr val="FFFFFF"/>
              </a:buClr>
              <a:buSzPts val="1400"/>
              <a:buFont typeface="Merriweather Sans"/>
              <a:buChar char="&gt;"/>
              <a:defRPr b="1" i="0" sz="1400" u="none" cap="none" strike="noStrike">
                <a:solidFill>
                  <a:srgbClr val="FFFFFF"/>
                </a:solidFill>
                <a:latin typeface="Open Sans"/>
                <a:ea typeface="Open Sans"/>
                <a:cs typeface="Open Sans"/>
                <a:sym typeface="Open Sans"/>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155" name="Google Shape;155;p30"/>
          <p:cNvSpPr txBox="1"/>
          <p:nvPr>
            <p:ph idx="3" type="body"/>
          </p:nvPr>
        </p:nvSpPr>
        <p:spPr>
          <a:xfrm>
            <a:off x="671757" y="1730667"/>
            <a:ext cx="8184662" cy="4111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id="156" name="Google Shape;156;p30"/>
          <p:cNvPicPr preferRelativeResize="0"/>
          <p:nvPr/>
        </p:nvPicPr>
        <p:blipFill rotWithShape="1">
          <a:blip r:embed="rId2">
            <a:alphaModFix/>
          </a:blip>
          <a:srcRect b="0" l="0" r="0" t="0"/>
          <a:stretch/>
        </p:blipFill>
        <p:spPr>
          <a:xfrm>
            <a:off x="6248401" y="6354234"/>
            <a:ext cx="2540000" cy="266700"/>
          </a:xfrm>
          <a:prstGeom prst="rect">
            <a:avLst/>
          </a:prstGeom>
          <a:noFill/>
          <a:ln>
            <a:noFill/>
          </a:ln>
        </p:spPr>
      </p:pic>
      <p:pic>
        <p:nvPicPr>
          <p:cNvPr descr="Bar_RtAngle_7502_RGB.png" id="157" name="Google Shape;157;p30"/>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bg>
      <p:bgPr>
        <a:solidFill>
          <a:srgbClr val="4B2E83"/>
        </a:solidFill>
      </p:bgPr>
    </p:bg>
    <p:spTree>
      <p:nvGrpSpPr>
        <p:cNvPr id="158" name="Shape 158"/>
        <p:cNvGrpSpPr/>
        <p:nvPr/>
      </p:nvGrpSpPr>
      <p:grpSpPr>
        <a:xfrm>
          <a:off x="0" y="0"/>
          <a:ext cx="0" cy="0"/>
          <a:chOff x="0" y="0"/>
          <a:chExt cx="0" cy="0"/>
        </a:xfrm>
      </p:grpSpPr>
      <p:pic>
        <p:nvPicPr>
          <p:cNvPr descr="UW_W Logo_White.png" id="159" name="Google Shape;159;p31"/>
          <p:cNvPicPr preferRelativeResize="0"/>
          <p:nvPr/>
        </p:nvPicPr>
        <p:blipFill rotWithShape="1">
          <a:blip r:embed="rId2">
            <a:alphaModFix/>
          </a:blip>
          <a:srcRect b="0" l="0" r="0" t="0"/>
          <a:stretch/>
        </p:blipFill>
        <p:spPr>
          <a:xfrm>
            <a:off x="7445815" y="5945854"/>
            <a:ext cx="1371600" cy="923544"/>
          </a:xfrm>
          <a:prstGeom prst="rect">
            <a:avLst/>
          </a:prstGeom>
          <a:noFill/>
          <a:ln>
            <a:noFill/>
          </a:ln>
        </p:spPr>
      </p:pic>
      <p:sp>
        <p:nvSpPr>
          <p:cNvPr id="160" name="Google Shape;160;p31"/>
          <p:cNvSpPr txBox="1"/>
          <p:nvPr>
            <p:ph idx="1" type="body"/>
          </p:nvPr>
        </p:nvSpPr>
        <p:spPr>
          <a:xfrm>
            <a:off x="671757" y="371510"/>
            <a:ext cx="8184662" cy="991998"/>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FFFFFF"/>
              </a:buClr>
              <a:buSzPts val="3000"/>
              <a:buFont typeface="Arial"/>
              <a:buNone/>
              <a:defRPr b="0" i="0" sz="3000" u="none" cap="none" strike="noStrike">
                <a:solidFill>
                  <a:srgbClr val="FFFFFF"/>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161" name="Google Shape;161;p31"/>
          <p:cNvSpPr txBox="1"/>
          <p:nvPr>
            <p:ph idx="2" type="body"/>
          </p:nvPr>
        </p:nvSpPr>
        <p:spPr>
          <a:xfrm>
            <a:off x="659305" y="1736725"/>
            <a:ext cx="8076956" cy="4015497"/>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FFFFFF"/>
              </a:buClr>
              <a:buSzPts val="2400"/>
              <a:buFont typeface="Merriweather Sans"/>
              <a:buChar char="&gt;"/>
              <a:defRPr b="1" i="0" sz="2400" u="none" cap="none" strike="noStrike">
                <a:solidFill>
                  <a:srgbClr val="FFFFFF"/>
                </a:solidFill>
                <a:latin typeface="Open Sans"/>
                <a:ea typeface="Open Sans"/>
                <a:cs typeface="Open Sans"/>
                <a:sym typeface="Open Sans"/>
              </a:defRPr>
            </a:lvl1pPr>
            <a:lvl2pPr indent="-355600" lvl="1" marL="914400" marR="0" rtl="0" algn="l">
              <a:spcBef>
                <a:spcPts val="400"/>
              </a:spcBef>
              <a:spcAft>
                <a:spcPts val="0"/>
              </a:spcAft>
              <a:buClr>
                <a:srgbClr val="FFFFFF"/>
              </a:buClr>
              <a:buSzPts val="2000"/>
              <a:buFont typeface="Arial"/>
              <a:buChar char="–"/>
              <a:defRPr b="1" i="0" sz="2000" u="none" cap="none" strike="noStrike">
                <a:solidFill>
                  <a:srgbClr val="FFFFFF"/>
                </a:solidFill>
                <a:latin typeface="Open Sans"/>
                <a:ea typeface="Open Sans"/>
                <a:cs typeface="Open Sans"/>
                <a:sym typeface="Open Sans"/>
              </a:defRPr>
            </a:lvl2pPr>
            <a:lvl3pPr indent="-342900" lvl="2" marL="1371600" marR="0" rtl="0" algn="l">
              <a:spcBef>
                <a:spcPts val="360"/>
              </a:spcBef>
              <a:spcAft>
                <a:spcPts val="0"/>
              </a:spcAft>
              <a:buClr>
                <a:srgbClr val="FFFFFF"/>
              </a:buClr>
              <a:buSzPts val="1800"/>
              <a:buFont typeface="Merriweather Sans"/>
              <a:buChar char="&gt;"/>
              <a:defRPr b="1" i="0" sz="1800" u="none" cap="none" strike="noStrike">
                <a:solidFill>
                  <a:srgbClr val="FFFFFF"/>
                </a:solidFill>
                <a:latin typeface="Open Sans"/>
                <a:ea typeface="Open Sans"/>
                <a:cs typeface="Open Sans"/>
                <a:sym typeface="Open Sans"/>
              </a:defRPr>
            </a:lvl3pPr>
            <a:lvl4pPr indent="-330200" lvl="3" marL="1828800" marR="0" rtl="0" algn="l">
              <a:spcBef>
                <a:spcPts val="320"/>
              </a:spcBef>
              <a:spcAft>
                <a:spcPts val="0"/>
              </a:spcAft>
              <a:buClr>
                <a:srgbClr val="FFFFFF"/>
              </a:buClr>
              <a:buSzPts val="1600"/>
              <a:buFont typeface="Arial"/>
              <a:buChar char="–"/>
              <a:defRPr b="1" i="0" sz="1600" u="none" cap="none" strike="noStrike">
                <a:solidFill>
                  <a:srgbClr val="FFFFFF"/>
                </a:solidFill>
                <a:latin typeface="Open Sans"/>
                <a:ea typeface="Open Sans"/>
                <a:cs typeface="Open Sans"/>
                <a:sym typeface="Open Sans"/>
              </a:defRPr>
            </a:lvl4pPr>
            <a:lvl5pPr indent="-317500" lvl="4" marL="2286000" marR="0" rtl="0" algn="l">
              <a:spcBef>
                <a:spcPts val="280"/>
              </a:spcBef>
              <a:spcAft>
                <a:spcPts val="0"/>
              </a:spcAft>
              <a:buClr>
                <a:srgbClr val="FFFFFF"/>
              </a:buClr>
              <a:buSzPts val="1400"/>
              <a:buFont typeface="Merriweather Sans"/>
              <a:buChar char="&gt;"/>
              <a:defRPr b="1" i="0" sz="1400" u="none" cap="none" strike="noStrike">
                <a:solidFill>
                  <a:srgbClr val="FFFFFF"/>
                </a:solidFill>
                <a:latin typeface="Open Sans"/>
                <a:ea typeface="Open Sans"/>
                <a:cs typeface="Open Sans"/>
                <a:sym typeface="Open Sans"/>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162" name="Google Shape;162;p31"/>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bg>
      <p:bgPr>
        <a:solidFill>
          <a:srgbClr val="4B2E83"/>
        </a:solidFill>
      </p:bgPr>
    </p:bg>
    <p:spTree>
      <p:nvGrpSpPr>
        <p:cNvPr id="163" name="Shape 163"/>
        <p:cNvGrpSpPr/>
        <p:nvPr/>
      </p:nvGrpSpPr>
      <p:grpSpPr>
        <a:xfrm>
          <a:off x="0" y="0"/>
          <a:ext cx="0" cy="0"/>
          <a:chOff x="0" y="0"/>
          <a:chExt cx="0" cy="0"/>
        </a:xfrm>
      </p:grpSpPr>
      <p:pic>
        <p:nvPicPr>
          <p:cNvPr id="164" name="Google Shape;164;p32"/>
          <p:cNvPicPr preferRelativeResize="0"/>
          <p:nvPr/>
        </p:nvPicPr>
        <p:blipFill rotWithShape="1">
          <a:blip r:embed="rId2">
            <a:alphaModFix/>
          </a:blip>
          <a:srcRect b="0" l="0" r="0" t="0"/>
          <a:stretch/>
        </p:blipFill>
        <p:spPr>
          <a:xfrm>
            <a:off x="6248401" y="6354234"/>
            <a:ext cx="2540000" cy="266700"/>
          </a:xfrm>
          <a:prstGeom prst="rect">
            <a:avLst/>
          </a:prstGeom>
          <a:noFill/>
          <a:ln>
            <a:noFill/>
          </a:ln>
        </p:spPr>
      </p:pic>
      <p:sp>
        <p:nvSpPr>
          <p:cNvPr id="165" name="Google Shape;165;p32"/>
          <p:cNvSpPr/>
          <p:nvPr>
            <p:ph idx="2" type="chart"/>
          </p:nvPr>
        </p:nvSpPr>
        <p:spPr>
          <a:xfrm>
            <a:off x="766763" y="1736725"/>
            <a:ext cx="8021637" cy="4432300"/>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rgbClr val="FFFFFF"/>
              </a:buClr>
              <a:buSzPts val="2400"/>
              <a:buFont typeface="Arial"/>
              <a:buNone/>
              <a:defRPr b="0" i="1" sz="2400" u="none" cap="none" strike="noStrike">
                <a:solidFill>
                  <a:srgbClr val="FFFFFF"/>
                </a:solidFill>
                <a:latin typeface="Open Sans Light"/>
                <a:ea typeface="Open Sans Light"/>
                <a:cs typeface="Open Sans Light"/>
                <a:sym typeface="Open Sans Light"/>
              </a:defRPr>
            </a:lvl1pPr>
            <a:lvl2pPr lvl="1"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lvl="2" marR="0" rtl="0" algn="l">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lvl="3"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lvl="4"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166" name="Google Shape;166;p32"/>
          <p:cNvSpPr txBox="1"/>
          <p:nvPr>
            <p:ph idx="1" type="body"/>
          </p:nvPr>
        </p:nvSpPr>
        <p:spPr>
          <a:xfrm>
            <a:off x="671757" y="371510"/>
            <a:ext cx="8184662" cy="991998"/>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FFFFFF"/>
              </a:buClr>
              <a:buSzPts val="3000"/>
              <a:buFont typeface="Arial"/>
              <a:buNone/>
              <a:defRPr b="0" i="0" sz="3000" u="none" cap="none" strike="noStrike">
                <a:solidFill>
                  <a:srgbClr val="FFFFFF"/>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167" name="Google Shape;167;p32"/>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bg>
      <p:bgPr>
        <a:solidFill>
          <a:schemeClr val="dk1"/>
        </a:solidFill>
      </p:bgPr>
    </p:bg>
    <p:spTree>
      <p:nvGrpSpPr>
        <p:cNvPr id="169" name="Shape 169"/>
        <p:cNvGrpSpPr/>
        <p:nvPr/>
      </p:nvGrpSpPr>
      <p:grpSpPr>
        <a:xfrm>
          <a:off x="0" y="0"/>
          <a:ext cx="0" cy="0"/>
          <a:chOff x="0" y="0"/>
          <a:chExt cx="0" cy="0"/>
        </a:xfrm>
      </p:grpSpPr>
      <p:sp>
        <p:nvSpPr>
          <p:cNvPr id="170" name="Google Shape;170;p34"/>
          <p:cNvSpPr txBox="1"/>
          <p:nvPr>
            <p:ph type="title"/>
          </p:nvPr>
        </p:nvSpPr>
        <p:spPr>
          <a:xfrm>
            <a:off x="460375" y="859991"/>
            <a:ext cx="6972300" cy="3522341"/>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lt2"/>
              </a:buClr>
              <a:buSzPts val="5000"/>
              <a:buFont typeface="Encode Sans Black"/>
              <a:buNone/>
              <a:defRPr b="1" i="0" sz="5000" u="none" cap="none" strike="noStrike">
                <a:solidFill>
                  <a:schemeClr val="lt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71" name="Google Shape;171;p34"/>
          <p:cNvPicPr preferRelativeResize="0"/>
          <p:nvPr/>
        </p:nvPicPr>
        <p:blipFill rotWithShape="1">
          <a:blip r:embed="rId2">
            <a:alphaModFix/>
          </a:blip>
          <a:srcRect b="0" l="0" r="0" t="0"/>
          <a:stretch/>
        </p:blipFill>
        <p:spPr>
          <a:xfrm>
            <a:off x="568081" y="4568599"/>
            <a:ext cx="1600200" cy="186267"/>
          </a:xfrm>
          <a:prstGeom prst="rect">
            <a:avLst/>
          </a:prstGeom>
          <a:noFill/>
          <a:ln>
            <a:noFill/>
          </a:ln>
        </p:spPr>
      </p:pic>
      <p:pic>
        <p:nvPicPr>
          <p:cNvPr id="172" name="Google Shape;172;p34"/>
          <p:cNvPicPr preferRelativeResize="0"/>
          <p:nvPr/>
        </p:nvPicPr>
        <p:blipFill rotWithShape="1">
          <a:blip r:embed="rId3">
            <a:alphaModFix/>
          </a:blip>
          <a:srcRect b="0" l="0" r="0" t="0"/>
          <a:stretch/>
        </p:blipFill>
        <p:spPr>
          <a:xfrm>
            <a:off x="568082" y="6131476"/>
            <a:ext cx="2416273" cy="284648"/>
          </a:xfrm>
          <a:prstGeom prst="rect">
            <a:avLst/>
          </a:prstGeom>
          <a:noFill/>
          <a:ln>
            <a:noFill/>
          </a:ln>
        </p:spPr>
      </p:pic>
      <p:pic>
        <p:nvPicPr>
          <p:cNvPr id="173" name="Google Shape;173;p34"/>
          <p:cNvPicPr preferRelativeResize="0"/>
          <p:nvPr/>
        </p:nvPicPr>
        <p:blipFill rotWithShape="1">
          <a:blip r:embed="rId4">
            <a:alphaModFix/>
          </a:blip>
          <a:srcRect b="0" l="0" r="0" t="0"/>
          <a:stretch/>
        </p:blipFill>
        <p:spPr>
          <a:xfrm>
            <a:off x="7483915" y="5626608"/>
            <a:ext cx="1371600" cy="1231392"/>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chemeClr val="dk1"/>
        </a:solidFill>
      </p:bgPr>
    </p:bg>
    <p:spTree>
      <p:nvGrpSpPr>
        <p:cNvPr id="174" name="Shape 174"/>
        <p:cNvGrpSpPr/>
        <p:nvPr/>
      </p:nvGrpSpPr>
      <p:grpSpPr>
        <a:xfrm>
          <a:off x="0" y="0"/>
          <a:ext cx="0" cy="0"/>
          <a:chOff x="0" y="0"/>
          <a:chExt cx="0" cy="0"/>
        </a:xfrm>
      </p:grpSpPr>
      <p:sp>
        <p:nvSpPr>
          <p:cNvPr id="175" name="Google Shape;175;p35"/>
          <p:cNvSpPr txBox="1"/>
          <p:nvPr>
            <p:ph type="title"/>
          </p:nvPr>
        </p:nvSpPr>
        <p:spPr>
          <a:xfrm>
            <a:off x="460375" y="859991"/>
            <a:ext cx="7023540" cy="3522341"/>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lt2"/>
              </a:buClr>
              <a:buSzPts val="5000"/>
              <a:buFont typeface="Encode Sans Black"/>
              <a:buNone/>
              <a:defRPr b="1" i="0" sz="5000" u="none" cap="none" strike="noStrike">
                <a:solidFill>
                  <a:schemeClr val="lt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76" name="Google Shape;176;p35"/>
          <p:cNvPicPr preferRelativeResize="0"/>
          <p:nvPr/>
        </p:nvPicPr>
        <p:blipFill rotWithShape="1">
          <a:blip r:embed="rId2">
            <a:alphaModFix/>
          </a:blip>
          <a:srcRect b="0" l="0" r="0" t="0"/>
          <a:stretch/>
        </p:blipFill>
        <p:spPr>
          <a:xfrm>
            <a:off x="568081" y="4568599"/>
            <a:ext cx="1600200" cy="186267"/>
          </a:xfrm>
          <a:prstGeom prst="rect">
            <a:avLst/>
          </a:prstGeom>
          <a:noFill/>
          <a:ln>
            <a:noFill/>
          </a:ln>
        </p:spPr>
      </p:pic>
      <p:pic>
        <p:nvPicPr>
          <p:cNvPr id="177" name="Google Shape;177;p35"/>
          <p:cNvPicPr preferRelativeResize="0"/>
          <p:nvPr/>
        </p:nvPicPr>
        <p:blipFill rotWithShape="1">
          <a:blip r:embed="rId3">
            <a:alphaModFix/>
          </a:blip>
          <a:srcRect b="0" l="0" r="0" t="0"/>
          <a:stretch/>
        </p:blipFill>
        <p:spPr>
          <a:xfrm>
            <a:off x="568081" y="6234042"/>
            <a:ext cx="2540000" cy="229748"/>
          </a:xfrm>
          <a:prstGeom prst="rect">
            <a:avLst/>
          </a:prstGeom>
          <a:noFill/>
          <a:ln>
            <a:noFill/>
          </a:ln>
        </p:spPr>
      </p:pic>
      <p:pic>
        <p:nvPicPr>
          <p:cNvPr id="178" name="Google Shape;178;p35"/>
          <p:cNvPicPr preferRelativeResize="0"/>
          <p:nvPr/>
        </p:nvPicPr>
        <p:blipFill rotWithShape="1">
          <a:blip r:embed="rId4">
            <a:alphaModFix/>
          </a:blip>
          <a:srcRect b="0" l="0" r="0" t="0"/>
          <a:stretch/>
        </p:blipFill>
        <p:spPr>
          <a:xfrm>
            <a:off x="7483915" y="5626608"/>
            <a:ext cx="1371600" cy="123139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23" name="Google Shape;23;p4"/>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Google Shape;24;p4"/>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Google Shape;25;p4"/>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Google Shape;26;p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179" name="Shape 179"/>
        <p:cNvGrpSpPr/>
        <p:nvPr/>
      </p:nvGrpSpPr>
      <p:grpSpPr>
        <a:xfrm>
          <a:off x="0" y="0"/>
          <a:ext cx="0" cy="0"/>
          <a:chOff x="0" y="0"/>
          <a:chExt cx="0" cy="0"/>
        </a:xfrm>
      </p:grpSpPr>
      <p:sp>
        <p:nvSpPr>
          <p:cNvPr id="180" name="Google Shape;180;p36"/>
          <p:cNvSpPr txBox="1"/>
          <p:nvPr>
            <p:ph type="title"/>
          </p:nvPr>
        </p:nvSpPr>
        <p:spPr>
          <a:xfrm>
            <a:off x="447923" y="495349"/>
            <a:ext cx="8197115" cy="132503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lt2"/>
              </a:buClr>
              <a:buSzPts val="3000"/>
              <a:buFont typeface="Encode Sans Black"/>
              <a:buNone/>
              <a:defRPr b="1" i="0" sz="3000" u="none" cap="none" strike="noStrike">
                <a:solidFill>
                  <a:schemeClr val="lt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81" name="Google Shape;181;p36"/>
          <p:cNvPicPr preferRelativeResize="0"/>
          <p:nvPr/>
        </p:nvPicPr>
        <p:blipFill rotWithShape="1">
          <a:blip r:embed="rId2">
            <a:alphaModFix/>
          </a:blip>
          <a:srcRect b="0" l="0" r="0" t="0"/>
          <a:stretch/>
        </p:blipFill>
        <p:spPr>
          <a:xfrm>
            <a:off x="549032" y="1818011"/>
            <a:ext cx="1103781" cy="128483"/>
          </a:xfrm>
          <a:prstGeom prst="rect">
            <a:avLst/>
          </a:prstGeom>
          <a:noFill/>
          <a:ln>
            <a:noFill/>
          </a:ln>
        </p:spPr>
      </p:pic>
      <p:sp>
        <p:nvSpPr>
          <p:cNvPr id="182" name="Google Shape;182;p36"/>
          <p:cNvSpPr txBox="1"/>
          <p:nvPr>
            <p:ph idx="1" type="body"/>
          </p:nvPr>
        </p:nvSpPr>
        <p:spPr>
          <a:xfrm>
            <a:off x="460375" y="2307558"/>
            <a:ext cx="8184663" cy="54822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chemeClr val="lt2"/>
              </a:buClr>
              <a:buSzPts val="2400"/>
              <a:buFont typeface="Arial"/>
              <a:buNone/>
              <a:defRPr b="0" i="0" sz="2400" u="none" cap="none" strike="noStrike">
                <a:solidFill>
                  <a:schemeClr val="lt2"/>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183" name="Google Shape;183;p36"/>
          <p:cNvSpPr txBox="1"/>
          <p:nvPr>
            <p:ph idx="2" type="body"/>
          </p:nvPr>
        </p:nvSpPr>
        <p:spPr>
          <a:xfrm>
            <a:off x="447923" y="3093654"/>
            <a:ext cx="8197115" cy="300234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lt2"/>
              </a:buClr>
              <a:buSzPts val="2400"/>
              <a:buFont typeface="Merriweather Sans"/>
              <a:buChar char="&gt;"/>
              <a:defRPr b="1" i="0" sz="2400" u="none" cap="none" strike="noStrike">
                <a:solidFill>
                  <a:schemeClr val="lt2"/>
                </a:solidFill>
                <a:latin typeface="Open Sans"/>
                <a:ea typeface="Open Sans"/>
                <a:cs typeface="Open Sans"/>
                <a:sym typeface="Open Sans"/>
              </a:defRPr>
            </a:lvl1pPr>
            <a:lvl2pPr indent="-355600" lvl="1" marL="914400" marR="0" rtl="0" algn="l">
              <a:spcBef>
                <a:spcPts val="400"/>
              </a:spcBef>
              <a:spcAft>
                <a:spcPts val="0"/>
              </a:spcAft>
              <a:buClr>
                <a:schemeClr val="lt2"/>
              </a:buClr>
              <a:buSzPts val="2000"/>
              <a:buFont typeface="Arial"/>
              <a:buChar char="–"/>
              <a:defRPr b="1" i="0" sz="2000" u="none" cap="none" strike="noStrike">
                <a:solidFill>
                  <a:schemeClr val="lt2"/>
                </a:solidFill>
                <a:latin typeface="Open Sans"/>
                <a:ea typeface="Open Sans"/>
                <a:cs typeface="Open Sans"/>
                <a:sym typeface="Open Sans"/>
              </a:defRPr>
            </a:lvl2pPr>
            <a:lvl3pPr indent="-342900" lvl="2" marL="1371600" marR="0" rtl="0" algn="l">
              <a:spcBef>
                <a:spcPts val="360"/>
              </a:spcBef>
              <a:spcAft>
                <a:spcPts val="0"/>
              </a:spcAft>
              <a:buClr>
                <a:schemeClr val="lt2"/>
              </a:buClr>
              <a:buSzPts val="1800"/>
              <a:buFont typeface="Merriweather Sans"/>
              <a:buChar char="&gt;"/>
              <a:defRPr b="1" i="0" sz="1800" u="none" cap="none" strike="noStrike">
                <a:solidFill>
                  <a:schemeClr val="lt2"/>
                </a:solidFill>
                <a:latin typeface="Open Sans"/>
                <a:ea typeface="Open Sans"/>
                <a:cs typeface="Open Sans"/>
                <a:sym typeface="Open Sans"/>
              </a:defRPr>
            </a:lvl3pPr>
            <a:lvl4pPr indent="-330200" lvl="3" marL="1828800" marR="0" rtl="0" algn="l">
              <a:spcBef>
                <a:spcPts val="320"/>
              </a:spcBef>
              <a:spcAft>
                <a:spcPts val="0"/>
              </a:spcAft>
              <a:buClr>
                <a:schemeClr val="lt2"/>
              </a:buClr>
              <a:buSzPts val="1600"/>
              <a:buFont typeface="Arial"/>
              <a:buChar char="–"/>
              <a:defRPr b="1" i="0" sz="1600" u="none" cap="none" strike="noStrike">
                <a:solidFill>
                  <a:schemeClr val="lt2"/>
                </a:solidFill>
                <a:latin typeface="Open Sans"/>
                <a:ea typeface="Open Sans"/>
                <a:cs typeface="Open Sans"/>
                <a:sym typeface="Open Sans"/>
              </a:defRPr>
            </a:lvl4pPr>
            <a:lvl5pPr indent="-317500" lvl="4" marL="2286000" marR="0" rtl="0" algn="l">
              <a:spcBef>
                <a:spcPts val="280"/>
              </a:spcBef>
              <a:spcAft>
                <a:spcPts val="0"/>
              </a:spcAft>
              <a:buClr>
                <a:schemeClr val="lt2"/>
              </a:buClr>
              <a:buSzPts val="1400"/>
              <a:buFont typeface="Merriweather Sans"/>
              <a:buChar char="&gt;"/>
              <a:defRPr b="1" i="0" sz="1400" u="none" cap="none" strike="noStrike">
                <a:solidFill>
                  <a:schemeClr val="lt2"/>
                </a:solidFill>
                <a:latin typeface="Open Sans"/>
                <a:ea typeface="Open Sans"/>
                <a:cs typeface="Open Sans"/>
                <a:sym typeface="Open Sans"/>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id="184" name="Google Shape;184;p36"/>
          <p:cNvPicPr preferRelativeResize="0"/>
          <p:nvPr/>
        </p:nvPicPr>
        <p:blipFill rotWithShape="1">
          <a:blip r:embed="rId3">
            <a:alphaModFix/>
          </a:blip>
          <a:srcRect b="0" l="0" r="0" t="0"/>
          <a:stretch/>
        </p:blipFill>
        <p:spPr>
          <a:xfrm>
            <a:off x="6105037" y="6234042"/>
            <a:ext cx="2540000" cy="229748"/>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bg>
      <p:bgPr>
        <a:solidFill>
          <a:schemeClr val="dk1"/>
        </a:solidFill>
      </p:bgPr>
    </p:bg>
    <p:spTree>
      <p:nvGrpSpPr>
        <p:cNvPr id="185" name="Shape 185"/>
        <p:cNvGrpSpPr/>
        <p:nvPr/>
      </p:nvGrpSpPr>
      <p:grpSpPr>
        <a:xfrm>
          <a:off x="0" y="0"/>
          <a:ext cx="0" cy="0"/>
          <a:chOff x="0" y="0"/>
          <a:chExt cx="0" cy="0"/>
        </a:xfrm>
      </p:grpSpPr>
      <p:sp>
        <p:nvSpPr>
          <p:cNvPr id="186" name="Google Shape;186;p37"/>
          <p:cNvSpPr txBox="1"/>
          <p:nvPr>
            <p:ph type="title"/>
          </p:nvPr>
        </p:nvSpPr>
        <p:spPr>
          <a:xfrm>
            <a:off x="447923" y="492978"/>
            <a:ext cx="8197115" cy="132503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lt2"/>
              </a:buClr>
              <a:buSzPts val="3000"/>
              <a:buFont typeface="Encode Sans Black"/>
              <a:buNone/>
              <a:defRPr b="1" i="0" sz="3000" u="none" cap="none" strike="noStrike">
                <a:solidFill>
                  <a:schemeClr val="lt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87" name="Google Shape;187;p37"/>
          <p:cNvPicPr preferRelativeResize="0"/>
          <p:nvPr/>
        </p:nvPicPr>
        <p:blipFill rotWithShape="1">
          <a:blip r:embed="rId2">
            <a:alphaModFix/>
          </a:blip>
          <a:srcRect b="0" l="0" r="0" t="0"/>
          <a:stretch/>
        </p:blipFill>
        <p:spPr>
          <a:xfrm>
            <a:off x="549032" y="1818011"/>
            <a:ext cx="1103781" cy="128483"/>
          </a:xfrm>
          <a:prstGeom prst="rect">
            <a:avLst/>
          </a:prstGeom>
          <a:noFill/>
          <a:ln>
            <a:noFill/>
          </a:ln>
        </p:spPr>
      </p:pic>
      <p:sp>
        <p:nvSpPr>
          <p:cNvPr id="188" name="Google Shape;188;p37"/>
          <p:cNvSpPr txBox="1"/>
          <p:nvPr>
            <p:ph idx="1" type="body"/>
          </p:nvPr>
        </p:nvSpPr>
        <p:spPr>
          <a:xfrm>
            <a:off x="447923" y="2307558"/>
            <a:ext cx="8197115" cy="3154535"/>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lt2"/>
              </a:buClr>
              <a:buSzPts val="2400"/>
              <a:buFont typeface="Merriweather Sans"/>
              <a:buChar char="&gt;"/>
              <a:defRPr b="1" i="0" sz="2400" u="none" cap="none" strike="noStrike">
                <a:solidFill>
                  <a:schemeClr val="lt2"/>
                </a:solidFill>
                <a:latin typeface="Open Sans"/>
                <a:ea typeface="Open Sans"/>
                <a:cs typeface="Open Sans"/>
                <a:sym typeface="Open Sans"/>
              </a:defRPr>
            </a:lvl1pPr>
            <a:lvl2pPr indent="-355600" lvl="1" marL="914400" marR="0" rtl="0" algn="l">
              <a:spcBef>
                <a:spcPts val="400"/>
              </a:spcBef>
              <a:spcAft>
                <a:spcPts val="0"/>
              </a:spcAft>
              <a:buClr>
                <a:schemeClr val="lt2"/>
              </a:buClr>
              <a:buSzPts val="2000"/>
              <a:buFont typeface="Arial"/>
              <a:buChar char="–"/>
              <a:defRPr b="1" i="0" sz="2000" u="none" cap="none" strike="noStrike">
                <a:solidFill>
                  <a:schemeClr val="lt2"/>
                </a:solidFill>
                <a:latin typeface="Open Sans"/>
                <a:ea typeface="Open Sans"/>
                <a:cs typeface="Open Sans"/>
                <a:sym typeface="Open Sans"/>
              </a:defRPr>
            </a:lvl2pPr>
            <a:lvl3pPr indent="-342900" lvl="2" marL="1371600" marR="0" rtl="0" algn="l">
              <a:spcBef>
                <a:spcPts val="360"/>
              </a:spcBef>
              <a:spcAft>
                <a:spcPts val="0"/>
              </a:spcAft>
              <a:buClr>
                <a:schemeClr val="lt2"/>
              </a:buClr>
              <a:buSzPts val="1800"/>
              <a:buFont typeface="Merriweather Sans"/>
              <a:buChar char="&gt;"/>
              <a:defRPr b="1" i="0" sz="1800" u="none" cap="none" strike="noStrike">
                <a:solidFill>
                  <a:schemeClr val="lt2"/>
                </a:solidFill>
                <a:latin typeface="Open Sans"/>
                <a:ea typeface="Open Sans"/>
                <a:cs typeface="Open Sans"/>
                <a:sym typeface="Open Sans"/>
              </a:defRPr>
            </a:lvl3pPr>
            <a:lvl4pPr indent="-330200" lvl="3" marL="1828800" marR="0" rtl="0" algn="l">
              <a:spcBef>
                <a:spcPts val="320"/>
              </a:spcBef>
              <a:spcAft>
                <a:spcPts val="0"/>
              </a:spcAft>
              <a:buClr>
                <a:schemeClr val="lt2"/>
              </a:buClr>
              <a:buSzPts val="1600"/>
              <a:buFont typeface="Arial"/>
              <a:buChar char="–"/>
              <a:defRPr b="1" i="0" sz="1600" u="none" cap="none" strike="noStrike">
                <a:solidFill>
                  <a:schemeClr val="lt2"/>
                </a:solidFill>
                <a:latin typeface="Open Sans"/>
                <a:ea typeface="Open Sans"/>
                <a:cs typeface="Open Sans"/>
                <a:sym typeface="Open Sans"/>
              </a:defRPr>
            </a:lvl4pPr>
            <a:lvl5pPr indent="-317500" lvl="4" marL="2286000" marR="0" rtl="0" algn="l">
              <a:spcBef>
                <a:spcPts val="280"/>
              </a:spcBef>
              <a:spcAft>
                <a:spcPts val="0"/>
              </a:spcAft>
              <a:buClr>
                <a:schemeClr val="lt2"/>
              </a:buClr>
              <a:buSzPts val="1400"/>
              <a:buFont typeface="Merriweather Sans"/>
              <a:buChar char="&gt;"/>
              <a:defRPr b="1" i="0" sz="1400" u="none" cap="none" strike="noStrike">
                <a:solidFill>
                  <a:schemeClr val="lt2"/>
                </a:solidFill>
                <a:latin typeface="Open Sans"/>
                <a:ea typeface="Open Sans"/>
                <a:cs typeface="Open Sans"/>
                <a:sym typeface="Open Sans"/>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id="189" name="Google Shape;189;p37"/>
          <p:cNvPicPr preferRelativeResize="0"/>
          <p:nvPr/>
        </p:nvPicPr>
        <p:blipFill rotWithShape="1">
          <a:blip r:embed="rId3">
            <a:alphaModFix/>
          </a:blip>
          <a:srcRect b="0" l="0" r="0" t="0"/>
          <a:stretch/>
        </p:blipFill>
        <p:spPr>
          <a:xfrm>
            <a:off x="7483915" y="5626608"/>
            <a:ext cx="1371600" cy="1231392"/>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bg>
      <p:bgPr>
        <a:solidFill>
          <a:schemeClr val="dk1"/>
        </a:solidFill>
      </p:bgPr>
    </p:bg>
    <p:spTree>
      <p:nvGrpSpPr>
        <p:cNvPr id="190" name="Shape 190"/>
        <p:cNvGrpSpPr/>
        <p:nvPr/>
      </p:nvGrpSpPr>
      <p:grpSpPr>
        <a:xfrm>
          <a:off x="0" y="0"/>
          <a:ext cx="0" cy="0"/>
          <a:chOff x="0" y="0"/>
          <a:chExt cx="0" cy="0"/>
        </a:xfrm>
      </p:grpSpPr>
      <p:sp>
        <p:nvSpPr>
          <p:cNvPr id="191" name="Google Shape;191;p38"/>
          <p:cNvSpPr txBox="1"/>
          <p:nvPr>
            <p:ph type="title"/>
          </p:nvPr>
        </p:nvSpPr>
        <p:spPr>
          <a:xfrm>
            <a:off x="460375" y="494165"/>
            <a:ext cx="8184663" cy="132503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lt2"/>
              </a:buClr>
              <a:buSzPts val="3000"/>
              <a:buFont typeface="Encode Sans Black"/>
              <a:buNone/>
              <a:defRPr b="1" i="0" sz="3000" u="none" cap="none" strike="noStrike">
                <a:solidFill>
                  <a:schemeClr val="lt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92" name="Google Shape;192;p38"/>
          <p:cNvPicPr preferRelativeResize="0"/>
          <p:nvPr/>
        </p:nvPicPr>
        <p:blipFill rotWithShape="1">
          <a:blip r:embed="rId2">
            <a:alphaModFix/>
          </a:blip>
          <a:srcRect b="0" l="0" r="0" t="0"/>
          <a:stretch/>
        </p:blipFill>
        <p:spPr>
          <a:xfrm>
            <a:off x="549032" y="1818011"/>
            <a:ext cx="1103781" cy="128483"/>
          </a:xfrm>
          <a:prstGeom prst="rect">
            <a:avLst/>
          </a:prstGeom>
          <a:noFill/>
          <a:ln>
            <a:noFill/>
          </a:ln>
        </p:spPr>
      </p:pic>
      <p:sp>
        <p:nvSpPr>
          <p:cNvPr id="193" name="Google Shape;193;p38"/>
          <p:cNvSpPr/>
          <p:nvPr>
            <p:ph idx="2" type="chart"/>
          </p:nvPr>
        </p:nvSpPr>
        <p:spPr>
          <a:xfrm>
            <a:off x="447923" y="2299971"/>
            <a:ext cx="8184663" cy="3770892"/>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rgbClr val="FFFFFF"/>
              </a:buClr>
              <a:buSzPts val="2400"/>
              <a:buFont typeface="Arial"/>
              <a:buNone/>
              <a:defRPr b="0" i="1" sz="2400" u="none" cap="none" strike="noStrike">
                <a:solidFill>
                  <a:srgbClr val="FFFFFF"/>
                </a:solidFill>
                <a:latin typeface="Open Sans Light"/>
                <a:ea typeface="Open Sans Light"/>
                <a:cs typeface="Open Sans Light"/>
                <a:sym typeface="Open Sans Light"/>
              </a:defRPr>
            </a:lvl1pPr>
            <a:lvl2pPr lvl="1"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lvl="2" marR="0" rtl="0" algn="l">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lvl="3"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lvl="4"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id="194" name="Google Shape;194;p38"/>
          <p:cNvPicPr preferRelativeResize="0"/>
          <p:nvPr/>
        </p:nvPicPr>
        <p:blipFill rotWithShape="1">
          <a:blip r:embed="rId3">
            <a:alphaModFix/>
          </a:blip>
          <a:srcRect b="0" l="0" r="0" t="0"/>
          <a:stretch/>
        </p:blipFill>
        <p:spPr>
          <a:xfrm>
            <a:off x="6105037" y="6234042"/>
            <a:ext cx="2540000" cy="229748"/>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196" name="Shape 196"/>
        <p:cNvGrpSpPr/>
        <p:nvPr/>
      </p:nvGrpSpPr>
      <p:grpSpPr>
        <a:xfrm>
          <a:off x="0" y="0"/>
          <a:ext cx="0" cy="0"/>
          <a:chOff x="0" y="0"/>
          <a:chExt cx="0" cy="0"/>
        </a:xfrm>
      </p:grpSpPr>
      <p:sp>
        <p:nvSpPr>
          <p:cNvPr id="197" name="Google Shape;197;p40"/>
          <p:cNvSpPr txBox="1"/>
          <p:nvPr>
            <p:ph type="title"/>
          </p:nvPr>
        </p:nvSpPr>
        <p:spPr>
          <a:xfrm>
            <a:off x="447923" y="492382"/>
            <a:ext cx="8197109" cy="132503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3000"/>
              <a:buFont typeface="Encode Sans Black"/>
              <a:buNone/>
              <a:defRPr b="1" i="0" sz="3000" u="none" cap="none" strike="noStrik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98" name="Google Shape;198;p40"/>
          <p:cNvPicPr preferRelativeResize="0"/>
          <p:nvPr/>
        </p:nvPicPr>
        <p:blipFill rotWithShape="1">
          <a:blip r:embed="rId2">
            <a:alphaModFix/>
          </a:blip>
          <a:srcRect b="0" l="0" r="0" t="0"/>
          <a:stretch/>
        </p:blipFill>
        <p:spPr>
          <a:xfrm>
            <a:off x="549032" y="1818011"/>
            <a:ext cx="1103781" cy="128483"/>
          </a:xfrm>
          <a:prstGeom prst="rect">
            <a:avLst/>
          </a:prstGeom>
          <a:noFill/>
          <a:ln>
            <a:noFill/>
          </a:ln>
        </p:spPr>
      </p:pic>
      <p:sp>
        <p:nvSpPr>
          <p:cNvPr id="199" name="Google Shape;199;p40"/>
          <p:cNvSpPr txBox="1"/>
          <p:nvPr>
            <p:ph idx="1" type="body"/>
          </p:nvPr>
        </p:nvSpPr>
        <p:spPr>
          <a:xfrm>
            <a:off x="460375" y="2307558"/>
            <a:ext cx="8184663" cy="54822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0" name="Google Shape;200;p40"/>
          <p:cNvSpPr txBox="1"/>
          <p:nvPr>
            <p:ph idx="2" type="body"/>
          </p:nvPr>
        </p:nvSpPr>
        <p:spPr>
          <a:xfrm>
            <a:off x="447923" y="3093654"/>
            <a:ext cx="8197115" cy="300234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2"/>
              </a:buClr>
              <a:buSzPts val="2400"/>
              <a:buFont typeface="Merriweather Sans"/>
              <a:buChar char="&gt;"/>
              <a:defRPr b="1" i="0" sz="2400" u="none" cap="none" strike="noStrike">
                <a:solidFill>
                  <a:schemeClr val="dk2"/>
                </a:solidFill>
                <a:latin typeface="Open Sans"/>
                <a:ea typeface="Open Sans"/>
                <a:cs typeface="Open Sans"/>
                <a:sym typeface="Open Sans"/>
              </a:defRPr>
            </a:lvl1pPr>
            <a:lvl2pPr indent="-355600" lvl="1" marL="914400" marR="0" rtl="0" algn="l">
              <a:spcBef>
                <a:spcPts val="400"/>
              </a:spcBef>
              <a:spcAft>
                <a:spcPts val="0"/>
              </a:spcAft>
              <a:buClr>
                <a:schemeClr val="dk2"/>
              </a:buClr>
              <a:buSzPts val="2000"/>
              <a:buFont typeface="Arial"/>
              <a:buChar char="–"/>
              <a:defRPr b="1" i="0" sz="2000" u="none" cap="none" strike="noStrike">
                <a:solidFill>
                  <a:schemeClr val="dk2"/>
                </a:solidFill>
                <a:latin typeface="Open Sans"/>
                <a:ea typeface="Open Sans"/>
                <a:cs typeface="Open Sans"/>
                <a:sym typeface="Open Sans"/>
              </a:defRPr>
            </a:lvl2pPr>
            <a:lvl3pPr indent="-342900" lvl="2" marL="1371600" marR="0" rtl="0" algn="l">
              <a:spcBef>
                <a:spcPts val="360"/>
              </a:spcBef>
              <a:spcAft>
                <a:spcPts val="0"/>
              </a:spcAft>
              <a:buClr>
                <a:schemeClr val="dk2"/>
              </a:buClr>
              <a:buSzPts val="1800"/>
              <a:buFont typeface="Merriweather Sans"/>
              <a:buChar char="&gt;"/>
              <a:defRPr b="1" i="0" sz="1800" u="none" cap="none" strike="noStrike">
                <a:solidFill>
                  <a:schemeClr val="dk2"/>
                </a:solidFill>
                <a:latin typeface="Open Sans"/>
                <a:ea typeface="Open Sans"/>
                <a:cs typeface="Open Sans"/>
                <a:sym typeface="Open Sans"/>
              </a:defRPr>
            </a:lvl3pPr>
            <a:lvl4pPr indent="-330200" lvl="3" marL="1828800" marR="0" rtl="0" algn="l">
              <a:spcBef>
                <a:spcPts val="320"/>
              </a:spcBef>
              <a:spcAft>
                <a:spcPts val="0"/>
              </a:spcAft>
              <a:buClr>
                <a:schemeClr val="dk2"/>
              </a:buClr>
              <a:buSzPts val="1600"/>
              <a:buFont typeface="Arial"/>
              <a:buChar char="–"/>
              <a:defRPr b="1" i="0" sz="1600" u="none" cap="none" strike="noStrike">
                <a:solidFill>
                  <a:schemeClr val="dk2"/>
                </a:solidFill>
                <a:latin typeface="Open Sans"/>
                <a:ea typeface="Open Sans"/>
                <a:cs typeface="Open Sans"/>
                <a:sym typeface="Open Sans"/>
              </a:defRPr>
            </a:lvl4pPr>
            <a:lvl5pPr indent="-317500" lvl="4" marL="2286000" marR="0" rtl="0" algn="l">
              <a:spcBef>
                <a:spcPts val="280"/>
              </a:spcBef>
              <a:spcAft>
                <a:spcPts val="0"/>
              </a:spcAft>
              <a:buClr>
                <a:schemeClr val="dk2"/>
              </a:buClr>
              <a:buSzPts val="1400"/>
              <a:buFont typeface="Merriweather Sans"/>
              <a:buChar char="&gt;"/>
              <a:defRPr b="1" i="0" sz="1400" u="none" cap="none" strike="noStrike">
                <a:solidFill>
                  <a:schemeClr val="dk2"/>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201" name="Google Shape;201;p40"/>
          <p:cNvPicPr preferRelativeResize="0"/>
          <p:nvPr/>
        </p:nvPicPr>
        <p:blipFill rotWithShape="1">
          <a:blip r:embed="rId3">
            <a:alphaModFix/>
          </a:blip>
          <a:srcRect b="0" l="0" r="0" t="0"/>
          <a:stretch/>
        </p:blipFill>
        <p:spPr>
          <a:xfrm>
            <a:off x="6105042" y="6234042"/>
            <a:ext cx="2539991" cy="229748"/>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202" name="Shape 202"/>
        <p:cNvGrpSpPr/>
        <p:nvPr/>
      </p:nvGrpSpPr>
      <p:grpSpPr>
        <a:xfrm>
          <a:off x="0" y="0"/>
          <a:ext cx="0" cy="0"/>
          <a:chOff x="0" y="0"/>
          <a:chExt cx="0" cy="0"/>
        </a:xfrm>
      </p:grpSpPr>
      <p:sp>
        <p:nvSpPr>
          <p:cNvPr id="203" name="Google Shape;203;p41"/>
          <p:cNvSpPr txBox="1"/>
          <p:nvPr>
            <p:ph type="title"/>
          </p:nvPr>
        </p:nvSpPr>
        <p:spPr>
          <a:xfrm>
            <a:off x="460375" y="494165"/>
            <a:ext cx="8184663" cy="132503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3000"/>
              <a:buFont typeface="Encode Sans Black"/>
              <a:buNone/>
              <a:defRPr b="1" i="0" sz="3000" u="none" cap="none" strike="noStrik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04" name="Google Shape;204;p41"/>
          <p:cNvPicPr preferRelativeResize="0"/>
          <p:nvPr/>
        </p:nvPicPr>
        <p:blipFill rotWithShape="1">
          <a:blip r:embed="rId2">
            <a:alphaModFix/>
          </a:blip>
          <a:srcRect b="0" l="0" r="0" t="0"/>
          <a:stretch/>
        </p:blipFill>
        <p:spPr>
          <a:xfrm>
            <a:off x="549032" y="1818011"/>
            <a:ext cx="1103781" cy="128483"/>
          </a:xfrm>
          <a:prstGeom prst="rect">
            <a:avLst/>
          </a:prstGeom>
          <a:noFill/>
          <a:ln>
            <a:noFill/>
          </a:ln>
        </p:spPr>
      </p:pic>
      <p:sp>
        <p:nvSpPr>
          <p:cNvPr id="205" name="Google Shape;205;p41"/>
          <p:cNvSpPr txBox="1"/>
          <p:nvPr>
            <p:ph idx="1" type="body"/>
          </p:nvPr>
        </p:nvSpPr>
        <p:spPr>
          <a:xfrm>
            <a:off x="447923" y="2307558"/>
            <a:ext cx="8197115" cy="3154535"/>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2"/>
              </a:buClr>
              <a:buSzPts val="2400"/>
              <a:buFont typeface="Merriweather Sans"/>
              <a:buChar char="&gt;"/>
              <a:defRPr b="1" i="0" sz="2400" u="none" cap="none" strike="noStrike">
                <a:solidFill>
                  <a:schemeClr val="dk2"/>
                </a:solidFill>
                <a:latin typeface="Open Sans"/>
                <a:ea typeface="Open Sans"/>
                <a:cs typeface="Open Sans"/>
                <a:sym typeface="Open Sans"/>
              </a:defRPr>
            </a:lvl1pPr>
            <a:lvl2pPr indent="-355600" lvl="1" marL="914400" marR="0" rtl="0" algn="l">
              <a:spcBef>
                <a:spcPts val="400"/>
              </a:spcBef>
              <a:spcAft>
                <a:spcPts val="0"/>
              </a:spcAft>
              <a:buClr>
                <a:schemeClr val="dk2"/>
              </a:buClr>
              <a:buSzPts val="2000"/>
              <a:buFont typeface="Arial"/>
              <a:buChar char="–"/>
              <a:defRPr b="1" i="0" sz="2000" u="none" cap="none" strike="noStrike">
                <a:solidFill>
                  <a:schemeClr val="dk2"/>
                </a:solidFill>
                <a:latin typeface="Open Sans"/>
                <a:ea typeface="Open Sans"/>
                <a:cs typeface="Open Sans"/>
                <a:sym typeface="Open Sans"/>
              </a:defRPr>
            </a:lvl2pPr>
            <a:lvl3pPr indent="-342900" lvl="2" marL="1371600" marR="0" rtl="0" algn="l">
              <a:spcBef>
                <a:spcPts val="360"/>
              </a:spcBef>
              <a:spcAft>
                <a:spcPts val="0"/>
              </a:spcAft>
              <a:buClr>
                <a:schemeClr val="dk2"/>
              </a:buClr>
              <a:buSzPts val="1800"/>
              <a:buFont typeface="Merriweather Sans"/>
              <a:buChar char="&gt;"/>
              <a:defRPr b="1" i="0" sz="1800" u="none" cap="none" strike="noStrike">
                <a:solidFill>
                  <a:schemeClr val="dk2"/>
                </a:solidFill>
                <a:latin typeface="Open Sans"/>
                <a:ea typeface="Open Sans"/>
                <a:cs typeface="Open Sans"/>
                <a:sym typeface="Open Sans"/>
              </a:defRPr>
            </a:lvl3pPr>
            <a:lvl4pPr indent="-330200" lvl="3" marL="1828800" marR="0" rtl="0" algn="l">
              <a:spcBef>
                <a:spcPts val="320"/>
              </a:spcBef>
              <a:spcAft>
                <a:spcPts val="0"/>
              </a:spcAft>
              <a:buClr>
                <a:schemeClr val="dk2"/>
              </a:buClr>
              <a:buSzPts val="1600"/>
              <a:buFont typeface="Arial"/>
              <a:buChar char="–"/>
              <a:defRPr b="1" i="0" sz="1600" u="none" cap="none" strike="noStrike">
                <a:solidFill>
                  <a:schemeClr val="dk2"/>
                </a:solidFill>
                <a:latin typeface="Open Sans"/>
                <a:ea typeface="Open Sans"/>
                <a:cs typeface="Open Sans"/>
                <a:sym typeface="Open Sans"/>
              </a:defRPr>
            </a:lvl4pPr>
            <a:lvl5pPr indent="-317500" lvl="4" marL="2286000" marR="0" rtl="0" algn="l">
              <a:spcBef>
                <a:spcPts val="280"/>
              </a:spcBef>
              <a:spcAft>
                <a:spcPts val="0"/>
              </a:spcAft>
              <a:buClr>
                <a:schemeClr val="dk2"/>
              </a:buClr>
              <a:buSzPts val="1400"/>
              <a:buFont typeface="Merriweather Sans"/>
              <a:buChar char="&gt;"/>
              <a:defRPr b="1" i="0" sz="1400" u="none" cap="none" strike="noStrike">
                <a:solidFill>
                  <a:schemeClr val="dk2"/>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206" name="Google Shape;206;p41"/>
          <p:cNvPicPr preferRelativeResize="0"/>
          <p:nvPr/>
        </p:nvPicPr>
        <p:blipFill rotWithShape="1">
          <a:blip r:embed="rId3">
            <a:alphaModFix/>
          </a:blip>
          <a:srcRect b="0" l="0" r="0" t="0"/>
          <a:stretch/>
        </p:blipFill>
        <p:spPr>
          <a:xfrm>
            <a:off x="7483915" y="5626608"/>
            <a:ext cx="1371600" cy="1231392"/>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207" name="Shape 207"/>
        <p:cNvGrpSpPr/>
        <p:nvPr/>
      </p:nvGrpSpPr>
      <p:grpSpPr>
        <a:xfrm>
          <a:off x="0" y="0"/>
          <a:ext cx="0" cy="0"/>
          <a:chOff x="0" y="0"/>
          <a:chExt cx="0" cy="0"/>
        </a:xfrm>
      </p:grpSpPr>
      <p:sp>
        <p:nvSpPr>
          <p:cNvPr id="208" name="Google Shape;208;p42"/>
          <p:cNvSpPr txBox="1"/>
          <p:nvPr>
            <p:ph type="title"/>
          </p:nvPr>
        </p:nvSpPr>
        <p:spPr>
          <a:xfrm>
            <a:off x="460375" y="859991"/>
            <a:ext cx="7023540" cy="3522341"/>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5000"/>
              <a:buFont typeface="Encode Sans Black"/>
              <a:buNone/>
              <a:defRPr b="1" i="0" sz="5000" u="none" cap="none" strike="noStrik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09" name="Google Shape;209;p42"/>
          <p:cNvPicPr preferRelativeResize="0"/>
          <p:nvPr/>
        </p:nvPicPr>
        <p:blipFill rotWithShape="1">
          <a:blip r:embed="rId2">
            <a:alphaModFix/>
          </a:blip>
          <a:srcRect b="0" l="0" r="0" t="0"/>
          <a:stretch/>
        </p:blipFill>
        <p:spPr>
          <a:xfrm>
            <a:off x="568081" y="4568599"/>
            <a:ext cx="1600200" cy="186267"/>
          </a:xfrm>
          <a:prstGeom prst="rect">
            <a:avLst/>
          </a:prstGeom>
          <a:noFill/>
          <a:ln>
            <a:noFill/>
          </a:ln>
        </p:spPr>
      </p:pic>
      <p:pic>
        <p:nvPicPr>
          <p:cNvPr id="210" name="Google Shape;210;p42"/>
          <p:cNvPicPr preferRelativeResize="0"/>
          <p:nvPr/>
        </p:nvPicPr>
        <p:blipFill rotWithShape="1">
          <a:blip r:embed="rId3">
            <a:alphaModFix/>
          </a:blip>
          <a:srcRect b="0" l="0" r="0" t="0"/>
          <a:stretch/>
        </p:blipFill>
        <p:spPr>
          <a:xfrm>
            <a:off x="568081" y="6132014"/>
            <a:ext cx="2425227" cy="284364"/>
          </a:xfrm>
          <a:prstGeom prst="rect">
            <a:avLst/>
          </a:prstGeom>
          <a:noFill/>
          <a:ln>
            <a:noFill/>
          </a:ln>
        </p:spPr>
      </p:pic>
      <p:pic>
        <p:nvPicPr>
          <p:cNvPr id="211" name="Google Shape;211;p42"/>
          <p:cNvPicPr preferRelativeResize="0"/>
          <p:nvPr/>
        </p:nvPicPr>
        <p:blipFill rotWithShape="1">
          <a:blip r:embed="rId4">
            <a:alphaModFix/>
          </a:blip>
          <a:srcRect b="0" l="0" r="0" t="0"/>
          <a:stretch/>
        </p:blipFill>
        <p:spPr>
          <a:xfrm>
            <a:off x="7483915" y="5626608"/>
            <a:ext cx="1371600" cy="1231392"/>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12" name="Shape 212"/>
        <p:cNvGrpSpPr/>
        <p:nvPr/>
      </p:nvGrpSpPr>
      <p:grpSpPr>
        <a:xfrm>
          <a:off x="0" y="0"/>
          <a:ext cx="0" cy="0"/>
          <a:chOff x="0" y="0"/>
          <a:chExt cx="0" cy="0"/>
        </a:xfrm>
      </p:grpSpPr>
      <p:sp>
        <p:nvSpPr>
          <p:cNvPr id="213" name="Google Shape;213;p43"/>
          <p:cNvSpPr txBox="1"/>
          <p:nvPr>
            <p:ph type="title"/>
          </p:nvPr>
        </p:nvSpPr>
        <p:spPr>
          <a:xfrm>
            <a:off x="460377" y="859991"/>
            <a:ext cx="7023540" cy="3522341"/>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5000"/>
              <a:buFont typeface="Encode Sans Black"/>
              <a:buNone/>
              <a:defRPr b="1" i="0" sz="5000" u="none" cap="none" strike="noStrik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14" name="Google Shape;214;p43"/>
          <p:cNvPicPr preferRelativeResize="0"/>
          <p:nvPr/>
        </p:nvPicPr>
        <p:blipFill rotWithShape="1">
          <a:blip r:embed="rId2">
            <a:alphaModFix/>
          </a:blip>
          <a:srcRect b="0" l="0" r="0" t="0"/>
          <a:stretch/>
        </p:blipFill>
        <p:spPr>
          <a:xfrm>
            <a:off x="568081" y="4568599"/>
            <a:ext cx="1600200" cy="186267"/>
          </a:xfrm>
          <a:prstGeom prst="rect">
            <a:avLst/>
          </a:prstGeom>
          <a:noFill/>
          <a:ln>
            <a:noFill/>
          </a:ln>
        </p:spPr>
      </p:pic>
      <p:pic>
        <p:nvPicPr>
          <p:cNvPr id="215" name="Google Shape;215;p43"/>
          <p:cNvPicPr preferRelativeResize="0"/>
          <p:nvPr/>
        </p:nvPicPr>
        <p:blipFill rotWithShape="1">
          <a:blip r:embed="rId3">
            <a:alphaModFix/>
          </a:blip>
          <a:srcRect b="0" l="0" r="0" t="0"/>
          <a:stretch/>
        </p:blipFill>
        <p:spPr>
          <a:xfrm>
            <a:off x="568086" y="6234042"/>
            <a:ext cx="2539991" cy="229748"/>
          </a:xfrm>
          <a:prstGeom prst="rect">
            <a:avLst/>
          </a:prstGeom>
          <a:noFill/>
          <a:ln>
            <a:noFill/>
          </a:ln>
        </p:spPr>
      </p:pic>
      <p:pic>
        <p:nvPicPr>
          <p:cNvPr id="216" name="Google Shape;216;p43"/>
          <p:cNvPicPr preferRelativeResize="0"/>
          <p:nvPr/>
        </p:nvPicPr>
        <p:blipFill rotWithShape="1">
          <a:blip r:embed="rId4">
            <a:alphaModFix/>
          </a:blip>
          <a:srcRect b="0" l="0" r="0" t="0"/>
          <a:stretch/>
        </p:blipFill>
        <p:spPr>
          <a:xfrm>
            <a:off x="7483915" y="5626608"/>
            <a:ext cx="1371600" cy="1231392"/>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spTree>
      <p:nvGrpSpPr>
        <p:cNvPr id="217" name="Shape 217"/>
        <p:cNvGrpSpPr/>
        <p:nvPr/>
      </p:nvGrpSpPr>
      <p:grpSpPr>
        <a:xfrm>
          <a:off x="0" y="0"/>
          <a:ext cx="0" cy="0"/>
          <a:chOff x="0" y="0"/>
          <a:chExt cx="0" cy="0"/>
        </a:xfrm>
      </p:grpSpPr>
      <p:sp>
        <p:nvSpPr>
          <p:cNvPr id="218" name="Google Shape;218;p44"/>
          <p:cNvSpPr txBox="1"/>
          <p:nvPr>
            <p:ph type="title"/>
          </p:nvPr>
        </p:nvSpPr>
        <p:spPr>
          <a:xfrm>
            <a:off x="460375" y="492978"/>
            <a:ext cx="8172211" cy="132503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3000"/>
              <a:buFont typeface="Encode Sans Black"/>
              <a:buNone/>
              <a:defRPr b="1" i="0" sz="3000" u="none" cap="none" strike="noStrik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19" name="Google Shape;219;p44"/>
          <p:cNvPicPr preferRelativeResize="0"/>
          <p:nvPr/>
        </p:nvPicPr>
        <p:blipFill rotWithShape="1">
          <a:blip r:embed="rId2">
            <a:alphaModFix/>
          </a:blip>
          <a:srcRect b="0" l="0" r="0" t="0"/>
          <a:stretch/>
        </p:blipFill>
        <p:spPr>
          <a:xfrm>
            <a:off x="549032" y="1818011"/>
            <a:ext cx="1103781" cy="128483"/>
          </a:xfrm>
          <a:prstGeom prst="rect">
            <a:avLst/>
          </a:prstGeom>
          <a:noFill/>
          <a:ln>
            <a:noFill/>
          </a:ln>
        </p:spPr>
      </p:pic>
      <p:sp>
        <p:nvSpPr>
          <p:cNvPr id="220" name="Google Shape;220;p44"/>
          <p:cNvSpPr/>
          <p:nvPr>
            <p:ph idx="2" type="chart"/>
          </p:nvPr>
        </p:nvSpPr>
        <p:spPr>
          <a:xfrm>
            <a:off x="447923" y="2299972"/>
            <a:ext cx="8184663" cy="3948217"/>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chemeClr val="dk1"/>
              </a:buClr>
              <a:buSzPts val="2400"/>
              <a:buFont typeface="Arial"/>
              <a:buNone/>
              <a:defRPr b="0" i="1" sz="2400" u="none" cap="none" strike="noStrike">
                <a:solidFill>
                  <a:schemeClr val="dk1"/>
                </a:solidFill>
                <a:latin typeface="Open Sans Light"/>
                <a:ea typeface="Open Sans Light"/>
                <a:cs typeface="Open Sans Light"/>
                <a:sym typeface="Open Sans Light"/>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221" name="Google Shape;221;p44"/>
          <p:cNvPicPr preferRelativeResize="0"/>
          <p:nvPr/>
        </p:nvPicPr>
        <p:blipFill rotWithShape="1">
          <a:blip r:embed="rId3">
            <a:alphaModFix/>
          </a:blip>
          <a:srcRect b="0" l="0" r="0" t="0"/>
          <a:stretch/>
        </p:blipFill>
        <p:spPr>
          <a:xfrm>
            <a:off x="6105042" y="6234042"/>
            <a:ext cx="2539991" cy="229748"/>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4B2E83"/>
        </a:solidFill>
      </p:bgPr>
    </p:bg>
    <p:spTree>
      <p:nvGrpSpPr>
        <p:cNvPr id="223" name="Shape 223"/>
        <p:cNvGrpSpPr/>
        <p:nvPr/>
      </p:nvGrpSpPr>
      <p:grpSpPr>
        <a:xfrm>
          <a:off x="0" y="0"/>
          <a:ext cx="0" cy="0"/>
          <a:chOff x="0" y="0"/>
          <a:chExt cx="0" cy="0"/>
        </a:xfrm>
      </p:grpSpPr>
      <p:pic>
        <p:nvPicPr>
          <p:cNvPr descr="UW_W Logo_White.png" id="224" name="Google Shape;224;p46"/>
          <p:cNvPicPr preferRelativeResize="0"/>
          <p:nvPr/>
        </p:nvPicPr>
        <p:blipFill rotWithShape="1">
          <a:blip r:embed="rId2">
            <a:alphaModFix/>
          </a:blip>
          <a:srcRect b="0" l="0" r="0" t="0"/>
          <a:stretch/>
        </p:blipFill>
        <p:spPr>
          <a:xfrm>
            <a:off x="7445815" y="5945854"/>
            <a:ext cx="1371600" cy="923544"/>
          </a:xfrm>
          <a:prstGeom prst="rect">
            <a:avLst/>
          </a:prstGeom>
          <a:noFill/>
          <a:ln>
            <a:noFill/>
          </a:ln>
        </p:spPr>
      </p:pic>
      <p:pic>
        <p:nvPicPr>
          <p:cNvPr id="225" name="Google Shape;225;p46"/>
          <p:cNvPicPr preferRelativeResize="0"/>
          <p:nvPr/>
        </p:nvPicPr>
        <p:blipFill rotWithShape="1">
          <a:blip r:embed="rId3">
            <a:alphaModFix/>
          </a:blip>
          <a:srcRect b="0" l="0" r="0" t="0"/>
          <a:stretch/>
        </p:blipFill>
        <p:spPr>
          <a:xfrm>
            <a:off x="677334" y="6354234"/>
            <a:ext cx="2540000" cy="266700"/>
          </a:xfrm>
          <a:prstGeom prst="rect">
            <a:avLst/>
          </a:prstGeom>
          <a:noFill/>
          <a:ln>
            <a:noFill/>
          </a:ln>
        </p:spPr>
      </p:pic>
      <p:sp>
        <p:nvSpPr>
          <p:cNvPr id="226" name="Google Shape;226;p46"/>
          <p:cNvSpPr txBox="1"/>
          <p:nvPr>
            <p:ph idx="1" type="body"/>
          </p:nvPr>
        </p:nvSpPr>
        <p:spPr>
          <a:xfrm>
            <a:off x="671757" y="1179824"/>
            <a:ext cx="6972300" cy="2641756"/>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100000"/>
              </a:lnSpc>
              <a:spcBef>
                <a:spcPts val="1000"/>
              </a:spcBef>
              <a:spcAft>
                <a:spcPts val="0"/>
              </a:spcAft>
              <a:buClr>
                <a:schemeClr val="accent3"/>
              </a:buClr>
              <a:buSzPts val="5000"/>
              <a:buFont typeface="Arial"/>
              <a:buNone/>
              <a:defRPr b="0" i="0" sz="5000" u="none" cap="none" strike="noStrike">
                <a:solidFill>
                  <a:schemeClr val="accent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227" name="Google Shape;227;p46"/>
          <p:cNvPicPr preferRelativeResize="0"/>
          <p:nvPr/>
        </p:nvPicPr>
        <p:blipFill rotWithShape="1">
          <a:blip r:embed="rId4">
            <a:alphaModFix/>
          </a:blip>
          <a:srcRect b="0" l="0" r="0" t="0"/>
          <a:stretch/>
        </p:blipFill>
        <p:spPr>
          <a:xfrm>
            <a:off x="813587" y="4006085"/>
            <a:ext cx="2284303" cy="11277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228" name="Shape 228"/>
        <p:cNvGrpSpPr/>
        <p:nvPr/>
      </p:nvGrpSpPr>
      <p:grpSpPr>
        <a:xfrm>
          <a:off x="0" y="0"/>
          <a:ext cx="0" cy="0"/>
          <a:chOff x="0" y="0"/>
          <a:chExt cx="0" cy="0"/>
        </a:xfrm>
      </p:grpSpPr>
      <p:sp>
        <p:nvSpPr>
          <p:cNvPr id="229" name="Google Shape;229;p47"/>
          <p:cNvSpPr txBox="1"/>
          <p:nvPr>
            <p:ph idx="1" type="body"/>
          </p:nvPr>
        </p:nvSpPr>
        <p:spPr>
          <a:xfrm>
            <a:off x="671757" y="371510"/>
            <a:ext cx="8184662" cy="991998"/>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FFFFFF"/>
              </a:buClr>
              <a:buSzPts val="3000"/>
              <a:buFont typeface="Arial"/>
              <a:buNone/>
              <a:defRPr b="0" i="0" sz="3000" u="none" cap="none" strike="noStrike">
                <a:solidFill>
                  <a:srgbClr val="FFFFFF"/>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230" name="Google Shape;230;p47"/>
          <p:cNvSpPr txBox="1"/>
          <p:nvPr>
            <p:ph idx="2" type="body"/>
          </p:nvPr>
        </p:nvSpPr>
        <p:spPr>
          <a:xfrm>
            <a:off x="659305" y="2320239"/>
            <a:ext cx="8197114" cy="3810086"/>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FFFFFF"/>
              </a:buClr>
              <a:buSzPts val="2400"/>
              <a:buFont typeface="Merriweather Sans"/>
              <a:buChar char="&gt;"/>
              <a:defRPr b="1" i="0" sz="2400" u="none" cap="none" strike="noStrike">
                <a:solidFill>
                  <a:srgbClr val="FFFFFF"/>
                </a:solidFill>
                <a:latin typeface="Open Sans"/>
                <a:ea typeface="Open Sans"/>
                <a:cs typeface="Open Sans"/>
                <a:sym typeface="Open Sans"/>
              </a:defRPr>
            </a:lvl1pPr>
            <a:lvl2pPr indent="-355600" lvl="1" marL="914400" marR="0" rtl="0" algn="l">
              <a:spcBef>
                <a:spcPts val="400"/>
              </a:spcBef>
              <a:spcAft>
                <a:spcPts val="0"/>
              </a:spcAft>
              <a:buClr>
                <a:srgbClr val="FFFFFF"/>
              </a:buClr>
              <a:buSzPts val="2000"/>
              <a:buFont typeface="Arial"/>
              <a:buChar char="–"/>
              <a:defRPr b="1" i="0" sz="2000" u="none" cap="none" strike="noStrike">
                <a:solidFill>
                  <a:srgbClr val="FFFFFF"/>
                </a:solidFill>
                <a:latin typeface="Open Sans"/>
                <a:ea typeface="Open Sans"/>
                <a:cs typeface="Open Sans"/>
                <a:sym typeface="Open Sans"/>
              </a:defRPr>
            </a:lvl2pPr>
            <a:lvl3pPr indent="-342900" lvl="2" marL="1371600" marR="0" rtl="0" algn="l">
              <a:spcBef>
                <a:spcPts val="360"/>
              </a:spcBef>
              <a:spcAft>
                <a:spcPts val="0"/>
              </a:spcAft>
              <a:buClr>
                <a:srgbClr val="FFFFFF"/>
              </a:buClr>
              <a:buSzPts val="1800"/>
              <a:buFont typeface="Merriweather Sans"/>
              <a:buChar char="&gt;"/>
              <a:defRPr b="1" i="0" sz="1800" u="none" cap="none" strike="noStrike">
                <a:solidFill>
                  <a:srgbClr val="FFFFFF"/>
                </a:solidFill>
                <a:latin typeface="Open Sans"/>
                <a:ea typeface="Open Sans"/>
                <a:cs typeface="Open Sans"/>
                <a:sym typeface="Open Sans"/>
              </a:defRPr>
            </a:lvl3pPr>
            <a:lvl4pPr indent="-330200" lvl="3" marL="1828800" marR="0" rtl="0" algn="l">
              <a:spcBef>
                <a:spcPts val="320"/>
              </a:spcBef>
              <a:spcAft>
                <a:spcPts val="0"/>
              </a:spcAft>
              <a:buClr>
                <a:srgbClr val="FFFFFF"/>
              </a:buClr>
              <a:buSzPts val="1600"/>
              <a:buFont typeface="Arial"/>
              <a:buChar char="–"/>
              <a:defRPr b="1" i="0" sz="1600" u="none" cap="none" strike="noStrike">
                <a:solidFill>
                  <a:srgbClr val="FFFFFF"/>
                </a:solidFill>
                <a:latin typeface="Open Sans"/>
                <a:ea typeface="Open Sans"/>
                <a:cs typeface="Open Sans"/>
                <a:sym typeface="Open Sans"/>
              </a:defRPr>
            </a:lvl4pPr>
            <a:lvl5pPr indent="-317500" lvl="4" marL="2286000" marR="0" rtl="0" algn="l">
              <a:spcBef>
                <a:spcPts val="280"/>
              </a:spcBef>
              <a:spcAft>
                <a:spcPts val="0"/>
              </a:spcAft>
              <a:buClr>
                <a:srgbClr val="FFFFFF"/>
              </a:buClr>
              <a:buSzPts val="1400"/>
              <a:buFont typeface="Merriweather Sans"/>
              <a:buChar char="&gt;"/>
              <a:defRPr b="1" i="0" sz="1400" u="none" cap="none" strike="noStrike">
                <a:solidFill>
                  <a:srgbClr val="FFFFFF"/>
                </a:solidFill>
                <a:latin typeface="Open Sans"/>
                <a:ea typeface="Open Sans"/>
                <a:cs typeface="Open Sans"/>
                <a:sym typeface="Open Sans"/>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231" name="Google Shape;231;p47"/>
          <p:cNvSpPr txBox="1"/>
          <p:nvPr>
            <p:ph idx="3" type="body"/>
          </p:nvPr>
        </p:nvSpPr>
        <p:spPr>
          <a:xfrm>
            <a:off x="671757" y="1730667"/>
            <a:ext cx="8184662" cy="4111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id="232" name="Google Shape;232;p47"/>
          <p:cNvPicPr preferRelativeResize="0"/>
          <p:nvPr/>
        </p:nvPicPr>
        <p:blipFill rotWithShape="1">
          <a:blip r:embed="rId2">
            <a:alphaModFix/>
          </a:blip>
          <a:srcRect b="0" l="0" r="0" t="0"/>
          <a:stretch/>
        </p:blipFill>
        <p:spPr>
          <a:xfrm>
            <a:off x="6248401" y="6354234"/>
            <a:ext cx="2540000" cy="266700"/>
          </a:xfrm>
          <a:prstGeom prst="rect">
            <a:avLst/>
          </a:prstGeom>
          <a:noFill/>
          <a:ln>
            <a:noFill/>
          </a:ln>
        </p:spPr>
      </p:pic>
      <p:pic>
        <p:nvPicPr>
          <p:cNvPr descr="Bar_RtAngle_7502_RGB.png" id="233" name="Google Shape;233;p47"/>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29" name="Google Shape;29;p5"/>
          <p:cNvSpPr txBox="1"/>
          <p:nvPr>
            <p:ph idx="1" type="body"/>
          </p:nvPr>
        </p:nvSpPr>
        <p:spPr>
          <a:xfrm>
            <a:off x="722313" y="2906713"/>
            <a:ext cx="7772400" cy="1500300"/>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algn="l">
              <a:lnSpc>
                <a:spcPct val="100000"/>
              </a:lnSpc>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algn="l">
              <a:lnSpc>
                <a:spcPct val="100000"/>
              </a:lnSpc>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30" name="Google Shape;30;p5"/>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 name="Google Shape;31;p5"/>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 name="Google Shape;32;p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bg>
      <p:bgPr>
        <a:solidFill>
          <a:srgbClr val="4B2E83"/>
        </a:solidFill>
      </p:bgPr>
    </p:bg>
    <p:spTree>
      <p:nvGrpSpPr>
        <p:cNvPr id="234" name="Shape 234"/>
        <p:cNvGrpSpPr/>
        <p:nvPr/>
      </p:nvGrpSpPr>
      <p:grpSpPr>
        <a:xfrm>
          <a:off x="0" y="0"/>
          <a:ext cx="0" cy="0"/>
          <a:chOff x="0" y="0"/>
          <a:chExt cx="0" cy="0"/>
        </a:xfrm>
      </p:grpSpPr>
      <p:pic>
        <p:nvPicPr>
          <p:cNvPr descr="UW_W Logo_White.png" id="235" name="Google Shape;235;p48"/>
          <p:cNvPicPr preferRelativeResize="0"/>
          <p:nvPr/>
        </p:nvPicPr>
        <p:blipFill rotWithShape="1">
          <a:blip r:embed="rId2">
            <a:alphaModFix/>
          </a:blip>
          <a:srcRect b="0" l="0" r="0" t="0"/>
          <a:stretch/>
        </p:blipFill>
        <p:spPr>
          <a:xfrm>
            <a:off x="7445815" y="5945854"/>
            <a:ext cx="1371600" cy="923544"/>
          </a:xfrm>
          <a:prstGeom prst="rect">
            <a:avLst/>
          </a:prstGeom>
          <a:noFill/>
          <a:ln>
            <a:noFill/>
          </a:ln>
        </p:spPr>
      </p:pic>
      <p:sp>
        <p:nvSpPr>
          <p:cNvPr id="236" name="Google Shape;236;p48"/>
          <p:cNvSpPr txBox="1"/>
          <p:nvPr>
            <p:ph idx="1" type="body"/>
          </p:nvPr>
        </p:nvSpPr>
        <p:spPr>
          <a:xfrm>
            <a:off x="671757" y="371510"/>
            <a:ext cx="8184662" cy="991998"/>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FFFFFF"/>
              </a:buClr>
              <a:buSzPts val="3000"/>
              <a:buFont typeface="Arial"/>
              <a:buNone/>
              <a:defRPr b="0" i="0" sz="3000" u="none" cap="none" strike="noStrike">
                <a:solidFill>
                  <a:srgbClr val="FFFFFF"/>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237" name="Google Shape;237;p48"/>
          <p:cNvSpPr txBox="1"/>
          <p:nvPr>
            <p:ph idx="2" type="body"/>
          </p:nvPr>
        </p:nvSpPr>
        <p:spPr>
          <a:xfrm>
            <a:off x="659305" y="1736725"/>
            <a:ext cx="8076956" cy="4015497"/>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FFFFFF"/>
              </a:buClr>
              <a:buSzPts val="2400"/>
              <a:buFont typeface="Merriweather Sans"/>
              <a:buChar char="&gt;"/>
              <a:defRPr b="1" i="0" sz="2400" u="none" cap="none" strike="noStrike">
                <a:solidFill>
                  <a:srgbClr val="FFFFFF"/>
                </a:solidFill>
                <a:latin typeface="Open Sans"/>
                <a:ea typeface="Open Sans"/>
                <a:cs typeface="Open Sans"/>
                <a:sym typeface="Open Sans"/>
              </a:defRPr>
            </a:lvl1pPr>
            <a:lvl2pPr indent="-355600" lvl="1" marL="914400" marR="0" rtl="0" algn="l">
              <a:spcBef>
                <a:spcPts val="400"/>
              </a:spcBef>
              <a:spcAft>
                <a:spcPts val="0"/>
              </a:spcAft>
              <a:buClr>
                <a:srgbClr val="FFFFFF"/>
              </a:buClr>
              <a:buSzPts val="2000"/>
              <a:buFont typeface="Arial"/>
              <a:buChar char="–"/>
              <a:defRPr b="1" i="0" sz="2000" u="none" cap="none" strike="noStrike">
                <a:solidFill>
                  <a:srgbClr val="FFFFFF"/>
                </a:solidFill>
                <a:latin typeface="Open Sans"/>
                <a:ea typeface="Open Sans"/>
                <a:cs typeface="Open Sans"/>
                <a:sym typeface="Open Sans"/>
              </a:defRPr>
            </a:lvl2pPr>
            <a:lvl3pPr indent="-342900" lvl="2" marL="1371600" marR="0" rtl="0" algn="l">
              <a:spcBef>
                <a:spcPts val="360"/>
              </a:spcBef>
              <a:spcAft>
                <a:spcPts val="0"/>
              </a:spcAft>
              <a:buClr>
                <a:srgbClr val="FFFFFF"/>
              </a:buClr>
              <a:buSzPts val="1800"/>
              <a:buFont typeface="Merriweather Sans"/>
              <a:buChar char="&gt;"/>
              <a:defRPr b="1" i="0" sz="1800" u="none" cap="none" strike="noStrike">
                <a:solidFill>
                  <a:srgbClr val="FFFFFF"/>
                </a:solidFill>
                <a:latin typeface="Open Sans"/>
                <a:ea typeface="Open Sans"/>
                <a:cs typeface="Open Sans"/>
                <a:sym typeface="Open Sans"/>
              </a:defRPr>
            </a:lvl3pPr>
            <a:lvl4pPr indent="-330200" lvl="3" marL="1828800" marR="0" rtl="0" algn="l">
              <a:spcBef>
                <a:spcPts val="320"/>
              </a:spcBef>
              <a:spcAft>
                <a:spcPts val="0"/>
              </a:spcAft>
              <a:buClr>
                <a:srgbClr val="FFFFFF"/>
              </a:buClr>
              <a:buSzPts val="1600"/>
              <a:buFont typeface="Arial"/>
              <a:buChar char="–"/>
              <a:defRPr b="1" i="0" sz="1600" u="none" cap="none" strike="noStrike">
                <a:solidFill>
                  <a:srgbClr val="FFFFFF"/>
                </a:solidFill>
                <a:latin typeface="Open Sans"/>
                <a:ea typeface="Open Sans"/>
                <a:cs typeface="Open Sans"/>
                <a:sym typeface="Open Sans"/>
              </a:defRPr>
            </a:lvl4pPr>
            <a:lvl5pPr indent="-317500" lvl="4" marL="2286000" marR="0" rtl="0" algn="l">
              <a:spcBef>
                <a:spcPts val="280"/>
              </a:spcBef>
              <a:spcAft>
                <a:spcPts val="0"/>
              </a:spcAft>
              <a:buClr>
                <a:srgbClr val="FFFFFF"/>
              </a:buClr>
              <a:buSzPts val="1400"/>
              <a:buFont typeface="Merriweather Sans"/>
              <a:buChar char="&gt;"/>
              <a:defRPr b="1" i="0" sz="1400" u="none" cap="none" strike="noStrike">
                <a:solidFill>
                  <a:srgbClr val="FFFFFF"/>
                </a:solidFill>
                <a:latin typeface="Open Sans"/>
                <a:ea typeface="Open Sans"/>
                <a:cs typeface="Open Sans"/>
                <a:sym typeface="Open Sans"/>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238" name="Google Shape;238;p48"/>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bg>
      <p:bgPr>
        <a:solidFill>
          <a:srgbClr val="4B2E83"/>
        </a:solidFill>
      </p:bgPr>
    </p:bg>
    <p:spTree>
      <p:nvGrpSpPr>
        <p:cNvPr id="239" name="Shape 239"/>
        <p:cNvGrpSpPr/>
        <p:nvPr/>
      </p:nvGrpSpPr>
      <p:grpSpPr>
        <a:xfrm>
          <a:off x="0" y="0"/>
          <a:ext cx="0" cy="0"/>
          <a:chOff x="0" y="0"/>
          <a:chExt cx="0" cy="0"/>
        </a:xfrm>
      </p:grpSpPr>
      <p:pic>
        <p:nvPicPr>
          <p:cNvPr id="240" name="Google Shape;240;p49"/>
          <p:cNvPicPr preferRelativeResize="0"/>
          <p:nvPr/>
        </p:nvPicPr>
        <p:blipFill rotWithShape="1">
          <a:blip r:embed="rId2">
            <a:alphaModFix/>
          </a:blip>
          <a:srcRect b="0" l="0" r="0" t="0"/>
          <a:stretch/>
        </p:blipFill>
        <p:spPr>
          <a:xfrm>
            <a:off x="6248401" y="6354234"/>
            <a:ext cx="2540000" cy="266700"/>
          </a:xfrm>
          <a:prstGeom prst="rect">
            <a:avLst/>
          </a:prstGeom>
          <a:noFill/>
          <a:ln>
            <a:noFill/>
          </a:ln>
        </p:spPr>
      </p:pic>
      <p:sp>
        <p:nvSpPr>
          <p:cNvPr id="241" name="Google Shape;241;p49"/>
          <p:cNvSpPr/>
          <p:nvPr>
            <p:ph idx="2" type="chart"/>
          </p:nvPr>
        </p:nvSpPr>
        <p:spPr>
          <a:xfrm>
            <a:off x="766763" y="1736725"/>
            <a:ext cx="8021637" cy="4432300"/>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rgbClr val="FFFFFF"/>
              </a:buClr>
              <a:buSzPts val="2400"/>
              <a:buFont typeface="Arial"/>
              <a:buNone/>
              <a:defRPr b="0" i="1" sz="2400" u="none" cap="none" strike="noStrike">
                <a:solidFill>
                  <a:srgbClr val="FFFFFF"/>
                </a:solidFill>
                <a:latin typeface="Open Sans Light"/>
                <a:ea typeface="Open Sans Light"/>
                <a:cs typeface="Open Sans Light"/>
                <a:sym typeface="Open Sans Light"/>
              </a:defRPr>
            </a:lvl1pPr>
            <a:lvl2pPr lvl="1"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lvl="2" marR="0" rtl="0" algn="l">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lvl="3"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lvl="4"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242" name="Google Shape;242;p49"/>
          <p:cNvSpPr txBox="1"/>
          <p:nvPr>
            <p:ph idx="1" type="body"/>
          </p:nvPr>
        </p:nvSpPr>
        <p:spPr>
          <a:xfrm>
            <a:off x="671757" y="371510"/>
            <a:ext cx="8184662" cy="991998"/>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FFFFFF"/>
              </a:buClr>
              <a:buSzPts val="3000"/>
              <a:buFont typeface="Arial"/>
              <a:buNone/>
              <a:defRPr b="0" i="0" sz="3000" u="none" cap="none" strike="noStrike">
                <a:solidFill>
                  <a:srgbClr val="FFFFFF"/>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243" name="Google Shape;243;p49"/>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245" name="Shape 245"/>
        <p:cNvGrpSpPr/>
        <p:nvPr/>
      </p:nvGrpSpPr>
      <p:grpSpPr>
        <a:xfrm>
          <a:off x="0" y="0"/>
          <a:ext cx="0" cy="0"/>
          <a:chOff x="0" y="0"/>
          <a:chExt cx="0" cy="0"/>
        </a:xfrm>
      </p:grpSpPr>
      <p:sp>
        <p:nvSpPr>
          <p:cNvPr id="246" name="Google Shape;246;p51"/>
          <p:cNvSpPr txBox="1"/>
          <p:nvPr>
            <p:ph idx="1" type="body"/>
          </p:nvPr>
        </p:nvSpPr>
        <p:spPr>
          <a:xfrm>
            <a:off x="671757" y="371510"/>
            <a:ext cx="8184662" cy="991998"/>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47" name="Google Shape;247;p51"/>
          <p:cNvSpPr txBox="1"/>
          <p:nvPr>
            <p:ph idx="2" type="body"/>
          </p:nvPr>
        </p:nvSpPr>
        <p:spPr>
          <a:xfrm>
            <a:off x="659305" y="1736725"/>
            <a:ext cx="8196210" cy="4015497"/>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248" name="Google Shape;248;p51"/>
          <p:cNvPicPr preferRelativeResize="0"/>
          <p:nvPr/>
        </p:nvPicPr>
        <p:blipFill rotWithShape="1">
          <a:blip r:embed="rId2">
            <a:alphaModFix/>
          </a:blip>
          <a:srcRect b="0" l="0" r="0" t="0"/>
          <a:stretch/>
        </p:blipFill>
        <p:spPr>
          <a:xfrm>
            <a:off x="7448139" y="5949410"/>
            <a:ext cx="1371600" cy="923544"/>
          </a:xfrm>
          <a:prstGeom prst="rect">
            <a:avLst/>
          </a:prstGeom>
          <a:noFill/>
          <a:ln>
            <a:noFill/>
          </a:ln>
        </p:spPr>
      </p:pic>
      <p:pic>
        <p:nvPicPr>
          <p:cNvPr descr="Bar_RtAngle_7502_RGB.png" id="249" name="Google Shape;249;p51"/>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50" name="Shape 250"/>
        <p:cNvGrpSpPr/>
        <p:nvPr/>
      </p:nvGrpSpPr>
      <p:grpSpPr>
        <a:xfrm>
          <a:off x="0" y="0"/>
          <a:ext cx="0" cy="0"/>
          <a:chOff x="0" y="0"/>
          <a:chExt cx="0" cy="0"/>
        </a:xfrm>
      </p:grpSpPr>
      <p:sp>
        <p:nvSpPr>
          <p:cNvPr id="251" name="Google Shape;251;p52"/>
          <p:cNvSpPr txBox="1"/>
          <p:nvPr>
            <p:ph idx="1" type="body"/>
          </p:nvPr>
        </p:nvSpPr>
        <p:spPr>
          <a:xfrm>
            <a:off x="671757" y="1167124"/>
            <a:ext cx="6972300" cy="2641756"/>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100000"/>
              </a:lnSpc>
              <a:spcBef>
                <a:spcPts val="1000"/>
              </a:spcBef>
              <a:spcAft>
                <a:spcPts val="0"/>
              </a:spcAft>
              <a:buClr>
                <a:srgbClr val="4B2E83"/>
              </a:buClr>
              <a:buSzPts val="5000"/>
              <a:buFont typeface="Arial"/>
              <a:buNone/>
              <a:defRPr b="0" i="0" sz="5000" u="none" cap="none" strike="noStrike">
                <a:solidFill>
                  <a:srgbClr val="4B2E8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252" name="Google Shape;252;p52"/>
          <p:cNvPicPr preferRelativeResize="0"/>
          <p:nvPr/>
        </p:nvPicPr>
        <p:blipFill rotWithShape="1">
          <a:blip r:embed="rId2">
            <a:alphaModFix/>
          </a:blip>
          <a:srcRect b="0" l="0" r="0" t="0"/>
          <a:stretch/>
        </p:blipFill>
        <p:spPr>
          <a:xfrm>
            <a:off x="7448139" y="5949410"/>
            <a:ext cx="1371600" cy="923544"/>
          </a:xfrm>
          <a:prstGeom prst="rect">
            <a:avLst/>
          </a:prstGeom>
          <a:noFill/>
          <a:ln>
            <a:noFill/>
          </a:ln>
        </p:spPr>
      </p:pic>
      <p:pic>
        <p:nvPicPr>
          <p:cNvPr descr="Wordmark_center_Purple_HEX.png" id="253" name="Google Shape;253;p52"/>
          <p:cNvPicPr preferRelativeResize="0"/>
          <p:nvPr/>
        </p:nvPicPr>
        <p:blipFill rotWithShape="1">
          <a:blip r:embed="rId3">
            <a:alphaModFix/>
          </a:blip>
          <a:srcRect b="0" l="0" r="0" t="0"/>
          <a:stretch/>
        </p:blipFill>
        <p:spPr>
          <a:xfrm>
            <a:off x="792039" y="6487457"/>
            <a:ext cx="2425295" cy="163374"/>
          </a:xfrm>
          <a:prstGeom prst="rect">
            <a:avLst/>
          </a:prstGeom>
          <a:noFill/>
          <a:ln>
            <a:noFill/>
          </a:ln>
        </p:spPr>
      </p:pic>
      <p:pic>
        <p:nvPicPr>
          <p:cNvPr descr="Bar_RtAngle_7502_RGB.png" id="254" name="Google Shape;254;p52"/>
          <p:cNvPicPr preferRelativeResize="0"/>
          <p:nvPr/>
        </p:nvPicPr>
        <p:blipFill rotWithShape="1">
          <a:blip r:embed="rId4">
            <a:alphaModFix/>
          </a:blip>
          <a:srcRect b="0" l="0" r="0" t="0"/>
          <a:stretch/>
        </p:blipFill>
        <p:spPr>
          <a:xfrm>
            <a:off x="813587" y="4006085"/>
            <a:ext cx="2284303" cy="11277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255" name="Shape 255"/>
        <p:cNvGrpSpPr/>
        <p:nvPr/>
      </p:nvGrpSpPr>
      <p:grpSpPr>
        <a:xfrm>
          <a:off x="0" y="0"/>
          <a:ext cx="0" cy="0"/>
          <a:chOff x="0" y="0"/>
          <a:chExt cx="0" cy="0"/>
        </a:xfrm>
      </p:grpSpPr>
      <p:sp>
        <p:nvSpPr>
          <p:cNvPr id="256" name="Google Shape;256;p53"/>
          <p:cNvSpPr txBox="1"/>
          <p:nvPr>
            <p:ph idx="1" type="body"/>
          </p:nvPr>
        </p:nvSpPr>
        <p:spPr>
          <a:xfrm>
            <a:off x="671757" y="371510"/>
            <a:ext cx="8184662" cy="991998"/>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57" name="Google Shape;257;p53"/>
          <p:cNvSpPr txBox="1"/>
          <p:nvPr>
            <p:ph idx="2" type="body"/>
          </p:nvPr>
        </p:nvSpPr>
        <p:spPr>
          <a:xfrm>
            <a:off x="659305" y="2320239"/>
            <a:ext cx="8197114" cy="3810086"/>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58" name="Google Shape;258;p53"/>
          <p:cNvSpPr txBox="1"/>
          <p:nvPr>
            <p:ph idx="3" type="body"/>
          </p:nvPr>
        </p:nvSpPr>
        <p:spPr>
          <a:xfrm>
            <a:off x="671757" y="1730667"/>
            <a:ext cx="8184662" cy="4111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4B2E83"/>
              </a:buClr>
              <a:buSzPts val="2400"/>
              <a:buFont typeface="Arial"/>
              <a:buNone/>
              <a:defRPr b="0" i="0" sz="2400" u="none" cap="none" strike="noStrike">
                <a:solidFill>
                  <a:srgbClr val="4B2E83"/>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259" name="Google Shape;259;p53"/>
          <p:cNvPicPr preferRelativeResize="0"/>
          <p:nvPr/>
        </p:nvPicPr>
        <p:blipFill rotWithShape="1">
          <a:blip r:embed="rId2">
            <a:alphaModFix/>
          </a:blip>
          <a:srcRect b="0" l="0" r="0" t="0"/>
          <a:stretch/>
        </p:blipFill>
        <p:spPr>
          <a:xfrm>
            <a:off x="6382155" y="6487457"/>
            <a:ext cx="2425295" cy="163374"/>
          </a:xfrm>
          <a:prstGeom prst="rect">
            <a:avLst/>
          </a:prstGeom>
          <a:noFill/>
          <a:ln>
            <a:noFill/>
          </a:ln>
        </p:spPr>
      </p:pic>
      <p:pic>
        <p:nvPicPr>
          <p:cNvPr descr="Bar_RtAngle_7502_RGB.png" id="260" name="Google Shape;260;p53"/>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spTree>
      <p:nvGrpSpPr>
        <p:cNvPr id="261" name="Shape 261"/>
        <p:cNvGrpSpPr/>
        <p:nvPr/>
      </p:nvGrpSpPr>
      <p:grpSpPr>
        <a:xfrm>
          <a:off x="0" y="0"/>
          <a:ext cx="0" cy="0"/>
          <a:chOff x="0" y="0"/>
          <a:chExt cx="0" cy="0"/>
        </a:xfrm>
      </p:grpSpPr>
      <p:sp>
        <p:nvSpPr>
          <p:cNvPr id="262" name="Google Shape;262;p54"/>
          <p:cNvSpPr/>
          <p:nvPr>
            <p:ph idx="2" type="chart"/>
          </p:nvPr>
        </p:nvSpPr>
        <p:spPr>
          <a:xfrm>
            <a:off x="766763" y="1736725"/>
            <a:ext cx="8021637" cy="4432300"/>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rgbClr val="999999"/>
              </a:buClr>
              <a:buSzPts val="2400"/>
              <a:buFont typeface="Arial"/>
              <a:buNone/>
              <a:defRPr b="0" i="1" sz="2400" u="none" cap="none" strike="noStrike">
                <a:solidFill>
                  <a:srgbClr val="999999"/>
                </a:solidFill>
                <a:latin typeface="Open Sans Light"/>
                <a:ea typeface="Open Sans Light"/>
                <a:cs typeface="Open Sans Light"/>
                <a:sym typeface="Open Sans Light"/>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63" name="Google Shape;263;p54"/>
          <p:cNvSpPr txBox="1"/>
          <p:nvPr>
            <p:ph idx="1" type="body"/>
          </p:nvPr>
        </p:nvSpPr>
        <p:spPr>
          <a:xfrm>
            <a:off x="671757" y="371510"/>
            <a:ext cx="8184662" cy="991998"/>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264" name="Google Shape;264;p54"/>
          <p:cNvPicPr preferRelativeResize="0"/>
          <p:nvPr/>
        </p:nvPicPr>
        <p:blipFill rotWithShape="1">
          <a:blip r:embed="rId2">
            <a:alphaModFix/>
          </a:blip>
          <a:srcRect b="0" l="0" r="0" t="0"/>
          <a:stretch/>
        </p:blipFill>
        <p:spPr>
          <a:xfrm>
            <a:off x="6363105" y="6487457"/>
            <a:ext cx="2425295" cy="163374"/>
          </a:xfrm>
          <a:prstGeom prst="rect">
            <a:avLst/>
          </a:prstGeom>
          <a:noFill/>
          <a:ln>
            <a:noFill/>
          </a:ln>
        </p:spPr>
      </p:pic>
      <p:pic>
        <p:nvPicPr>
          <p:cNvPr descr="Bar_RtAngle_7502_RGB.png" id="265" name="Google Shape;265;p54"/>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Header + Subheader + Content">
  <p:cSld name="1_Header + Subheader + Content">
    <p:spTree>
      <p:nvGrpSpPr>
        <p:cNvPr id="266" name="Shape 266"/>
        <p:cNvGrpSpPr/>
        <p:nvPr/>
      </p:nvGrpSpPr>
      <p:grpSpPr>
        <a:xfrm>
          <a:off x="0" y="0"/>
          <a:ext cx="0" cy="0"/>
          <a:chOff x="0" y="0"/>
          <a:chExt cx="0" cy="0"/>
        </a:xfrm>
      </p:grpSpPr>
      <p:sp>
        <p:nvSpPr>
          <p:cNvPr id="267" name="Google Shape;267;p55"/>
          <p:cNvSpPr txBox="1"/>
          <p:nvPr>
            <p:ph type="title"/>
          </p:nvPr>
        </p:nvSpPr>
        <p:spPr>
          <a:xfrm>
            <a:off x="447923" y="492381"/>
            <a:ext cx="8197109" cy="132503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3000"/>
              <a:buFont typeface="Encode Sans Black"/>
              <a:buNone/>
              <a:defRPr b="1" i="0" sz="3000" u="none" cap="none" strike="noStrik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68" name="Google Shape;268;p55"/>
          <p:cNvPicPr preferRelativeResize="0"/>
          <p:nvPr/>
        </p:nvPicPr>
        <p:blipFill rotWithShape="1">
          <a:blip r:embed="rId2">
            <a:alphaModFix/>
          </a:blip>
          <a:srcRect b="0" l="0" r="0" t="0"/>
          <a:stretch/>
        </p:blipFill>
        <p:spPr>
          <a:xfrm>
            <a:off x="549032" y="1818011"/>
            <a:ext cx="1103781" cy="128483"/>
          </a:xfrm>
          <a:prstGeom prst="rect">
            <a:avLst/>
          </a:prstGeom>
          <a:noFill/>
          <a:ln>
            <a:noFill/>
          </a:ln>
        </p:spPr>
      </p:pic>
      <p:sp>
        <p:nvSpPr>
          <p:cNvPr id="269" name="Google Shape;269;p55"/>
          <p:cNvSpPr txBox="1"/>
          <p:nvPr>
            <p:ph idx="1" type="body"/>
          </p:nvPr>
        </p:nvSpPr>
        <p:spPr>
          <a:xfrm>
            <a:off x="460375" y="2307557"/>
            <a:ext cx="8184662" cy="54822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70" name="Google Shape;270;p55"/>
          <p:cNvSpPr txBox="1"/>
          <p:nvPr>
            <p:ph idx="2" type="body"/>
          </p:nvPr>
        </p:nvSpPr>
        <p:spPr>
          <a:xfrm>
            <a:off x="447923" y="3093653"/>
            <a:ext cx="8197114" cy="300234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2"/>
              </a:buClr>
              <a:buSzPts val="2400"/>
              <a:buFont typeface="Merriweather Sans"/>
              <a:buChar char="&gt;"/>
              <a:defRPr b="1" i="0" sz="2400" u="none" cap="none" strike="noStrike">
                <a:solidFill>
                  <a:schemeClr val="dk2"/>
                </a:solidFill>
                <a:latin typeface="Open Sans"/>
                <a:ea typeface="Open Sans"/>
                <a:cs typeface="Open Sans"/>
                <a:sym typeface="Open Sans"/>
              </a:defRPr>
            </a:lvl1pPr>
            <a:lvl2pPr indent="-355600" lvl="1" marL="914400" marR="0" rtl="0" algn="l">
              <a:spcBef>
                <a:spcPts val="400"/>
              </a:spcBef>
              <a:spcAft>
                <a:spcPts val="0"/>
              </a:spcAft>
              <a:buClr>
                <a:schemeClr val="dk2"/>
              </a:buClr>
              <a:buSzPts val="2000"/>
              <a:buFont typeface="Arial"/>
              <a:buChar char="–"/>
              <a:defRPr b="1" i="0" sz="2000" u="none" cap="none" strike="noStrike">
                <a:solidFill>
                  <a:schemeClr val="dk2"/>
                </a:solidFill>
                <a:latin typeface="Open Sans"/>
                <a:ea typeface="Open Sans"/>
                <a:cs typeface="Open Sans"/>
                <a:sym typeface="Open Sans"/>
              </a:defRPr>
            </a:lvl2pPr>
            <a:lvl3pPr indent="-342900" lvl="2" marL="1371600" marR="0" rtl="0" algn="l">
              <a:spcBef>
                <a:spcPts val="360"/>
              </a:spcBef>
              <a:spcAft>
                <a:spcPts val="0"/>
              </a:spcAft>
              <a:buClr>
                <a:schemeClr val="dk2"/>
              </a:buClr>
              <a:buSzPts val="1800"/>
              <a:buFont typeface="Merriweather Sans"/>
              <a:buChar char="&gt;"/>
              <a:defRPr b="1" i="0" sz="1800" u="none" cap="none" strike="noStrike">
                <a:solidFill>
                  <a:schemeClr val="dk2"/>
                </a:solidFill>
                <a:latin typeface="Open Sans"/>
                <a:ea typeface="Open Sans"/>
                <a:cs typeface="Open Sans"/>
                <a:sym typeface="Open Sans"/>
              </a:defRPr>
            </a:lvl3pPr>
            <a:lvl4pPr indent="-330200" lvl="3" marL="1828800" marR="0" rtl="0" algn="l">
              <a:spcBef>
                <a:spcPts val="320"/>
              </a:spcBef>
              <a:spcAft>
                <a:spcPts val="0"/>
              </a:spcAft>
              <a:buClr>
                <a:schemeClr val="dk2"/>
              </a:buClr>
              <a:buSzPts val="1600"/>
              <a:buFont typeface="Arial"/>
              <a:buChar char="–"/>
              <a:defRPr b="1" i="0" sz="1600" u="none" cap="none" strike="noStrike">
                <a:solidFill>
                  <a:schemeClr val="dk2"/>
                </a:solidFill>
                <a:latin typeface="Open Sans"/>
                <a:ea typeface="Open Sans"/>
                <a:cs typeface="Open Sans"/>
                <a:sym typeface="Open Sans"/>
              </a:defRPr>
            </a:lvl4pPr>
            <a:lvl5pPr indent="-317500" lvl="4" marL="2286000" marR="0" rtl="0" algn="l">
              <a:spcBef>
                <a:spcPts val="280"/>
              </a:spcBef>
              <a:spcAft>
                <a:spcPts val="0"/>
              </a:spcAft>
              <a:buClr>
                <a:schemeClr val="dk2"/>
              </a:buClr>
              <a:buSzPts val="1400"/>
              <a:buFont typeface="Merriweather Sans"/>
              <a:buChar char="&gt;"/>
              <a:defRPr b="1" i="0" sz="1400" u="none" cap="none" strike="noStrike">
                <a:solidFill>
                  <a:schemeClr val="dk2"/>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271" name="Google Shape;271;p55"/>
          <p:cNvPicPr preferRelativeResize="0"/>
          <p:nvPr/>
        </p:nvPicPr>
        <p:blipFill rotWithShape="1">
          <a:blip r:embed="rId3">
            <a:alphaModFix/>
          </a:blip>
          <a:srcRect b="0" l="0" r="0" t="0"/>
          <a:stretch/>
        </p:blipFill>
        <p:spPr>
          <a:xfrm>
            <a:off x="6105042" y="6234041"/>
            <a:ext cx="2539991" cy="229748"/>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4B2E83"/>
        </a:solidFill>
      </p:bgPr>
    </p:bg>
    <p:spTree>
      <p:nvGrpSpPr>
        <p:cNvPr id="273" name="Shape 273"/>
        <p:cNvGrpSpPr/>
        <p:nvPr/>
      </p:nvGrpSpPr>
      <p:grpSpPr>
        <a:xfrm>
          <a:off x="0" y="0"/>
          <a:ext cx="0" cy="0"/>
          <a:chOff x="0" y="0"/>
          <a:chExt cx="0" cy="0"/>
        </a:xfrm>
      </p:grpSpPr>
      <p:sp>
        <p:nvSpPr>
          <p:cNvPr id="274" name="Google Shape;274;p57"/>
          <p:cNvSpPr txBox="1"/>
          <p:nvPr>
            <p:ph type="title"/>
          </p:nvPr>
        </p:nvSpPr>
        <p:spPr>
          <a:xfrm>
            <a:off x="671757" y="1179824"/>
            <a:ext cx="6972300" cy="2641756"/>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2"/>
              </a:buClr>
              <a:buSzPts val="5000"/>
              <a:buFont typeface="Encode Sans Black"/>
              <a:buNone/>
              <a:defRPr b="1" i="0" sz="3750" u="none" cap="none" strike="noStrike">
                <a:solidFill>
                  <a:schemeClr val="lt2"/>
                </a:solidFill>
                <a:latin typeface="Encode Sans Black"/>
                <a:ea typeface="Encode Sans Black"/>
                <a:cs typeface="Encode Sans Black"/>
                <a:sym typeface="Encode Sans Black"/>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5" name="Shape 275"/>
        <p:cNvGrpSpPr/>
        <p:nvPr/>
      </p:nvGrpSpPr>
      <p:grpSpPr>
        <a:xfrm>
          <a:off x="0" y="0"/>
          <a:ext cx="0" cy="0"/>
          <a:chOff x="0" y="0"/>
          <a:chExt cx="0" cy="0"/>
        </a:xfrm>
      </p:grpSpPr>
      <p:sp>
        <p:nvSpPr>
          <p:cNvPr id="276" name="Google Shape;276;p58"/>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05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05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05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05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05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05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05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05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050" u="none" cap="none" strike="noStrike">
                <a:solidFill>
                  <a:srgbClr val="000000"/>
                </a:solidFill>
                <a:latin typeface="Arial"/>
                <a:ea typeface="Arial"/>
                <a:cs typeface="Arial"/>
                <a:sym typeface="Arial"/>
              </a:defRPr>
            </a:lvl9pPr>
          </a:lstStyle>
          <a:p/>
        </p:txBody>
      </p:sp>
      <p:sp>
        <p:nvSpPr>
          <p:cNvPr id="277" name="Google Shape;277;p58"/>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05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05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05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05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05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05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05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05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050" u="none" cap="none" strike="noStrike">
                <a:solidFill>
                  <a:srgbClr val="000000"/>
                </a:solidFill>
                <a:latin typeface="Arial"/>
                <a:ea typeface="Arial"/>
                <a:cs typeface="Arial"/>
                <a:sym typeface="Arial"/>
              </a:defRPr>
            </a:lvl9pPr>
          </a:lstStyle>
          <a:p/>
        </p:txBody>
      </p:sp>
      <p:sp>
        <p:nvSpPr>
          <p:cNvPr id="278" name="Google Shape;278;p58"/>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79" name="Google Shape;279;p58"/>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80" name="Google Shape;280;p58"/>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281" name="Shape 281"/>
        <p:cNvGrpSpPr/>
        <p:nvPr/>
      </p:nvGrpSpPr>
      <p:grpSpPr>
        <a:xfrm>
          <a:off x="0" y="0"/>
          <a:ext cx="0" cy="0"/>
          <a:chOff x="0" y="0"/>
          <a:chExt cx="0" cy="0"/>
        </a:xfrm>
      </p:grpSpPr>
      <p:sp>
        <p:nvSpPr>
          <p:cNvPr id="282" name="Google Shape;282;p59"/>
          <p:cNvSpPr txBox="1"/>
          <p:nvPr>
            <p:ph type="title"/>
          </p:nvPr>
        </p:nvSpPr>
        <p:spPr>
          <a:xfrm>
            <a:off x="671756" y="371511"/>
            <a:ext cx="8184663" cy="991998"/>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4B2E83"/>
              </a:buClr>
              <a:buSzPts val="3000"/>
              <a:buFont typeface="Encode Sans Black"/>
              <a:buNone/>
              <a:defRPr b="1" i="0" sz="2250" u="none" cap="none" strike="noStrike">
                <a:solidFill>
                  <a:srgbClr val="4B2E83"/>
                </a:solidFill>
                <a:latin typeface="Encode Sans Black"/>
                <a:ea typeface="Encode Sans Black"/>
                <a:cs typeface="Encode Sans Black"/>
                <a:sym typeface="Encode Sans Black"/>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9pPr>
          </a:lstStyle>
          <a:p/>
        </p:txBody>
      </p:sp>
      <p:pic>
        <p:nvPicPr>
          <p:cNvPr id="283" name="Google Shape;283;p59"/>
          <p:cNvPicPr preferRelativeResize="0"/>
          <p:nvPr/>
        </p:nvPicPr>
        <p:blipFill rotWithShape="1">
          <a:blip r:embed="rId2">
            <a:alphaModFix/>
          </a:blip>
          <a:srcRect b="0" l="0" r="0" t="0"/>
          <a:stretch/>
        </p:blipFill>
        <p:spPr>
          <a:xfrm>
            <a:off x="784225" y="1437805"/>
            <a:ext cx="1358184" cy="67050"/>
          </a:xfrm>
          <a:prstGeom prst="rect">
            <a:avLst/>
          </a:prstGeom>
          <a:noFill/>
          <a:ln>
            <a:noFill/>
          </a:ln>
        </p:spPr>
      </p:pic>
      <p:sp>
        <p:nvSpPr>
          <p:cNvPr id="284" name="Google Shape;284;p59"/>
          <p:cNvSpPr txBox="1"/>
          <p:nvPr>
            <p:ph idx="1" type="body"/>
          </p:nvPr>
        </p:nvSpPr>
        <p:spPr>
          <a:xfrm>
            <a:off x="671758" y="1730667"/>
            <a:ext cx="8184662" cy="4111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360"/>
              </a:spcBef>
              <a:spcAft>
                <a:spcPts val="0"/>
              </a:spcAft>
              <a:buClr>
                <a:srgbClr val="4B2E83"/>
              </a:buClr>
              <a:buSzPts val="2400"/>
              <a:buFont typeface="Arial"/>
              <a:buNone/>
              <a:defRPr b="0" i="0" sz="1800" u="none" cap="none" strike="noStrike">
                <a:solidFill>
                  <a:srgbClr val="4B2E83"/>
                </a:solidFill>
                <a:latin typeface="Arial"/>
                <a:ea typeface="Arial"/>
                <a:cs typeface="Arial"/>
                <a:sym typeface="Arial"/>
              </a:defRPr>
            </a:lvl1pPr>
            <a:lvl2pPr indent="-228600" lvl="1" marL="914400" marR="0" rtl="0" algn="l">
              <a:lnSpc>
                <a:spcPct val="100000"/>
              </a:lnSpc>
              <a:spcBef>
                <a:spcPts val="420"/>
              </a:spcBef>
              <a:spcAft>
                <a:spcPts val="0"/>
              </a:spcAft>
              <a:buClr>
                <a:srgbClr val="E8D3A2"/>
              </a:buClr>
              <a:buSzPts val="2800"/>
              <a:buFont typeface="Arial"/>
              <a:buNone/>
              <a:defRPr b="0" i="0" sz="2100" u="none" cap="none" strike="noStrike">
                <a:solidFill>
                  <a:srgbClr val="E8D3A2"/>
                </a:solidFill>
                <a:latin typeface="Encode Sans Black"/>
                <a:ea typeface="Encode Sans Black"/>
                <a:cs typeface="Encode Sans Black"/>
                <a:sym typeface="Encode Sans Black"/>
              </a:defRPr>
            </a:lvl2pPr>
            <a:lvl3pPr indent="-228600" lvl="2" marL="1371600" marR="0" rtl="0" algn="l">
              <a:lnSpc>
                <a:spcPct val="100000"/>
              </a:lnSpc>
              <a:spcBef>
                <a:spcPts val="360"/>
              </a:spcBef>
              <a:spcAft>
                <a:spcPts val="0"/>
              </a:spcAft>
              <a:buClr>
                <a:srgbClr val="E8D3A2"/>
              </a:buClr>
              <a:buSzPts val="2400"/>
              <a:buFont typeface="Arial"/>
              <a:buNone/>
              <a:defRPr b="0" i="0" sz="1800" u="none" cap="none" strike="noStrike">
                <a:solidFill>
                  <a:srgbClr val="E8D3A2"/>
                </a:solidFill>
                <a:latin typeface="Encode Sans Black"/>
                <a:ea typeface="Encode Sans Black"/>
                <a:cs typeface="Encode Sans Black"/>
                <a:sym typeface="Encode Sans Black"/>
              </a:defRPr>
            </a:lvl3pPr>
            <a:lvl4pPr indent="-228600" lvl="3" marL="1828800" marR="0" rtl="0" algn="l">
              <a:lnSpc>
                <a:spcPct val="100000"/>
              </a:lnSpc>
              <a:spcBef>
                <a:spcPts val="300"/>
              </a:spcBef>
              <a:spcAft>
                <a:spcPts val="0"/>
              </a:spcAft>
              <a:buClr>
                <a:srgbClr val="E8D3A2"/>
              </a:buClr>
              <a:buSzPts val="2000"/>
              <a:buFont typeface="Arial"/>
              <a:buNone/>
              <a:defRPr b="0" i="0" sz="1500" u="none" cap="none" strike="noStrike">
                <a:solidFill>
                  <a:srgbClr val="E8D3A2"/>
                </a:solidFill>
                <a:latin typeface="Encode Sans Black"/>
                <a:ea typeface="Encode Sans Black"/>
                <a:cs typeface="Encode Sans Black"/>
                <a:sym typeface="Encode Sans Black"/>
              </a:defRPr>
            </a:lvl4pPr>
            <a:lvl5pPr indent="-228600" lvl="4" marL="2286000" marR="0" rtl="0" algn="l">
              <a:lnSpc>
                <a:spcPct val="100000"/>
              </a:lnSpc>
              <a:spcBef>
                <a:spcPts val="300"/>
              </a:spcBef>
              <a:spcAft>
                <a:spcPts val="0"/>
              </a:spcAft>
              <a:buClr>
                <a:srgbClr val="E8D3A2"/>
              </a:buClr>
              <a:buSzPts val="2000"/>
              <a:buFont typeface="Arial"/>
              <a:buNone/>
              <a:defRPr b="0" i="0" sz="15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9pPr>
          </a:lstStyle>
          <a:p/>
        </p:txBody>
      </p:sp>
      <p:sp>
        <p:nvSpPr>
          <p:cNvPr id="285" name="Google Shape;285;p59"/>
          <p:cNvSpPr txBox="1"/>
          <p:nvPr>
            <p:ph idx="2" type="body"/>
          </p:nvPr>
        </p:nvSpPr>
        <p:spPr>
          <a:xfrm>
            <a:off x="659306" y="2320239"/>
            <a:ext cx="8197114" cy="3810086"/>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360"/>
              </a:spcBef>
              <a:spcAft>
                <a:spcPts val="0"/>
              </a:spcAft>
              <a:buClr>
                <a:srgbClr val="4B2E83"/>
              </a:buClr>
              <a:buSzPts val="2400"/>
              <a:buFont typeface="Merriweather Sans"/>
              <a:buChar char="&gt;"/>
              <a:defRPr b="1" i="0" sz="18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300"/>
              </a:spcBef>
              <a:spcAft>
                <a:spcPts val="0"/>
              </a:spcAft>
              <a:buClr>
                <a:srgbClr val="4B2E83"/>
              </a:buClr>
              <a:buSzPts val="2000"/>
              <a:buFont typeface="Arial"/>
              <a:buChar char="–"/>
              <a:defRPr b="1" i="0" sz="15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270"/>
              </a:spcBef>
              <a:spcAft>
                <a:spcPts val="0"/>
              </a:spcAft>
              <a:buClr>
                <a:srgbClr val="4B2E83"/>
              </a:buClr>
              <a:buSzPts val="1800"/>
              <a:buFont typeface="Merriweather Sans"/>
              <a:buChar char="&gt;"/>
              <a:defRPr b="1" i="0" sz="135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240"/>
              </a:spcBef>
              <a:spcAft>
                <a:spcPts val="0"/>
              </a:spcAft>
              <a:buClr>
                <a:srgbClr val="4B2E83"/>
              </a:buClr>
              <a:buSzPts val="1600"/>
              <a:buFont typeface="Arial"/>
              <a:buChar char="–"/>
              <a:defRPr b="1" i="0" sz="12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10"/>
              </a:spcBef>
              <a:spcAft>
                <a:spcPts val="0"/>
              </a:spcAft>
              <a:buClr>
                <a:srgbClr val="4B2E83"/>
              </a:buClr>
              <a:buSzPts val="1400"/>
              <a:buFont typeface="Merriweather Sans"/>
              <a:buChar char="&gt;"/>
              <a:defRPr b="1" i="0" sz="105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9pPr>
          </a:lstStyle>
          <a:p/>
        </p:txBody>
      </p:sp>
      <p:pic>
        <p:nvPicPr>
          <p:cNvPr id="286" name="Google Shape;286;p59"/>
          <p:cNvPicPr preferRelativeResize="0"/>
          <p:nvPr/>
        </p:nvPicPr>
        <p:blipFill rotWithShape="1">
          <a:blip r:embed="rId3">
            <a:alphaModFix/>
          </a:blip>
          <a:srcRect b="0" l="0" r="0" t="0"/>
          <a:stretch/>
        </p:blipFill>
        <p:spPr>
          <a:xfrm>
            <a:off x="6382156" y="6487457"/>
            <a:ext cx="2425295" cy="16337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35" name="Google Shape;35;p6"/>
          <p:cNvSpPr txBox="1"/>
          <p:nvPr>
            <p:ph idx="1" type="body"/>
          </p:nvPr>
        </p:nvSpPr>
        <p:spPr>
          <a:xfrm>
            <a:off x="457200" y="1600200"/>
            <a:ext cx="4038600" cy="45261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6"/>
          <p:cNvSpPr txBox="1"/>
          <p:nvPr>
            <p:ph idx="2" type="body"/>
          </p:nvPr>
        </p:nvSpPr>
        <p:spPr>
          <a:xfrm>
            <a:off x="4648200" y="1600200"/>
            <a:ext cx="4038600" cy="45261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Google Shape;37;p6"/>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 name="Google Shape;38;p6"/>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 name="Google Shape;39;p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287" name="Shape 287"/>
        <p:cNvGrpSpPr/>
        <p:nvPr/>
      </p:nvGrpSpPr>
      <p:grpSpPr>
        <a:xfrm>
          <a:off x="0" y="0"/>
          <a:ext cx="0" cy="0"/>
          <a:chOff x="0" y="0"/>
          <a:chExt cx="0" cy="0"/>
        </a:xfrm>
      </p:grpSpPr>
      <p:sp>
        <p:nvSpPr>
          <p:cNvPr id="288" name="Google Shape;288;p60"/>
          <p:cNvSpPr txBox="1"/>
          <p:nvPr>
            <p:ph type="title"/>
          </p:nvPr>
        </p:nvSpPr>
        <p:spPr>
          <a:xfrm>
            <a:off x="671757" y="371511"/>
            <a:ext cx="8183759" cy="991998"/>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3000"/>
              <a:buFont typeface="Encode Sans Black"/>
              <a:buNone/>
              <a:defRPr b="1" i="0" sz="2250" u="none" cap="none" strike="noStrike">
                <a:solidFill>
                  <a:schemeClr val="dk1"/>
                </a:solidFill>
                <a:latin typeface="Encode Sans Black"/>
                <a:ea typeface="Encode Sans Black"/>
                <a:cs typeface="Encode Sans Black"/>
                <a:sym typeface="Encode Sans Black"/>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9pPr>
          </a:lstStyle>
          <a:p/>
        </p:txBody>
      </p:sp>
      <p:pic>
        <p:nvPicPr>
          <p:cNvPr id="289" name="Google Shape;289;p60"/>
          <p:cNvPicPr preferRelativeResize="0"/>
          <p:nvPr/>
        </p:nvPicPr>
        <p:blipFill rotWithShape="1">
          <a:blip r:embed="rId2">
            <a:alphaModFix/>
          </a:blip>
          <a:srcRect b="0" l="0" r="0" t="0"/>
          <a:stretch/>
        </p:blipFill>
        <p:spPr>
          <a:xfrm>
            <a:off x="784225" y="1437805"/>
            <a:ext cx="1358184" cy="67050"/>
          </a:xfrm>
          <a:prstGeom prst="rect">
            <a:avLst/>
          </a:prstGeom>
          <a:noFill/>
          <a:ln>
            <a:noFill/>
          </a:ln>
        </p:spPr>
      </p:pic>
      <p:sp>
        <p:nvSpPr>
          <p:cNvPr id="290" name="Google Shape;290;p60"/>
          <p:cNvSpPr txBox="1"/>
          <p:nvPr>
            <p:ph idx="1" type="body"/>
          </p:nvPr>
        </p:nvSpPr>
        <p:spPr>
          <a:xfrm>
            <a:off x="659305" y="1736726"/>
            <a:ext cx="8196210" cy="4015497"/>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360"/>
              </a:spcBef>
              <a:spcAft>
                <a:spcPts val="0"/>
              </a:spcAft>
              <a:buClr>
                <a:srgbClr val="4B2E83"/>
              </a:buClr>
              <a:buSzPts val="2400"/>
              <a:buFont typeface="Merriweather Sans"/>
              <a:buChar char="&gt;"/>
              <a:defRPr b="1" i="0" sz="18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300"/>
              </a:spcBef>
              <a:spcAft>
                <a:spcPts val="0"/>
              </a:spcAft>
              <a:buClr>
                <a:srgbClr val="4B2E83"/>
              </a:buClr>
              <a:buSzPts val="2000"/>
              <a:buFont typeface="Arial"/>
              <a:buChar char="–"/>
              <a:defRPr b="1" i="0" sz="15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270"/>
              </a:spcBef>
              <a:spcAft>
                <a:spcPts val="0"/>
              </a:spcAft>
              <a:buClr>
                <a:srgbClr val="4B2E83"/>
              </a:buClr>
              <a:buSzPts val="1800"/>
              <a:buFont typeface="Merriweather Sans"/>
              <a:buChar char="&gt;"/>
              <a:defRPr b="1" i="0" sz="135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240"/>
              </a:spcBef>
              <a:spcAft>
                <a:spcPts val="0"/>
              </a:spcAft>
              <a:buClr>
                <a:srgbClr val="4B2E83"/>
              </a:buClr>
              <a:buSzPts val="1600"/>
              <a:buFont typeface="Arial"/>
              <a:buChar char="–"/>
              <a:defRPr b="1" i="0" sz="12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10"/>
              </a:spcBef>
              <a:spcAft>
                <a:spcPts val="0"/>
              </a:spcAft>
              <a:buClr>
                <a:srgbClr val="4B2E83"/>
              </a:buClr>
              <a:buSzPts val="1400"/>
              <a:buFont typeface="Merriweather Sans"/>
              <a:buChar char="&gt;"/>
              <a:defRPr b="1" i="0" sz="105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9pPr>
          </a:lstStyle>
          <a:p/>
        </p:txBody>
      </p:sp>
      <p:pic>
        <p:nvPicPr>
          <p:cNvPr id="291" name="Google Shape;291;p60"/>
          <p:cNvPicPr preferRelativeResize="0"/>
          <p:nvPr/>
        </p:nvPicPr>
        <p:blipFill rotWithShape="1">
          <a:blip r:embed="rId3">
            <a:alphaModFix/>
          </a:blip>
          <a:srcRect b="0" l="0" r="0" t="0"/>
          <a:stretch/>
        </p:blipFill>
        <p:spPr>
          <a:xfrm>
            <a:off x="7448139" y="5949410"/>
            <a:ext cx="1371600" cy="923544"/>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secHead">
  <p:cSld name="SECTION_HEADER">
    <p:bg>
      <p:bgPr>
        <a:solidFill>
          <a:schemeClr val="lt1"/>
        </a:solidFill>
      </p:bgPr>
    </p:bg>
    <p:spTree>
      <p:nvGrpSpPr>
        <p:cNvPr id="296" name="Shape 296"/>
        <p:cNvGrpSpPr/>
        <p:nvPr/>
      </p:nvGrpSpPr>
      <p:grpSpPr>
        <a:xfrm>
          <a:off x="0" y="0"/>
          <a:ext cx="0" cy="0"/>
          <a:chOff x="0" y="0"/>
          <a:chExt cx="0" cy="0"/>
        </a:xfrm>
      </p:grpSpPr>
      <p:sp>
        <p:nvSpPr>
          <p:cNvPr id="297" name="Google Shape;297;p62"/>
          <p:cNvSpPr txBox="1"/>
          <p:nvPr>
            <p:ph type="title"/>
          </p:nvPr>
        </p:nvSpPr>
        <p:spPr>
          <a:xfrm>
            <a:off x="609600" y="1447800"/>
            <a:ext cx="5830887" cy="136207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3600"/>
              <a:buFont typeface="Open Sans ExtraBold"/>
              <a:buNone/>
              <a:defRPr b="1" sz="3600" cap="none">
                <a:solidFill>
                  <a:schemeClr val="accent1"/>
                </a:solidFill>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8" name="Google Shape;298;p62"/>
          <p:cNvSpPr txBox="1"/>
          <p:nvPr>
            <p:ph idx="1" type="body"/>
          </p:nvPr>
        </p:nvSpPr>
        <p:spPr>
          <a:xfrm>
            <a:off x="609600" y="4138744"/>
            <a:ext cx="5297487" cy="673100"/>
          </a:xfrm>
          <a:prstGeom prst="rect">
            <a:avLst/>
          </a:prstGeom>
          <a:noFill/>
          <a:ln>
            <a:noFill/>
          </a:ln>
        </p:spPr>
        <p:txBody>
          <a:bodyPr anchorCtr="0" anchor="t" bIns="45700" lIns="91425" spcFirstLastPara="1" rIns="91425" wrap="square" tIns="45700">
            <a:normAutofit/>
          </a:bodyPr>
          <a:lstStyle>
            <a:lvl1pPr indent="-228600" lvl="0" marL="457200" algn="l">
              <a:spcBef>
                <a:spcPts val="400"/>
              </a:spcBef>
              <a:spcAft>
                <a:spcPts val="0"/>
              </a:spcAft>
              <a:buClr>
                <a:srgbClr val="262626"/>
              </a:buClr>
              <a:buSzPts val="2000"/>
              <a:buNone/>
              <a:defRPr b="1" sz="2000">
                <a:solidFill>
                  <a:srgbClr val="262626"/>
                </a:solidFill>
                <a:latin typeface="Open Sans"/>
                <a:ea typeface="Open Sans"/>
                <a:cs typeface="Open Sans"/>
                <a:sym typeface="Open Sans"/>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pic>
        <p:nvPicPr>
          <p:cNvPr id="299" name="Google Shape;299;p62"/>
          <p:cNvPicPr preferRelativeResize="0"/>
          <p:nvPr/>
        </p:nvPicPr>
        <p:blipFill rotWithShape="1">
          <a:blip r:embed="rId2">
            <a:alphaModFix/>
          </a:blip>
          <a:srcRect b="0" l="0" r="0" t="0"/>
          <a:stretch/>
        </p:blipFill>
        <p:spPr>
          <a:xfrm>
            <a:off x="0" y="0"/>
            <a:ext cx="9144000" cy="796066"/>
          </a:xfrm>
          <a:prstGeom prst="rect">
            <a:avLst/>
          </a:prstGeom>
          <a:noFill/>
          <a:ln>
            <a:noFill/>
          </a:ln>
        </p:spPr>
      </p:pic>
      <p:pic>
        <p:nvPicPr>
          <p:cNvPr id="300" name="Google Shape;300;p62"/>
          <p:cNvPicPr preferRelativeResize="0"/>
          <p:nvPr/>
        </p:nvPicPr>
        <p:blipFill rotWithShape="1">
          <a:blip r:embed="rId3">
            <a:alphaModFix/>
          </a:blip>
          <a:srcRect b="0" l="0" r="0" t="0"/>
          <a:stretch/>
        </p:blipFill>
        <p:spPr>
          <a:xfrm>
            <a:off x="0" y="6350924"/>
            <a:ext cx="9144000" cy="507076"/>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solidFill>
          <a:schemeClr val="lt1"/>
        </a:solidFill>
      </p:bgPr>
    </p:bg>
    <p:spTree>
      <p:nvGrpSpPr>
        <p:cNvPr id="301" name="Shape 301"/>
        <p:cNvGrpSpPr/>
        <p:nvPr/>
      </p:nvGrpSpPr>
      <p:grpSpPr>
        <a:xfrm>
          <a:off x="0" y="0"/>
          <a:ext cx="0" cy="0"/>
          <a:chOff x="0" y="0"/>
          <a:chExt cx="0" cy="0"/>
        </a:xfrm>
      </p:grpSpPr>
      <p:sp>
        <p:nvSpPr>
          <p:cNvPr id="302" name="Google Shape;302;p63"/>
          <p:cNvSpPr txBox="1"/>
          <p:nvPr>
            <p:ph type="title"/>
          </p:nvPr>
        </p:nvSpPr>
        <p:spPr>
          <a:xfrm>
            <a:off x="457200" y="277327"/>
            <a:ext cx="8229600" cy="715962"/>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2800"/>
              <a:buFont typeface="Open Sans ExtraBold"/>
              <a:buNone/>
              <a:defRPr b="1" sz="2800">
                <a:solidFill>
                  <a:schemeClr val="accent1"/>
                </a:solidFill>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3" name="Google Shape;303;p63"/>
          <p:cNvSpPr txBox="1"/>
          <p:nvPr>
            <p:ph idx="1" type="body"/>
          </p:nvPr>
        </p:nvSpPr>
        <p:spPr>
          <a:xfrm>
            <a:off x="457200" y="1338748"/>
            <a:ext cx="8229600" cy="4525963"/>
          </a:xfrm>
          <a:prstGeom prst="rect">
            <a:avLst/>
          </a:prstGeom>
          <a:noFill/>
          <a:ln>
            <a:noFill/>
          </a:ln>
        </p:spPr>
        <p:txBody>
          <a:bodyPr anchorCtr="0" anchor="t" bIns="45700" lIns="91425" spcFirstLastPara="1" rIns="91425" wrap="square" tIns="45700">
            <a:normAutofit/>
          </a:bodyPr>
          <a:lstStyle>
            <a:lvl1pPr indent="-228600" lvl="0" marL="457200" algn="l">
              <a:spcBef>
                <a:spcPts val="400"/>
              </a:spcBef>
              <a:spcAft>
                <a:spcPts val="0"/>
              </a:spcAft>
              <a:buClr>
                <a:schemeClr val="dk1"/>
              </a:buClr>
              <a:buSzPts val="2000"/>
              <a:buNone/>
              <a:defRPr b="1" sz="2000">
                <a:latin typeface="Open Sans"/>
                <a:ea typeface="Open Sans"/>
                <a:cs typeface="Open Sans"/>
                <a:sym typeface="Open Sans"/>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304" name="Google Shape;304;p63"/>
          <p:cNvCxnSpPr/>
          <p:nvPr/>
        </p:nvCxnSpPr>
        <p:spPr>
          <a:xfrm>
            <a:off x="457200" y="1090001"/>
            <a:ext cx="8686800" cy="0"/>
          </a:xfrm>
          <a:prstGeom prst="straightConnector1">
            <a:avLst/>
          </a:prstGeom>
          <a:noFill/>
          <a:ln cap="flat" cmpd="sng" w="28575">
            <a:solidFill>
              <a:srgbClr val="2F006D"/>
            </a:solidFill>
            <a:prstDash val="solid"/>
            <a:round/>
            <a:headEnd len="sm" w="sm" type="none"/>
            <a:tailEnd len="sm" w="sm" type="none"/>
          </a:ln>
        </p:spPr>
      </p:cxnSp>
      <p:sp>
        <p:nvSpPr>
          <p:cNvPr id="305" name="Google Shape;305;p63"/>
          <p:cNvSpPr txBox="1"/>
          <p:nvPr/>
        </p:nvSpPr>
        <p:spPr>
          <a:xfrm>
            <a:off x="54864" y="6520875"/>
            <a:ext cx="402336" cy="24447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000" u="none" cap="none" strike="noStrike">
                <a:solidFill>
                  <a:schemeClr val="accent1"/>
                </a:solidFill>
                <a:latin typeface="Open Sans"/>
                <a:ea typeface="Open Sans"/>
                <a:cs typeface="Open Sans"/>
                <a:sym typeface="Open Sans"/>
              </a:rPr>
              <a:t>‹#›</a:t>
            </a:fld>
            <a:endParaRPr b="0" i="0" sz="1000" u="none" cap="none" strike="noStrike">
              <a:solidFill>
                <a:schemeClr val="accent1"/>
              </a:solidFill>
              <a:latin typeface="Open Sans"/>
              <a:ea typeface="Open Sans"/>
              <a:cs typeface="Open Sans"/>
              <a:sym typeface="Open Sans"/>
            </a:endParaRPr>
          </a:p>
        </p:txBody>
      </p:sp>
      <p:pic>
        <p:nvPicPr>
          <p:cNvPr id="306" name="Google Shape;306;p63"/>
          <p:cNvPicPr preferRelativeResize="0"/>
          <p:nvPr/>
        </p:nvPicPr>
        <p:blipFill rotWithShape="1">
          <a:blip r:embed="rId2">
            <a:alphaModFix/>
          </a:blip>
          <a:srcRect b="0" l="0" r="0" t="0"/>
          <a:stretch/>
        </p:blipFill>
        <p:spPr>
          <a:xfrm>
            <a:off x="0" y="6350924"/>
            <a:ext cx="9144000" cy="507076"/>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p:cSld name="Title, subtitle, content">
    <p:bg>
      <p:bgPr>
        <a:solidFill>
          <a:schemeClr val="lt1"/>
        </a:solidFill>
      </p:bgPr>
    </p:bg>
    <p:spTree>
      <p:nvGrpSpPr>
        <p:cNvPr id="307" name="Shape 307"/>
        <p:cNvGrpSpPr/>
        <p:nvPr/>
      </p:nvGrpSpPr>
      <p:grpSpPr>
        <a:xfrm>
          <a:off x="0" y="0"/>
          <a:ext cx="0" cy="0"/>
          <a:chOff x="0" y="0"/>
          <a:chExt cx="0" cy="0"/>
        </a:xfrm>
      </p:grpSpPr>
      <p:sp>
        <p:nvSpPr>
          <p:cNvPr id="308" name="Google Shape;308;p64"/>
          <p:cNvSpPr txBox="1"/>
          <p:nvPr/>
        </p:nvSpPr>
        <p:spPr>
          <a:xfrm>
            <a:off x="54864" y="6520875"/>
            <a:ext cx="402336" cy="24447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000" u="none" cap="none" strike="noStrike">
                <a:solidFill>
                  <a:schemeClr val="accent1"/>
                </a:solidFill>
                <a:latin typeface="Open Sans"/>
                <a:ea typeface="Open Sans"/>
                <a:cs typeface="Open Sans"/>
                <a:sym typeface="Open Sans"/>
              </a:rPr>
              <a:t>‹#›</a:t>
            </a:fld>
            <a:endParaRPr b="0" i="0" sz="1000" u="none" cap="none" strike="noStrike">
              <a:solidFill>
                <a:schemeClr val="accent1"/>
              </a:solidFill>
              <a:latin typeface="Open Sans"/>
              <a:ea typeface="Open Sans"/>
              <a:cs typeface="Open Sans"/>
              <a:sym typeface="Open Sans"/>
            </a:endParaRPr>
          </a:p>
        </p:txBody>
      </p:sp>
      <p:pic>
        <p:nvPicPr>
          <p:cNvPr id="309" name="Google Shape;309;p64"/>
          <p:cNvPicPr preferRelativeResize="0"/>
          <p:nvPr/>
        </p:nvPicPr>
        <p:blipFill rotWithShape="1">
          <a:blip r:embed="rId2">
            <a:alphaModFix/>
          </a:blip>
          <a:srcRect b="0" l="0" r="0" t="0"/>
          <a:stretch/>
        </p:blipFill>
        <p:spPr>
          <a:xfrm>
            <a:off x="0" y="6350924"/>
            <a:ext cx="9144000" cy="507076"/>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Title">
  <p:cSld name="Content with Title">
    <p:bg>
      <p:bgPr>
        <a:solidFill>
          <a:schemeClr val="lt1"/>
        </a:solidFill>
      </p:bgPr>
    </p:bg>
    <p:spTree>
      <p:nvGrpSpPr>
        <p:cNvPr id="310" name="Shape 310"/>
        <p:cNvGrpSpPr/>
        <p:nvPr/>
      </p:nvGrpSpPr>
      <p:grpSpPr>
        <a:xfrm>
          <a:off x="0" y="0"/>
          <a:ext cx="0" cy="0"/>
          <a:chOff x="0" y="0"/>
          <a:chExt cx="0" cy="0"/>
        </a:xfrm>
      </p:grpSpPr>
      <p:pic>
        <p:nvPicPr>
          <p:cNvPr id="311" name="Google Shape;311;p65"/>
          <p:cNvPicPr preferRelativeResize="0"/>
          <p:nvPr/>
        </p:nvPicPr>
        <p:blipFill rotWithShape="1">
          <a:blip r:embed="rId2">
            <a:alphaModFix/>
          </a:blip>
          <a:srcRect b="0" l="0" r="0" t="0"/>
          <a:stretch/>
        </p:blipFill>
        <p:spPr>
          <a:xfrm>
            <a:off x="128726" y="6243656"/>
            <a:ext cx="532863" cy="496858"/>
          </a:xfrm>
          <a:prstGeom prst="rect">
            <a:avLst/>
          </a:prstGeom>
          <a:noFill/>
          <a:ln>
            <a:noFill/>
          </a:ln>
        </p:spPr>
      </p:pic>
      <p:sp>
        <p:nvSpPr>
          <p:cNvPr id="312" name="Google Shape;312;p65"/>
          <p:cNvSpPr txBox="1"/>
          <p:nvPr>
            <p:ph idx="12" type="sldNum"/>
          </p:nvPr>
        </p:nvSpPr>
        <p:spPr>
          <a:xfrm>
            <a:off x="91440" y="6428232"/>
            <a:ext cx="402336" cy="244475"/>
          </a:xfrm>
          <a:prstGeom prst="rect">
            <a:avLst/>
          </a:prstGeom>
          <a:noFill/>
          <a:ln>
            <a:noFill/>
          </a:ln>
        </p:spPr>
        <p:txBody>
          <a:bodyPr anchorCtr="0" anchor="ctr" bIns="45700" lIns="91425"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tructors and Thank you">
  <p:cSld name="Instructors and Thank you">
    <p:spTree>
      <p:nvGrpSpPr>
        <p:cNvPr id="313" name="Shape 313"/>
        <p:cNvGrpSpPr/>
        <p:nvPr/>
      </p:nvGrpSpPr>
      <p:grpSpPr>
        <a:xfrm>
          <a:off x="0" y="0"/>
          <a:ext cx="0" cy="0"/>
          <a:chOff x="0" y="0"/>
          <a:chExt cx="0" cy="0"/>
        </a:xfrm>
      </p:grpSpPr>
      <p:sp>
        <p:nvSpPr>
          <p:cNvPr id="314" name="Google Shape;314;p66"/>
          <p:cNvSpPr/>
          <p:nvPr/>
        </p:nvSpPr>
        <p:spPr>
          <a:xfrm>
            <a:off x="128726" y="152400"/>
            <a:ext cx="8862874" cy="6588116"/>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315" name="Google Shape;315;p66"/>
          <p:cNvSpPr txBox="1"/>
          <p:nvPr>
            <p:ph type="title"/>
          </p:nvPr>
        </p:nvSpPr>
        <p:spPr>
          <a:xfrm>
            <a:off x="457200" y="1447800"/>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6" name="Google Shape;316;p66"/>
          <p:cNvSpPr txBox="1"/>
          <p:nvPr>
            <p:ph idx="12" type="sldNum"/>
          </p:nvPr>
        </p:nvSpPr>
        <p:spPr>
          <a:xfrm>
            <a:off x="91440" y="6428232"/>
            <a:ext cx="402336" cy="244475"/>
          </a:xfrm>
          <a:prstGeom prst="rect">
            <a:avLst/>
          </a:prstGeom>
          <a:noFill/>
          <a:ln>
            <a:noFill/>
          </a:ln>
        </p:spPr>
        <p:txBody>
          <a:bodyPr anchorCtr="0" anchor="ctr" bIns="45700" lIns="91425"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pic>
        <p:nvPicPr>
          <p:cNvPr id="317" name="Google Shape;317;p66"/>
          <p:cNvPicPr preferRelativeResize="0"/>
          <p:nvPr/>
        </p:nvPicPr>
        <p:blipFill rotWithShape="1">
          <a:blip r:embed="rId2">
            <a:alphaModFix/>
          </a:blip>
          <a:srcRect b="0" l="0" r="0" t="0"/>
          <a:stretch/>
        </p:blipFill>
        <p:spPr>
          <a:xfrm>
            <a:off x="128726" y="6243656"/>
            <a:ext cx="532863" cy="496859"/>
          </a:xfrm>
          <a:prstGeom prst="rect">
            <a:avLst/>
          </a:prstGeom>
          <a:noFill/>
          <a:ln>
            <a:noFill/>
          </a:ln>
        </p:spPr>
      </p:pic>
      <p:pic>
        <p:nvPicPr>
          <p:cNvPr id="318" name="Google Shape;318;p66"/>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319" name="Google Shape;319;p66"/>
          <p:cNvSpPr/>
          <p:nvPr/>
        </p:nvSpPr>
        <p:spPr>
          <a:xfrm>
            <a:off x="8382000" y="6289685"/>
            <a:ext cx="609600" cy="415915"/>
          </a:xfrm>
          <a:prstGeom prst="rect">
            <a:avLst/>
          </a:prstGeom>
          <a:solidFill>
            <a:srgbClr val="DBDADA">
              <a:alpha val="3490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320" name="Google Shape;320;p66"/>
          <p:cNvSpPr txBox="1"/>
          <p:nvPr>
            <p:ph idx="1" type="body"/>
          </p:nvPr>
        </p:nvSpPr>
        <p:spPr>
          <a:xfrm>
            <a:off x="838200" y="2819400"/>
            <a:ext cx="7543800" cy="27432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y Section Header">
  <p:cSld name="Gray Section Header">
    <p:bg>
      <p:bgPr>
        <a:solidFill>
          <a:srgbClr val="BFBFBF"/>
        </a:solidFill>
      </p:bgPr>
    </p:bg>
    <p:spTree>
      <p:nvGrpSpPr>
        <p:cNvPr id="321" name="Shape 321"/>
        <p:cNvGrpSpPr/>
        <p:nvPr/>
      </p:nvGrpSpPr>
      <p:grpSpPr>
        <a:xfrm>
          <a:off x="0" y="0"/>
          <a:ext cx="0" cy="0"/>
          <a:chOff x="0" y="0"/>
          <a:chExt cx="0" cy="0"/>
        </a:xfrm>
      </p:grpSpPr>
      <p:sp>
        <p:nvSpPr>
          <p:cNvPr id="322" name="Google Shape;322;p67"/>
          <p:cNvSpPr/>
          <p:nvPr/>
        </p:nvSpPr>
        <p:spPr>
          <a:xfrm>
            <a:off x="609600" y="2582678"/>
            <a:ext cx="8382000" cy="1524000"/>
          </a:xfrm>
          <a:custGeom>
            <a:rect b="b" l="l" r="r" t="t"/>
            <a:pathLst>
              <a:path extrusionOk="0" h="1676400" w="7848600">
                <a:moveTo>
                  <a:pt x="0" y="0"/>
                </a:moveTo>
                <a:lnTo>
                  <a:pt x="7848600" y="0"/>
                </a:lnTo>
                <a:lnTo>
                  <a:pt x="7200530" y="1667522"/>
                </a:lnTo>
                <a:lnTo>
                  <a:pt x="0" y="1676400"/>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323" name="Google Shape;323;p67"/>
          <p:cNvSpPr txBox="1"/>
          <p:nvPr>
            <p:ph idx="1" type="subTitle"/>
          </p:nvPr>
        </p:nvSpPr>
        <p:spPr>
          <a:xfrm>
            <a:off x="228600" y="4265676"/>
            <a:ext cx="7391400" cy="685800"/>
          </a:xfrm>
          <a:prstGeom prst="rect">
            <a:avLst/>
          </a:prstGeom>
          <a:noFill/>
          <a:ln>
            <a:noFill/>
          </a:ln>
        </p:spPr>
        <p:txBody>
          <a:bodyPr anchorCtr="0" anchor="t" bIns="45700" lIns="91425" spcFirstLastPara="1" rIns="91425" wrap="square" tIns="45700">
            <a:normAutofit/>
          </a:bodyPr>
          <a:lstStyle>
            <a:lvl1pPr lvl="0" algn="l">
              <a:spcBef>
                <a:spcPts val="560"/>
              </a:spcBef>
              <a:spcAft>
                <a:spcPts val="0"/>
              </a:spcAft>
              <a:buClr>
                <a:srgbClr val="191919"/>
              </a:buClr>
              <a:buSzPts val="2800"/>
              <a:buNone/>
              <a:defRPr sz="2800">
                <a:solidFill>
                  <a:srgbClr val="191919"/>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324" name="Google Shape;324;p67"/>
          <p:cNvSpPr txBox="1"/>
          <p:nvPr>
            <p:ph idx="12" type="sldNum"/>
          </p:nvPr>
        </p:nvSpPr>
        <p:spPr>
          <a:xfrm>
            <a:off x="91440" y="6428232"/>
            <a:ext cx="402336" cy="244475"/>
          </a:xfrm>
          <a:prstGeom prst="rect">
            <a:avLst/>
          </a:prstGeom>
          <a:noFill/>
          <a:ln>
            <a:noFill/>
          </a:ln>
        </p:spPr>
        <p:txBody>
          <a:bodyPr anchorCtr="0" anchor="ctr" bIns="45700" lIns="91425"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
        <p:nvSpPr>
          <p:cNvPr id="325" name="Google Shape;325;p67"/>
          <p:cNvSpPr txBox="1"/>
          <p:nvPr>
            <p:ph type="title"/>
          </p:nvPr>
        </p:nvSpPr>
        <p:spPr>
          <a:xfrm>
            <a:off x="312864" y="2438400"/>
            <a:ext cx="7391400" cy="1524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2"/>
              </a:buClr>
              <a:buSzPts val="5400"/>
              <a:buFont typeface="Arial Black"/>
              <a:buNone/>
              <a:defRPr b="1" sz="5400" cap="none">
                <a:solidFill>
                  <a:schemeClr val="lt2"/>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tent" type="twoObj">
  <p:cSld name="TWO_OBJECTS">
    <p:spTree>
      <p:nvGrpSpPr>
        <p:cNvPr id="326" name="Shape 326"/>
        <p:cNvGrpSpPr/>
        <p:nvPr/>
      </p:nvGrpSpPr>
      <p:grpSpPr>
        <a:xfrm>
          <a:off x="0" y="0"/>
          <a:ext cx="0" cy="0"/>
          <a:chOff x="0" y="0"/>
          <a:chExt cx="0" cy="0"/>
        </a:xfrm>
      </p:grpSpPr>
      <p:sp>
        <p:nvSpPr>
          <p:cNvPr id="327" name="Google Shape;327;p68"/>
          <p:cNvSpPr/>
          <p:nvPr/>
        </p:nvSpPr>
        <p:spPr>
          <a:xfrm>
            <a:off x="128726" y="152400"/>
            <a:ext cx="8862874" cy="6588116"/>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328" name="Google Shape;328;p6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9" name="Google Shape;329;p6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30" name="Google Shape;330;p6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pic>
        <p:nvPicPr>
          <p:cNvPr id="331" name="Google Shape;331;p68"/>
          <p:cNvPicPr preferRelativeResize="0"/>
          <p:nvPr/>
        </p:nvPicPr>
        <p:blipFill rotWithShape="1">
          <a:blip r:embed="rId2">
            <a:alphaModFix/>
          </a:blip>
          <a:srcRect b="0" l="0" r="0" t="0"/>
          <a:stretch/>
        </p:blipFill>
        <p:spPr>
          <a:xfrm>
            <a:off x="128726" y="6243656"/>
            <a:ext cx="532863" cy="496858"/>
          </a:xfrm>
          <a:prstGeom prst="rect">
            <a:avLst/>
          </a:prstGeom>
          <a:noFill/>
          <a:ln>
            <a:noFill/>
          </a:ln>
        </p:spPr>
      </p:pic>
      <p:pic>
        <p:nvPicPr>
          <p:cNvPr id="332" name="Google Shape;332;p68"/>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333" name="Google Shape;333;p68"/>
          <p:cNvSpPr txBox="1"/>
          <p:nvPr>
            <p:ph idx="12" type="sldNum"/>
          </p:nvPr>
        </p:nvSpPr>
        <p:spPr>
          <a:xfrm>
            <a:off x="91440" y="6428232"/>
            <a:ext cx="402336" cy="244475"/>
          </a:xfrm>
          <a:prstGeom prst="rect">
            <a:avLst/>
          </a:prstGeom>
          <a:noFill/>
          <a:ln>
            <a:noFill/>
          </a:ln>
        </p:spPr>
        <p:txBody>
          <a:bodyPr anchorCtr="0" anchor="ctr" bIns="45700" lIns="91425"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
        <p:nvSpPr>
          <p:cNvPr id="334" name="Google Shape;334;p68"/>
          <p:cNvSpPr/>
          <p:nvPr/>
        </p:nvSpPr>
        <p:spPr>
          <a:xfrm>
            <a:off x="8382000" y="6289685"/>
            <a:ext cx="609600" cy="415915"/>
          </a:xfrm>
          <a:prstGeom prst="rect">
            <a:avLst/>
          </a:prstGeom>
          <a:solidFill>
            <a:srgbClr val="DBDADA">
              <a:alpha val="3490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stacked content">
  <p:cSld name="2 stacked content">
    <p:spTree>
      <p:nvGrpSpPr>
        <p:cNvPr id="335" name="Shape 335"/>
        <p:cNvGrpSpPr/>
        <p:nvPr/>
      </p:nvGrpSpPr>
      <p:grpSpPr>
        <a:xfrm>
          <a:off x="0" y="0"/>
          <a:ext cx="0" cy="0"/>
          <a:chOff x="0" y="0"/>
          <a:chExt cx="0" cy="0"/>
        </a:xfrm>
      </p:grpSpPr>
      <p:sp>
        <p:nvSpPr>
          <p:cNvPr id="336" name="Google Shape;336;p69"/>
          <p:cNvSpPr/>
          <p:nvPr/>
        </p:nvSpPr>
        <p:spPr>
          <a:xfrm>
            <a:off x="128726" y="152400"/>
            <a:ext cx="8862874" cy="6588116"/>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337" name="Google Shape;337;p6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8" name="Google Shape;338;p69"/>
          <p:cNvSpPr txBox="1"/>
          <p:nvPr>
            <p:ph idx="1" type="body"/>
          </p:nvPr>
        </p:nvSpPr>
        <p:spPr>
          <a:xfrm>
            <a:off x="457200" y="1600201"/>
            <a:ext cx="8229600" cy="2133600"/>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39" name="Google Shape;339;p69"/>
          <p:cNvSpPr txBox="1"/>
          <p:nvPr>
            <p:ph idx="2" type="body"/>
          </p:nvPr>
        </p:nvSpPr>
        <p:spPr>
          <a:xfrm>
            <a:off x="457200" y="3733801"/>
            <a:ext cx="8229600" cy="2392362"/>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pic>
        <p:nvPicPr>
          <p:cNvPr id="340" name="Google Shape;340;p69"/>
          <p:cNvPicPr preferRelativeResize="0"/>
          <p:nvPr/>
        </p:nvPicPr>
        <p:blipFill rotWithShape="1">
          <a:blip r:embed="rId2">
            <a:alphaModFix/>
          </a:blip>
          <a:srcRect b="0" l="0" r="0" t="0"/>
          <a:stretch/>
        </p:blipFill>
        <p:spPr>
          <a:xfrm>
            <a:off x="128726" y="6243656"/>
            <a:ext cx="532863" cy="496858"/>
          </a:xfrm>
          <a:prstGeom prst="rect">
            <a:avLst/>
          </a:prstGeom>
          <a:noFill/>
          <a:ln>
            <a:noFill/>
          </a:ln>
        </p:spPr>
      </p:pic>
      <p:pic>
        <p:nvPicPr>
          <p:cNvPr id="341" name="Google Shape;341;p69"/>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342" name="Google Shape;342;p69"/>
          <p:cNvSpPr txBox="1"/>
          <p:nvPr>
            <p:ph idx="12" type="sldNum"/>
          </p:nvPr>
        </p:nvSpPr>
        <p:spPr>
          <a:xfrm>
            <a:off x="91440" y="6428232"/>
            <a:ext cx="402336" cy="244475"/>
          </a:xfrm>
          <a:prstGeom prst="rect">
            <a:avLst/>
          </a:prstGeom>
          <a:noFill/>
          <a:ln>
            <a:noFill/>
          </a:ln>
        </p:spPr>
        <p:txBody>
          <a:bodyPr anchorCtr="0" anchor="ctr" bIns="45700" lIns="91425"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
        <p:nvSpPr>
          <p:cNvPr id="343" name="Google Shape;343;p69"/>
          <p:cNvSpPr/>
          <p:nvPr/>
        </p:nvSpPr>
        <p:spPr>
          <a:xfrm>
            <a:off x="8382000" y="6289685"/>
            <a:ext cx="609600" cy="415915"/>
          </a:xfrm>
          <a:prstGeom prst="rect">
            <a:avLst/>
          </a:prstGeom>
          <a:solidFill>
            <a:srgbClr val="DBDADA">
              <a:alpha val="3490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tent with Titles" type="twoTxTwoObj">
  <p:cSld name="TWO_OBJECTS_WITH_TEXT">
    <p:spTree>
      <p:nvGrpSpPr>
        <p:cNvPr id="344" name="Shape 344"/>
        <p:cNvGrpSpPr/>
        <p:nvPr/>
      </p:nvGrpSpPr>
      <p:grpSpPr>
        <a:xfrm>
          <a:off x="0" y="0"/>
          <a:ext cx="0" cy="0"/>
          <a:chOff x="0" y="0"/>
          <a:chExt cx="0" cy="0"/>
        </a:xfrm>
      </p:grpSpPr>
      <p:sp>
        <p:nvSpPr>
          <p:cNvPr id="345" name="Google Shape;345;p70"/>
          <p:cNvSpPr/>
          <p:nvPr/>
        </p:nvSpPr>
        <p:spPr>
          <a:xfrm>
            <a:off x="128726" y="152400"/>
            <a:ext cx="8862874" cy="6588116"/>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346" name="Google Shape;346;p7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7" name="Google Shape;347;p7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48" name="Google Shape;348;p7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49" name="Google Shape;349;p7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50" name="Google Shape;350;p7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pic>
        <p:nvPicPr>
          <p:cNvPr id="351" name="Google Shape;351;p70"/>
          <p:cNvPicPr preferRelativeResize="0"/>
          <p:nvPr/>
        </p:nvPicPr>
        <p:blipFill rotWithShape="1">
          <a:blip r:embed="rId2">
            <a:alphaModFix/>
          </a:blip>
          <a:srcRect b="0" l="0" r="0" t="0"/>
          <a:stretch/>
        </p:blipFill>
        <p:spPr>
          <a:xfrm>
            <a:off x="128726" y="6243656"/>
            <a:ext cx="532863" cy="496858"/>
          </a:xfrm>
          <a:prstGeom prst="rect">
            <a:avLst/>
          </a:prstGeom>
          <a:noFill/>
          <a:ln>
            <a:noFill/>
          </a:ln>
        </p:spPr>
      </p:pic>
      <p:pic>
        <p:nvPicPr>
          <p:cNvPr id="352" name="Google Shape;352;p70"/>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353" name="Google Shape;353;p70"/>
          <p:cNvSpPr txBox="1"/>
          <p:nvPr>
            <p:ph idx="12" type="sldNum"/>
          </p:nvPr>
        </p:nvSpPr>
        <p:spPr>
          <a:xfrm>
            <a:off x="91440" y="6428232"/>
            <a:ext cx="402336" cy="244475"/>
          </a:xfrm>
          <a:prstGeom prst="rect">
            <a:avLst/>
          </a:prstGeom>
          <a:noFill/>
          <a:ln>
            <a:noFill/>
          </a:ln>
        </p:spPr>
        <p:txBody>
          <a:bodyPr anchorCtr="0" anchor="ctr" bIns="45700" lIns="91425"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
        <p:nvSpPr>
          <p:cNvPr id="354" name="Google Shape;354;p70"/>
          <p:cNvSpPr/>
          <p:nvPr/>
        </p:nvSpPr>
        <p:spPr>
          <a:xfrm>
            <a:off x="8382000" y="6289685"/>
            <a:ext cx="609600" cy="415915"/>
          </a:xfrm>
          <a:prstGeom prst="rect">
            <a:avLst/>
          </a:prstGeom>
          <a:solidFill>
            <a:srgbClr val="DBDADA">
              <a:alpha val="3490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42" name="Google Shape;42;p7"/>
          <p:cNvSpPr txBox="1"/>
          <p:nvPr>
            <p:ph idx="1" type="body"/>
          </p:nvPr>
        </p:nvSpPr>
        <p:spPr>
          <a:xfrm>
            <a:off x="457200" y="1535113"/>
            <a:ext cx="4040100" cy="639900"/>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100000"/>
              </a:lnSpc>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100000"/>
              </a:lnSpc>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3" name="Google Shape;43;p7"/>
          <p:cNvSpPr txBox="1"/>
          <p:nvPr>
            <p:ph idx="2" type="body"/>
          </p:nvPr>
        </p:nvSpPr>
        <p:spPr>
          <a:xfrm>
            <a:off x="457200" y="2174875"/>
            <a:ext cx="4040100" cy="3951300"/>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4" name="Google Shape;44;p7"/>
          <p:cNvSpPr txBox="1"/>
          <p:nvPr>
            <p:ph idx="3" type="body"/>
          </p:nvPr>
        </p:nvSpPr>
        <p:spPr>
          <a:xfrm>
            <a:off x="4645025" y="1535113"/>
            <a:ext cx="4041900" cy="639900"/>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100000"/>
              </a:lnSpc>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100000"/>
              </a:lnSpc>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5" name="Google Shape;45;p7"/>
          <p:cNvSpPr txBox="1"/>
          <p:nvPr>
            <p:ph idx="4" type="body"/>
          </p:nvPr>
        </p:nvSpPr>
        <p:spPr>
          <a:xfrm>
            <a:off x="4645025" y="2174875"/>
            <a:ext cx="4041900" cy="3951300"/>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6" name="Google Shape;46;p7"/>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7"/>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acked content with Titles">
  <p:cSld name="Two stacked content with Titles">
    <p:spTree>
      <p:nvGrpSpPr>
        <p:cNvPr id="355" name="Shape 355"/>
        <p:cNvGrpSpPr/>
        <p:nvPr/>
      </p:nvGrpSpPr>
      <p:grpSpPr>
        <a:xfrm>
          <a:off x="0" y="0"/>
          <a:ext cx="0" cy="0"/>
          <a:chOff x="0" y="0"/>
          <a:chExt cx="0" cy="0"/>
        </a:xfrm>
      </p:grpSpPr>
      <p:sp>
        <p:nvSpPr>
          <p:cNvPr id="356" name="Google Shape;356;p71"/>
          <p:cNvSpPr/>
          <p:nvPr/>
        </p:nvSpPr>
        <p:spPr>
          <a:xfrm>
            <a:off x="128726" y="152400"/>
            <a:ext cx="8862874" cy="6588116"/>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357" name="Google Shape;357;p7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8" name="Google Shape;358;p71"/>
          <p:cNvSpPr txBox="1"/>
          <p:nvPr>
            <p:ph idx="1" type="body"/>
          </p:nvPr>
        </p:nvSpPr>
        <p:spPr>
          <a:xfrm>
            <a:off x="457200" y="1535113"/>
            <a:ext cx="8229600"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59" name="Google Shape;359;p71"/>
          <p:cNvSpPr txBox="1"/>
          <p:nvPr>
            <p:ph idx="2" type="body"/>
          </p:nvPr>
        </p:nvSpPr>
        <p:spPr>
          <a:xfrm>
            <a:off x="457200" y="2209790"/>
            <a:ext cx="8229600" cy="1600210"/>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60" name="Google Shape;360;p71"/>
          <p:cNvSpPr txBox="1"/>
          <p:nvPr>
            <p:ph idx="3" type="body"/>
          </p:nvPr>
        </p:nvSpPr>
        <p:spPr>
          <a:xfrm>
            <a:off x="457200" y="3968769"/>
            <a:ext cx="8229600"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61" name="Google Shape;361;p71"/>
          <p:cNvSpPr txBox="1"/>
          <p:nvPr>
            <p:ph idx="4" type="body"/>
          </p:nvPr>
        </p:nvSpPr>
        <p:spPr>
          <a:xfrm>
            <a:off x="455613" y="4654560"/>
            <a:ext cx="8231187" cy="1635125"/>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pic>
        <p:nvPicPr>
          <p:cNvPr id="362" name="Google Shape;362;p71"/>
          <p:cNvPicPr preferRelativeResize="0"/>
          <p:nvPr/>
        </p:nvPicPr>
        <p:blipFill rotWithShape="1">
          <a:blip r:embed="rId2">
            <a:alphaModFix/>
          </a:blip>
          <a:srcRect b="0" l="0" r="0" t="0"/>
          <a:stretch/>
        </p:blipFill>
        <p:spPr>
          <a:xfrm>
            <a:off x="128726" y="6243656"/>
            <a:ext cx="532863" cy="496858"/>
          </a:xfrm>
          <a:prstGeom prst="rect">
            <a:avLst/>
          </a:prstGeom>
          <a:noFill/>
          <a:ln>
            <a:noFill/>
          </a:ln>
        </p:spPr>
      </p:pic>
      <p:pic>
        <p:nvPicPr>
          <p:cNvPr id="363" name="Google Shape;363;p71"/>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364" name="Google Shape;364;p71"/>
          <p:cNvSpPr txBox="1"/>
          <p:nvPr>
            <p:ph idx="12" type="sldNum"/>
          </p:nvPr>
        </p:nvSpPr>
        <p:spPr>
          <a:xfrm>
            <a:off x="91440" y="6428232"/>
            <a:ext cx="402336" cy="244475"/>
          </a:xfrm>
          <a:prstGeom prst="rect">
            <a:avLst/>
          </a:prstGeom>
          <a:noFill/>
          <a:ln>
            <a:noFill/>
          </a:ln>
        </p:spPr>
        <p:txBody>
          <a:bodyPr anchorCtr="0" anchor="ctr" bIns="45700" lIns="91425"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
        <p:nvSpPr>
          <p:cNvPr id="365" name="Google Shape;365;p71"/>
          <p:cNvSpPr/>
          <p:nvPr/>
        </p:nvSpPr>
        <p:spPr>
          <a:xfrm>
            <a:off x="8382000" y="6289685"/>
            <a:ext cx="609600" cy="415915"/>
          </a:xfrm>
          <a:prstGeom prst="rect">
            <a:avLst/>
          </a:prstGeom>
          <a:solidFill>
            <a:srgbClr val="DBDADA">
              <a:alpha val="3490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66" name="Shape 366"/>
        <p:cNvGrpSpPr/>
        <p:nvPr/>
      </p:nvGrpSpPr>
      <p:grpSpPr>
        <a:xfrm>
          <a:off x="0" y="0"/>
          <a:ext cx="0" cy="0"/>
          <a:chOff x="0" y="0"/>
          <a:chExt cx="0" cy="0"/>
        </a:xfrm>
      </p:grpSpPr>
      <p:sp>
        <p:nvSpPr>
          <p:cNvPr id="367" name="Google Shape;367;p72"/>
          <p:cNvSpPr/>
          <p:nvPr/>
        </p:nvSpPr>
        <p:spPr>
          <a:xfrm>
            <a:off x="128726" y="152400"/>
            <a:ext cx="8862874" cy="6588116"/>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368" name="Google Shape;368;p7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Open Sans"/>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9" name="Google Shape;369;p72"/>
          <p:cNvSpPr txBox="1"/>
          <p:nvPr>
            <p:ph idx="1" type="body"/>
          </p:nvPr>
        </p:nvSpPr>
        <p:spPr>
          <a:xfrm>
            <a:off x="3575050" y="1435100"/>
            <a:ext cx="5111750" cy="469106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370" name="Google Shape;370;p7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pic>
        <p:nvPicPr>
          <p:cNvPr id="371" name="Google Shape;371;p72"/>
          <p:cNvPicPr preferRelativeResize="0"/>
          <p:nvPr/>
        </p:nvPicPr>
        <p:blipFill rotWithShape="1">
          <a:blip r:embed="rId2">
            <a:alphaModFix/>
          </a:blip>
          <a:srcRect b="0" l="0" r="0" t="0"/>
          <a:stretch/>
        </p:blipFill>
        <p:spPr>
          <a:xfrm>
            <a:off x="128726" y="6243656"/>
            <a:ext cx="532863" cy="496859"/>
          </a:xfrm>
          <a:prstGeom prst="rect">
            <a:avLst/>
          </a:prstGeom>
          <a:noFill/>
          <a:ln>
            <a:noFill/>
          </a:ln>
        </p:spPr>
      </p:pic>
      <p:pic>
        <p:nvPicPr>
          <p:cNvPr id="372" name="Google Shape;372;p72"/>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373" name="Google Shape;373;p72"/>
          <p:cNvSpPr txBox="1"/>
          <p:nvPr>
            <p:ph idx="12" type="sldNum"/>
          </p:nvPr>
        </p:nvSpPr>
        <p:spPr>
          <a:xfrm>
            <a:off x="91440" y="6428232"/>
            <a:ext cx="402336" cy="244475"/>
          </a:xfrm>
          <a:prstGeom prst="rect">
            <a:avLst/>
          </a:prstGeom>
          <a:noFill/>
          <a:ln>
            <a:noFill/>
          </a:ln>
        </p:spPr>
        <p:txBody>
          <a:bodyPr anchorCtr="0" anchor="ctr" bIns="45700" lIns="91425"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
        <p:nvSpPr>
          <p:cNvPr id="374" name="Google Shape;374;p72"/>
          <p:cNvSpPr/>
          <p:nvPr/>
        </p:nvSpPr>
        <p:spPr>
          <a:xfrm>
            <a:off x="8382000" y="6289685"/>
            <a:ext cx="609600" cy="415915"/>
          </a:xfrm>
          <a:prstGeom prst="rect">
            <a:avLst/>
          </a:prstGeom>
          <a:solidFill>
            <a:srgbClr val="DBDADA">
              <a:alpha val="3490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75" name="Shape 375"/>
        <p:cNvGrpSpPr/>
        <p:nvPr/>
      </p:nvGrpSpPr>
      <p:grpSpPr>
        <a:xfrm>
          <a:off x="0" y="0"/>
          <a:ext cx="0" cy="0"/>
          <a:chOff x="0" y="0"/>
          <a:chExt cx="0" cy="0"/>
        </a:xfrm>
      </p:grpSpPr>
      <p:sp>
        <p:nvSpPr>
          <p:cNvPr id="376" name="Google Shape;376;p73"/>
          <p:cNvSpPr/>
          <p:nvPr/>
        </p:nvSpPr>
        <p:spPr>
          <a:xfrm>
            <a:off x="128726" y="152400"/>
            <a:ext cx="8862874" cy="6588116"/>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377" name="Google Shape;377;p73"/>
          <p:cNvSpPr txBox="1"/>
          <p:nvPr>
            <p:ph type="title"/>
          </p:nvPr>
        </p:nvSpPr>
        <p:spPr>
          <a:xfrm>
            <a:off x="1792288" y="4800600"/>
            <a:ext cx="5486400" cy="566738"/>
          </a:xfrm>
          <a:prstGeom prst="rect">
            <a:avLst/>
          </a:prstGeom>
          <a:solidFill>
            <a:srgbClr val="323F4F"/>
          </a:solidFill>
          <a:ln>
            <a:noFill/>
          </a:ln>
        </p:spPr>
        <p:txBody>
          <a:bodyPr anchorCtr="0" anchor="b" bIns="45700" lIns="91425" spcFirstLastPara="1" rIns="91425" wrap="square" tIns="45700">
            <a:normAutofit/>
          </a:bodyPr>
          <a:lstStyle>
            <a:lvl1pPr lvl="0" algn="l">
              <a:spcBef>
                <a:spcPts val="0"/>
              </a:spcBef>
              <a:spcAft>
                <a:spcPts val="0"/>
              </a:spcAft>
              <a:buClr>
                <a:schemeClr val="lt2"/>
              </a:buClr>
              <a:buSzPts val="2000"/>
              <a:buFont typeface="Open Sans"/>
              <a:buNone/>
              <a:defRPr b="1" sz="20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8" name="Google Shape;378;p73"/>
          <p:cNvSpPr/>
          <p:nvPr>
            <p:ph idx="2" type="pic"/>
          </p:nvPr>
        </p:nvSpPr>
        <p:spPr>
          <a:xfrm>
            <a:off x="1792288" y="612775"/>
            <a:ext cx="5486400" cy="4114800"/>
          </a:xfrm>
          <a:prstGeom prst="rect">
            <a:avLst/>
          </a:prstGeom>
          <a:noFill/>
          <a:ln>
            <a:noFill/>
          </a:ln>
        </p:spPr>
      </p:sp>
      <p:sp>
        <p:nvSpPr>
          <p:cNvPr id="379" name="Google Shape;379;p7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rgbClr val="3F3F3F"/>
              </a:buClr>
              <a:buSzPts val="1400"/>
              <a:buNone/>
              <a:defRPr sz="1400">
                <a:solidFill>
                  <a:srgbClr val="3F3F3F"/>
                </a:solidFill>
              </a:defRPr>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pic>
        <p:nvPicPr>
          <p:cNvPr id="380" name="Google Shape;380;p73"/>
          <p:cNvPicPr preferRelativeResize="0"/>
          <p:nvPr/>
        </p:nvPicPr>
        <p:blipFill rotWithShape="1">
          <a:blip r:embed="rId2">
            <a:alphaModFix/>
          </a:blip>
          <a:srcRect b="0" l="0" r="0" t="0"/>
          <a:stretch/>
        </p:blipFill>
        <p:spPr>
          <a:xfrm>
            <a:off x="128726" y="6243656"/>
            <a:ext cx="532863" cy="496859"/>
          </a:xfrm>
          <a:prstGeom prst="rect">
            <a:avLst/>
          </a:prstGeom>
          <a:noFill/>
          <a:ln>
            <a:noFill/>
          </a:ln>
        </p:spPr>
      </p:pic>
      <p:pic>
        <p:nvPicPr>
          <p:cNvPr id="381" name="Google Shape;381;p73"/>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382" name="Google Shape;382;p73"/>
          <p:cNvSpPr txBox="1"/>
          <p:nvPr>
            <p:ph idx="12" type="sldNum"/>
          </p:nvPr>
        </p:nvSpPr>
        <p:spPr>
          <a:xfrm>
            <a:off x="91440" y="6428232"/>
            <a:ext cx="402336" cy="244475"/>
          </a:xfrm>
          <a:prstGeom prst="rect">
            <a:avLst/>
          </a:prstGeom>
          <a:noFill/>
          <a:ln>
            <a:noFill/>
          </a:ln>
        </p:spPr>
        <p:txBody>
          <a:bodyPr anchorCtr="0" anchor="ctr" bIns="45700" lIns="91425"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
        <p:nvSpPr>
          <p:cNvPr id="383" name="Google Shape;383;p73"/>
          <p:cNvSpPr/>
          <p:nvPr/>
        </p:nvSpPr>
        <p:spPr>
          <a:xfrm>
            <a:off x="8382000" y="6289685"/>
            <a:ext cx="609600" cy="415915"/>
          </a:xfrm>
          <a:prstGeom prst="rect">
            <a:avLst/>
          </a:prstGeom>
          <a:solidFill>
            <a:srgbClr val="DBDADA">
              <a:alpha val="3490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zed content and logos">
  <p:cSld name="Sized content and logos">
    <p:bg>
      <p:bgPr>
        <a:solidFill>
          <a:schemeClr val="lt2"/>
        </a:solidFill>
      </p:bgPr>
    </p:bg>
    <p:spTree>
      <p:nvGrpSpPr>
        <p:cNvPr id="384" name="Shape 384"/>
        <p:cNvGrpSpPr/>
        <p:nvPr/>
      </p:nvGrpSpPr>
      <p:grpSpPr>
        <a:xfrm>
          <a:off x="0" y="0"/>
          <a:ext cx="0" cy="0"/>
          <a:chOff x="0" y="0"/>
          <a:chExt cx="0" cy="0"/>
        </a:xfrm>
      </p:grpSpPr>
      <p:sp>
        <p:nvSpPr>
          <p:cNvPr id="385" name="Google Shape;385;p74"/>
          <p:cNvSpPr/>
          <p:nvPr/>
        </p:nvSpPr>
        <p:spPr>
          <a:xfrm>
            <a:off x="128726" y="152400"/>
            <a:ext cx="8862874" cy="6588116"/>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386" name="Google Shape;386;p7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387" name="Google Shape;387;p74"/>
          <p:cNvPicPr preferRelativeResize="0"/>
          <p:nvPr/>
        </p:nvPicPr>
        <p:blipFill rotWithShape="1">
          <a:blip r:embed="rId2">
            <a:alphaModFix/>
          </a:blip>
          <a:srcRect b="0" l="0" r="0" t="0"/>
          <a:stretch/>
        </p:blipFill>
        <p:spPr>
          <a:xfrm>
            <a:off x="128726" y="6243656"/>
            <a:ext cx="532863" cy="496859"/>
          </a:xfrm>
          <a:prstGeom prst="rect">
            <a:avLst/>
          </a:prstGeom>
          <a:noFill/>
          <a:ln>
            <a:noFill/>
          </a:ln>
        </p:spPr>
      </p:pic>
      <p:pic>
        <p:nvPicPr>
          <p:cNvPr id="388" name="Google Shape;388;p74"/>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389" name="Google Shape;389;p74"/>
          <p:cNvSpPr/>
          <p:nvPr/>
        </p:nvSpPr>
        <p:spPr>
          <a:xfrm>
            <a:off x="8382000" y="6289685"/>
            <a:ext cx="609600" cy="415915"/>
          </a:xfrm>
          <a:prstGeom prst="rect">
            <a:avLst/>
          </a:prstGeom>
          <a:solidFill>
            <a:srgbClr val="DBDADA">
              <a:alpha val="3490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390" name="Google Shape;390;p74"/>
          <p:cNvSpPr txBox="1"/>
          <p:nvPr>
            <p:ph idx="12" type="sldNum"/>
          </p:nvPr>
        </p:nvSpPr>
        <p:spPr>
          <a:xfrm>
            <a:off x="93214" y="6427434"/>
            <a:ext cx="404674" cy="244475"/>
          </a:xfrm>
          <a:prstGeom prst="rect">
            <a:avLst/>
          </a:prstGeom>
          <a:noFill/>
          <a:ln>
            <a:noFill/>
          </a:ln>
        </p:spPr>
        <p:txBody>
          <a:bodyPr anchorCtr="0" anchor="ctr" bIns="45700" lIns="91425" spcFirstLastPara="1" rIns="91425" wrap="square" tIns="45700">
            <a:noAutofit/>
          </a:bodyPr>
          <a:lstStyle>
            <a:lvl1pPr indent="0" lvl="0" marL="0" algn="l">
              <a:lnSpc>
                <a:spcPct val="100000"/>
              </a:lnSpc>
              <a:spcBef>
                <a:spcPts val="0"/>
              </a:spcBef>
              <a:spcAft>
                <a:spcPts val="0"/>
              </a:spcAft>
              <a:buNone/>
              <a:defRPr b="0" i="0" sz="1000" u="none" cap="none" strike="noStrike">
                <a:solidFill>
                  <a:srgbClr val="191919"/>
                </a:solidFill>
                <a:latin typeface="Open Sans"/>
                <a:ea typeface="Open Sans"/>
                <a:cs typeface="Open Sans"/>
                <a:sym typeface="Open Sans"/>
              </a:defRPr>
            </a:lvl1pPr>
            <a:lvl2pPr indent="0" lvl="1" marL="0" algn="l">
              <a:lnSpc>
                <a:spcPct val="100000"/>
              </a:lnSpc>
              <a:spcBef>
                <a:spcPts val="0"/>
              </a:spcBef>
              <a:spcAft>
                <a:spcPts val="0"/>
              </a:spcAft>
              <a:buNone/>
              <a:defRPr b="0" i="0" sz="1000" u="none" cap="none" strike="noStrike">
                <a:solidFill>
                  <a:srgbClr val="191919"/>
                </a:solidFill>
                <a:latin typeface="Open Sans"/>
                <a:ea typeface="Open Sans"/>
                <a:cs typeface="Open Sans"/>
                <a:sym typeface="Open Sans"/>
              </a:defRPr>
            </a:lvl2pPr>
            <a:lvl3pPr indent="0" lvl="2" marL="0" algn="l">
              <a:lnSpc>
                <a:spcPct val="100000"/>
              </a:lnSpc>
              <a:spcBef>
                <a:spcPts val="0"/>
              </a:spcBef>
              <a:spcAft>
                <a:spcPts val="0"/>
              </a:spcAft>
              <a:buNone/>
              <a:defRPr b="0" i="0" sz="1000" u="none" cap="none" strike="noStrike">
                <a:solidFill>
                  <a:srgbClr val="191919"/>
                </a:solidFill>
                <a:latin typeface="Open Sans"/>
                <a:ea typeface="Open Sans"/>
                <a:cs typeface="Open Sans"/>
                <a:sym typeface="Open Sans"/>
              </a:defRPr>
            </a:lvl3pPr>
            <a:lvl4pPr indent="0" lvl="3" marL="0" algn="l">
              <a:lnSpc>
                <a:spcPct val="100000"/>
              </a:lnSpc>
              <a:spcBef>
                <a:spcPts val="0"/>
              </a:spcBef>
              <a:spcAft>
                <a:spcPts val="0"/>
              </a:spcAft>
              <a:buNone/>
              <a:defRPr b="0" i="0" sz="1000" u="none" cap="none" strike="noStrike">
                <a:solidFill>
                  <a:srgbClr val="191919"/>
                </a:solidFill>
                <a:latin typeface="Open Sans"/>
                <a:ea typeface="Open Sans"/>
                <a:cs typeface="Open Sans"/>
                <a:sym typeface="Open Sans"/>
              </a:defRPr>
            </a:lvl4pPr>
            <a:lvl5pPr indent="0" lvl="4" marL="0" algn="l">
              <a:lnSpc>
                <a:spcPct val="100000"/>
              </a:lnSpc>
              <a:spcBef>
                <a:spcPts val="0"/>
              </a:spcBef>
              <a:spcAft>
                <a:spcPts val="0"/>
              </a:spcAft>
              <a:buNone/>
              <a:defRPr b="0" i="0" sz="1000" u="none" cap="none" strike="noStrike">
                <a:solidFill>
                  <a:srgbClr val="191919"/>
                </a:solidFill>
                <a:latin typeface="Open Sans"/>
                <a:ea typeface="Open Sans"/>
                <a:cs typeface="Open Sans"/>
                <a:sym typeface="Open Sans"/>
              </a:defRPr>
            </a:lvl5pPr>
            <a:lvl6pPr indent="0" lvl="5" marL="0" algn="l">
              <a:lnSpc>
                <a:spcPct val="100000"/>
              </a:lnSpc>
              <a:spcBef>
                <a:spcPts val="0"/>
              </a:spcBef>
              <a:spcAft>
                <a:spcPts val="0"/>
              </a:spcAft>
              <a:buNone/>
              <a:defRPr b="0" i="0" sz="1000" u="none" cap="none" strike="noStrike">
                <a:solidFill>
                  <a:srgbClr val="191919"/>
                </a:solidFill>
                <a:latin typeface="Open Sans"/>
                <a:ea typeface="Open Sans"/>
                <a:cs typeface="Open Sans"/>
                <a:sym typeface="Open Sans"/>
              </a:defRPr>
            </a:lvl6pPr>
            <a:lvl7pPr indent="0" lvl="6" marL="0" algn="l">
              <a:lnSpc>
                <a:spcPct val="100000"/>
              </a:lnSpc>
              <a:spcBef>
                <a:spcPts val="0"/>
              </a:spcBef>
              <a:spcAft>
                <a:spcPts val="0"/>
              </a:spcAft>
              <a:buNone/>
              <a:defRPr b="0" i="0" sz="1000" u="none" cap="none" strike="noStrike">
                <a:solidFill>
                  <a:srgbClr val="191919"/>
                </a:solidFill>
                <a:latin typeface="Open Sans"/>
                <a:ea typeface="Open Sans"/>
                <a:cs typeface="Open Sans"/>
                <a:sym typeface="Open Sans"/>
              </a:defRPr>
            </a:lvl7pPr>
            <a:lvl8pPr indent="0" lvl="7" marL="0" algn="l">
              <a:lnSpc>
                <a:spcPct val="100000"/>
              </a:lnSpc>
              <a:spcBef>
                <a:spcPts val="0"/>
              </a:spcBef>
              <a:spcAft>
                <a:spcPts val="0"/>
              </a:spcAft>
              <a:buNone/>
              <a:defRPr b="0" i="0" sz="1000" u="none" cap="none" strike="noStrike">
                <a:solidFill>
                  <a:srgbClr val="191919"/>
                </a:solidFill>
                <a:latin typeface="Open Sans"/>
                <a:ea typeface="Open Sans"/>
                <a:cs typeface="Open Sans"/>
                <a:sym typeface="Open Sans"/>
              </a:defRPr>
            </a:lvl8pPr>
            <a:lvl9pPr indent="0" lvl="8" marL="0" algn="l">
              <a:lnSpc>
                <a:spcPct val="100000"/>
              </a:lnSpc>
              <a:spcBef>
                <a:spcPts val="0"/>
              </a:spcBef>
              <a:spcAft>
                <a:spcPts val="0"/>
              </a:spcAft>
              <a:buNone/>
              <a:defRPr b="0" i="0" sz="1000" u="none" cap="none" strike="noStrike">
                <a:solidFill>
                  <a:srgbClr val="191919"/>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screen Content w/logos (gray)">
  <p:cSld name="Fullscreen Content w/logos (gray)">
    <p:spTree>
      <p:nvGrpSpPr>
        <p:cNvPr id="391" name="Shape 391"/>
        <p:cNvGrpSpPr/>
        <p:nvPr/>
      </p:nvGrpSpPr>
      <p:grpSpPr>
        <a:xfrm>
          <a:off x="0" y="0"/>
          <a:ext cx="0" cy="0"/>
          <a:chOff x="0" y="0"/>
          <a:chExt cx="0" cy="0"/>
        </a:xfrm>
      </p:grpSpPr>
      <p:sp>
        <p:nvSpPr>
          <p:cNvPr id="392" name="Google Shape;392;p75"/>
          <p:cNvSpPr/>
          <p:nvPr/>
        </p:nvSpPr>
        <p:spPr>
          <a:xfrm>
            <a:off x="128726" y="152400"/>
            <a:ext cx="8862874" cy="6588116"/>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pic>
        <p:nvPicPr>
          <p:cNvPr id="393" name="Google Shape;393;p75"/>
          <p:cNvPicPr preferRelativeResize="0"/>
          <p:nvPr/>
        </p:nvPicPr>
        <p:blipFill rotWithShape="1">
          <a:blip r:embed="rId2">
            <a:alphaModFix/>
          </a:blip>
          <a:srcRect b="0" l="0" r="0" t="0"/>
          <a:stretch/>
        </p:blipFill>
        <p:spPr>
          <a:xfrm>
            <a:off x="128726" y="6243656"/>
            <a:ext cx="532863" cy="496858"/>
          </a:xfrm>
          <a:prstGeom prst="rect">
            <a:avLst/>
          </a:prstGeom>
          <a:noFill/>
          <a:ln>
            <a:noFill/>
          </a:ln>
        </p:spPr>
      </p:pic>
      <p:pic>
        <p:nvPicPr>
          <p:cNvPr id="394" name="Google Shape;394;p75"/>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395" name="Google Shape;395;p75"/>
          <p:cNvSpPr txBox="1"/>
          <p:nvPr>
            <p:ph idx="12" type="sldNum"/>
          </p:nvPr>
        </p:nvSpPr>
        <p:spPr>
          <a:xfrm>
            <a:off x="91440" y="6428232"/>
            <a:ext cx="402336" cy="244475"/>
          </a:xfrm>
          <a:prstGeom prst="rect">
            <a:avLst/>
          </a:prstGeom>
          <a:noFill/>
          <a:ln>
            <a:noFill/>
          </a:ln>
        </p:spPr>
        <p:txBody>
          <a:bodyPr anchorCtr="0" anchor="ctr" bIns="45700" lIns="91425"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
        <p:nvSpPr>
          <p:cNvPr id="396" name="Google Shape;396;p75"/>
          <p:cNvSpPr/>
          <p:nvPr/>
        </p:nvSpPr>
        <p:spPr>
          <a:xfrm>
            <a:off x="8382000" y="6289685"/>
            <a:ext cx="609600" cy="415915"/>
          </a:xfrm>
          <a:prstGeom prst="rect">
            <a:avLst/>
          </a:prstGeom>
          <a:solidFill>
            <a:srgbClr val="DBDADA">
              <a:alpha val="3490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397" name="Google Shape;397;p75"/>
          <p:cNvSpPr txBox="1"/>
          <p:nvPr>
            <p:ph idx="1" type="body"/>
          </p:nvPr>
        </p:nvSpPr>
        <p:spPr>
          <a:xfrm>
            <a:off x="128588" y="152400"/>
            <a:ext cx="8863012" cy="6091238"/>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screen Content w/logos (white)">
  <p:cSld name="Fullscreen Content w/logos (white)">
    <p:spTree>
      <p:nvGrpSpPr>
        <p:cNvPr id="398" name="Shape 398"/>
        <p:cNvGrpSpPr/>
        <p:nvPr/>
      </p:nvGrpSpPr>
      <p:grpSpPr>
        <a:xfrm>
          <a:off x="0" y="0"/>
          <a:ext cx="0" cy="0"/>
          <a:chOff x="0" y="0"/>
          <a:chExt cx="0" cy="0"/>
        </a:xfrm>
      </p:grpSpPr>
      <p:pic>
        <p:nvPicPr>
          <p:cNvPr id="399" name="Google Shape;399;p76"/>
          <p:cNvPicPr preferRelativeResize="0"/>
          <p:nvPr/>
        </p:nvPicPr>
        <p:blipFill rotWithShape="1">
          <a:blip r:embed="rId2">
            <a:alphaModFix/>
          </a:blip>
          <a:srcRect b="0" l="0" r="0" t="0"/>
          <a:stretch/>
        </p:blipFill>
        <p:spPr>
          <a:xfrm>
            <a:off x="128726" y="6243656"/>
            <a:ext cx="532863" cy="496859"/>
          </a:xfrm>
          <a:prstGeom prst="rect">
            <a:avLst/>
          </a:prstGeom>
          <a:noFill/>
          <a:ln>
            <a:noFill/>
          </a:ln>
        </p:spPr>
      </p:pic>
      <p:pic>
        <p:nvPicPr>
          <p:cNvPr id="400" name="Google Shape;400;p76"/>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401" name="Google Shape;401;p76"/>
          <p:cNvSpPr txBox="1"/>
          <p:nvPr>
            <p:ph idx="12" type="sldNum"/>
          </p:nvPr>
        </p:nvSpPr>
        <p:spPr>
          <a:xfrm>
            <a:off x="91440" y="6428232"/>
            <a:ext cx="402336" cy="244475"/>
          </a:xfrm>
          <a:prstGeom prst="rect">
            <a:avLst/>
          </a:prstGeom>
          <a:noFill/>
          <a:ln>
            <a:noFill/>
          </a:ln>
        </p:spPr>
        <p:txBody>
          <a:bodyPr anchorCtr="0" anchor="ctr" bIns="45700" lIns="91425"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
        <p:nvSpPr>
          <p:cNvPr id="402" name="Google Shape;402;p76"/>
          <p:cNvSpPr/>
          <p:nvPr/>
        </p:nvSpPr>
        <p:spPr>
          <a:xfrm>
            <a:off x="8382000" y="6289685"/>
            <a:ext cx="609600" cy="415915"/>
          </a:xfrm>
          <a:prstGeom prst="rect">
            <a:avLst/>
          </a:prstGeom>
          <a:solidFill>
            <a:srgbClr val="DBDADA">
              <a:alpha val="3490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403" name="Google Shape;403;p76"/>
          <p:cNvSpPr txBox="1"/>
          <p:nvPr>
            <p:ph idx="1" type="body"/>
          </p:nvPr>
        </p:nvSpPr>
        <p:spPr>
          <a:xfrm>
            <a:off x="128588" y="152400"/>
            <a:ext cx="8863012" cy="6091238"/>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screen Content Only (white)">
  <p:cSld name="Fullscreen Content Only (white)">
    <p:spTree>
      <p:nvGrpSpPr>
        <p:cNvPr id="404" name="Shape 404"/>
        <p:cNvGrpSpPr/>
        <p:nvPr/>
      </p:nvGrpSpPr>
      <p:grpSpPr>
        <a:xfrm>
          <a:off x="0" y="0"/>
          <a:ext cx="0" cy="0"/>
          <a:chOff x="0" y="0"/>
          <a:chExt cx="0" cy="0"/>
        </a:xfrm>
      </p:grpSpPr>
      <p:sp>
        <p:nvSpPr>
          <p:cNvPr id="405" name="Google Shape;405;p77"/>
          <p:cNvSpPr txBox="1"/>
          <p:nvPr>
            <p:ph idx="1" type="body"/>
          </p:nvPr>
        </p:nvSpPr>
        <p:spPr>
          <a:xfrm>
            <a:off x="128588" y="152399"/>
            <a:ext cx="8863012" cy="6520307"/>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Logos" type="titleOnly">
  <p:cSld name="TITLE_ONLY">
    <p:spTree>
      <p:nvGrpSpPr>
        <p:cNvPr id="406" name="Shape 406"/>
        <p:cNvGrpSpPr/>
        <p:nvPr/>
      </p:nvGrpSpPr>
      <p:grpSpPr>
        <a:xfrm>
          <a:off x="0" y="0"/>
          <a:ext cx="0" cy="0"/>
          <a:chOff x="0" y="0"/>
          <a:chExt cx="0" cy="0"/>
        </a:xfrm>
      </p:grpSpPr>
      <p:sp>
        <p:nvSpPr>
          <p:cNvPr id="407" name="Google Shape;407;p78"/>
          <p:cNvSpPr/>
          <p:nvPr/>
        </p:nvSpPr>
        <p:spPr>
          <a:xfrm>
            <a:off x="128726" y="152400"/>
            <a:ext cx="8862874" cy="6588116"/>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408" name="Google Shape;408;p7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409" name="Google Shape;409;p78"/>
          <p:cNvPicPr preferRelativeResize="0"/>
          <p:nvPr/>
        </p:nvPicPr>
        <p:blipFill rotWithShape="1">
          <a:blip r:embed="rId2">
            <a:alphaModFix/>
          </a:blip>
          <a:srcRect b="0" l="0" r="0" t="0"/>
          <a:stretch/>
        </p:blipFill>
        <p:spPr>
          <a:xfrm>
            <a:off x="128726" y="6243656"/>
            <a:ext cx="532863" cy="496858"/>
          </a:xfrm>
          <a:prstGeom prst="rect">
            <a:avLst/>
          </a:prstGeom>
          <a:noFill/>
          <a:ln>
            <a:noFill/>
          </a:ln>
        </p:spPr>
      </p:pic>
      <p:pic>
        <p:nvPicPr>
          <p:cNvPr id="410" name="Google Shape;410;p78"/>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411" name="Google Shape;411;p78"/>
          <p:cNvSpPr txBox="1"/>
          <p:nvPr>
            <p:ph idx="12" type="sldNum"/>
          </p:nvPr>
        </p:nvSpPr>
        <p:spPr>
          <a:xfrm>
            <a:off x="91440" y="6428232"/>
            <a:ext cx="402336" cy="244475"/>
          </a:xfrm>
          <a:prstGeom prst="rect">
            <a:avLst/>
          </a:prstGeom>
          <a:noFill/>
          <a:ln>
            <a:noFill/>
          </a:ln>
        </p:spPr>
        <p:txBody>
          <a:bodyPr anchorCtr="0" anchor="ctr" bIns="45700" lIns="91425"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
        <p:nvSpPr>
          <p:cNvPr id="412" name="Google Shape;412;p78"/>
          <p:cNvSpPr/>
          <p:nvPr/>
        </p:nvSpPr>
        <p:spPr>
          <a:xfrm>
            <a:off x="8382000" y="6289685"/>
            <a:ext cx="609600" cy="415915"/>
          </a:xfrm>
          <a:prstGeom prst="rect">
            <a:avLst/>
          </a:prstGeom>
          <a:solidFill>
            <a:srgbClr val="DBDADA">
              <a:alpha val="3490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 gray">
  <p:cSld name="Title on gray">
    <p:spTree>
      <p:nvGrpSpPr>
        <p:cNvPr id="413" name="Shape 413"/>
        <p:cNvGrpSpPr/>
        <p:nvPr/>
      </p:nvGrpSpPr>
      <p:grpSpPr>
        <a:xfrm>
          <a:off x="0" y="0"/>
          <a:ext cx="0" cy="0"/>
          <a:chOff x="0" y="0"/>
          <a:chExt cx="0" cy="0"/>
        </a:xfrm>
      </p:grpSpPr>
      <p:sp>
        <p:nvSpPr>
          <p:cNvPr id="414" name="Google Shape;414;p79"/>
          <p:cNvSpPr/>
          <p:nvPr/>
        </p:nvSpPr>
        <p:spPr>
          <a:xfrm>
            <a:off x="128726" y="152400"/>
            <a:ext cx="8862874" cy="6588116"/>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415" name="Google Shape;415;p7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tally Blank (gray)">
  <p:cSld name="Totally Blank (gray)">
    <p:spTree>
      <p:nvGrpSpPr>
        <p:cNvPr id="416" name="Shape 416"/>
        <p:cNvGrpSpPr/>
        <p:nvPr/>
      </p:nvGrpSpPr>
      <p:grpSpPr>
        <a:xfrm>
          <a:off x="0" y="0"/>
          <a:ext cx="0" cy="0"/>
          <a:chOff x="0" y="0"/>
          <a:chExt cx="0" cy="0"/>
        </a:xfrm>
      </p:grpSpPr>
      <p:sp>
        <p:nvSpPr>
          <p:cNvPr id="417" name="Google Shape;417;p80"/>
          <p:cNvSpPr/>
          <p:nvPr/>
        </p:nvSpPr>
        <p:spPr>
          <a:xfrm>
            <a:off x="128726" y="152400"/>
            <a:ext cx="8862874" cy="6588116"/>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51" name="Google Shape;51;p8"/>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8"/>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Google Shape;53;p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tally Blank (white)">
  <p:cSld name="Totally Blank (white)">
    <p:spTree>
      <p:nvGrpSpPr>
        <p:cNvPr id="418" name="Shape 418"/>
        <p:cNvGrpSpPr/>
        <p:nvPr/>
      </p:nvGrpSpPr>
      <p:grpSpPr>
        <a:xfrm>
          <a:off x="0" y="0"/>
          <a:ext cx="0" cy="0"/>
          <a:chOff x="0" y="0"/>
          <a:chExt cx="0" cy="0"/>
        </a:xfrm>
      </p:grpSpPr>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19" name="Shape 419"/>
        <p:cNvGrpSpPr/>
        <p:nvPr/>
      </p:nvGrpSpPr>
      <p:grpSpPr>
        <a:xfrm>
          <a:off x="0" y="0"/>
          <a:ext cx="0" cy="0"/>
          <a:chOff x="0" y="0"/>
          <a:chExt cx="0" cy="0"/>
        </a:xfrm>
      </p:grpSpPr>
      <p:sp>
        <p:nvSpPr>
          <p:cNvPr id="420" name="Google Shape;420;p82"/>
          <p:cNvSpPr/>
          <p:nvPr/>
        </p:nvSpPr>
        <p:spPr>
          <a:xfrm>
            <a:off x="128726" y="152400"/>
            <a:ext cx="8862874" cy="6588116"/>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421" name="Google Shape;421;p8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2" name="Google Shape;422;p82"/>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423" name="Google Shape;423;p82"/>
          <p:cNvPicPr preferRelativeResize="0"/>
          <p:nvPr/>
        </p:nvPicPr>
        <p:blipFill rotWithShape="1">
          <a:blip r:embed="rId2">
            <a:alphaModFix/>
          </a:blip>
          <a:srcRect b="0" l="0" r="0" t="0"/>
          <a:stretch/>
        </p:blipFill>
        <p:spPr>
          <a:xfrm>
            <a:off x="128726" y="6243656"/>
            <a:ext cx="532863" cy="496859"/>
          </a:xfrm>
          <a:prstGeom prst="rect">
            <a:avLst/>
          </a:prstGeom>
          <a:noFill/>
          <a:ln>
            <a:noFill/>
          </a:ln>
        </p:spPr>
      </p:pic>
      <p:pic>
        <p:nvPicPr>
          <p:cNvPr id="424" name="Google Shape;424;p82"/>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425" name="Google Shape;425;p82"/>
          <p:cNvSpPr txBox="1"/>
          <p:nvPr>
            <p:ph idx="12" type="sldNum"/>
          </p:nvPr>
        </p:nvSpPr>
        <p:spPr>
          <a:xfrm>
            <a:off x="91440" y="6428232"/>
            <a:ext cx="402336" cy="244475"/>
          </a:xfrm>
          <a:prstGeom prst="rect">
            <a:avLst/>
          </a:prstGeom>
          <a:noFill/>
          <a:ln>
            <a:noFill/>
          </a:ln>
        </p:spPr>
        <p:txBody>
          <a:bodyPr anchorCtr="0" anchor="ctr" bIns="45700" lIns="91425"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
        <p:nvSpPr>
          <p:cNvPr id="426" name="Google Shape;426;p82"/>
          <p:cNvSpPr/>
          <p:nvPr/>
        </p:nvSpPr>
        <p:spPr>
          <a:xfrm>
            <a:off x="8382000" y="6289685"/>
            <a:ext cx="609600" cy="415915"/>
          </a:xfrm>
          <a:prstGeom prst="rect">
            <a:avLst/>
          </a:prstGeom>
          <a:solidFill>
            <a:srgbClr val="DBDADA">
              <a:alpha val="3490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27" name="Shape 427"/>
        <p:cNvGrpSpPr/>
        <p:nvPr/>
      </p:nvGrpSpPr>
      <p:grpSpPr>
        <a:xfrm>
          <a:off x="0" y="0"/>
          <a:ext cx="0" cy="0"/>
          <a:chOff x="0" y="0"/>
          <a:chExt cx="0" cy="0"/>
        </a:xfrm>
      </p:grpSpPr>
      <p:sp>
        <p:nvSpPr>
          <p:cNvPr id="428" name="Google Shape;428;p83"/>
          <p:cNvSpPr/>
          <p:nvPr/>
        </p:nvSpPr>
        <p:spPr>
          <a:xfrm>
            <a:off x="128726" y="152400"/>
            <a:ext cx="8862874" cy="6588116"/>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429" name="Google Shape;429;p83"/>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0" name="Google Shape;430;p83"/>
          <p:cNvSpPr txBox="1"/>
          <p:nvPr>
            <p:ph idx="1" type="body"/>
          </p:nvPr>
        </p:nvSpPr>
        <p:spPr>
          <a:xfrm rot="5400000">
            <a:off x="579438" y="228601"/>
            <a:ext cx="5851525" cy="5943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431" name="Google Shape;431;p83"/>
          <p:cNvPicPr preferRelativeResize="0"/>
          <p:nvPr/>
        </p:nvPicPr>
        <p:blipFill rotWithShape="1">
          <a:blip r:embed="rId2">
            <a:alphaModFix/>
          </a:blip>
          <a:srcRect b="0" l="0" r="0" t="0"/>
          <a:stretch/>
        </p:blipFill>
        <p:spPr>
          <a:xfrm rot="5400000">
            <a:off x="124389" y="192254"/>
            <a:ext cx="532863" cy="496859"/>
          </a:xfrm>
          <a:prstGeom prst="rect">
            <a:avLst/>
          </a:prstGeom>
          <a:noFill/>
          <a:ln>
            <a:noFill/>
          </a:ln>
        </p:spPr>
      </p:pic>
      <p:pic>
        <p:nvPicPr>
          <p:cNvPr id="432" name="Google Shape;432;p83"/>
          <p:cNvPicPr preferRelativeResize="0"/>
          <p:nvPr/>
        </p:nvPicPr>
        <p:blipFill rotWithShape="1">
          <a:blip r:embed="rId3">
            <a:alphaModFix/>
          </a:blip>
          <a:srcRect b="0" l="0" r="0" t="0"/>
          <a:stretch/>
        </p:blipFill>
        <p:spPr>
          <a:xfrm rot="5400000">
            <a:off x="128726" y="6324600"/>
            <a:ext cx="481598" cy="324276"/>
          </a:xfrm>
          <a:prstGeom prst="rect">
            <a:avLst/>
          </a:prstGeom>
          <a:noFill/>
          <a:ln>
            <a:noFill/>
          </a:ln>
        </p:spPr>
      </p:pic>
      <p:sp>
        <p:nvSpPr>
          <p:cNvPr id="433" name="Google Shape;433;p83"/>
          <p:cNvSpPr txBox="1"/>
          <p:nvPr>
            <p:ph idx="12" type="sldNum"/>
          </p:nvPr>
        </p:nvSpPr>
        <p:spPr>
          <a:xfrm rot="5400000">
            <a:off x="113797" y="220663"/>
            <a:ext cx="381000" cy="244475"/>
          </a:xfrm>
          <a:prstGeom prst="rect">
            <a:avLst/>
          </a:prstGeom>
          <a:noFill/>
          <a:ln>
            <a:noFill/>
          </a:ln>
        </p:spPr>
        <p:txBody>
          <a:bodyPr anchorCtr="0" anchor="ctr" bIns="45700" lIns="91425"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
        <p:nvSpPr>
          <p:cNvPr id="434" name="Google Shape;434;p83"/>
          <p:cNvSpPr/>
          <p:nvPr/>
        </p:nvSpPr>
        <p:spPr>
          <a:xfrm rot="5400000">
            <a:off x="64725" y="6214780"/>
            <a:ext cx="609600" cy="415915"/>
          </a:xfrm>
          <a:prstGeom prst="rect">
            <a:avLst/>
          </a:prstGeom>
          <a:solidFill>
            <a:srgbClr val="DBDADA">
              <a:alpha val="3490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400" cy="11619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56" name="Google Shape;56;p9"/>
          <p:cNvSpPr txBox="1"/>
          <p:nvPr>
            <p:ph idx="1" type="body"/>
          </p:nvPr>
        </p:nvSpPr>
        <p:spPr>
          <a:xfrm>
            <a:off x="3575050" y="273050"/>
            <a:ext cx="5111700" cy="58530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Google Shape;57;p9"/>
          <p:cNvSpPr txBox="1"/>
          <p:nvPr>
            <p:ph idx="2" type="body"/>
          </p:nvPr>
        </p:nvSpPr>
        <p:spPr>
          <a:xfrm>
            <a:off x="457200" y="1435100"/>
            <a:ext cx="3008400" cy="46911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algn="l">
              <a:lnSpc>
                <a:spcPct val="100000"/>
              </a:lnSpc>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algn="l">
              <a:lnSpc>
                <a:spcPct val="100000"/>
              </a:lnSpc>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58" name="Google Shape;58;p9"/>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9"/>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9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algn="l">
              <a:lnSpc>
                <a:spcPct val="100000"/>
              </a:lnSpc>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algn="l">
              <a:lnSpc>
                <a:spcPct val="100000"/>
              </a:lnSpc>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65" name="Google Shape;65;p10"/>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10"/>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1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10.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20" Type="http://schemas.openxmlformats.org/officeDocument/2006/relationships/slideLayout" Target="../slideLayouts/slideLayout70.xml"/><Relationship Id="rId11" Type="http://schemas.openxmlformats.org/officeDocument/2006/relationships/slideLayout" Target="../slideLayouts/slideLayout61.xml"/><Relationship Id="rId22" Type="http://schemas.openxmlformats.org/officeDocument/2006/relationships/slideLayout" Target="../slideLayouts/slideLayout72.xml"/><Relationship Id="rId10" Type="http://schemas.openxmlformats.org/officeDocument/2006/relationships/slideLayout" Target="../slideLayouts/slideLayout60.xml"/><Relationship Id="rId21" Type="http://schemas.openxmlformats.org/officeDocument/2006/relationships/slideLayout" Target="../slideLayouts/slideLayout71.xml"/><Relationship Id="rId13" Type="http://schemas.openxmlformats.org/officeDocument/2006/relationships/slideLayout" Target="../slideLayouts/slideLayout63.xml"/><Relationship Id="rId12" Type="http://schemas.openxmlformats.org/officeDocument/2006/relationships/slideLayout" Target="../slideLayouts/slideLayout62.xml"/><Relationship Id="rId23" Type="http://schemas.openxmlformats.org/officeDocument/2006/relationships/theme" Target="../theme/theme12.xml"/><Relationship Id="rId1" Type="http://schemas.openxmlformats.org/officeDocument/2006/relationships/slideLayout" Target="../slideLayouts/slideLayout51.xml"/><Relationship Id="rId2" Type="http://schemas.openxmlformats.org/officeDocument/2006/relationships/slideLayout" Target="../slideLayouts/slideLayout52.xml"/><Relationship Id="rId3" Type="http://schemas.openxmlformats.org/officeDocument/2006/relationships/slideLayout" Target="../slideLayouts/slideLayout53.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5" Type="http://schemas.openxmlformats.org/officeDocument/2006/relationships/slideLayout" Target="../slideLayouts/slideLayout65.xml"/><Relationship Id="rId14" Type="http://schemas.openxmlformats.org/officeDocument/2006/relationships/slideLayout" Target="../slideLayouts/slideLayout64.xml"/><Relationship Id="rId17" Type="http://schemas.openxmlformats.org/officeDocument/2006/relationships/slideLayout" Target="../slideLayouts/slideLayout67.xml"/><Relationship Id="rId16" Type="http://schemas.openxmlformats.org/officeDocument/2006/relationships/slideLayout" Target="../slideLayouts/slideLayout66.xml"/><Relationship Id="rId5" Type="http://schemas.openxmlformats.org/officeDocument/2006/relationships/slideLayout" Target="../slideLayouts/slideLayout55.xml"/><Relationship Id="rId19" Type="http://schemas.openxmlformats.org/officeDocument/2006/relationships/slideLayout" Target="../slideLayouts/slideLayout69.xml"/><Relationship Id="rId6" Type="http://schemas.openxmlformats.org/officeDocument/2006/relationships/slideLayout" Target="../slideLayouts/slideLayout56.xml"/><Relationship Id="rId18" Type="http://schemas.openxmlformats.org/officeDocument/2006/relationships/slideLayout" Target="../slideLayouts/slideLayout68.xml"/><Relationship Id="rId7" Type="http://schemas.openxmlformats.org/officeDocument/2006/relationships/slideLayout" Target="../slideLayouts/slideLayout57.xml"/><Relationship Id="rId8" Type="http://schemas.openxmlformats.org/officeDocument/2006/relationships/slideLayout" Target="../slideLayouts/slideLayout5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theme" Target="../theme/theme8.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5" Type="http://schemas.openxmlformats.org/officeDocument/2006/relationships/slideLayout" Target="../slideLayouts/slideLayout32.xml"/><Relationship Id="rId6"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5" Type="http://schemas.openxmlformats.org/officeDocument/2006/relationships/slideLayout" Target="../slideLayouts/slideLayout37.xml"/><Relationship Id="rId6" Type="http://schemas.openxmlformats.org/officeDocument/2006/relationships/theme" Target="../theme/theme1.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5" Type="http://schemas.openxmlformats.org/officeDocument/2006/relationships/theme" Target="../theme/theme7.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5" Type="http://schemas.openxmlformats.org/officeDocument/2006/relationships/slideLayout" Target="../slideLayouts/slideLayout46.xml"/><Relationship Id="rId6"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72" name="Shape 272"/>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94" r:id="rId1"/>
    <p:sldLayoutId id="2147483695" r:id="rId2"/>
    <p:sldLayoutId id="2147483696" r:id="rId3"/>
    <p:sldLayoutId id="2147483697"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92" name="Shape 292"/>
        <p:cNvGrpSpPr/>
        <p:nvPr/>
      </p:nvGrpSpPr>
      <p:grpSpPr>
        <a:xfrm>
          <a:off x="0" y="0"/>
          <a:ext cx="0" cy="0"/>
          <a:chOff x="0" y="0"/>
          <a:chExt cx="0" cy="0"/>
        </a:xfrm>
      </p:grpSpPr>
      <p:sp>
        <p:nvSpPr>
          <p:cNvPr id="293" name="Google Shape;293;p6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Open Sans"/>
              <a:buNone/>
              <a:defRPr b="1" i="0" sz="4400" u="none" cap="none" strike="noStrik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94" name="Google Shape;294;p6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Open Sans"/>
                <a:ea typeface="Open Sans"/>
                <a:cs typeface="Open Sans"/>
                <a:sym typeface="Open Sans"/>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Open Sans"/>
                <a:ea typeface="Open Sans"/>
                <a:cs typeface="Open Sans"/>
                <a:sym typeface="Open Sans"/>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95" name="Google Shape;295;p61"/>
          <p:cNvSpPr txBox="1"/>
          <p:nvPr>
            <p:ph idx="12" type="sldNum"/>
          </p:nvPr>
        </p:nvSpPr>
        <p:spPr>
          <a:xfrm>
            <a:off x="91440" y="6428232"/>
            <a:ext cx="402336" cy="244475"/>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None/>
              <a:defRPr b="0" i="0" sz="1000" u="none" cap="none" strike="noStrike">
                <a:solidFill>
                  <a:srgbClr val="191919"/>
                </a:solidFill>
                <a:latin typeface="Open Sans"/>
                <a:ea typeface="Open Sans"/>
                <a:cs typeface="Open Sans"/>
                <a:sym typeface="Open Sans"/>
              </a:defRPr>
            </a:lvl1pPr>
            <a:lvl2pPr indent="0" lvl="1" marL="0" marR="0" rtl="0" algn="l">
              <a:lnSpc>
                <a:spcPct val="100000"/>
              </a:lnSpc>
              <a:spcBef>
                <a:spcPts val="0"/>
              </a:spcBef>
              <a:spcAft>
                <a:spcPts val="0"/>
              </a:spcAft>
              <a:buNone/>
              <a:defRPr b="0" i="0" sz="1000" u="none" cap="none" strike="noStrike">
                <a:solidFill>
                  <a:srgbClr val="191919"/>
                </a:solidFill>
                <a:latin typeface="Open Sans"/>
                <a:ea typeface="Open Sans"/>
                <a:cs typeface="Open Sans"/>
                <a:sym typeface="Open Sans"/>
              </a:defRPr>
            </a:lvl2pPr>
            <a:lvl3pPr indent="0" lvl="2" marL="0" marR="0" rtl="0" algn="l">
              <a:lnSpc>
                <a:spcPct val="100000"/>
              </a:lnSpc>
              <a:spcBef>
                <a:spcPts val="0"/>
              </a:spcBef>
              <a:spcAft>
                <a:spcPts val="0"/>
              </a:spcAft>
              <a:buNone/>
              <a:defRPr b="0" i="0" sz="1000" u="none" cap="none" strike="noStrike">
                <a:solidFill>
                  <a:srgbClr val="191919"/>
                </a:solidFill>
                <a:latin typeface="Open Sans"/>
                <a:ea typeface="Open Sans"/>
                <a:cs typeface="Open Sans"/>
                <a:sym typeface="Open Sans"/>
              </a:defRPr>
            </a:lvl3pPr>
            <a:lvl4pPr indent="0" lvl="3" marL="0" marR="0" rtl="0" algn="l">
              <a:lnSpc>
                <a:spcPct val="100000"/>
              </a:lnSpc>
              <a:spcBef>
                <a:spcPts val="0"/>
              </a:spcBef>
              <a:spcAft>
                <a:spcPts val="0"/>
              </a:spcAft>
              <a:buNone/>
              <a:defRPr b="0" i="0" sz="1000" u="none" cap="none" strike="noStrike">
                <a:solidFill>
                  <a:srgbClr val="191919"/>
                </a:solidFill>
                <a:latin typeface="Open Sans"/>
                <a:ea typeface="Open Sans"/>
                <a:cs typeface="Open Sans"/>
                <a:sym typeface="Open Sans"/>
              </a:defRPr>
            </a:lvl4pPr>
            <a:lvl5pPr indent="0" lvl="4" marL="0" marR="0" rtl="0" algn="l">
              <a:lnSpc>
                <a:spcPct val="100000"/>
              </a:lnSpc>
              <a:spcBef>
                <a:spcPts val="0"/>
              </a:spcBef>
              <a:spcAft>
                <a:spcPts val="0"/>
              </a:spcAft>
              <a:buNone/>
              <a:defRPr b="0" i="0" sz="1000" u="none" cap="none" strike="noStrike">
                <a:solidFill>
                  <a:srgbClr val="191919"/>
                </a:solidFill>
                <a:latin typeface="Open Sans"/>
                <a:ea typeface="Open Sans"/>
                <a:cs typeface="Open Sans"/>
                <a:sym typeface="Open Sans"/>
              </a:defRPr>
            </a:lvl5pPr>
            <a:lvl6pPr indent="0" lvl="5" marL="0" marR="0" rtl="0" algn="l">
              <a:lnSpc>
                <a:spcPct val="100000"/>
              </a:lnSpc>
              <a:spcBef>
                <a:spcPts val="0"/>
              </a:spcBef>
              <a:spcAft>
                <a:spcPts val="0"/>
              </a:spcAft>
              <a:buNone/>
              <a:defRPr b="0" i="0" sz="1000" u="none" cap="none" strike="noStrike">
                <a:solidFill>
                  <a:srgbClr val="191919"/>
                </a:solidFill>
                <a:latin typeface="Open Sans"/>
                <a:ea typeface="Open Sans"/>
                <a:cs typeface="Open Sans"/>
                <a:sym typeface="Open Sans"/>
              </a:defRPr>
            </a:lvl6pPr>
            <a:lvl7pPr indent="0" lvl="6" marL="0" marR="0" rtl="0" algn="l">
              <a:lnSpc>
                <a:spcPct val="100000"/>
              </a:lnSpc>
              <a:spcBef>
                <a:spcPts val="0"/>
              </a:spcBef>
              <a:spcAft>
                <a:spcPts val="0"/>
              </a:spcAft>
              <a:buNone/>
              <a:defRPr b="0" i="0" sz="1000" u="none" cap="none" strike="noStrike">
                <a:solidFill>
                  <a:srgbClr val="191919"/>
                </a:solidFill>
                <a:latin typeface="Open Sans"/>
                <a:ea typeface="Open Sans"/>
                <a:cs typeface="Open Sans"/>
                <a:sym typeface="Open Sans"/>
              </a:defRPr>
            </a:lvl7pPr>
            <a:lvl8pPr indent="0" lvl="7" marL="0" marR="0" rtl="0" algn="l">
              <a:lnSpc>
                <a:spcPct val="100000"/>
              </a:lnSpc>
              <a:spcBef>
                <a:spcPts val="0"/>
              </a:spcBef>
              <a:spcAft>
                <a:spcPts val="0"/>
              </a:spcAft>
              <a:buNone/>
              <a:defRPr b="0" i="0" sz="1000" u="none" cap="none" strike="noStrike">
                <a:solidFill>
                  <a:srgbClr val="191919"/>
                </a:solidFill>
                <a:latin typeface="Open Sans"/>
                <a:ea typeface="Open Sans"/>
                <a:cs typeface="Open Sans"/>
                <a:sym typeface="Open Sans"/>
              </a:defRPr>
            </a:lvl8pPr>
            <a:lvl9pPr indent="0" lvl="8" marL="0" marR="0" rtl="0" algn="l">
              <a:lnSpc>
                <a:spcPct val="100000"/>
              </a:lnSpc>
              <a:spcBef>
                <a:spcPts val="0"/>
              </a:spcBef>
              <a:spcAft>
                <a:spcPts val="0"/>
              </a:spcAft>
              <a:buNone/>
              <a:defRPr b="0" i="0" sz="1000" u="none" cap="none" strike="noStrike">
                <a:solidFill>
                  <a:srgbClr val="191919"/>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80" name="Shape 80"/>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B2E83"/>
        </a:solidFill>
      </p:bgPr>
    </p:bg>
    <p:spTree>
      <p:nvGrpSpPr>
        <p:cNvPr id="102" name="Shape 102"/>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24" name="Shape 124"/>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67" r:id="rId1"/>
    <p:sldLayoutId id="2147483668" r:id="rId2"/>
    <p:sldLayoutId id="2147483669" r:id="rId3"/>
    <p:sldLayoutId id="2147483670"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B2E83"/>
        </a:solidFill>
      </p:bgPr>
    </p:bg>
    <p:spTree>
      <p:nvGrpSpPr>
        <p:cNvPr id="146" name="Shape 146"/>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68" name="Shape 168"/>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5" r:id="rId1"/>
    <p:sldLayoutId id="2147483676" r:id="rId2"/>
    <p:sldLayoutId id="2147483677" r:id="rId3"/>
    <p:sldLayoutId id="2147483678" r:id="rId4"/>
    <p:sldLayoutId id="2147483679"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95" name="Shape 19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80" r:id="rId1"/>
    <p:sldLayoutId id="2147483681" r:id="rId2"/>
    <p:sldLayoutId id="2147483682" r:id="rId3"/>
    <p:sldLayoutId id="2147483683" r:id="rId4"/>
    <p:sldLayoutId id="2147483684"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B2E83"/>
        </a:solidFill>
      </p:bgPr>
    </p:bg>
    <p:spTree>
      <p:nvGrpSpPr>
        <p:cNvPr id="222" name="Shape 222"/>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85" r:id="rId1"/>
    <p:sldLayoutId id="2147483686" r:id="rId2"/>
    <p:sldLayoutId id="2147483687" r:id="rId3"/>
    <p:sldLayoutId id="2147483688"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44" name="Shape 244"/>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89" r:id="rId1"/>
    <p:sldLayoutId id="2147483690" r:id="rId2"/>
    <p:sldLayoutId id="2147483691" r:id="rId3"/>
    <p:sldLayoutId id="2147483692" r:id="rId4"/>
    <p:sldLayoutId id="214748369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hyperlink" Target="mailto:jrice19@uw.edu" TargetMode="External"/><Relationship Id="rId10" Type="http://schemas.openxmlformats.org/officeDocument/2006/relationships/hyperlink" Target="mailto:datagrp@uw.edu" TargetMode="External"/><Relationship Id="rId13" Type="http://schemas.openxmlformats.org/officeDocument/2006/relationships/hyperlink" Target="mailto:mramques@uw.edu" TargetMode="External"/><Relationship Id="rId12" Type="http://schemas.openxmlformats.org/officeDocument/2006/relationships/hyperlink" Target="mailto:corehelp@uw.edu"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ashington.zoom.us/j/346891888" TargetMode="External"/><Relationship Id="rId4" Type="http://schemas.openxmlformats.org/officeDocument/2006/relationships/hyperlink" Target="mailto:kirsten5@uw.edu" TargetMode="External"/><Relationship Id="rId9" Type="http://schemas.openxmlformats.org/officeDocument/2006/relationships/hyperlink" Target="mailto:erickw@uw.edu" TargetMode="External"/><Relationship Id="rId5" Type="http://schemas.openxmlformats.org/officeDocument/2006/relationships/hyperlink" Target="mailto:gcafco@uw.edu" TargetMode="External"/><Relationship Id="rId6" Type="http://schemas.openxmlformats.org/officeDocument/2006/relationships/hyperlink" Target="mailto:carhodees@uw.edu" TargetMode="External"/><Relationship Id="rId7" Type="http://schemas.openxmlformats.org/officeDocument/2006/relationships/hyperlink" Target="mailto:gcafco@uw.edu" TargetMode="External"/><Relationship Id="rId8" Type="http://schemas.openxmlformats.org/officeDocument/2006/relationships/hyperlink" Target="mailto:vicka@uw.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0.xml"/><Relationship Id="rId3" Type="http://schemas.openxmlformats.org/officeDocument/2006/relationships/hyperlink" Target="https://finance.uw.edu/pafc/effort-reporting/ecc-office-hours" TargetMode="External"/><Relationship Id="rId4" Type="http://schemas.openxmlformats.org/officeDocument/2006/relationships/hyperlink" Target="https://finance.uw.edu/pafc/session_recording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1.xml"/><Relationship Id="rId3" Type="http://schemas.openxmlformats.org/officeDocument/2006/relationships/hyperlink" Target="https://finance.uw.edu/pafc/effort-reporting/ecc-office-hour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5.xml"/><Relationship Id="rId3" Type="http://schemas.openxmlformats.org/officeDocument/2006/relationships/hyperlink" Target="https://www.washington.edu/research/research-administration-learning/introduction-to-cost-share-at-the-uw-when-is-it-really-cost-share/" TargetMode="External"/><Relationship Id="rId4" Type="http://schemas.openxmlformats.org/officeDocument/2006/relationships/hyperlink" Target="https://www.washington.edu/research/research-administration-learning/managing-cost-share-at-the-uw/" TargetMode="External"/><Relationship Id="rId5" Type="http://schemas.openxmlformats.org/officeDocument/2006/relationships/hyperlink" Target="https://finance.uw.edu/gca/award-lifecycle/cost-shar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6.xml"/><Relationship Id="rId3" Type="http://schemas.openxmlformats.org/officeDocument/2006/relationships/hyperlink" Target="mailto:effortreporting@uw.edu" TargetMode="External"/><Relationship Id="rId4" Type="http://schemas.openxmlformats.org/officeDocument/2006/relationships/hyperlink" Target="mailto:effortreporting@uw.edu" TargetMode="External"/><Relationship Id="rId5" Type="http://schemas.openxmlformats.org/officeDocument/2006/relationships/hyperlink" Target="mailto:gcafco@uw.edu" TargetMode="External"/><Relationship Id="rId6" Type="http://schemas.openxmlformats.org/officeDocument/2006/relationships/hyperlink" Target="https://finance.uw.edu/pafc/" TargetMode="External"/><Relationship Id="rId7" Type="http://schemas.openxmlformats.org/officeDocument/2006/relationships/hyperlink" Target="mailto:mgard4@uw.edu" TargetMode="External"/><Relationship Id="rId8" Type="http://schemas.openxmlformats.org/officeDocument/2006/relationships/hyperlink" Target="mailto:parksd2@uw.edu"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1" Type="http://schemas.openxmlformats.org/officeDocument/2006/relationships/hyperlink" Target="https://www.washington.edu/research/learning/online/index.php/lessons/sage-budget-resources/" TargetMode="External"/><Relationship Id="rId10" Type="http://schemas.openxmlformats.org/officeDocument/2006/relationships/hyperlink" Target="https://finance.uw.edu/gca/award-lifecycle/award-setup/modifications" TargetMode="External"/><Relationship Id="rId13" Type="http://schemas.openxmlformats.org/officeDocument/2006/relationships/hyperlink" Target="https://outlook.office365.com/book/ORISHelp1@cloud.washington.edu/?login_hint" TargetMode="External"/><Relationship Id="rId12" Type="http://schemas.openxmlformats.org/officeDocument/2006/relationships/hyperlink" Target="https://www.washington.edu/research/learning/online/index.php/lessons/sage-awards-resources/" TargetMode="External"/><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hyperlink" Target="https://www.washington.edu/research/faq/what-do-i-do-if-i-receive-noa/" TargetMode="External"/><Relationship Id="rId4" Type="http://schemas.openxmlformats.org/officeDocument/2006/relationships/hyperlink" Target="https://www.washington.edu/research/myresearch-lifecycle/setup/financials/#asr-checklist-pi-campus" TargetMode="External"/><Relationship Id="rId9" Type="http://schemas.openxmlformats.org/officeDocument/2006/relationships/hyperlink" Target="https://www.washington.edu/research/faq/what-info-to-include-asr-mod/" TargetMode="External"/><Relationship Id="rId5" Type="http://schemas.openxmlformats.org/officeDocument/2006/relationships/hyperlink" Target="https://www.washington.edu/research/tools/sage/guide/awards/awards-supporting-attachments/" TargetMode="External"/><Relationship Id="rId6" Type="http://schemas.openxmlformats.org/officeDocument/2006/relationships/hyperlink" Target="https://www.washington.edu/research/tools/sage/guide/awards/awards-comments-history/" TargetMode="External"/><Relationship Id="rId7" Type="http://schemas.openxmlformats.org/officeDocument/2006/relationships/hyperlink" Target="https://www.washington.edu/research/forms-and-templates/checklist-osp-gca-mods-in-sage/" TargetMode="External"/><Relationship Id="rId8" Type="http://schemas.openxmlformats.org/officeDocument/2006/relationships/hyperlink" Target="https://finance.uw.edu/gca/sites/default/files/SAGE%20Modification%20Checklist.xlsx"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7.xml"/><Relationship Id="rId3" Type="http://schemas.openxmlformats.org/officeDocument/2006/relationships/hyperlink" Target="https://it.uw.edu/initiatives/aide/"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8.xml"/><Relationship Id="rId3" Type="http://schemas.openxmlformats.org/officeDocument/2006/relationships/hyperlink" Target="https://it.uw.edu/initiatives/aide/"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xml"/><Relationship Id="rId3" Type="http://schemas.openxmlformats.org/officeDocument/2006/relationships/hyperlink" Target="https://www.ecfr.gov/current/title-2/part-200/subpart-E#p-200.430(i)(2)"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47.xml"/><Relationship Id="rId3" Type="http://schemas.openxmlformats.org/officeDocument/2006/relationships/image" Target="../media/image4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48.xml"/><Relationship Id="rId3" Type="http://schemas.openxmlformats.org/officeDocument/2006/relationships/image" Target="../media/image4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49.xml"/><Relationship Id="rId3" Type="http://schemas.openxmlformats.org/officeDocument/2006/relationships/image" Target="../media/image4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notesSlide" Target="../notesSlides/notesSlide50.xml"/><Relationship Id="rId3" Type="http://schemas.openxmlformats.org/officeDocument/2006/relationships/image" Target="../media/image5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51.xml"/><Relationship Id="rId3" Type="http://schemas.openxmlformats.org/officeDocument/2006/relationships/image" Target="../media/image48.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52.xml"/><Relationship Id="rId3" Type="http://schemas.openxmlformats.org/officeDocument/2006/relationships/hyperlink" Target="https://certificateresearchadmin-uwashington.talentlms.com/plus/catalog"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53.xml"/><Relationship Id="rId3" Type="http://schemas.openxmlformats.org/officeDocument/2006/relationships/hyperlink" Target="https://certificateresearchadmin-uwashington.talentlms.com/plus/catalog"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56.xml"/><Relationship Id="rId3" Type="http://schemas.openxmlformats.org/officeDocument/2006/relationships/hyperlink" Target="https://teams.microsoft.com/l/team/19%3AfNKe4t05H9hPSGJf7qS_R0BWCqQTJaL29Qm2gVeHTpU1%40thread.tacv2/conversations?groupId=6c6ec82c-1b0e-4db9-b14b-539e51527629&amp;tenantId=f6b6dd5b-f02f-441a-99a0-162ac5060bd2" TargetMode="External"/><Relationship Id="rId4" Type="http://schemas.openxmlformats.org/officeDocument/2006/relationships/hyperlink" Target="https://www.washington.edu/research/training/core/communities/community-of-practice-for-research-administrators-copra/"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57.xml"/><Relationship Id="rId3" Type="http://schemas.openxmlformats.org/officeDocument/2006/relationships/hyperlink" Target="https://forms.office.com/Pages/DesignPageV2.aspx?subpage=design&amp;FormId=W9229i_wGkSZoBYqxQYL0v2Ouh2RxN1Dobf-IHSthd1UMFE1NVhWVDZFQU9RS1dJN0MxNENZTE9ZSC4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xml"/><Relationship Id="rId3" Type="http://schemas.openxmlformats.org/officeDocument/2006/relationships/hyperlink" Target="https://www.washington.edu/research/faq/salary-cap-proposal-budget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84"/>
          <p:cNvSpPr txBox="1"/>
          <p:nvPr>
            <p:ph idx="4294967295" type="title"/>
          </p:nvPr>
        </p:nvSpPr>
        <p:spPr>
          <a:xfrm>
            <a:off x="10350" y="32775"/>
            <a:ext cx="9123300" cy="745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5F497A"/>
              </a:buClr>
              <a:buSzPts val="3000"/>
              <a:buFont typeface="Calibri"/>
              <a:buNone/>
            </a:pPr>
            <a:r>
              <a:rPr b="0" i="0" lang="en-US" sz="3000" u="none" cap="none" strike="noStrike">
                <a:solidFill>
                  <a:schemeClr val="dk1"/>
                </a:solidFill>
                <a:latin typeface="Calibri"/>
                <a:ea typeface="Calibri"/>
                <a:cs typeface="Calibri"/>
                <a:sym typeface="Calibri"/>
              </a:rPr>
              <a:t>MRAM | Monthly Research Administration Meeting</a:t>
            </a:r>
            <a:endParaRPr b="0" i="0" sz="3200" u="none" cap="none" strike="noStrike">
              <a:solidFill>
                <a:schemeClr val="dk1"/>
              </a:solidFill>
              <a:latin typeface="Calibri"/>
              <a:ea typeface="Calibri"/>
              <a:cs typeface="Calibri"/>
              <a:sym typeface="Calibri"/>
            </a:endParaRPr>
          </a:p>
        </p:txBody>
      </p:sp>
      <p:sp>
        <p:nvSpPr>
          <p:cNvPr id="441" name="Google Shape;441;p84"/>
          <p:cNvSpPr txBox="1"/>
          <p:nvPr/>
        </p:nvSpPr>
        <p:spPr>
          <a:xfrm>
            <a:off x="0" y="549975"/>
            <a:ext cx="9144000" cy="911700"/>
          </a:xfrm>
          <a:prstGeom prst="rect">
            <a:avLst/>
          </a:prstGeom>
          <a:noFill/>
          <a:ln>
            <a:noFill/>
          </a:ln>
        </p:spPr>
        <p:txBody>
          <a:bodyPr anchorCtr="0" anchor="t" bIns="91425" lIns="91425" spcFirstLastPara="1" rIns="91425" wrap="square" tIns="91425">
            <a:noAutofit/>
          </a:bodyPr>
          <a:lstStyle/>
          <a:p>
            <a:pPr indent="0" lvl="8" marL="0" marR="0" rtl="0" algn="ctr">
              <a:lnSpc>
                <a:spcPct val="100000"/>
              </a:lnSpc>
              <a:spcBef>
                <a:spcPts val="0"/>
              </a:spcBef>
              <a:spcAft>
                <a:spcPts val="0"/>
              </a:spcAft>
              <a:buClr>
                <a:srgbClr val="5F497A"/>
              </a:buClr>
              <a:buSzPts val="1400"/>
              <a:buFont typeface="Calibri"/>
              <a:buNone/>
            </a:pPr>
            <a:r>
              <a:rPr b="0" i="0" lang="en-US" sz="1400" u="none" cap="none" strike="noStrike">
                <a:solidFill>
                  <a:schemeClr val="dk1"/>
                </a:solidFill>
                <a:latin typeface="Calibri"/>
                <a:ea typeface="Calibri"/>
                <a:cs typeface="Calibri"/>
                <a:sym typeface="Calibri"/>
              </a:rPr>
              <a:t>May 8, 2025, 9:00 AM – 10:30 AM</a:t>
            </a:r>
            <a:endParaRPr b="0" i="0" sz="1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5F497A"/>
              </a:buClr>
              <a:buSzPts val="1400"/>
              <a:buFont typeface="Calibri"/>
              <a:buNone/>
            </a:pPr>
            <a:r>
              <a:rPr b="0" i="0" lang="en-US" sz="1400" u="none" cap="none" strike="noStrike">
                <a:solidFill>
                  <a:schemeClr val="dk1"/>
                </a:solidFill>
                <a:latin typeface="Calibri"/>
                <a:ea typeface="Calibri"/>
                <a:cs typeface="Calibri"/>
                <a:sym typeface="Calibri"/>
              </a:rPr>
              <a:t>Join Webinar</a:t>
            </a:r>
            <a:r>
              <a:rPr b="1" i="0" lang="en-US" sz="1400" u="none" cap="none" strike="noStrike">
                <a:solidFill>
                  <a:schemeClr val="dk1"/>
                </a:solidFill>
                <a:latin typeface="Calibri"/>
                <a:ea typeface="Calibri"/>
                <a:cs typeface="Calibri"/>
                <a:sym typeface="Calibri"/>
              </a:rPr>
              <a:t>: </a:t>
            </a:r>
            <a:r>
              <a:rPr b="0" i="0" lang="en-US" sz="1400" u="sng" cap="none" strike="noStrike">
                <a:solidFill>
                  <a:schemeClr val="hlink"/>
                </a:solidFill>
                <a:latin typeface="Calibri"/>
                <a:ea typeface="Calibri"/>
                <a:cs typeface="Calibri"/>
                <a:sym typeface="Calibri"/>
                <a:hlinkClick r:id="rId3"/>
              </a:rPr>
              <a:t>https://washington.zoom.us/j/346891888</a:t>
            </a:r>
            <a:endParaRPr b="0" i="0" sz="1200" u="none" cap="none" strike="noStrike">
              <a:solidFill>
                <a:srgbClr val="5F497A"/>
              </a:solidFill>
              <a:latin typeface="Calibri"/>
              <a:ea typeface="Calibri"/>
              <a:cs typeface="Calibri"/>
              <a:sym typeface="Calibri"/>
            </a:endParaRPr>
          </a:p>
          <a:p>
            <a:pPr indent="0" lvl="0" marL="0" marR="0" rtl="0" algn="ctr">
              <a:lnSpc>
                <a:spcPct val="115000"/>
              </a:lnSpc>
              <a:spcBef>
                <a:spcPts val="0"/>
              </a:spcBef>
              <a:spcAft>
                <a:spcPts val="0"/>
              </a:spcAft>
              <a:buClr>
                <a:schemeClr val="dk1"/>
              </a:buClr>
              <a:buSzPts val="1100"/>
              <a:buFont typeface="Arial"/>
              <a:buNone/>
            </a:pPr>
            <a:r>
              <a:rPr b="0" i="0" lang="en-US" sz="1300" u="none" cap="none" strike="noStrike">
                <a:solidFill>
                  <a:schemeClr val="dk1"/>
                </a:solidFill>
                <a:latin typeface="Calibri"/>
                <a:ea typeface="Calibri"/>
                <a:cs typeface="Calibri"/>
                <a:sym typeface="Calibri"/>
              </a:rPr>
              <a:t>Click “CC” to Show Captions in your Zoom Controls</a:t>
            </a:r>
            <a:endParaRPr b="0" i="0" sz="3200" u="none" cap="none" strike="noStrike">
              <a:solidFill>
                <a:schemeClr val="dk1"/>
              </a:solidFill>
              <a:latin typeface="Calibri"/>
              <a:ea typeface="Calibri"/>
              <a:cs typeface="Calibri"/>
              <a:sym typeface="Calibri"/>
            </a:endParaRPr>
          </a:p>
        </p:txBody>
      </p:sp>
      <p:graphicFrame>
        <p:nvGraphicFramePr>
          <p:cNvPr id="442" name="Google Shape;442;p84"/>
          <p:cNvGraphicFramePr/>
          <p:nvPr/>
        </p:nvGraphicFramePr>
        <p:xfrm>
          <a:off x="10350" y="1385475"/>
          <a:ext cx="3000000" cy="3000000"/>
        </p:xfrm>
        <a:graphic>
          <a:graphicData uri="http://schemas.openxmlformats.org/drawingml/2006/table">
            <a:tbl>
              <a:tblPr bandRow="1" firstCol="1" firstRow="1">
                <a:noFill/>
                <a:tableStyleId>{0D982239-2ACB-4085-876A-0CDB6BFA25D8}</a:tableStyleId>
              </a:tblPr>
              <a:tblGrid>
                <a:gridCol w="3816800"/>
                <a:gridCol w="3177650"/>
                <a:gridCol w="1429900"/>
                <a:gridCol w="698950"/>
              </a:tblGrid>
              <a:tr h="337600">
                <a:tc>
                  <a:txBody>
                    <a:bodyPr/>
                    <a:lstStyle/>
                    <a:p>
                      <a:pPr indent="0" lvl="0" marL="0" marR="0" rtl="0" algn="l">
                        <a:lnSpc>
                          <a:spcPct val="100000"/>
                        </a:lnSpc>
                        <a:spcBef>
                          <a:spcPts val="0"/>
                        </a:spcBef>
                        <a:spcAft>
                          <a:spcPts val="0"/>
                        </a:spcAft>
                        <a:buClr>
                          <a:schemeClr val="lt1"/>
                        </a:buClr>
                        <a:buSzPts val="1600"/>
                        <a:buFont typeface="Calibri"/>
                        <a:buNone/>
                      </a:pPr>
                      <a:r>
                        <a:rPr b="0" lang="en-US" sz="1600" u="none" cap="none" strike="noStrike">
                          <a:solidFill>
                            <a:schemeClr val="dk1"/>
                          </a:solidFill>
                        </a:rPr>
                        <a:t>TOPIC </a:t>
                      </a:r>
                      <a:endParaRPr b="0" sz="1600" u="none" cap="none" strike="noStrike">
                        <a:solidFill>
                          <a:schemeClr val="dk1"/>
                        </a:solidFill>
                        <a:latin typeface="Arial"/>
                        <a:ea typeface="Arial"/>
                        <a:cs typeface="Arial"/>
                        <a:sym typeface="Arial"/>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4A7D6"/>
                    </a:solidFill>
                  </a:tcPr>
                </a:tc>
                <a:tc>
                  <a:txBody>
                    <a:bodyPr/>
                    <a:lstStyle/>
                    <a:p>
                      <a:pPr indent="0" lvl="0" marL="0" marR="0" rtl="0" algn="l">
                        <a:lnSpc>
                          <a:spcPct val="100000"/>
                        </a:lnSpc>
                        <a:spcBef>
                          <a:spcPts val="0"/>
                        </a:spcBef>
                        <a:spcAft>
                          <a:spcPts val="0"/>
                        </a:spcAft>
                        <a:buClr>
                          <a:schemeClr val="lt1"/>
                        </a:buClr>
                        <a:buSzPts val="1600"/>
                        <a:buFont typeface="Calibri"/>
                        <a:buNone/>
                      </a:pPr>
                      <a:r>
                        <a:rPr b="0" lang="en-US" sz="1600" u="none" cap="none" strike="noStrike">
                          <a:solidFill>
                            <a:schemeClr val="dk1"/>
                          </a:solidFill>
                        </a:rPr>
                        <a:t>PRESENTER</a:t>
                      </a:r>
                      <a:endParaRPr b="0" sz="1600" u="none" cap="none" strike="noStrike">
                        <a:solidFill>
                          <a:schemeClr val="dk1"/>
                        </a:solidFill>
                        <a:latin typeface="Arial"/>
                        <a:ea typeface="Arial"/>
                        <a:cs typeface="Arial"/>
                        <a:sym typeface="Arial"/>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4A7D6"/>
                    </a:solidFill>
                  </a:tcPr>
                </a:tc>
                <a:tc>
                  <a:txBody>
                    <a:bodyPr/>
                    <a:lstStyle/>
                    <a:p>
                      <a:pPr indent="0" lvl="0" marL="0" marR="0" rtl="0" algn="l">
                        <a:lnSpc>
                          <a:spcPct val="100000"/>
                        </a:lnSpc>
                        <a:spcBef>
                          <a:spcPts val="0"/>
                        </a:spcBef>
                        <a:spcAft>
                          <a:spcPts val="0"/>
                        </a:spcAft>
                        <a:buClr>
                          <a:schemeClr val="lt1"/>
                        </a:buClr>
                        <a:buSzPts val="1600"/>
                        <a:buFont typeface="Calibri"/>
                        <a:buNone/>
                      </a:pPr>
                      <a:r>
                        <a:rPr lang="en-US" sz="1600" u="none" cap="none" strike="noStrike">
                          <a:solidFill>
                            <a:schemeClr val="dk1"/>
                          </a:solidFill>
                        </a:rPr>
                        <a:t> </a:t>
                      </a:r>
                      <a:r>
                        <a:rPr b="0" lang="en-US" sz="1600" u="none" cap="none" strike="noStrike">
                          <a:solidFill>
                            <a:schemeClr val="dk1"/>
                          </a:solidFill>
                        </a:rPr>
                        <a:t>EMAIL </a:t>
                      </a:r>
                      <a:endParaRPr b="0" sz="1600" u="none" cap="none" strike="noStrike">
                        <a:solidFill>
                          <a:schemeClr val="dk1"/>
                        </a:solidFill>
                        <a:latin typeface="Arial"/>
                        <a:ea typeface="Arial"/>
                        <a:cs typeface="Arial"/>
                        <a:sym typeface="Arial"/>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4A7D6"/>
                    </a:solidFill>
                  </a:tcPr>
                </a:tc>
                <a:tc>
                  <a:txBody>
                    <a:bodyPr/>
                    <a:lstStyle/>
                    <a:p>
                      <a:pPr indent="0" lvl="0" marL="0" marR="0" rtl="0" algn="ctr">
                        <a:lnSpc>
                          <a:spcPct val="100000"/>
                        </a:lnSpc>
                        <a:spcBef>
                          <a:spcPts val="0"/>
                        </a:spcBef>
                        <a:spcAft>
                          <a:spcPts val="0"/>
                        </a:spcAft>
                        <a:buClr>
                          <a:schemeClr val="lt1"/>
                        </a:buClr>
                        <a:buSzPts val="1600"/>
                        <a:buFont typeface="Calibri"/>
                        <a:buNone/>
                      </a:pPr>
                      <a:r>
                        <a:rPr b="0" lang="en-US" sz="1600" u="none" cap="none" strike="noStrike">
                          <a:solidFill>
                            <a:schemeClr val="dk1"/>
                          </a:solidFill>
                        </a:rPr>
                        <a:t>MIN</a:t>
                      </a:r>
                      <a:endParaRPr b="0" sz="1600" u="none" cap="none" strike="noStrike">
                        <a:solidFill>
                          <a:schemeClr val="dk1"/>
                        </a:solidFill>
                        <a:latin typeface="Arial"/>
                        <a:ea typeface="Arial"/>
                        <a:cs typeface="Arial"/>
                        <a:sym typeface="Arial"/>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4A7D6"/>
                    </a:solidFill>
                  </a:tcPr>
                </a:tc>
              </a:tr>
              <a:tr h="422025">
                <a:tc>
                  <a:txBody>
                    <a:bodyPr/>
                    <a:lstStyle/>
                    <a:p>
                      <a:pPr indent="0" lvl="0" marL="0" marR="0" rtl="0" algn="l">
                        <a:lnSpc>
                          <a:spcPct val="100000"/>
                        </a:lnSpc>
                        <a:spcBef>
                          <a:spcPts val="0"/>
                        </a:spcBef>
                        <a:spcAft>
                          <a:spcPts val="0"/>
                        </a:spcAft>
                        <a:buClr>
                          <a:srgbClr val="3F3F3F"/>
                        </a:buClr>
                        <a:buSzPts val="1400"/>
                        <a:buFont typeface="Calibri"/>
                        <a:buNone/>
                      </a:pPr>
                      <a:r>
                        <a:rPr b="0" lang="en-US" sz="1400" u="none" cap="none" strike="noStrike">
                          <a:solidFill>
                            <a:schemeClr val="dk1"/>
                          </a:solidFill>
                          <a:latin typeface="Calibri"/>
                          <a:ea typeface="Calibri"/>
                          <a:cs typeface="Calibri"/>
                          <a:sym typeface="Calibri"/>
                        </a:rPr>
                        <a:t>Welcome</a:t>
                      </a:r>
                      <a:endParaRPr sz="1400" u="none" cap="none" strike="noStrike">
                        <a:solidFill>
                          <a:schemeClr val="dk1"/>
                        </a:solidFill>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latin typeface="Calibri"/>
                          <a:ea typeface="Calibri"/>
                          <a:cs typeface="Calibri"/>
                          <a:sym typeface="Calibri"/>
                        </a:rPr>
                        <a:t>Kirsten DeFries</a:t>
                      </a:r>
                      <a:endParaRPr b="1" sz="10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Calibri"/>
                          <a:ea typeface="Calibri"/>
                          <a:cs typeface="Calibri"/>
                          <a:sym typeface="Calibri"/>
                        </a:rPr>
                        <a:t>Research Compliance &amp; Operations </a:t>
                      </a:r>
                      <a:endParaRPr b="1" sz="1000" u="none" cap="none" strike="noStrike">
                        <a:latin typeface="Calibri"/>
                        <a:ea typeface="Calibri"/>
                        <a:cs typeface="Calibri"/>
                        <a:sym typeface="Calibri"/>
                      </a:endParaRPr>
                    </a:p>
                  </a:txBody>
                  <a:tcPr marT="0" marB="0" marR="114300" marL="1143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Clr>
                          <a:srgbClr val="000000"/>
                        </a:buClr>
                        <a:buSzPts val="1000"/>
                        <a:buFont typeface="Arial"/>
                        <a:buNone/>
                      </a:pPr>
                      <a:r>
                        <a:rPr lang="en-US" sz="1000" u="sng" cap="none" strike="noStrike">
                          <a:solidFill>
                            <a:srgbClr val="0000FF"/>
                          </a:solidFill>
                          <a:latin typeface="Calibri"/>
                          <a:ea typeface="Calibri"/>
                          <a:cs typeface="Calibri"/>
                          <a:sym typeface="Calibri"/>
                          <a:hlinkClick r:id="rId4">
                            <a:extLst>
                              <a:ext uri="{A12FA001-AC4F-418D-AE19-62706E023703}">
                                <ahyp:hlinkClr val="tx"/>
                              </a:ext>
                            </a:extLst>
                          </a:hlinkClick>
                        </a:rPr>
                        <a:t>kirsten5@uw.edu</a:t>
                      </a:r>
                      <a:r>
                        <a:rPr lang="en-US" sz="1000" u="sng" cap="none" strike="noStrike">
                          <a:solidFill>
                            <a:srgbClr val="000000"/>
                          </a:solidFill>
                        </a:rPr>
                        <a:t> </a:t>
                      </a:r>
                      <a:endParaRPr sz="1000" u="sng" cap="none" strike="noStrike">
                        <a:solidFill>
                          <a:srgbClr val="000000"/>
                        </a:solidFill>
                        <a:latin typeface="Calibri"/>
                        <a:ea typeface="Calibri"/>
                        <a:cs typeface="Calibri"/>
                        <a:sym typeface="Calibri"/>
                      </a:endParaRPr>
                    </a:p>
                  </a:txBody>
                  <a:tcPr marT="0" marB="0" marR="114300" marL="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2</a:t>
                      </a:r>
                      <a:endParaRPr sz="1400" u="none" cap="none" strike="noStrike">
                        <a:latin typeface="Calibri"/>
                        <a:ea typeface="Calibri"/>
                        <a:cs typeface="Calibri"/>
                        <a:sym typeface="Calibri"/>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r>
              <a:tr h="485500">
                <a:tc>
                  <a:txBody>
                    <a:bodyPr/>
                    <a:lstStyle/>
                    <a:p>
                      <a:pPr indent="0" lvl="0" marL="0" marR="0" rtl="0" algn="l">
                        <a:lnSpc>
                          <a:spcPct val="100000"/>
                        </a:lnSpc>
                        <a:spcBef>
                          <a:spcPts val="0"/>
                        </a:spcBef>
                        <a:spcAft>
                          <a:spcPts val="0"/>
                        </a:spcAft>
                        <a:buClr>
                          <a:srgbClr val="000000"/>
                        </a:buClr>
                        <a:buSzPts val="1400"/>
                        <a:buFont typeface="Arial"/>
                        <a:buNone/>
                      </a:pPr>
                      <a:r>
                        <a:rPr b="0" lang="en-US" sz="1400" u="none" cap="none" strike="noStrike">
                          <a:solidFill>
                            <a:schemeClr val="dk1"/>
                          </a:solidFill>
                        </a:rPr>
                        <a:t>PAFC Hot Topic: New IBS Definition &amp; Cost Share Tips</a:t>
                      </a:r>
                      <a:endParaRPr b="0" sz="1400" u="none" cap="none" strike="noStrike">
                        <a:solidFill>
                          <a:schemeClr val="dk1"/>
                        </a:solidFill>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t>Matt Gardner</a:t>
                      </a:r>
                      <a:endParaRPr b="1" sz="1000" u="none" cap="none" strike="noStrike"/>
                    </a:p>
                    <a:p>
                      <a:pPr indent="0" lvl="0" marL="0" marR="0" rtl="0" algn="l">
                        <a:lnSpc>
                          <a:spcPct val="100000"/>
                        </a:lnSpc>
                        <a:spcBef>
                          <a:spcPts val="0"/>
                        </a:spcBef>
                        <a:spcAft>
                          <a:spcPts val="0"/>
                        </a:spcAft>
                        <a:buClr>
                          <a:srgbClr val="000000"/>
                        </a:buClr>
                        <a:buSzPts val="1000"/>
                        <a:buFont typeface="Arial"/>
                        <a:buNone/>
                      </a:pPr>
                      <a:r>
                        <a:rPr lang="en-US" sz="1000" u="none" cap="none" strike="noStrike"/>
                        <a:t>Post Award Fiscal Compliance</a:t>
                      </a:r>
                      <a:endParaRPr sz="1000" u="none" cap="none" strike="noStrike"/>
                    </a:p>
                  </a:txBody>
                  <a:tcPr marT="0" marB="0" marR="114300" marL="1143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Clr>
                          <a:srgbClr val="000000"/>
                        </a:buClr>
                        <a:buSzPts val="1000"/>
                        <a:buFont typeface="Arial"/>
                        <a:buNone/>
                      </a:pPr>
                      <a:r>
                        <a:rPr lang="en-US" sz="1000" u="sng" cap="none" strike="noStrike">
                          <a:solidFill>
                            <a:schemeClr val="hlink"/>
                          </a:solidFill>
                          <a:hlinkClick r:id="rId5"/>
                        </a:rPr>
                        <a:t>gcafco@uw.edu</a:t>
                      </a:r>
                      <a:r>
                        <a:rPr lang="en-US" sz="1000" u="sng" cap="none" strike="noStrike"/>
                        <a:t> </a:t>
                      </a:r>
                      <a:endParaRPr sz="1000" u="sng" cap="none" strike="noStrike">
                        <a:solidFill>
                          <a:schemeClr val="hlink"/>
                        </a:solidFill>
                      </a:endParaRPr>
                    </a:p>
                  </a:txBody>
                  <a:tcPr marT="0" marB="0" marR="114300" marL="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15</a:t>
                      </a:r>
                      <a:endParaRPr sz="1400" u="none" cap="none" strike="noStrike"/>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r h="485500">
                <a:tc>
                  <a:txBody>
                    <a:bodyPr/>
                    <a:lstStyle/>
                    <a:p>
                      <a:pPr indent="0" lvl="0" marL="0" marR="0" rtl="0" algn="l">
                        <a:lnSpc>
                          <a:spcPct val="100000"/>
                        </a:lnSpc>
                        <a:spcBef>
                          <a:spcPts val="0"/>
                        </a:spcBef>
                        <a:spcAft>
                          <a:spcPts val="0"/>
                        </a:spcAft>
                        <a:buClr>
                          <a:srgbClr val="000000"/>
                        </a:buClr>
                        <a:buSzPts val="1400"/>
                        <a:buFont typeface="Arial"/>
                        <a:buNone/>
                      </a:pPr>
                      <a:r>
                        <a:rPr b="0" lang="en-US" sz="1400" u="none" cap="none" strike="noStrike">
                          <a:solidFill>
                            <a:schemeClr val="dk1"/>
                          </a:solidFill>
                        </a:rPr>
                        <a:t>Federal Sponsor updates (NSF, NASA, NIH)</a:t>
                      </a:r>
                      <a:endParaRPr b="0" sz="1400" u="none" cap="none" strike="noStrike">
                        <a:solidFill>
                          <a:schemeClr val="dk1"/>
                        </a:solidFill>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t>Carol Rhodes</a:t>
                      </a:r>
                      <a:endParaRPr b="1" sz="1000" u="none" cap="none" strike="noStrike"/>
                    </a:p>
                    <a:p>
                      <a:pPr indent="0" lvl="0" marL="0" marR="0" rtl="0" algn="l">
                        <a:lnSpc>
                          <a:spcPct val="100000"/>
                        </a:lnSpc>
                        <a:spcBef>
                          <a:spcPts val="0"/>
                        </a:spcBef>
                        <a:spcAft>
                          <a:spcPts val="0"/>
                        </a:spcAft>
                        <a:buClr>
                          <a:srgbClr val="000000"/>
                        </a:buClr>
                        <a:buSzPts val="1000"/>
                        <a:buFont typeface="Arial"/>
                        <a:buNone/>
                      </a:pPr>
                      <a:r>
                        <a:rPr lang="en-US" sz="1000" u="none" cap="none" strike="noStrike"/>
                        <a:t>Office of Sponsored Programs</a:t>
                      </a:r>
                      <a:endParaRPr sz="1000" u="none" cap="none" strike="noStrike"/>
                    </a:p>
                    <a:p>
                      <a:pPr indent="0" lvl="0" marL="0" marR="0" rtl="0" algn="l">
                        <a:lnSpc>
                          <a:spcPct val="100000"/>
                        </a:lnSpc>
                        <a:spcBef>
                          <a:spcPts val="0"/>
                        </a:spcBef>
                        <a:spcAft>
                          <a:spcPts val="0"/>
                        </a:spcAft>
                        <a:buClr>
                          <a:srgbClr val="000000"/>
                        </a:buClr>
                        <a:buSzPts val="1000"/>
                        <a:buFont typeface="Arial"/>
                        <a:buNone/>
                      </a:pPr>
                      <a:r>
                        <a:rPr b="1" lang="en-US" sz="1000" u="none" cap="none" strike="noStrike"/>
                        <a:t>Matt Gardner</a:t>
                      </a:r>
                      <a:endParaRPr b="1" sz="1000" u="none" cap="none" strike="noStrike"/>
                    </a:p>
                    <a:p>
                      <a:pPr indent="0" lvl="0" marL="0" marR="0" rtl="0" algn="l">
                        <a:lnSpc>
                          <a:spcPct val="100000"/>
                        </a:lnSpc>
                        <a:spcBef>
                          <a:spcPts val="0"/>
                        </a:spcBef>
                        <a:spcAft>
                          <a:spcPts val="0"/>
                        </a:spcAft>
                        <a:buClr>
                          <a:srgbClr val="000000"/>
                        </a:buClr>
                        <a:buSzPts val="1000"/>
                        <a:buFont typeface="Arial"/>
                        <a:buNone/>
                      </a:pPr>
                      <a:r>
                        <a:rPr lang="en-US" sz="1000" u="none" cap="none" strike="noStrike"/>
                        <a:t>Post Award Fiscal Compliance</a:t>
                      </a:r>
                      <a:endParaRPr sz="1000" u="none" cap="none" strike="noStrike"/>
                    </a:p>
                  </a:txBody>
                  <a:tcPr marT="0" marB="0" marR="114300" marL="1143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Clr>
                          <a:srgbClr val="000000"/>
                        </a:buClr>
                        <a:buSzPts val="1000"/>
                        <a:buFont typeface="Arial"/>
                        <a:buNone/>
                      </a:pPr>
                      <a:r>
                        <a:rPr lang="en-US" sz="1000" u="sng" cap="none" strike="noStrike">
                          <a:solidFill>
                            <a:schemeClr val="hlink"/>
                          </a:solidFill>
                          <a:hlinkClick r:id="rId6"/>
                        </a:rPr>
                        <a:t>carhodes@uw.edu</a:t>
                      </a:r>
                      <a:r>
                        <a:rPr lang="en-US" sz="1000" u="none" cap="none" strike="noStrike"/>
                        <a:t> </a:t>
                      </a:r>
                      <a:endParaRPr sz="1000" u="none" cap="none" strike="noStrike"/>
                    </a:p>
                    <a:p>
                      <a:pPr indent="0" lvl="0" marL="114300" marR="0" rtl="0" algn="l">
                        <a:lnSpc>
                          <a:spcPct val="100000"/>
                        </a:lnSpc>
                        <a:spcBef>
                          <a:spcPts val="0"/>
                        </a:spcBef>
                        <a:spcAft>
                          <a:spcPts val="0"/>
                        </a:spcAft>
                        <a:buClr>
                          <a:srgbClr val="000000"/>
                        </a:buClr>
                        <a:buSzPts val="1000"/>
                        <a:buFont typeface="Arial"/>
                        <a:buNone/>
                      </a:pPr>
                      <a:r>
                        <a:rPr lang="en-US" sz="1000" u="sng" cap="none" strike="noStrike">
                          <a:solidFill>
                            <a:schemeClr val="hlink"/>
                          </a:solidFill>
                          <a:hlinkClick r:id="rId7"/>
                        </a:rPr>
                        <a:t>gcafco@uw.edu</a:t>
                      </a:r>
                      <a:r>
                        <a:rPr lang="en-US" sz="1000" u="none" cap="none" strike="noStrike"/>
                        <a:t> </a:t>
                      </a:r>
                      <a:endParaRPr sz="1000" u="none" cap="none" strike="noStrike"/>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txBody>
                  <a:tcPr marT="0" marB="0" marR="114300" marL="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10</a:t>
                      </a:r>
                      <a:endParaRPr sz="1400" u="none" cap="none" strike="noStrike"/>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r h="422025">
                <a:tc>
                  <a:txBody>
                    <a:bodyPr/>
                    <a:lstStyle/>
                    <a:p>
                      <a:pPr indent="0" lvl="0" marL="0" marR="0" rtl="0" algn="l">
                        <a:lnSpc>
                          <a:spcPct val="100000"/>
                        </a:lnSpc>
                        <a:spcBef>
                          <a:spcPts val="0"/>
                        </a:spcBef>
                        <a:spcAft>
                          <a:spcPts val="0"/>
                        </a:spcAft>
                        <a:buClr>
                          <a:srgbClr val="000000"/>
                        </a:buClr>
                        <a:buSzPts val="1400"/>
                        <a:buFont typeface="Arial"/>
                        <a:buNone/>
                      </a:pPr>
                      <a:r>
                        <a:rPr b="0" lang="en-US" sz="1400" u="none" cap="none" strike="noStrike">
                          <a:solidFill>
                            <a:schemeClr val="dk1"/>
                          </a:solidFill>
                        </a:rPr>
                        <a:t>AIDE Initiative Update</a:t>
                      </a:r>
                      <a:endParaRPr b="0" sz="1400" u="none" cap="none" strike="noStrike">
                        <a:solidFill>
                          <a:schemeClr val="dk1"/>
                        </a:solidFill>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t>Mandy Morneault</a:t>
                      </a:r>
                      <a:endParaRPr b="1" sz="1000" u="none" cap="none" strike="noStrike"/>
                    </a:p>
                    <a:p>
                      <a:pPr indent="0" lvl="0" marL="0" marR="0" rtl="0" algn="l">
                        <a:lnSpc>
                          <a:spcPct val="100000"/>
                        </a:lnSpc>
                        <a:spcBef>
                          <a:spcPts val="0"/>
                        </a:spcBef>
                        <a:spcAft>
                          <a:spcPts val="0"/>
                        </a:spcAft>
                        <a:buClr>
                          <a:srgbClr val="000000"/>
                        </a:buClr>
                        <a:buSzPts val="1000"/>
                        <a:buFont typeface="Arial"/>
                        <a:buNone/>
                      </a:pPr>
                      <a:r>
                        <a:rPr lang="en-US" sz="1000" u="none" cap="none" strike="noStrike"/>
                        <a:t>Office of Research</a:t>
                      </a:r>
                      <a:endParaRPr sz="1000" u="none" cap="none" strike="noStrike"/>
                    </a:p>
                  </a:txBody>
                  <a:tcPr marT="0" marB="0" marR="114300" marL="1143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Clr>
                          <a:srgbClr val="000000"/>
                        </a:buClr>
                        <a:buSzPts val="1000"/>
                        <a:buFont typeface="Arial"/>
                        <a:buNone/>
                      </a:pPr>
                      <a:r>
                        <a:rPr lang="en-US" sz="1000" u="sng" cap="none" strike="noStrike">
                          <a:solidFill>
                            <a:schemeClr val="hlink"/>
                          </a:solidFill>
                          <a:hlinkClick r:id="rId8"/>
                        </a:rPr>
                        <a:t>vicka@uw.edu</a:t>
                      </a:r>
                      <a:r>
                        <a:rPr lang="en-US" sz="1000" u="none" cap="none" strike="noStrike"/>
                        <a:t> </a:t>
                      </a:r>
                      <a:endParaRPr sz="1000" u="none" cap="none" strike="noStrike"/>
                    </a:p>
                  </a:txBody>
                  <a:tcPr marT="0" marB="0" marR="114300" marL="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5</a:t>
                      </a:r>
                      <a:endParaRPr sz="1400" u="none" cap="none" strike="noStrike"/>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r>
              <a:tr h="422025">
                <a:tc>
                  <a:txBody>
                    <a:bodyPr/>
                    <a:lstStyle/>
                    <a:p>
                      <a:pPr indent="0" lvl="0" marL="0" marR="0" rtl="0" algn="l">
                        <a:lnSpc>
                          <a:spcPct val="100000"/>
                        </a:lnSpc>
                        <a:spcBef>
                          <a:spcPts val="0"/>
                        </a:spcBef>
                        <a:spcAft>
                          <a:spcPts val="0"/>
                        </a:spcAft>
                        <a:buClr>
                          <a:srgbClr val="000000"/>
                        </a:buClr>
                        <a:buSzPts val="1400"/>
                        <a:buFont typeface="Arial"/>
                        <a:buNone/>
                      </a:pPr>
                      <a:r>
                        <a:rPr b="0" lang="en-US" sz="1400" u="none" cap="none" strike="noStrike">
                          <a:solidFill>
                            <a:schemeClr val="dk1"/>
                          </a:solidFill>
                        </a:rPr>
                        <a:t>FY25 Year End Close </a:t>
                      </a:r>
                      <a:endParaRPr b="0" sz="1400" u="none" cap="none" strike="noStrike">
                        <a:solidFill>
                          <a:schemeClr val="dk1"/>
                        </a:solidFill>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t>Erick Winger</a:t>
                      </a:r>
                      <a:endParaRPr b="1" sz="1000" u="none" cap="none" strike="noStrike"/>
                    </a:p>
                    <a:p>
                      <a:pPr indent="0" lvl="0" marL="0" marR="0" rtl="0" algn="l">
                        <a:lnSpc>
                          <a:spcPct val="100000"/>
                        </a:lnSpc>
                        <a:spcBef>
                          <a:spcPts val="0"/>
                        </a:spcBef>
                        <a:spcAft>
                          <a:spcPts val="0"/>
                        </a:spcAft>
                        <a:buClr>
                          <a:srgbClr val="000000"/>
                        </a:buClr>
                        <a:buSzPts val="1000"/>
                        <a:buFont typeface="Arial"/>
                        <a:buNone/>
                      </a:pPr>
                      <a:r>
                        <a:rPr lang="en-US" sz="1000" u="none" cap="none" strike="noStrike"/>
                        <a:t>Controller’s Office</a:t>
                      </a:r>
                      <a:endParaRPr sz="1000" u="none" cap="none" strike="noStrike"/>
                    </a:p>
                  </a:txBody>
                  <a:tcPr marT="0" marB="0" marR="114300" marL="1143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Clr>
                          <a:srgbClr val="000000"/>
                        </a:buClr>
                        <a:buSzPts val="1000"/>
                        <a:buFont typeface="Arial"/>
                        <a:buNone/>
                      </a:pPr>
                      <a:r>
                        <a:rPr lang="en-US" sz="1000" u="sng" cap="none" strike="noStrike">
                          <a:solidFill>
                            <a:schemeClr val="hlink"/>
                          </a:solidFill>
                          <a:hlinkClick r:id="rId9"/>
                        </a:rPr>
                        <a:t>erickw@uw.edu</a:t>
                      </a:r>
                      <a:r>
                        <a:rPr lang="en-US" sz="1000" u="none" cap="none" strike="noStrike"/>
                        <a:t> </a:t>
                      </a:r>
                      <a:endParaRPr sz="1000" u="none" cap="none" strike="noStrike"/>
                    </a:p>
                  </a:txBody>
                  <a:tcPr marT="0" marB="0" marR="114300" marL="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10</a:t>
                      </a:r>
                      <a:endParaRPr sz="1400" u="none" cap="none" strike="noStrike"/>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r>
              <a:tr h="422025">
                <a:tc>
                  <a:txBody>
                    <a:bodyPr/>
                    <a:lstStyle/>
                    <a:p>
                      <a:pPr indent="0" lvl="0" marL="0" marR="0" rtl="0" algn="l">
                        <a:lnSpc>
                          <a:spcPct val="100000"/>
                        </a:lnSpc>
                        <a:spcBef>
                          <a:spcPts val="0"/>
                        </a:spcBef>
                        <a:spcAft>
                          <a:spcPts val="0"/>
                        </a:spcAft>
                        <a:buClr>
                          <a:srgbClr val="000000"/>
                        </a:buClr>
                        <a:buSzPts val="1400"/>
                        <a:buFont typeface="Arial"/>
                        <a:buNone/>
                      </a:pPr>
                      <a:r>
                        <a:rPr b="0" lang="en-US" sz="1400" u="none" cap="none" strike="noStrike">
                          <a:solidFill>
                            <a:schemeClr val="dk1"/>
                          </a:solidFill>
                        </a:rPr>
                        <a:t>PI &amp; Grant Manager Dashboard Demo</a:t>
                      </a:r>
                      <a:endParaRPr b="0" sz="1400" u="none" cap="none" strike="noStrike">
                        <a:solidFill>
                          <a:schemeClr val="dk1"/>
                        </a:solidFill>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t>Dinah Millikin</a:t>
                      </a:r>
                      <a:endParaRPr b="1" sz="1000" u="none" cap="none" strike="noStrike"/>
                    </a:p>
                    <a:p>
                      <a:pPr indent="0" lvl="0" marL="0" marR="0" rtl="0" algn="l">
                        <a:lnSpc>
                          <a:spcPct val="100000"/>
                        </a:lnSpc>
                        <a:spcBef>
                          <a:spcPts val="0"/>
                        </a:spcBef>
                        <a:spcAft>
                          <a:spcPts val="0"/>
                        </a:spcAft>
                        <a:buClr>
                          <a:srgbClr val="000000"/>
                        </a:buClr>
                        <a:buSzPts val="1000"/>
                        <a:buFont typeface="Arial"/>
                        <a:buNone/>
                      </a:pPr>
                      <a:r>
                        <a:rPr lang="en-US" sz="1000" u="none" cap="none" strike="noStrike"/>
                        <a:t>DATAGroup</a:t>
                      </a:r>
                      <a:endParaRPr sz="1000" u="none" cap="none" strike="noStrike"/>
                    </a:p>
                  </a:txBody>
                  <a:tcPr marT="0" marB="0" marR="114300" marL="1143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Clr>
                          <a:srgbClr val="000000"/>
                        </a:buClr>
                        <a:buSzPts val="1000"/>
                        <a:buFont typeface="Arial"/>
                        <a:buNone/>
                      </a:pPr>
                      <a:r>
                        <a:rPr lang="en-US" sz="1000" u="sng" cap="none" strike="noStrike">
                          <a:solidFill>
                            <a:schemeClr val="hlink"/>
                          </a:solidFill>
                          <a:hlinkClick r:id="rId10"/>
                        </a:rPr>
                        <a:t>datagrp@uw.edu</a:t>
                      </a:r>
                      <a:r>
                        <a:rPr lang="en-US" sz="1000" u="none" cap="none" strike="noStrike"/>
                        <a:t> </a:t>
                      </a:r>
                      <a:endParaRPr sz="1000" u="none" cap="none" strike="noStrike"/>
                    </a:p>
                  </a:txBody>
                  <a:tcPr marT="0" marB="0" marR="114300" marL="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lang="en-US" sz="1400" u="none" cap="none" strike="noStrike"/>
                        <a:t>10</a:t>
                      </a:r>
                      <a:endParaRPr sz="1400" u="none" cap="none" strike="noStrike"/>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r>
              <a:tr h="422025">
                <a:tc>
                  <a:txBody>
                    <a:bodyPr/>
                    <a:lstStyle/>
                    <a:p>
                      <a:pPr indent="0" lvl="0" marL="0" marR="0" rtl="0" algn="l">
                        <a:lnSpc>
                          <a:spcPct val="100000"/>
                        </a:lnSpc>
                        <a:spcBef>
                          <a:spcPts val="0"/>
                        </a:spcBef>
                        <a:spcAft>
                          <a:spcPts val="0"/>
                        </a:spcAft>
                        <a:buClr>
                          <a:srgbClr val="3F3F3F"/>
                        </a:buClr>
                        <a:buSzPts val="1100"/>
                        <a:buFont typeface="Calibri"/>
                        <a:buNone/>
                      </a:pPr>
                      <a:r>
                        <a:rPr b="0" lang="en-US" sz="1400" u="none" cap="none" strike="noStrike">
                          <a:solidFill>
                            <a:schemeClr val="dk1"/>
                          </a:solidFill>
                        </a:rPr>
                        <a:t>Grant Security Hierarchies &amp; Eligible Investigators</a:t>
                      </a:r>
                      <a:endParaRPr b="1" sz="1100" u="none" cap="none" strike="noStrike">
                        <a:solidFill>
                          <a:schemeClr val="dk1"/>
                        </a:solidFill>
                        <a:latin typeface="Calibri"/>
                        <a:ea typeface="Calibri"/>
                        <a:cs typeface="Calibri"/>
                        <a:sym typeface="Calibri"/>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US" sz="1000" u="none" cap="none" strike="noStrike"/>
                        <a:t>Jesse Rice</a:t>
                      </a:r>
                      <a:endParaRPr b="1" sz="1000" u="none" cap="none" strike="noStrike"/>
                    </a:p>
                    <a:p>
                      <a:pPr indent="0" lvl="0" marL="0" marR="0" rtl="0" algn="l">
                        <a:lnSpc>
                          <a:spcPct val="100000"/>
                        </a:lnSpc>
                        <a:spcBef>
                          <a:spcPts val="0"/>
                        </a:spcBef>
                        <a:spcAft>
                          <a:spcPts val="0"/>
                        </a:spcAft>
                        <a:buClr>
                          <a:srgbClr val="000000"/>
                        </a:buClr>
                        <a:buSzPts val="1100"/>
                        <a:buFont typeface="Arial"/>
                        <a:buNone/>
                      </a:pPr>
                      <a:r>
                        <a:rPr lang="en-US" sz="1000" u="none" cap="none" strike="noStrike"/>
                        <a:t>Enterprise Business Services</a:t>
                      </a:r>
                      <a:endParaRPr sz="1000" u="none" cap="none" strike="noStrike"/>
                    </a:p>
                  </a:txBody>
                  <a:tcPr marT="0" marB="0" marR="114300" marL="1143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Clr>
                          <a:srgbClr val="000000"/>
                        </a:buClr>
                        <a:buSzPts val="1000"/>
                        <a:buFont typeface="Arial"/>
                        <a:buNone/>
                      </a:pPr>
                      <a:r>
                        <a:rPr lang="en-US" sz="1000" u="sng" cap="none" strike="noStrike">
                          <a:solidFill>
                            <a:schemeClr val="hlink"/>
                          </a:solidFill>
                          <a:hlinkClick r:id="rId11"/>
                        </a:rPr>
                        <a:t>jrice19@uw.edu</a:t>
                      </a:r>
                      <a:r>
                        <a:rPr lang="en-US" sz="1000" u="sng" cap="none" strike="noStrike">
                          <a:solidFill>
                            <a:srgbClr val="000000"/>
                          </a:solidFill>
                        </a:rPr>
                        <a:t> </a:t>
                      </a:r>
                      <a:endParaRPr sz="1000" u="sng" cap="none" strike="noStrike">
                        <a:solidFill>
                          <a:srgbClr val="000000"/>
                        </a:solidFill>
                        <a:latin typeface="Calibri"/>
                        <a:ea typeface="Calibri"/>
                        <a:cs typeface="Calibri"/>
                        <a:sym typeface="Calibri"/>
                      </a:endParaRPr>
                    </a:p>
                  </a:txBody>
                  <a:tcPr marT="0" marB="0" marR="114300" marL="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10</a:t>
                      </a:r>
                      <a:endParaRPr sz="1400" u="none" cap="none" strike="noStrike">
                        <a:latin typeface="Calibri"/>
                        <a:ea typeface="Calibri"/>
                        <a:cs typeface="Calibri"/>
                        <a:sym typeface="Calibri"/>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r>
              <a:tr h="422025">
                <a:tc>
                  <a:txBody>
                    <a:bodyPr/>
                    <a:lstStyle/>
                    <a:p>
                      <a:pPr indent="0" lvl="0" marL="0" marR="0" rtl="0" algn="l">
                        <a:lnSpc>
                          <a:spcPct val="100000"/>
                        </a:lnSpc>
                        <a:spcBef>
                          <a:spcPts val="0"/>
                        </a:spcBef>
                        <a:spcAft>
                          <a:spcPts val="0"/>
                        </a:spcAft>
                        <a:buClr>
                          <a:srgbClr val="3F3F3F"/>
                        </a:buClr>
                        <a:buSzPts val="1100"/>
                        <a:buFont typeface="Calibri"/>
                        <a:buNone/>
                      </a:pPr>
                      <a:r>
                        <a:rPr b="0" lang="en-US" sz="1400" u="none" cap="none" strike="noStrike">
                          <a:solidFill>
                            <a:schemeClr val="dk1"/>
                          </a:solidFill>
                        </a:rPr>
                        <a:t>CORE Update &amp; </a:t>
                      </a:r>
                      <a:endParaRPr b="0" sz="1400" u="none" cap="none" strike="noStrike">
                        <a:solidFill>
                          <a:schemeClr val="dk1"/>
                        </a:solidFill>
                      </a:endParaRPr>
                    </a:p>
                    <a:p>
                      <a:pPr indent="0" lvl="0" marL="0" marR="0" rtl="0" algn="l">
                        <a:lnSpc>
                          <a:spcPct val="100000"/>
                        </a:lnSpc>
                        <a:spcBef>
                          <a:spcPts val="0"/>
                        </a:spcBef>
                        <a:spcAft>
                          <a:spcPts val="0"/>
                        </a:spcAft>
                        <a:buClr>
                          <a:srgbClr val="3F3F3F"/>
                        </a:buClr>
                        <a:buSzPts val="1100"/>
                        <a:buFont typeface="Calibri"/>
                        <a:buNone/>
                      </a:pPr>
                      <a:r>
                        <a:rPr b="0" lang="en-US" sz="1400" u="none" cap="none" strike="noStrike">
                          <a:solidFill>
                            <a:schemeClr val="dk1"/>
                          </a:solidFill>
                        </a:rPr>
                        <a:t>Research Admin Community of Practice</a:t>
                      </a:r>
                      <a:endParaRPr b="0" sz="1400" u="none" cap="none" strike="noStrike">
                        <a:solidFill>
                          <a:schemeClr val="dk1"/>
                        </a:solidFill>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rgbClr val="3F3F3F"/>
                          </a:solidFill>
                        </a:rPr>
                        <a:t>Laurie Stephan</a:t>
                      </a:r>
                      <a:endParaRPr b="1" sz="1000" u="none" cap="none" strike="noStrike">
                        <a:solidFill>
                          <a:srgbClr val="3F3F3F"/>
                        </a:solidFill>
                      </a:endParaRPr>
                    </a:p>
                    <a:p>
                      <a:pPr indent="0" lvl="0" marL="0" marR="0" rtl="0" algn="l">
                        <a:lnSpc>
                          <a:spcPct val="100000"/>
                        </a:lnSpc>
                        <a:spcBef>
                          <a:spcPts val="0"/>
                        </a:spcBef>
                        <a:spcAft>
                          <a:spcPts val="0"/>
                        </a:spcAft>
                        <a:buClr>
                          <a:srgbClr val="000000"/>
                        </a:buClr>
                        <a:buSzPts val="1000"/>
                        <a:buFont typeface="Arial"/>
                        <a:buNone/>
                      </a:pPr>
                      <a:r>
                        <a:rPr lang="en-US" sz="1000" u="none" cap="none" strike="noStrike"/>
                        <a:t>Collaborative On Research Education (CORE)</a:t>
                      </a:r>
                      <a:endParaRPr sz="1000" u="none" cap="none" strike="noStrike"/>
                    </a:p>
                  </a:txBody>
                  <a:tcPr marT="0" marB="0" marR="114300" marL="1143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Clr>
                          <a:schemeClr val="dk1"/>
                        </a:buClr>
                        <a:buSzPts val="1000"/>
                        <a:buFont typeface="Arial"/>
                        <a:buNone/>
                      </a:pPr>
                      <a:r>
                        <a:rPr lang="en-US" sz="1000" u="sng" cap="none" strike="noStrike">
                          <a:solidFill>
                            <a:schemeClr val="hlink"/>
                          </a:solidFill>
                          <a:hlinkClick r:id="rId12"/>
                        </a:rPr>
                        <a:t>corehelp@uw.edu</a:t>
                      </a:r>
                      <a:r>
                        <a:rPr lang="en-US" sz="1000" u="sng" cap="none" strike="noStrike"/>
                        <a:t> </a:t>
                      </a:r>
                      <a:endParaRPr sz="1000" u="sng" cap="none" strike="noStrike">
                        <a:solidFill>
                          <a:srgbClr val="000000"/>
                        </a:solidFill>
                        <a:latin typeface="Calibri"/>
                        <a:ea typeface="Calibri"/>
                        <a:cs typeface="Calibri"/>
                        <a:sym typeface="Calibri"/>
                      </a:endParaRPr>
                    </a:p>
                  </a:txBody>
                  <a:tcPr marT="0" marB="0" marR="114300" marL="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10</a:t>
                      </a:r>
                      <a:endParaRPr sz="1400" u="none" cap="none" strike="noStrike">
                        <a:latin typeface="Calibri"/>
                        <a:ea typeface="Calibri"/>
                        <a:cs typeface="Calibri"/>
                        <a:sym typeface="Calibri"/>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r>
            </a:tbl>
          </a:graphicData>
        </a:graphic>
      </p:graphicFrame>
      <p:sp>
        <p:nvSpPr>
          <p:cNvPr id="443" name="Google Shape;443;p84"/>
          <p:cNvSpPr txBox="1"/>
          <p:nvPr/>
        </p:nvSpPr>
        <p:spPr>
          <a:xfrm>
            <a:off x="10350" y="5605500"/>
            <a:ext cx="9123300" cy="807900"/>
          </a:xfrm>
          <a:prstGeom prst="rect">
            <a:avLst/>
          </a:prstGeom>
          <a:noFill/>
          <a:ln>
            <a:noFill/>
          </a:ln>
        </p:spPr>
        <p:txBody>
          <a:bodyPr anchorCtr="0" anchor="t" bIns="91425" lIns="91425" spcFirstLastPara="1" rIns="91425" wrap="square" tIns="91425">
            <a:noAutofit/>
          </a:bodyPr>
          <a:lstStyle/>
          <a:p>
            <a:pPr indent="0" lvl="8" marL="0" marR="0" rtl="0" algn="ctr">
              <a:lnSpc>
                <a:spcPct val="100000"/>
              </a:lnSpc>
              <a:spcBef>
                <a:spcPts val="0"/>
              </a:spcBef>
              <a:spcAft>
                <a:spcPts val="0"/>
              </a:spcAft>
              <a:buClr>
                <a:srgbClr val="A5A5A5"/>
              </a:buClr>
              <a:buSzPts val="1800"/>
              <a:buFont typeface="Calibri"/>
              <a:buNone/>
            </a:pPr>
            <a:r>
              <a:rPr b="1" i="0" lang="en-US" sz="1800" u="none" cap="none" strike="noStrike">
                <a:solidFill>
                  <a:schemeClr val="dk1"/>
                </a:solidFill>
                <a:latin typeface="Calibri"/>
                <a:ea typeface="Calibri"/>
                <a:cs typeface="Calibri"/>
                <a:sym typeface="Calibri"/>
              </a:rPr>
              <a:t>NEXT MEETING</a:t>
            </a:r>
            <a:endParaRPr b="1" i="0" sz="1800" u="none" cap="none" strike="noStrike">
              <a:solidFill>
                <a:schemeClr val="dk1"/>
              </a:solidFill>
              <a:latin typeface="Calibri"/>
              <a:ea typeface="Calibri"/>
              <a:cs typeface="Calibri"/>
              <a:sym typeface="Calibri"/>
            </a:endParaRPr>
          </a:p>
          <a:p>
            <a:pPr indent="0" lvl="8" marL="0" marR="0" rtl="0" algn="ctr">
              <a:lnSpc>
                <a:spcPct val="100000"/>
              </a:lnSpc>
              <a:spcBef>
                <a:spcPts val="0"/>
              </a:spcBef>
              <a:spcAft>
                <a:spcPts val="0"/>
              </a:spcAft>
              <a:buClr>
                <a:srgbClr val="5F497A"/>
              </a:buClr>
              <a:buSzPts val="1400"/>
              <a:buFont typeface="Calibri"/>
              <a:buNone/>
            </a:pPr>
            <a:r>
              <a:rPr b="0" i="0" lang="en-US" sz="1400" u="none" cap="none" strike="noStrike">
                <a:solidFill>
                  <a:schemeClr val="dk1"/>
                </a:solidFill>
                <a:latin typeface="Calibri"/>
                <a:ea typeface="Calibri"/>
                <a:cs typeface="Calibri"/>
                <a:sym typeface="Calibri"/>
              </a:rPr>
              <a:t>June 12, 2025 9:00 AM - 10:00 AM</a:t>
            </a:r>
            <a:endParaRPr b="0" i="0" sz="1400" u="none" cap="none" strike="noStrike">
              <a:solidFill>
                <a:schemeClr val="dk1"/>
              </a:solidFill>
              <a:latin typeface="Calibri"/>
              <a:ea typeface="Calibri"/>
              <a:cs typeface="Calibri"/>
              <a:sym typeface="Calibri"/>
            </a:endParaRPr>
          </a:p>
          <a:p>
            <a:pPr indent="0" lvl="8" marL="0" marR="0" rtl="0" algn="ctr">
              <a:lnSpc>
                <a:spcPct val="100000"/>
              </a:lnSpc>
              <a:spcBef>
                <a:spcPts val="0"/>
              </a:spcBef>
              <a:spcAft>
                <a:spcPts val="0"/>
              </a:spcAft>
              <a:buClr>
                <a:srgbClr val="5F497A"/>
              </a:buClr>
              <a:buSzPts val="1400"/>
              <a:buFont typeface="Calibri"/>
              <a:buNone/>
            </a:pPr>
            <a:r>
              <a:rPr b="0" i="0" lang="en-US" sz="1100" u="none" cap="none" strike="noStrike">
                <a:solidFill>
                  <a:schemeClr val="dk1"/>
                </a:solidFill>
                <a:highlight>
                  <a:schemeClr val="lt1"/>
                </a:highlight>
                <a:latin typeface="Calibri"/>
                <a:ea typeface="Calibri"/>
                <a:cs typeface="Calibri"/>
                <a:sym typeface="Calibri"/>
              </a:rPr>
              <a:t>Questions about MRAM? email</a:t>
            </a:r>
            <a:r>
              <a:rPr b="0" i="0" lang="en-US" sz="1100" u="none" cap="none" strike="noStrike">
                <a:solidFill>
                  <a:srgbClr val="5F497A"/>
                </a:solidFill>
                <a:highlight>
                  <a:schemeClr val="lt1"/>
                </a:highlight>
                <a:latin typeface="Calibri"/>
                <a:ea typeface="Calibri"/>
                <a:cs typeface="Calibri"/>
                <a:sym typeface="Calibri"/>
              </a:rPr>
              <a:t> </a:t>
            </a:r>
            <a:r>
              <a:rPr b="0" i="0" lang="en-US" sz="1100" u="sng" cap="none" strike="noStrike">
                <a:solidFill>
                  <a:schemeClr val="hlink"/>
                </a:solidFill>
                <a:highlight>
                  <a:schemeClr val="lt1"/>
                </a:highlight>
                <a:latin typeface="Calibri"/>
                <a:ea typeface="Calibri"/>
                <a:cs typeface="Calibri"/>
                <a:sym typeface="Calibri"/>
                <a:hlinkClick r:id="rId13"/>
              </a:rPr>
              <a:t>mramques@uw.edu</a:t>
            </a:r>
            <a:r>
              <a:rPr b="0" i="0" lang="en-US" sz="1100" u="none" cap="none" strike="noStrike">
                <a:solidFill>
                  <a:srgbClr val="5F497A"/>
                </a:solidFill>
                <a:highlight>
                  <a:schemeClr val="lt1"/>
                </a:highlight>
                <a:latin typeface="Calibri"/>
                <a:ea typeface="Calibri"/>
                <a:cs typeface="Calibri"/>
                <a:sym typeface="Calibri"/>
              </a:rPr>
              <a:t>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93"/>
          <p:cNvSpPr txBox="1"/>
          <p:nvPr>
            <p:ph type="title"/>
          </p:nvPr>
        </p:nvSpPr>
        <p:spPr>
          <a:xfrm>
            <a:off x="671757" y="371510"/>
            <a:ext cx="8184662" cy="991998"/>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3000"/>
              <a:buFont typeface="Arial"/>
              <a:buNone/>
            </a:pPr>
            <a:r>
              <a:rPr b="1" i="0" lang="en-US" sz="3000" u="none" cap="none" strike="noStrike">
                <a:solidFill>
                  <a:srgbClr val="4B2E83"/>
                </a:solidFill>
                <a:latin typeface="Arial"/>
                <a:ea typeface="Arial"/>
                <a:cs typeface="Arial"/>
                <a:sym typeface="Arial"/>
              </a:rPr>
              <a:t>ECC Focused Topic Office Hour</a:t>
            </a:r>
            <a:endParaRPr/>
          </a:p>
        </p:txBody>
      </p:sp>
      <p:sp>
        <p:nvSpPr>
          <p:cNvPr id="504" name="Google Shape;504;p93"/>
          <p:cNvSpPr txBox="1"/>
          <p:nvPr>
            <p:ph idx="2" type="body"/>
          </p:nvPr>
        </p:nvSpPr>
        <p:spPr>
          <a:xfrm>
            <a:off x="659305" y="1736725"/>
            <a:ext cx="8196210" cy="4015497"/>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0" algn="l">
              <a:spcBef>
                <a:spcPts val="0"/>
              </a:spcBef>
              <a:spcAft>
                <a:spcPts val="0"/>
              </a:spcAft>
              <a:buClr>
                <a:srgbClr val="4B2E83"/>
              </a:buClr>
              <a:buSzPct val="100000"/>
              <a:buFont typeface="Merriweather Sans"/>
              <a:buChar char="&gt;"/>
            </a:pPr>
            <a:r>
              <a:rPr lang="en-US">
                <a:latin typeface="Arial"/>
                <a:ea typeface="Arial"/>
                <a:cs typeface="Arial"/>
                <a:sym typeface="Arial"/>
              </a:rPr>
              <a:t>Thursday, May 15</a:t>
            </a:r>
            <a:r>
              <a:rPr baseline="30000" lang="en-US">
                <a:latin typeface="Arial"/>
                <a:ea typeface="Arial"/>
                <a:cs typeface="Arial"/>
                <a:sym typeface="Arial"/>
              </a:rPr>
              <a:t>th</a:t>
            </a:r>
            <a:r>
              <a:rPr lang="en-US">
                <a:latin typeface="Arial"/>
                <a:ea typeface="Arial"/>
                <a:cs typeface="Arial"/>
                <a:sym typeface="Arial"/>
              </a:rPr>
              <a:t>, 10am to 11am</a:t>
            </a:r>
            <a:endParaRPr/>
          </a:p>
          <a:p>
            <a:pPr indent="-342900" lvl="0" marL="342900" rtl="0" algn="l">
              <a:spcBef>
                <a:spcPts val="444"/>
              </a:spcBef>
              <a:spcAft>
                <a:spcPts val="0"/>
              </a:spcAft>
              <a:buClr>
                <a:srgbClr val="4B2E83"/>
              </a:buClr>
              <a:buSzPct val="100000"/>
              <a:buFont typeface="Merriweather Sans"/>
              <a:buChar char="&gt;"/>
            </a:pPr>
            <a:r>
              <a:rPr lang="en-US">
                <a:latin typeface="Arial"/>
                <a:ea typeface="Arial"/>
                <a:cs typeface="Arial"/>
                <a:sym typeface="Arial"/>
              </a:rPr>
              <a:t>Topics:</a:t>
            </a:r>
            <a:endParaRPr/>
          </a:p>
          <a:p>
            <a:pPr indent="-228600" lvl="2" marL="1143000" rtl="0" algn="l">
              <a:spcBef>
                <a:spcPts val="333"/>
              </a:spcBef>
              <a:spcAft>
                <a:spcPts val="0"/>
              </a:spcAft>
              <a:buClr>
                <a:srgbClr val="4B2E83"/>
              </a:buClr>
              <a:buSzPct val="100000"/>
              <a:buChar char="&gt;"/>
            </a:pPr>
            <a:r>
              <a:rPr lang="en-US">
                <a:latin typeface="Arial"/>
                <a:ea typeface="Arial"/>
                <a:cs typeface="Arial"/>
                <a:sym typeface="Arial"/>
              </a:rPr>
              <a:t>New IBS definition and how/when to use the Salary Allocations Calculator tool</a:t>
            </a:r>
            <a:endParaRPr/>
          </a:p>
          <a:p>
            <a:pPr indent="-228600" lvl="2" marL="1143000" rtl="0" algn="l">
              <a:spcBef>
                <a:spcPts val="333"/>
              </a:spcBef>
              <a:spcAft>
                <a:spcPts val="0"/>
              </a:spcAft>
              <a:buClr>
                <a:srgbClr val="4B2E83"/>
              </a:buClr>
              <a:buSzPct val="100000"/>
              <a:buChar char="&gt;"/>
            </a:pPr>
            <a:r>
              <a:rPr lang="en-US">
                <a:latin typeface="Arial"/>
                <a:ea typeface="Arial"/>
                <a:cs typeface="Arial"/>
                <a:sym typeface="Arial"/>
              </a:rPr>
              <a:t>Overview of the follow-up process on overdue Effort and Project Statements</a:t>
            </a:r>
            <a:endParaRPr/>
          </a:p>
          <a:p>
            <a:pPr indent="-122872" lvl="2" marL="1143000" rtl="0" algn="l">
              <a:spcBef>
                <a:spcPts val="333"/>
              </a:spcBef>
              <a:spcAft>
                <a:spcPts val="0"/>
              </a:spcAft>
              <a:buClr>
                <a:srgbClr val="4B2E83"/>
              </a:buClr>
              <a:buSzPct val="100000"/>
              <a:buNone/>
            </a:pPr>
            <a:r>
              <a:t/>
            </a:r>
            <a:endParaRPr>
              <a:latin typeface="Arial"/>
              <a:ea typeface="Arial"/>
              <a:cs typeface="Arial"/>
              <a:sym typeface="Arial"/>
            </a:endParaRPr>
          </a:p>
          <a:p>
            <a:pPr indent="-342900" lvl="0" marL="342900" rtl="0" algn="l">
              <a:spcBef>
                <a:spcPts val="444"/>
              </a:spcBef>
              <a:spcAft>
                <a:spcPts val="0"/>
              </a:spcAft>
              <a:buClr>
                <a:srgbClr val="4B2E83"/>
              </a:buClr>
              <a:buSzPct val="100000"/>
              <a:buFont typeface="Merriweather Sans"/>
              <a:buChar char="&gt;"/>
            </a:pPr>
            <a:r>
              <a:rPr lang="en-US">
                <a:latin typeface="Arial"/>
                <a:ea typeface="Arial"/>
                <a:cs typeface="Arial"/>
                <a:sym typeface="Arial"/>
              </a:rPr>
              <a:t>Info: </a:t>
            </a:r>
            <a:r>
              <a:rPr lang="en-US" u="sng">
                <a:solidFill>
                  <a:schemeClr val="hlink"/>
                </a:solidFill>
                <a:latin typeface="Arial"/>
                <a:ea typeface="Arial"/>
                <a:cs typeface="Arial"/>
                <a:sym typeface="Arial"/>
                <a:hlinkClick r:id="rId3"/>
              </a:rPr>
              <a:t>https://finance.uw.edu/pafc/effort-reporting/ecc-office-hours</a:t>
            </a:r>
            <a:endParaRPr>
              <a:latin typeface="Arial"/>
              <a:ea typeface="Arial"/>
              <a:cs typeface="Arial"/>
              <a:sym typeface="Arial"/>
            </a:endParaRPr>
          </a:p>
          <a:p>
            <a:pPr indent="0" lvl="2" marL="914400" rtl="0" algn="l">
              <a:spcBef>
                <a:spcPts val="333"/>
              </a:spcBef>
              <a:spcAft>
                <a:spcPts val="0"/>
              </a:spcAft>
              <a:buClr>
                <a:srgbClr val="4B2E83"/>
              </a:buClr>
              <a:buSzPct val="100000"/>
              <a:buNone/>
            </a:pPr>
            <a:r>
              <a:t/>
            </a:r>
            <a:endParaRPr>
              <a:latin typeface="Arial"/>
              <a:ea typeface="Arial"/>
              <a:cs typeface="Arial"/>
              <a:sym typeface="Arial"/>
            </a:endParaRPr>
          </a:p>
          <a:p>
            <a:pPr indent="-342900" lvl="0" marL="342900" rtl="0" algn="l">
              <a:spcBef>
                <a:spcPts val="444"/>
              </a:spcBef>
              <a:spcAft>
                <a:spcPts val="0"/>
              </a:spcAft>
              <a:buClr>
                <a:srgbClr val="4B2E83"/>
              </a:buClr>
              <a:buSzPct val="100000"/>
              <a:buFont typeface="Merriweather Sans"/>
              <a:buChar char="&gt;"/>
            </a:pPr>
            <a:r>
              <a:rPr lang="en-US">
                <a:latin typeface="Arial"/>
                <a:ea typeface="Arial"/>
                <a:cs typeface="Arial"/>
                <a:sym typeface="Arial"/>
              </a:rPr>
              <a:t>The session will be recorded and all materials will be posted on the PAFC Effort Reporting webpage</a:t>
            </a:r>
            <a:endParaRPr/>
          </a:p>
          <a:p>
            <a:pPr indent="-285750" lvl="1" marL="742950" rtl="0" algn="l">
              <a:spcBef>
                <a:spcPts val="370"/>
              </a:spcBef>
              <a:spcAft>
                <a:spcPts val="0"/>
              </a:spcAft>
              <a:buClr>
                <a:srgbClr val="4B2E83"/>
              </a:buClr>
              <a:buSzPct val="100000"/>
              <a:buChar char="–"/>
            </a:pPr>
            <a:r>
              <a:rPr lang="en-US">
                <a:latin typeface="Arial"/>
                <a:ea typeface="Arial"/>
                <a:cs typeface="Arial"/>
                <a:sym typeface="Arial"/>
              </a:rPr>
              <a:t>Link: </a:t>
            </a:r>
            <a:r>
              <a:rPr lang="en-US" u="sng">
                <a:solidFill>
                  <a:schemeClr val="hlink"/>
                </a:solidFill>
                <a:latin typeface="Arial"/>
                <a:ea typeface="Arial"/>
                <a:cs typeface="Arial"/>
                <a:sym typeface="Arial"/>
                <a:hlinkClick r:id="rId4"/>
              </a:rPr>
              <a:t>https://finance.uw.edu/pafc/session_recordings</a:t>
            </a:r>
            <a:endParaRPr>
              <a:latin typeface="Arial"/>
              <a:ea typeface="Arial"/>
              <a:cs typeface="Arial"/>
              <a:sym typeface="Arial"/>
            </a:endParaRPr>
          </a:p>
          <a:p>
            <a:pPr indent="-168275" lvl="1" marL="742950" rtl="0" algn="l">
              <a:spcBef>
                <a:spcPts val="370"/>
              </a:spcBef>
              <a:spcAft>
                <a:spcPts val="0"/>
              </a:spcAft>
              <a:buClr>
                <a:srgbClr val="4B2E83"/>
              </a:buClr>
              <a:buSzPct val="100000"/>
              <a:buNone/>
            </a:pPr>
            <a:r>
              <a:t/>
            </a:r>
            <a:endParaRPr>
              <a:latin typeface="Arial"/>
              <a:ea typeface="Arial"/>
              <a:cs typeface="Arial"/>
              <a:sym typeface="Arial"/>
            </a:endParaRPr>
          </a:p>
          <a:p>
            <a:pPr indent="-201930" lvl="0" marL="342900" rtl="0" algn="l">
              <a:spcBef>
                <a:spcPts val="444"/>
              </a:spcBef>
              <a:spcAft>
                <a:spcPts val="0"/>
              </a:spcAft>
              <a:buClr>
                <a:srgbClr val="4B2E83"/>
              </a:buClr>
              <a:buSzPct val="100000"/>
              <a:buFont typeface="Merriweather Sans"/>
              <a:buNone/>
            </a:pPr>
            <a:r>
              <a:t/>
            </a:r>
            <a:endParaRPr>
              <a:latin typeface="Arial"/>
              <a:ea typeface="Arial"/>
              <a:cs typeface="Arial"/>
              <a:sym typeface="Arial"/>
            </a:endParaRPr>
          </a:p>
        </p:txBody>
      </p:sp>
      <p:sp>
        <p:nvSpPr>
          <p:cNvPr id="505" name="Google Shape;505;p93"/>
          <p:cNvSpPr txBox="1"/>
          <p:nvPr/>
        </p:nvSpPr>
        <p:spPr>
          <a:xfrm>
            <a:off x="671758" y="6301355"/>
            <a:ext cx="7229368" cy="330868"/>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US" sz="1200" u="none" cap="none" strike="noStrike">
                <a:solidFill>
                  <a:srgbClr val="4B2E83"/>
                </a:solidFill>
                <a:latin typeface="Arial"/>
                <a:ea typeface="Arial"/>
                <a:cs typeface="Arial"/>
                <a:sym typeface="Arial"/>
              </a:rPr>
              <a:t>MRAM – Matt Gardner - PAFC</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94"/>
          <p:cNvSpPr txBox="1"/>
          <p:nvPr>
            <p:ph type="title"/>
          </p:nvPr>
        </p:nvSpPr>
        <p:spPr>
          <a:xfrm>
            <a:off x="671757" y="371510"/>
            <a:ext cx="8184662" cy="991998"/>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3000"/>
              <a:buFont typeface="Arial"/>
              <a:buNone/>
            </a:pPr>
            <a:r>
              <a:rPr b="1" i="0" lang="en-US" sz="3000" u="none" cap="none" strike="noStrike">
                <a:solidFill>
                  <a:srgbClr val="4B2E83"/>
                </a:solidFill>
                <a:latin typeface="Arial"/>
                <a:ea typeface="Arial"/>
                <a:cs typeface="Arial"/>
                <a:sym typeface="Arial"/>
              </a:rPr>
              <a:t>PAFC Open Office Hour</a:t>
            </a:r>
            <a:endParaRPr/>
          </a:p>
        </p:txBody>
      </p:sp>
      <p:sp>
        <p:nvSpPr>
          <p:cNvPr id="511" name="Google Shape;511;p94"/>
          <p:cNvSpPr txBox="1"/>
          <p:nvPr>
            <p:ph idx="2" type="body"/>
          </p:nvPr>
        </p:nvSpPr>
        <p:spPr>
          <a:xfrm>
            <a:off x="659305" y="1736725"/>
            <a:ext cx="8196210" cy="4015497"/>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rgbClr val="4B2E83"/>
              </a:buClr>
              <a:buSzPts val="2400"/>
              <a:buFont typeface="Merriweather Sans"/>
              <a:buChar char="&gt;"/>
            </a:pPr>
            <a:r>
              <a:rPr lang="en-US">
                <a:latin typeface="Arial"/>
                <a:ea typeface="Arial"/>
                <a:cs typeface="Arial"/>
                <a:sym typeface="Arial"/>
              </a:rPr>
              <a:t>Every Friday at 10am to 11am</a:t>
            </a:r>
            <a:endParaRPr/>
          </a:p>
          <a:p>
            <a:pPr indent="-342900" lvl="0" marL="342900" rtl="0" algn="l">
              <a:spcBef>
                <a:spcPts val="480"/>
              </a:spcBef>
              <a:spcAft>
                <a:spcPts val="0"/>
              </a:spcAft>
              <a:buClr>
                <a:srgbClr val="4B2E83"/>
              </a:buClr>
              <a:buSzPts val="2400"/>
              <a:buFont typeface="Merriweather Sans"/>
              <a:buChar char="&gt;"/>
            </a:pPr>
            <a:r>
              <a:rPr lang="en-US">
                <a:latin typeface="Arial"/>
                <a:ea typeface="Arial"/>
                <a:cs typeface="Arial"/>
                <a:sym typeface="Arial"/>
              </a:rPr>
              <a:t>No set topic; we take all questions relating to ECC/effort reporting, and other post award fiscal compliance topics</a:t>
            </a:r>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0" lvl="0" marL="0" rtl="0" algn="l">
              <a:spcBef>
                <a:spcPts val="480"/>
              </a:spcBef>
              <a:spcAft>
                <a:spcPts val="0"/>
              </a:spcAft>
              <a:buClr>
                <a:srgbClr val="4B2E83"/>
              </a:buClr>
              <a:buSzPts val="2400"/>
              <a:buNone/>
            </a:pPr>
            <a:r>
              <a:rPr lang="en-US" u="sng">
                <a:solidFill>
                  <a:schemeClr val="hlink"/>
                </a:solidFill>
                <a:latin typeface="Arial"/>
                <a:ea typeface="Arial"/>
                <a:cs typeface="Arial"/>
                <a:sym typeface="Arial"/>
                <a:hlinkClick r:id="rId3"/>
              </a:rPr>
              <a:t>https://finance.uw.edu/pafc/effort-reporting/ecc-office-hours</a:t>
            </a:r>
            <a:endParaRPr>
              <a:latin typeface="Arial"/>
              <a:ea typeface="Arial"/>
              <a:cs typeface="Arial"/>
              <a:sym typeface="Arial"/>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158750" lvl="1" marL="742950" rtl="0" algn="l">
              <a:spcBef>
                <a:spcPts val="400"/>
              </a:spcBef>
              <a:spcAft>
                <a:spcPts val="0"/>
              </a:spcAft>
              <a:buClr>
                <a:srgbClr val="4B2E83"/>
              </a:buClr>
              <a:buSzPts val="2000"/>
              <a:buNone/>
            </a:pPr>
            <a:r>
              <a:t/>
            </a:r>
            <a:endParaRPr>
              <a:latin typeface="Arial"/>
              <a:ea typeface="Arial"/>
              <a:cs typeface="Arial"/>
              <a:sym typeface="Arial"/>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p:txBody>
      </p:sp>
      <p:sp>
        <p:nvSpPr>
          <p:cNvPr id="512" name="Google Shape;512;p94"/>
          <p:cNvSpPr txBox="1"/>
          <p:nvPr/>
        </p:nvSpPr>
        <p:spPr>
          <a:xfrm>
            <a:off x="671758" y="6301355"/>
            <a:ext cx="7229368" cy="330868"/>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US" sz="1200" u="none" cap="none" strike="noStrike">
                <a:solidFill>
                  <a:srgbClr val="4B2E83"/>
                </a:solidFill>
                <a:latin typeface="Arial"/>
                <a:ea typeface="Arial"/>
                <a:cs typeface="Arial"/>
                <a:sym typeface="Arial"/>
              </a:rPr>
              <a:t>MRAM – Matt Gardner - PAFC</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95"/>
          <p:cNvSpPr txBox="1"/>
          <p:nvPr>
            <p:ph type="title"/>
          </p:nvPr>
        </p:nvSpPr>
        <p:spPr>
          <a:xfrm>
            <a:off x="671757" y="371510"/>
            <a:ext cx="8184662" cy="991998"/>
          </a:xfrm>
          <a:prstGeom prst="rect">
            <a:avLst/>
          </a:prstGeom>
          <a:noFill/>
          <a:ln>
            <a:noFill/>
          </a:ln>
        </p:spPr>
        <p:txBody>
          <a:bodyPr anchorCtr="0" anchor="b" bIns="45700" lIns="91425" spcFirstLastPara="1" rIns="91425" wrap="square" tIns="45700">
            <a:normAutofit fontScale="90000"/>
          </a:bodyPr>
          <a:lstStyle/>
          <a:p>
            <a:pPr indent="0" lvl="0" marL="0" marR="0" rtl="0" algn="l">
              <a:lnSpc>
                <a:spcPct val="90000"/>
              </a:lnSpc>
              <a:spcBef>
                <a:spcPts val="0"/>
              </a:spcBef>
              <a:spcAft>
                <a:spcPts val="0"/>
              </a:spcAft>
              <a:buClr>
                <a:srgbClr val="4B2E83"/>
              </a:buClr>
              <a:buSzPct val="100000"/>
              <a:buFont typeface="Arial"/>
              <a:buNone/>
            </a:pPr>
            <a:r>
              <a:rPr b="1" i="0" lang="en-US" sz="3000" u="none" cap="none" strike="noStrike">
                <a:solidFill>
                  <a:srgbClr val="4B2E83"/>
                </a:solidFill>
                <a:latin typeface="Arial"/>
                <a:ea typeface="Arial"/>
                <a:cs typeface="Arial"/>
                <a:sym typeface="Arial"/>
              </a:rPr>
              <a:t>Cost Share – </a:t>
            </a:r>
            <a:endParaRPr/>
          </a:p>
          <a:p>
            <a:pPr indent="0" lvl="0" marL="0" marR="0" rtl="0" algn="l">
              <a:lnSpc>
                <a:spcPct val="90000"/>
              </a:lnSpc>
              <a:spcBef>
                <a:spcPts val="540"/>
              </a:spcBef>
              <a:spcAft>
                <a:spcPts val="0"/>
              </a:spcAft>
              <a:buClr>
                <a:srgbClr val="4B2E83"/>
              </a:buClr>
              <a:buSzPct val="100000"/>
              <a:buFont typeface="Arial"/>
              <a:buNone/>
            </a:pPr>
            <a:r>
              <a:rPr b="1" i="0" lang="en-US" sz="3000" u="none" cap="none" strike="noStrike">
                <a:solidFill>
                  <a:srgbClr val="4B2E83"/>
                </a:solidFill>
                <a:latin typeface="Arial"/>
                <a:ea typeface="Arial"/>
                <a:cs typeface="Arial"/>
                <a:sym typeface="Arial"/>
              </a:rPr>
              <a:t>Process Overview </a:t>
            </a:r>
            <a:endParaRPr/>
          </a:p>
        </p:txBody>
      </p:sp>
      <p:sp>
        <p:nvSpPr>
          <p:cNvPr id="518" name="Google Shape;518;p95"/>
          <p:cNvSpPr txBox="1"/>
          <p:nvPr>
            <p:ph idx="2" type="body"/>
          </p:nvPr>
        </p:nvSpPr>
        <p:spPr>
          <a:xfrm>
            <a:off x="659305" y="1736725"/>
            <a:ext cx="8196210" cy="4015497"/>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rtl="0" algn="l">
              <a:spcBef>
                <a:spcPts val="0"/>
              </a:spcBef>
              <a:spcAft>
                <a:spcPts val="0"/>
              </a:spcAft>
              <a:buClr>
                <a:srgbClr val="4B2E83"/>
              </a:buClr>
              <a:buSzPct val="100000"/>
              <a:buFont typeface="Merriweather Sans"/>
              <a:buChar char="&gt;"/>
            </a:pPr>
            <a:r>
              <a:rPr lang="en-US">
                <a:latin typeface="Arial"/>
                <a:ea typeface="Arial"/>
                <a:cs typeface="Arial"/>
                <a:sym typeface="Arial"/>
              </a:rPr>
              <a:t>All Cost Share must be documented in Workday under the </a:t>
            </a:r>
            <a:r>
              <a:rPr b="1" lang="en-US">
                <a:latin typeface="Arial"/>
                <a:ea typeface="Arial"/>
                <a:cs typeface="Arial"/>
                <a:sym typeface="Arial"/>
              </a:rPr>
              <a:t>Cost Share Grant Worktag</a:t>
            </a:r>
            <a:br>
              <a:rPr b="1" lang="en-US">
                <a:latin typeface="Arial"/>
                <a:ea typeface="Arial"/>
                <a:cs typeface="Arial"/>
                <a:sym typeface="Arial"/>
              </a:rPr>
            </a:br>
            <a:endParaRPr b="1">
              <a:latin typeface="Arial"/>
              <a:ea typeface="Arial"/>
              <a:cs typeface="Arial"/>
              <a:sym typeface="Arial"/>
            </a:endParaRPr>
          </a:p>
          <a:p>
            <a:pPr indent="-342900" lvl="0" marL="342900" rtl="0" algn="l">
              <a:spcBef>
                <a:spcPts val="444"/>
              </a:spcBef>
              <a:spcAft>
                <a:spcPts val="0"/>
              </a:spcAft>
              <a:buClr>
                <a:srgbClr val="4B2E83"/>
              </a:buClr>
              <a:buSzPct val="100000"/>
              <a:buFont typeface="Merriweather Sans"/>
              <a:buChar char="&gt;"/>
            </a:pPr>
            <a:r>
              <a:rPr lang="en-US">
                <a:latin typeface="Arial"/>
                <a:ea typeface="Arial"/>
                <a:cs typeface="Arial"/>
                <a:sym typeface="Arial"/>
              </a:rPr>
              <a:t>The setup process is facilitated via completion of the Cost Share Addendum by the Dept. </a:t>
            </a:r>
            <a:endParaRPr/>
          </a:p>
          <a:p>
            <a:pPr indent="-285750" lvl="1" marL="742950" rtl="0" algn="l">
              <a:spcBef>
                <a:spcPts val="370"/>
              </a:spcBef>
              <a:spcAft>
                <a:spcPts val="0"/>
              </a:spcAft>
              <a:buClr>
                <a:srgbClr val="4B2E83"/>
              </a:buClr>
              <a:buSzPct val="100000"/>
              <a:buChar char="–"/>
            </a:pPr>
            <a:r>
              <a:rPr lang="en-US">
                <a:latin typeface="Arial"/>
                <a:ea typeface="Arial"/>
                <a:cs typeface="Arial"/>
                <a:sym typeface="Arial"/>
              </a:rPr>
              <a:t>The Addendum requires information regarding which departmental funding sources will pay for the cost share contributions</a:t>
            </a:r>
            <a:br>
              <a:rPr lang="en-US">
                <a:latin typeface="Arial"/>
                <a:ea typeface="Arial"/>
                <a:cs typeface="Arial"/>
                <a:sym typeface="Arial"/>
              </a:rPr>
            </a:br>
            <a:endParaRPr>
              <a:latin typeface="Arial"/>
              <a:ea typeface="Arial"/>
              <a:cs typeface="Arial"/>
              <a:sym typeface="Arial"/>
            </a:endParaRPr>
          </a:p>
          <a:p>
            <a:pPr indent="-342900" lvl="0" marL="342900" rtl="0" algn="l">
              <a:spcBef>
                <a:spcPts val="444"/>
              </a:spcBef>
              <a:spcAft>
                <a:spcPts val="0"/>
              </a:spcAft>
              <a:buClr>
                <a:srgbClr val="4B2E83"/>
              </a:buClr>
              <a:buSzPct val="100000"/>
              <a:buFont typeface="Merriweather Sans"/>
              <a:buChar char="&gt;"/>
            </a:pPr>
            <a:r>
              <a:rPr lang="en-US">
                <a:latin typeface="Arial"/>
                <a:ea typeface="Arial"/>
                <a:cs typeface="Arial"/>
                <a:sym typeface="Arial"/>
              </a:rPr>
              <a:t>GCA sets up the Cost Share Grant Worktags in Workday according to the information provided on the Cost Share Addendum</a:t>
            </a:r>
            <a:endParaRPr/>
          </a:p>
          <a:p>
            <a:pPr indent="0" lvl="1" marL="457200" rtl="0" algn="l">
              <a:spcBef>
                <a:spcPts val="370"/>
              </a:spcBef>
              <a:spcAft>
                <a:spcPts val="0"/>
              </a:spcAft>
              <a:buClr>
                <a:srgbClr val="4B2E83"/>
              </a:buClr>
              <a:buSzPct val="100000"/>
              <a:buNone/>
            </a:pPr>
            <a:r>
              <a:t/>
            </a:r>
            <a:endParaRPr>
              <a:latin typeface="Arial"/>
              <a:ea typeface="Arial"/>
              <a:cs typeface="Arial"/>
              <a:sym typeface="Arial"/>
            </a:endParaRPr>
          </a:p>
          <a:p>
            <a:pPr indent="-201930" lvl="0" marL="342900" rtl="0" algn="l">
              <a:spcBef>
                <a:spcPts val="444"/>
              </a:spcBef>
              <a:spcAft>
                <a:spcPts val="0"/>
              </a:spcAft>
              <a:buClr>
                <a:srgbClr val="4B2E83"/>
              </a:buClr>
              <a:buSzPct val="100000"/>
              <a:buFont typeface="Merriweather Sans"/>
              <a:buNone/>
            </a:pPr>
            <a:r>
              <a:t/>
            </a:r>
            <a:endParaRPr>
              <a:latin typeface="Arial"/>
              <a:ea typeface="Arial"/>
              <a:cs typeface="Arial"/>
              <a:sym typeface="Arial"/>
            </a:endParaRPr>
          </a:p>
        </p:txBody>
      </p:sp>
      <p:sp>
        <p:nvSpPr>
          <p:cNvPr id="519" name="Google Shape;519;p95"/>
          <p:cNvSpPr txBox="1"/>
          <p:nvPr/>
        </p:nvSpPr>
        <p:spPr>
          <a:xfrm>
            <a:off x="671758" y="6301355"/>
            <a:ext cx="7229368" cy="330868"/>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US" sz="1200" u="none" cap="none" strike="noStrike">
                <a:solidFill>
                  <a:srgbClr val="4B2E83"/>
                </a:solidFill>
                <a:latin typeface="Arial"/>
                <a:ea typeface="Arial"/>
                <a:cs typeface="Arial"/>
                <a:sym typeface="Arial"/>
              </a:rPr>
              <a:t>MRAM – Matt Gardner - PAFC</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96"/>
          <p:cNvSpPr txBox="1"/>
          <p:nvPr>
            <p:ph type="title"/>
          </p:nvPr>
        </p:nvSpPr>
        <p:spPr>
          <a:xfrm>
            <a:off x="671757" y="371510"/>
            <a:ext cx="8184662" cy="991998"/>
          </a:xfrm>
          <a:prstGeom prst="rect">
            <a:avLst/>
          </a:prstGeom>
          <a:noFill/>
          <a:ln>
            <a:noFill/>
          </a:ln>
        </p:spPr>
        <p:txBody>
          <a:bodyPr anchorCtr="0" anchor="b" bIns="45700" lIns="91425" spcFirstLastPara="1" rIns="91425" wrap="square" tIns="45700">
            <a:normAutofit fontScale="90000"/>
          </a:bodyPr>
          <a:lstStyle/>
          <a:p>
            <a:pPr indent="0" lvl="0" marL="0" marR="0" rtl="0" algn="l">
              <a:lnSpc>
                <a:spcPct val="90000"/>
              </a:lnSpc>
              <a:spcBef>
                <a:spcPts val="0"/>
              </a:spcBef>
              <a:spcAft>
                <a:spcPts val="0"/>
              </a:spcAft>
              <a:buClr>
                <a:srgbClr val="4B2E83"/>
              </a:buClr>
              <a:buSzPct val="100000"/>
              <a:buFont typeface="Arial"/>
              <a:buNone/>
            </a:pPr>
            <a:r>
              <a:rPr b="1" i="0" lang="en-US" sz="3000" u="none" cap="none" strike="noStrike">
                <a:solidFill>
                  <a:srgbClr val="4B2E83"/>
                </a:solidFill>
                <a:latin typeface="Arial"/>
                <a:ea typeface="Arial"/>
                <a:cs typeface="Arial"/>
                <a:sym typeface="Arial"/>
              </a:rPr>
              <a:t>Cost Share – </a:t>
            </a:r>
            <a:endParaRPr/>
          </a:p>
          <a:p>
            <a:pPr indent="0" lvl="0" marL="0" marR="0" rtl="0" algn="l">
              <a:lnSpc>
                <a:spcPct val="90000"/>
              </a:lnSpc>
              <a:spcBef>
                <a:spcPts val="540"/>
              </a:spcBef>
              <a:spcAft>
                <a:spcPts val="0"/>
              </a:spcAft>
              <a:buClr>
                <a:srgbClr val="4B2E83"/>
              </a:buClr>
              <a:buSzPct val="100000"/>
              <a:buFont typeface="Arial"/>
              <a:buNone/>
            </a:pPr>
            <a:r>
              <a:rPr b="1" i="0" lang="en-US" sz="3000" u="none" cap="none" strike="noStrike">
                <a:solidFill>
                  <a:srgbClr val="4B2E83"/>
                </a:solidFill>
                <a:latin typeface="Arial"/>
                <a:ea typeface="Arial"/>
                <a:cs typeface="Arial"/>
                <a:sym typeface="Arial"/>
              </a:rPr>
              <a:t>Compliance Considerations </a:t>
            </a:r>
            <a:endParaRPr/>
          </a:p>
        </p:txBody>
      </p:sp>
      <p:sp>
        <p:nvSpPr>
          <p:cNvPr id="525" name="Google Shape;525;p96"/>
          <p:cNvSpPr txBox="1"/>
          <p:nvPr>
            <p:ph idx="2" type="body"/>
          </p:nvPr>
        </p:nvSpPr>
        <p:spPr>
          <a:xfrm>
            <a:off x="659305" y="1736725"/>
            <a:ext cx="8196210" cy="4015497"/>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rtl="0" algn="l">
              <a:spcBef>
                <a:spcPts val="0"/>
              </a:spcBef>
              <a:spcAft>
                <a:spcPts val="0"/>
              </a:spcAft>
              <a:buClr>
                <a:srgbClr val="4B2E83"/>
              </a:buClr>
              <a:buSzPct val="100000"/>
              <a:buFont typeface="Merriweather Sans"/>
              <a:buChar char="&gt;"/>
            </a:pPr>
            <a:r>
              <a:rPr lang="en-US">
                <a:latin typeface="Arial"/>
                <a:ea typeface="Arial"/>
                <a:cs typeface="Arial"/>
                <a:sym typeface="Arial"/>
              </a:rPr>
              <a:t>Cost Share is a binding term and condition of the Award, regardless of whether the commitment is Mandatory (sponsor required) or Voluntary (included by the PI in the proposal)</a:t>
            </a:r>
            <a:endParaRPr/>
          </a:p>
          <a:p>
            <a:pPr indent="-201930" lvl="0" marL="342900" rtl="0" algn="l">
              <a:spcBef>
                <a:spcPts val="444"/>
              </a:spcBef>
              <a:spcAft>
                <a:spcPts val="0"/>
              </a:spcAft>
              <a:buClr>
                <a:srgbClr val="4B2E83"/>
              </a:buClr>
              <a:buSzPct val="100000"/>
              <a:buFont typeface="Merriweather Sans"/>
              <a:buNone/>
            </a:pPr>
            <a:r>
              <a:t/>
            </a:r>
            <a:endParaRPr>
              <a:latin typeface="Arial"/>
              <a:ea typeface="Arial"/>
              <a:cs typeface="Arial"/>
              <a:sym typeface="Arial"/>
            </a:endParaRPr>
          </a:p>
          <a:p>
            <a:pPr indent="-342900" lvl="0" marL="342900" rtl="0" algn="l">
              <a:spcBef>
                <a:spcPts val="444"/>
              </a:spcBef>
              <a:spcAft>
                <a:spcPts val="0"/>
              </a:spcAft>
              <a:buClr>
                <a:srgbClr val="4B2E83"/>
              </a:buClr>
              <a:buSzPct val="100000"/>
              <a:buFont typeface="Merriweather Sans"/>
              <a:buChar char="&gt;"/>
            </a:pPr>
            <a:r>
              <a:rPr lang="en-US">
                <a:latin typeface="Arial"/>
                <a:ea typeface="Arial"/>
                <a:cs typeface="Arial"/>
                <a:sym typeface="Arial"/>
              </a:rPr>
              <a:t>All cost share commitments must be met by the end of the period of performance</a:t>
            </a:r>
            <a:endParaRPr/>
          </a:p>
          <a:p>
            <a:pPr indent="-285750" lvl="1" marL="742950" rtl="0" algn="l">
              <a:spcBef>
                <a:spcPts val="370"/>
              </a:spcBef>
              <a:spcAft>
                <a:spcPts val="0"/>
              </a:spcAft>
              <a:buClr>
                <a:srgbClr val="4B2E83"/>
              </a:buClr>
              <a:buSzPct val="100000"/>
              <a:buChar char="–"/>
            </a:pPr>
            <a:r>
              <a:rPr lang="en-US">
                <a:latin typeface="Arial"/>
                <a:ea typeface="Arial"/>
                <a:cs typeface="Arial"/>
                <a:sym typeface="Arial"/>
              </a:rPr>
              <a:t>Written sponsor approval is required to </a:t>
            </a:r>
            <a:r>
              <a:rPr lang="en-US" u="sng">
                <a:latin typeface="Arial"/>
                <a:ea typeface="Arial"/>
                <a:cs typeface="Arial"/>
                <a:sym typeface="Arial"/>
              </a:rPr>
              <a:t>reduce or remove</a:t>
            </a:r>
            <a:r>
              <a:rPr lang="en-US">
                <a:latin typeface="Arial"/>
                <a:ea typeface="Arial"/>
                <a:cs typeface="Arial"/>
                <a:sym typeface="Arial"/>
              </a:rPr>
              <a:t> a cost share commitment</a:t>
            </a:r>
            <a:endParaRPr/>
          </a:p>
          <a:p>
            <a:pPr indent="-201930" lvl="0" marL="342900" rtl="0" algn="l">
              <a:spcBef>
                <a:spcPts val="444"/>
              </a:spcBef>
              <a:spcAft>
                <a:spcPts val="0"/>
              </a:spcAft>
              <a:buClr>
                <a:srgbClr val="4B2E83"/>
              </a:buClr>
              <a:buSzPct val="100000"/>
              <a:buFont typeface="Merriweather Sans"/>
              <a:buNone/>
            </a:pPr>
            <a:r>
              <a:t/>
            </a:r>
            <a:endParaRPr>
              <a:latin typeface="Arial"/>
              <a:ea typeface="Arial"/>
              <a:cs typeface="Arial"/>
              <a:sym typeface="Arial"/>
            </a:endParaRPr>
          </a:p>
          <a:p>
            <a:pPr indent="-342900" lvl="0" marL="342900" rtl="0" algn="l">
              <a:spcBef>
                <a:spcPts val="444"/>
              </a:spcBef>
              <a:spcAft>
                <a:spcPts val="0"/>
              </a:spcAft>
              <a:buClr>
                <a:srgbClr val="4B2E83"/>
              </a:buClr>
              <a:buSzPct val="100000"/>
              <a:buFont typeface="Merriweather Sans"/>
              <a:buChar char="&gt;"/>
            </a:pPr>
            <a:r>
              <a:rPr lang="en-US">
                <a:latin typeface="Arial"/>
                <a:ea typeface="Arial"/>
                <a:cs typeface="Arial"/>
                <a:sym typeface="Arial"/>
              </a:rPr>
              <a:t>Know your sponsor’s requirements – reach out for help if you have questions </a:t>
            </a:r>
            <a:endParaRPr/>
          </a:p>
        </p:txBody>
      </p:sp>
      <p:sp>
        <p:nvSpPr>
          <p:cNvPr id="526" name="Google Shape;526;p96"/>
          <p:cNvSpPr txBox="1"/>
          <p:nvPr/>
        </p:nvSpPr>
        <p:spPr>
          <a:xfrm>
            <a:off x="671758" y="6301355"/>
            <a:ext cx="7229368" cy="330868"/>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US" sz="1200" u="none" cap="none" strike="noStrike">
                <a:solidFill>
                  <a:srgbClr val="4B2E83"/>
                </a:solidFill>
                <a:latin typeface="Arial"/>
                <a:ea typeface="Arial"/>
                <a:cs typeface="Arial"/>
                <a:sym typeface="Arial"/>
              </a:rPr>
              <a:t>MRAM – Matt Gardner - PAFC</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97"/>
          <p:cNvSpPr txBox="1"/>
          <p:nvPr>
            <p:ph type="title"/>
          </p:nvPr>
        </p:nvSpPr>
        <p:spPr>
          <a:xfrm>
            <a:off x="671757" y="371510"/>
            <a:ext cx="8184662" cy="991998"/>
          </a:xfrm>
          <a:prstGeom prst="rect">
            <a:avLst/>
          </a:prstGeom>
          <a:noFill/>
          <a:ln>
            <a:noFill/>
          </a:ln>
        </p:spPr>
        <p:txBody>
          <a:bodyPr anchorCtr="0" anchor="b" bIns="45700" lIns="91425" spcFirstLastPara="1" rIns="91425" wrap="square" tIns="45700">
            <a:normAutofit fontScale="90000"/>
          </a:bodyPr>
          <a:lstStyle/>
          <a:p>
            <a:pPr indent="0" lvl="0" marL="0" marR="0" rtl="0" algn="l">
              <a:lnSpc>
                <a:spcPct val="90000"/>
              </a:lnSpc>
              <a:spcBef>
                <a:spcPts val="0"/>
              </a:spcBef>
              <a:spcAft>
                <a:spcPts val="0"/>
              </a:spcAft>
              <a:buClr>
                <a:srgbClr val="4B2E83"/>
              </a:buClr>
              <a:buSzPct val="100000"/>
              <a:buFont typeface="Arial"/>
              <a:buNone/>
            </a:pPr>
            <a:r>
              <a:rPr b="1" i="0" lang="en-US" sz="3000" u="none" cap="none" strike="noStrike">
                <a:solidFill>
                  <a:srgbClr val="4B2E83"/>
                </a:solidFill>
                <a:latin typeface="Arial"/>
                <a:ea typeface="Arial"/>
                <a:cs typeface="Arial"/>
                <a:sym typeface="Arial"/>
              </a:rPr>
              <a:t>Cost Share – </a:t>
            </a:r>
            <a:endParaRPr/>
          </a:p>
          <a:p>
            <a:pPr indent="0" lvl="0" marL="0" marR="0" rtl="0" algn="l">
              <a:lnSpc>
                <a:spcPct val="90000"/>
              </a:lnSpc>
              <a:spcBef>
                <a:spcPts val="540"/>
              </a:spcBef>
              <a:spcAft>
                <a:spcPts val="0"/>
              </a:spcAft>
              <a:buClr>
                <a:srgbClr val="4B2E83"/>
              </a:buClr>
              <a:buSzPct val="100000"/>
              <a:buFont typeface="Arial"/>
              <a:buNone/>
            </a:pPr>
            <a:r>
              <a:rPr b="1" i="0" lang="en-US" sz="3000" u="none" cap="none" strike="noStrike">
                <a:solidFill>
                  <a:srgbClr val="4B2E83"/>
                </a:solidFill>
                <a:latin typeface="Arial"/>
                <a:ea typeface="Arial"/>
                <a:cs typeface="Arial"/>
                <a:sym typeface="Arial"/>
              </a:rPr>
              <a:t>Managing Cost Share Commitments</a:t>
            </a:r>
            <a:endParaRPr/>
          </a:p>
        </p:txBody>
      </p:sp>
      <p:sp>
        <p:nvSpPr>
          <p:cNvPr id="532" name="Google Shape;532;p97"/>
          <p:cNvSpPr txBox="1"/>
          <p:nvPr>
            <p:ph idx="2" type="body"/>
          </p:nvPr>
        </p:nvSpPr>
        <p:spPr>
          <a:xfrm>
            <a:off x="659305" y="1736725"/>
            <a:ext cx="8196210" cy="4015497"/>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0" algn="l">
              <a:spcBef>
                <a:spcPts val="0"/>
              </a:spcBef>
              <a:spcAft>
                <a:spcPts val="0"/>
              </a:spcAft>
              <a:buClr>
                <a:srgbClr val="4B2E83"/>
              </a:buClr>
              <a:buSzPct val="100000"/>
              <a:buFont typeface="Merriweather Sans"/>
              <a:buChar char="&gt;"/>
            </a:pPr>
            <a:r>
              <a:rPr lang="en-US">
                <a:latin typeface="Arial"/>
                <a:ea typeface="Arial"/>
                <a:cs typeface="Arial"/>
                <a:sym typeface="Arial"/>
              </a:rPr>
              <a:t>All cost share must be charged to the Cost Share Grant Worktag in Workday</a:t>
            </a:r>
            <a:endParaRPr/>
          </a:p>
          <a:p>
            <a:pPr indent="-201930" lvl="0" marL="342900" rtl="0" algn="l">
              <a:spcBef>
                <a:spcPts val="444"/>
              </a:spcBef>
              <a:spcAft>
                <a:spcPts val="0"/>
              </a:spcAft>
              <a:buClr>
                <a:srgbClr val="4B2E83"/>
              </a:buClr>
              <a:buSzPct val="100000"/>
              <a:buFont typeface="Merriweather Sans"/>
              <a:buNone/>
            </a:pPr>
            <a:r>
              <a:t/>
            </a:r>
            <a:endParaRPr>
              <a:latin typeface="Arial"/>
              <a:ea typeface="Arial"/>
              <a:cs typeface="Arial"/>
              <a:sym typeface="Arial"/>
            </a:endParaRPr>
          </a:p>
          <a:p>
            <a:pPr indent="-342900" lvl="0" marL="342900" rtl="0" algn="l">
              <a:spcBef>
                <a:spcPts val="444"/>
              </a:spcBef>
              <a:spcAft>
                <a:spcPts val="0"/>
              </a:spcAft>
              <a:buClr>
                <a:srgbClr val="4B2E83"/>
              </a:buClr>
              <a:buSzPct val="100000"/>
              <a:buFont typeface="Merriweather Sans"/>
              <a:buChar char="&gt;"/>
            </a:pPr>
            <a:r>
              <a:rPr lang="en-US">
                <a:latin typeface="Arial"/>
                <a:ea typeface="Arial"/>
                <a:cs typeface="Arial"/>
                <a:sym typeface="Arial"/>
              </a:rPr>
              <a:t>Run the r1234 report by the specific Cost Share Grant Worktag to review contributions and status</a:t>
            </a:r>
            <a:endParaRPr/>
          </a:p>
          <a:p>
            <a:pPr indent="-201930" lvl="0" marL="342900" rtl="0" algn="l">
              <a:spcBef>
                <a:spcPts val="444"/>
              </a:spcBef>
              <a:spcAft>
                <a:spcPts val="0"/>
              </a:spcAft>
              <a:buClr>
                <a:srgbClr val="4B2E83"/>
              </a:buClr>
              <a:buSzPct val="100000"/>
              <a:buFont typeface="Merriweather Sans"/>
              <a:buNone/>
            </a:pPr>
            <a:r>
              <a:t/>
            </a:r>
            <a:endParaRPr>
              <a:latin typeface="Arial"/>
              <a:ea typeface="Arial"/>
              <a:cs typeface="Arial"/>
              <a:sym typeface="Arial"/>
            </a:endParaRPr>
          </a:p>
          <a:p>
            <a:pPr indent="-342900" lvl="0" marL="342900" rtl="0" algn="l">
              <a:spcBef>
                <a:spcPts val="444"/>
              </a:spcBef>
              <a:spcAft>
                <a:spcPts val="0"/>
              </a:spcAft>
              <a:buClr>
                <a:srgbClr val="4B2E83"/>
              </a:buClr>
              <a:buSzPct val="100000"/>
              <a:buFont typeface="Merriweather Sans"/>
              <a:buChar char="&gt;"/>
            </a:pPr>
            <a:r>
              <a:rPr lang="en-US">
                <a:latin typeface="Arial"/>
                <a:ea typeface="Arial"/>
                <a:cs typeface="Arial"/>
                <a:sym typeface="Arial"/>
              </a:rPr>
              <a:t>Cost share is complex and requires a high administrative burden</a:t>
            </a:r>
            <a:endParaRPr/>
          </a:p>
          <a:p>
            <a:pPr indent="-285750" lvl="1" marL="742950" rtl="0" algn="l">
              <a:spcBef>
                <a:spcPts val="370"/>
              </a:spcBef>
              <a:spcAft>
                <a:spcPts val="0"/>
              </a:spcAft>
              <a:buClr>
                <a:srgbClr val="4B2E83"/>
              </a:buClr>
              <a:buSzPct val="100000"/>
              <a:buChar char="–"/>
            </a:pPr>
            <a:r>
              <a:rPr lang="en-US">
                <a:latin typeface="Arial"/>
                <a:ea typeface="Arial"/>
                <a:cs typeface="Arial"/>
                <a:sym typeface="Arial"/>
              </a:rPr>
              <a:t>Managing cost share in Workday is cumbersome and time consuming</a:t>
            </a:r>
            <a:endParaRPr/>
          </a:p>
          <a:p>
            <a:pPr indent="0" lvl="0" marL="0" rtl="0" algn="l">
              <a:spcBef>
                <a:spcPts val="444"/>
              </a:spcBef>
              <a:spcAft>
                <a:spcPts val="0"/>
              </a:spcAft>
              <a:buClr>
                <a:srgbClr val="4B2E83"/>
              </a:buClr>
              <a:buSzPct val="100000"/>
              <a:buNone/>
            </a:pPr>
            <a:r>
              <a:t/>
            </a:r>
            <a:endParaRPr>
              <a:latin typeface="Arial"/>
              <a:ea typeface="Arial"/>
              <a:cs typeface="Arial"/>
              <a:sym typeface="Arial"/>
            </a:endParaRPr>
          </a:p>
          <a:p>
            <a:pPr indent="-342900" lvl="0" marL="342900" rtl="0" algn="l">
              <a:spcBef>
                <a:spcPts val="444"/>
              </a:spcBef>
              <a:spcAft>
                <a:spcPts val="0"/>
              </a:spcAft>
              <a:buClr>
                <a:srgbClr val="4B2E83"/>
              </a:buClr>
              <a:buSzPct val="100000"/>
              <a:buFont typeface="Merriweather Sans"/>
              <a:buChar char="&gt;"/>
            </a:pPr>
            <a:r>
              <a:rPr lang="en-US">
                <a:latin typeface="Arial"/>
                <a:ea typeface="Arial"/>
                <a:cs typeface="Arial"/>
                <a:sym typeface="Arial"/>
              </a:rPr>
              <a:t>Do not wait until the end of the Award to review cost share commitments and contributions</a:t>
            </a:r>
            <a:endParaRPr/>
          </a:p>
        </p:txBody>
      </p:sp>
      <p:sp>
        <p:nvSpPr>
          <p:cNvPr id="533" name="Google Shape;533;p97"/>
          <p:cNvSpPr txBox="1"/>
          <p:nvPr/>
        </p:nvSpPr>
        <p:spPr>
          <a:xfrm>
            <a:off x="671758" y="6301355"/>
            <a:ext cx="7229368" cy="330868"/>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US" sz="1200" u="none" cap="none" strike="noStrike">
                <a:solidFill>
                  <a:srgbClr val="4B2E83"/>
                </a:solidFill>
                <a:latin typeface="Arial"/>
                <a:ea typeface="Arial"/>
                <a:cs typeface="Arial"/>
                <a:sym typeface="Arial"/>
              </a:rPr>
              <a:t>MRAM – Matt Gardner - PAFC</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98"/>
          <p:cNvSpPr txBox="1"/>
          <p:nvPr>
            <p:ph type="title"/>
          </p:nvPr>
        </p:nvSpPr>
        <p:spPr>
          <a:xfrm>
            <a:off x="671757" y="371510"/>
            <a:ext cx="8184662" cy="991998"/>
          </a:xfrm>
          <a:prstGeom prst="rect">
            <a:avLst/>
          </a:prstGeom>
          <a:noFill/>
          <a:ln>
            <a:noFill/>
          </a:ln>
        </p:spPr>
        <p:txBody>
          <a:bodyPr anchorCtr="0" anchor="b" bIns="45700" lIns="91425" spcFirstLastPara="1" rIns="91425" wrap="square" tIns="45700">
            <a:normAutofit fontScale="90000"/>
          </a:bodyPr>
          <a:lstStyle/>
          <a:p>
            <a:pPr indent="0" lvl="0" marL="0" marR="0" rtl="0" algn="l">
              <a:lnSpc>
                <a:spcPct val="90000"/>
              </a:lnSpc>
              <a:spcBef>
                <a:spcPts val="0"/>
              </a:spcBef>
              <a:spcAft>
                <a:spcPts val="0"/>
              </a:spcAft>
              <a:buClr>
                <a:srgbClr val="4B2E83"/>
              </a:buClr>
              <a:buSzPct val="100000"/>
              <a:buFont typeface="Arial"/>
              <a:buNone/>
            </a:pPr>
            <a:r>
              <a:rPr b="1" i="0" lang="en-US" sz="3000" u="none" cap="none" strike="noStrike">
                <a:solidFill>
                  <a:srgbClr val="4B2E83"/>
                </a:solidFill>
                <a:latin typeface="Arial"/>
                <a:ea typeface="Arial"/>
                <a:cs typeface="Arial"/>
                <a:sym typeface="Arial"/>
              </a:rPr>
              <a:t>Cost Share – </a:t>
            </a:r>
            <a:endParaRPr/>
          </a:p>
          <a:p>
            <a:pPr indent="0" lvl="0" marL="0" marR="0" rtl="0" algn="l">
              <a:lnSpc>
                <a:spcPct val="90000"/>
              </a:lnSpc>
              <a:spcBef>
                <a:spcPts val="540"/>
              </a:spcBef>
              <a:spcAft>
                <a:spcPts val="0"/>
              </a:spcAft>
              <a:buClr>
                <a:srgbClr val="4B2E83"/>
              </a:buClr>
              <a:buSzPct val="100000"/>
              <a:buFont typeface="Arial"/>
              <a:buNone/>
            </a:pPr>
            <a:r>
              <a:rPr b="1" i="0" lang="en-US" sz="3000" u="none" cap="none" strike="noStrike">
                <a:solidFill>
                  <a:srgbClr val="4B2E83"/>
                </a:solidFill>
                <a:latin typeface="Arial"/>
                <a:ea typeface="Arial"/>
                <a:cs typeface="Arial"/>
                <a:sym typeface="Arial"/>
              </a:rPr>
              <a:t>Training/Resources Available</a:t>
            </a:r>
            <a:endParaRPr/>
          </a:p>
        </p:txBody>
      </p:sp>
      <p:sp>
        <p:nvSpPr>
          <p:cNvPr id="539" name="Google Shape;539;p98"/>
          <p:cNvSpPr txBox="1"/>
          <p:nvPr>
            <p:ph idx="2" type="body"/>
          </p:nvPr>
        </p:nvSpPr>
        <p:spPr>
          <a:xfrm>
            <a:off x="659305" y="1736725"/>
            <a:ext cx="8196210" cy="4015497"/>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rtl="0" algn="l">
              <a:spcBef>
                <a:spcPts val="0"/>
              </a:spcBef>
              <a:spcAft>
                <a:spcPts val="0"/>
              </a:spcAft>
              <a:buClr>
                <a:srgbClr val="4B2E83"/>
              </a:buClr>
              <a:buSzPct val="100000"/>
              <a:buFont typeface="Merriweather Sans"/>
              <a:buChar char="&gt;"/>
            </a:pPr>
            <a:r>
              <a:rPr lang="en-US">
                <a:latin typeface="Arial"/>
                <a:ea typeface="Arial"/>
                <a:cs typeface="Arial"/>
                <a:sym typeface="Arial"/>
              </a:rPr>
              <a:t>Understanding Cost Share at the UW: When is it really cost share? (eLearning)</a:t>
            </a:r>
            <a:endParaRPr/>
          </a:p>
          <a:p>
            <a:pPr indent="-285750" lvl="1" marL="742950" rtl="0" algn="l">
              <a:spcBef>
                <a:spcPts val="370"/>
              </a:spcBef>
              <a:spcAft>
                <a:spcPts val="0"/>
              </a:spcAft>
              <a:buClr>
                <a:srgbClr val="4B2E83"/>
              </a:buClr>
              <a:buSzPct val="100000"/>
              <a:buChar char="–"/>
            </a:pPr>
            <a:r>
              <a:rPr lang="en-US" u="sng">
                <a:solidFill>
                  <a:schemeClr val="hlink"/>
                </a:solidFill>
                <a:latin typeface="Arial"/>
                <a:ea typeface="Arial"/>
                <a:cs typeface="Arial"/>
                <a:sym typeface="Arial"/>
                <a:hlinkClick r:id="rId3"/>
              </a:rPr>
              <a:t>https://www.washington.edu/research/research-administration-learning/introduction-to-cost-share-at-the-uw-when-is-it-really-cost-share/</a:t>
            </a:r>
            <a:endParaRPr/>
          </a:p>
          <a:p>
            <a:pPr indent="-201930" lvl="0" marL="342900" rtl="0" algn="l">
              <a:spcBef>
                <a:spcPts val="444"/>
              </a:spcBef>
              <a:spcAft>
                <a:spcPts val="0"/>
              </a:spcAft>
              <a:buClr>
                <a:srgbClr val="4B2E83"/>
              </a:buClr>
              <a:buSzPct val="100000"/>
              <a:buFont typeface="Merriweather Sans"/>
              <a:buNone/>
            </a:pPr>
            <a:r>
              <a:t/>
            </a:r>
            <a:endParaRPr>
              <a:latin typeface="Arial"/>
              <a:ea typeface="Arial"/>
              <a:cs typeface="Arial"/>
              <a:sym typeface="Arial"/>
            </a:endParaRPr>
          </a:p>
          <a:p>
            <a:pPr indent="-342900" lvl="0" marL="342900" rtl="0" algn="l">
              <a:spcBef>
                <a:spcPts val="444"/>
              </a:spcBef>
              <a:spcAft>
                <a:spcPts val="0"/>
              </a:spcAft>
              <a:buClr>
                <a:srgbClr val="4B2E83"/>
              </a:buClr>
              <a:buSzPct val="100000"/>
              <a:buFont typeface="Merriweather Sans"/>
              <a:buChar char="&gt;"/>
            </a:pPr>
            <a:r>
              <a:rPr lang="en-US">
                <a:latin typeface="Arial"/>
                <a:ea typeface="Arial"/>
                <a:cs typeface="Arial"/>
                <a:sym typeface="Arial"/>
              </a:rPr>
              <a:t>Managing Cost Share at the UW (Live/Zoom)</a:t>
            </a:r>
            <a:endParaRPr/>
          </a:p>
          <a:p>
            <a:pPr indent="-285750" lvl="1" marL="742950" rtl="0" algn="l">
              <a:spcBef>
                <a:spcPts val="370"/>
              </a:spcBef>
              <a:spcAft>
                <a:spcPts val="0"/>
              </a:spcAft>
              <a:buClr>
                <a:srgbClr val="4B2E83"/>
              </a:buClr>
              <a:buSzPct val="100000"/>
              <a:buChar char="–"/>
            </a:pPr>
            <a:r>
              <a:rPr lang="en-US" u="sng">
                <a:solidFill>
                  <a:schemeClr val="hlink"/>
                </a:solidFill>
                <a:latin typeface="Arial"/>
                <a:ea typeface="Arial"/>
                <a:cs typeface="Arial"/>
                <a:sym typeface="Arial"/>
                <a:hlinkClick r:id="rId4"/>
              </a:rPr>
              <a:t>https://www.washington.edu/research/research-administration-learning/managing-cost-share-at-the-uw/</a:t>
            </a:r>
            <a:endParaRPr>
              <a:latin typeface="Arial"/>
              <a:ea typeface="Arial"/>
              <a:cs typeface="Arial"/>
              <a:sym typeface="Arial"/>
            </a:endParaRPr>
          </a:p>
          <a:p>
            <a:pPr indent="-168275" lvl="1" marL="742950" rtl="0" algn="l">
              <a:spcBef>
                <a:spcPts val="370"/>
              </a:spcBef>
              <a:spcAft>
                <a:spcPts val="0"/>
              </a:spcAft>
              <a:buClr>
                <a:srgbClr val="4B2E83"/>
              </a:buClr>
              <a:buSzPct val="100000"/>
              <a:buNone/>
            </a:pPr>
            <a:r>
              <a:t/>
            </a:r>
            <a:endParaRPr>
              <a:latin typeface="Arial"/>
              <a:ea typeface="Arial"/>
              <a:cs typeface="Arial"/>
              <a:sym typeface="Arial"/>
            </a:endParaRPr>
          </a:p>
          <a:p>
            <a:pPr indent="-342900" lvl="0" marL="342900" rtl="0" algn="l">
              <a:spcBef>
                <a:spcPts val="444"/>
              </a:spcBef>
              <a:spcAft>
                <a:spcPts val="0"/>
              </a:spcAft>
              <a:buClr>
                <a:srgbClr val="4B2E83"/>
              </a:buClr>
              <a:buSzPct val="100000"/>
              <a:buFont typeface="Merriweather Sans"/>
              <a:buChar char="&gt;"/>
            </a:pPr>
            <a:r>
              <a:rPr lang="en-US">
                <a:latin typeface="Arial"/>
                <a:ea typeface="Arial"/>
                <a:cs typeface="Arial"/>
                <a:sym typeface="Arial"/>
              </a:rPr>
              <a:t>GCA Webpage</a:t>
            </a:r>
            <a:endParaRPr/>
          </a:p>
          <a:p>
            <a:pPr indent="-285750" lvl="1" marL="742950" rtl="0" algn="l">
              <a:spcBef>
                <a:spcPts val="370"/>
              </a:spcBef>
              <a:spcAft>
                <a:spcPts val="0"/>
              </a:spcAft>
              <a:buClr>
                <a:srgbClr val="4B2E83"/>
              </a:buClr>
              <a:buSzPct val="100000"/>
              <a:buChar char="–"/>
            </a:pPr>
            <a:r>
              <a:rPr lang="en-US" u="sng">
                <a:solidFill>
                  <a:schemeClr val="hlink"/>
                </a:solidFill>
                <a:latin typeface="Arial"/>
                <a:ea typeface="Arial"/>
                <a:cs typeface="Arial"/>
                <a:sym typeface="Arial"/>
                <a:hlinkClick r:id="rId5"/>
              </a:rPr>
              <a:t>https://finance.uw.edu/gca/award-lifecycle/cost-share</a:t>
            </a:r>
            <a:endParaRPr>
              <a:latin typeface="Arial"/>
              <a:ea typeface="Arial"/>
              <a:cs typeface="Arial"/>
              <a:sym typeface="Arial"/>
            </a:endParaRPr>
          </a:p>
          <a:p>
            <a:pPr indent="-168275" lvl="1" marL="742950" rtl="0" algn="l">
              <a:spcBef>
                <a:spcPts val="370"/>
              </a:spcBef>
              <a:spcAft>
                <a:spcPts val="0"/>
              </a:spcAft>
              <a:buClr>
                <a:srgbClr val="4B2E83"/>
              </a:buClr>
              <a:buSzPct val="100000"/>
              <a:buNone/>
            </a:pPr>
            <a:r>
              <a:t/>
            </a:r>
            <a:endParaRPr>
              <a:latin typeface="Arial"/>
              <a:ea typeface="Arial"/>
              <a:cs typeface="Arial"/>
              <a:sym typeface="Arial"/>
            </a:endParaRPr>
          </a:p>
        </p:txBody>
      </p:sp>
      <p:sp>
        <p:nvSpPr>
          <p:cNvPr id="540" name="Google Shape;540;p98"/>
          <p:cNvSpPr txBox="1"/>
          <p:nvPr/>
        </p:nvSpPr>
        <p:spPr>
          <a:xfrm>
            <a:off x="671758" y="6301355"/>
            <a:ext cx="7229368" cy="330868"/>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US" sz="1200" u="none" cap="none" strike="noStrike">
                <a:solidFill>
                  <a:srgbClr val="4B2E83"/>
                </a:solidFill>
                <a:latin typeface="Arial"/>
                <a:ea typeface="Arial"/>
                <a:cs typeface="Arial"/>
                <a:sym typeface="Arial"/>
              </a:rPr>
              <a:t>MRAM – Matt Gardner - PAFC</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99"/>
          <p:cNvSpPr txBox="1"/>
          <p:nvPr>
            <p:ph type="title"/>
          </p:nvPr>
        </p:nvSpPr>
        <p:spPr>
          <a:xfrm>
            <a:off x="671757" y="371510"/>
            <a:ext cx="8184662" cy="991998"/>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4000"/>
              <a:buFont typeface="Arial"/>
              <a:buNone/>
            </a:pPr>
            <a:r>
              <a:rPr b="1" i="0" lang="en-US" sz="4000" u="none" cap="none" strike="noStrike">
                <a:solidFill>
                  <a:srgbClr val="4B2E83"/>
                </a:solidFill>
                <a:latin typeface="Arial"/>
                <a:ea typeface="Arial"/>
                <a:cs typeface="Arial"/>
                <a:sym typeface="Arial"/>
              </a:rPr>
              <a:t>Questions</a:t>
            </a:r>
            <a:endParaRPr/>
          </a:p>
        </p:txBody>
      </p:sp>
      <p:sp>
        <p:nvSpPr>
          <p:cNvPr id="546" name="Google Shape;546;p99"/>
          <p:cNvSpPr txBox="1"/>
          <p:nvPr>
            <p:ph idx="2" type="body"/>
          </p:nvPr>
        </p:nvSpPr>
        <p:spPr>
          <a:xfrm>
            <a:off x="659305" y="1736725"/>
            <a:ext cx="8196210" cy="4015497"/>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rgbClr val="4B2E83"/>
              </a:buClr>
              <a:buSzPts val="2400"/>
              <a:buChar char="&gt;"/>
            </a:pPr>
            <a:r>
              <a:rPr lang="en-US">
                <a:latin typeface="Arial"/>
                <a:ea typeface="Arial"/>
                <a:cs typeface="Arial"/>
                <a:sym typeface="Arial"/>
              </a:rPr>
              <a:t>Post Award Fiscal Compliance (PAFC)</a:t>
            </a:r>
            <a:endParaRPr/>
          </a:p>
          <a:p>
            <a:pPr indent="-285750" lvl="1" marL="742950" rtl="0" algn="l">
              <a:spcBef>
                <a:spcPts val="400"/>
              </a:spcBef>
              <a:spcAft>
                <a:spcPts val="0"/>
              </a:spcAft>
              <a:buClr>
                <a:srgbClr val="4B2E83"/>
              </a:buClr>
              <a:buSzPts val="2000"/>
              <a:buChar char="–"/>
            </a:pPr>
            <a:r>
              <a:rPr lang="en-US" u="sng">
                <a:solidFill>
                  <a:schemeClr val="hlink"/>
                </a:solidFill>
                <a:latin typeface="Arial"/>
                <a:ea typeface="Arial"/>
                <a:cs typeface="Arial"/>
                <a:sym typeface="Arial"/>
                <a:hlinkClick r:id="rId3"/>
              </a:rPr>
              <a:t>effortreporting@uw.edu </a:t>
            </a:r>
            <a:r>
              <a:rPr lang="en-US">
                <a:latin typeface="Arial"/>
                <a:ea typeface="Arial"/>
                <a:cs typeface="Arial"/>
                <a:sym typeface="Arial"/>
              </a:rPr>
              <a:t>(Effort questions)</a:t>
            </a:r>
            <a:endParaRPr u="sng">
              <a:solidFill>
                <a:schemeClr val="hlink"/>
              </a:solidFill>
              <a:latin typeface="Arial"/>
              <a:ea typeface="Arial"/>
              <a:cs typeface="Arial"/>
              <a:sym typeface="Arial"/>
              <a:hlinkClick r:id="rId4"/>
            </a:endParaRPr>
          </a:p>
          <a:p>
            <a:pPr indent="-285750" lvl="1" marL="742950" rtl="0" algn="l">
              <a:spcBef>
                <a:spcPts val="400"/>
              </a:spcBef>
              <a:spcAft>
                <a:spcPts val="0"/>
              </a:spcAft>
              <a:buClr>
                <a:srgbClr val="4B2E83"/>
              </a:buClr>
              <a:buSzPts val="2000"/>
              <a:buChar char="–"/>
            </a:pPr>
            <a:r>
              <a:rPr lang="en-US" u="sng">
                <a:solidFill>
                  <a:schemeClr val="hlink"/>
                </a:solidFill>
                <a:latin typeface="Arial"/>
                <a:ea typeface="Arial"/>
                <a:cs typeface="Arial"/>
                <a:sym typeface="Arial"/>
                <a:hlinkClick r:id="rId5"/>
              </a:rPr>
              <a:t>gcafco@uw.edu</a:t>
            </a:r>
            <a:r>
              <a:rPr lang="en-US">
                <a:latin typeface="Arial"/>
                <a:ea typeface="Arial"/>
                <a:cs typeface="Arial"/>
                <a:sym typeface="Arial"/>
              </a:rPr>
              <a:t> (All other compliance questions)</a:t>
            </a:r>
            <a:endParaRPr/>
          </a:p>
          <a:p>
            <a:pPr indent="-285750" lvl="1" marL="742950" rtl="0" algn="l">
              <a:spcBef>
                <a:spcPts val="400"/>
              </a:spcBef>
              <a:spcAft>
                <a:spcPts val="0"/>
              </a:spcAft>
              <a:buClr>
                <a:srgbClr val="4B2E83"/>
              </a:buClr>
              <a:buSzPts val="2000"/>
              <a:buChar char="–"/>
            </a:pPr>
            <a:r>
              <a:rPr lang="en-US" u="sng">
                <a:solidFill>
                  <a:schemeClr val="hlink"/>
                </a:solidFill>
                <a:latin typeface="Arial"/>
                <a:ea typeface="Arial"/>
                <a:cs typeface="Arial"/>
                <a:sym typeface="Arial"/>
                <a:hlinkClick r:id="rId6"/>
              </a:rPr>
              <a:t>https://finance.uw.edu/pafc/</a:t>
            </a:r>
            <a:endParaRPr>
              <a:latin typeface="Arial"/>
              <a:ea typeface="Arial"/>
              <a:cs typeface="Arial"/>
              <a:sym typeface="Arial"/>
            </a:endParaRPr>
          </a:p>
          <a:p>
            <a:pPr indent="0" lvl="1" marL="457200" rtl="0" algn="l">
              <a:spcBef>
                <a:spcPts val="400"/>
              </a:spcBef>
              <a:spcAft>
                <a:spcPts val="0"/>
              </a:spcAft>
              <a:buClr>
                <a:srgbClr val="4B2E83"/>
              </a:buClr>
              <a:buSzPts val="2000"/>
              <a:buNone/>
            </a:pPr>
            <a:r>
              <a:t/>
            </a:r>
            <a:endParaRPr>
              <a:latin typeface="Arial"/>
              <a:ea typeface="Arial"/>
              <a:cs typeface="Arial"/>
              <a:sym typeface="Arial"/>
            </a:endParaRPr>
          </a:p>
          <a:p>
            <a:pPr indent="-342900" lvl="0" marL="342900" rtl="0" algn="l">
              <a:spcBef>
                <a:spcPts val="480"/>
              </a:spcBef>
              <a:spcAft>
                <a:spcPts val="0"/>
              </a:spcAft>
              <a:buClr>
                <a:srgbClr val="4B2E83"/>
              </a:buClr>
              <a:buSzPts val="2400"/>
              <a:buChar char="&gt;"/>
            </a:pPr>
            <a:r>
              <a:rPr lang="en-US">
                <a:latin typeface="Arial"/>
                <a:ea typeface="Arial"/>
                <a:cs typeface="Arial"/>
                <a:sym typeface="Arial"/>
              </a:rPr>
              <a:t>Matt Gardner</a:t>
            </a:r>
            <a:endParaRPr/>
          </a:p>
          <a:p>
            <a:pPr indent="-285750" lvl="1" marL="742950" rtl="0" algn="l">
              <a:spcBef>
                <a:spcPts val="400"/>
              </a:spcBef>
              <a:spcAft>
                <a:spcPts val="0"/>
              </a:spcAft>
              <a:buClr>
                <a:srgbClr val="4B2E83"/>
              </a:buClr>
              <a:buSzPts val="2000"/>
              <a:buChar char="–"/>
            </a:pPr>
            <a:r>
              <a:rPr lang="en-US" u="sng">
                <a:solidFill>
                  <a:schemeClr val="hlink"/>
                </a:solidFill>
                <a:latin typeface="Arial"/>
                <a:ea typeface="Arial"/>
                <a:cs typeface="Arial"/>
                <a:sym typeface="Arial"/>
                <a:hlinkClick r:id="rId7"/>
              </a:rPr>
              <a:t>mgard4@uw.edu</a:t>
            </a:r>
            <a:br>
              <a:rPr lang="en-US">
                <a:latin typeface="Arial"/>
                <a:ea typeface="Arial"/>
                <a:cs typeface="Arial"/>
                <a:sym typeface="Arial"/>
              </a:rPr>
            </a:br>
            <a:endParaRPr sz="1200">
              <a:latin typeface="Arial"/>
              <a:ea typeface="Arial"/>
              <a:cs typeface="Arial"/>
              <a:sym typeface="Arial"/>
            </a:endParaRPr>
          </a:p>
          <a:p>
            <a:pPr indent="-342900" lvl="0" marL="342900" rtl="0" algn="l">
              <a:spcBef>
                <a:spcPts val="480"/>
              </a:spcBef>
              <a:spcAft>
                <a:spcPts val="0"/>
              </a:spcAft>
              <a:buClr>
                <a:srgbClr val="4B2E83"/>
              </a:buClr>
              <a:buSzPts val="2400"/>
              <a:buFont typeface="Merriweather Sans"/>
              <a:buChar char="&gt;"/>
            </a:pPr>
            <a:r>
              <a:rPr lang="en-US">
                <a:latin typeface="Arial"/>
                <a:ea typeface="Arial"/>
                <a:cs typeface="Arial"/>
                <a:sym typeface="Arial"/>
              </a:rPr>
              <a:t>David Parks, Effort Compliance Analyst</a:t>
            </a:r>
            <a:endParaRPr/>
          </a:p>
          <a:p>
            <a:pPr indent="-285750" lvl="1" marL="742950" rtl="0" algn="l">
              <a:spcBef>
                <a:spcPts val="400"/>
              </a:spcBef>
              <a:spcAft>
                <a:spcPts val="0"/>
              </a:spcAft>
              <a:buClr>
                <a:srgbClr val="4B2E83"/>
              </a:buClr>
              <a:buSzPts val="2000"/>
              <a:buChar char="–"/>
            </a:pPr>
            <a:r>
              <a:rPr lang="en-US" u="sng">
                <a:solidFill>
                  <a:schemeClr val="hlink"/>
                </a:solidFill>
                <a:latin typeface="Arial"/>
                <a:ea typeface="Arial"/>
                <a:cs typeface="Arial"/>
                <a:sym typeface="Arial"/>
                <a:hlinkClick r:id="rId8"/>
              </a:rPr>
              <a:t>parksd2@uw.edu</a:t>
            </a:r>
            <a:endParaRPr>
              <a:latin typeface="Arial"/>
              <a:ea typeface="Arial"/>
              <a:cs typeface="Arial"/>
              <a:sym typeface="Arial"/>
            </a:endParaRPr>
          </a:p>
          <a:p>
            <a:pPr indent="0" lvl="1" marL="457200" rtl="0" algn="l">
              <a:spcBef>
                <a:spcPts val="400"/>
              </a:spcBef>
              <a:spcAft>
                <a:spcPts val="0"/>
              </a:spcAft>
              <a:buClr>
                <a:srgbClr val="4B2E83"/>
              </a:buClr>
              <a:buSzPts val="2000"/>
              <a:buNone/>
            </a:pPr>
            <a:r>
              <a:t/>
            </a:r>
            <a:endParaRPr>
              <a:latin typeface="Arial"/>
              <a:ea typeface="Arial"/>
              <a:cs typeface="Arial"/>
              <a:sym typeface="Arial"/>
            </a:endParaRPr>
          </a:p>
          <a:p>
            <a:pPr indent="-190500" lvl="0" marL="342900" rtl="0" algn="l">
              <a:spcBef>
                <a:spcPts val="480"/>
              </a:spcBef>
              <a:spcAft>
                <a:spcPts val="0"/>
              </a:spcAft>
              <a:buClr>
                <a:srgbClr val="4B2E83"/>
              </a:buClr>
              <a:buSzPts val="2400"/>
              <a:buNone/>
            </a:pPr>
            <a:r>
              <a:t/>
            </a:r>
            <a:endParaRPr>
              <a:latin typeface="Arial"/>
              <a:ea typeface="Arial"/>
              <a:cs typeface="Arial"/>
              <a:sym typeface="Arial"/>
            </a:endParaRPr>
          </a:p>
        </p:txBody>
      </p:sp>
      <p:sp>
        <p:nvSpPr>
          <p:cNvPr id="547" name="Google Shape;547;p99"/>
          <p:cNvSpPr txBox="1"/>
          <p:nvPr/>
        </p:nvSpPr>
        <p:spPr>
          <a:xfrm>
            <a:off x="671758" y="6301355"/>
            <a:ext cx="7229368" cy="330868"/>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US" sz="1200" u="none" cap="none" strike="noStrike">
                <a:solidFill>
                  <a:srgbClr val="4B2E83"/>
                </a:solidFill>
                <a:latin typeface="Arial"/>
                <a:ea typeface="Arial"/>
                <a:cs typeface="Arial"/>
                <a:sym typeface="Arial"/>
              </a:rPr>
              <a:t>MRAM – Matt Gardner – PAFC</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100"/>
          <p:cNvSpPr txBox="1"/>
          <p:nvPr>
            <p:ph type="title"/>
          </p:nvPr>
        </p:nvSpPr>
        <p:spPr>
          <a:xfrm>
            <a:off x="692029" y="1640263"/>
            <a:ext cx="6972300" cy="1593130"/>
          </a:xfrm>
          <a:prstGeom prst="rect">
            <a:avLst/>
          </a:prstGeom>
          <a:noFill/>
          <a:ln>
            <a:noFill/>
          </a:ln>
        </p:spPr>
        <p:txBody>
          <a:bodyPr anchorCtr="0" anchor="b" bIns="45700" lIns="91425" spcFirstLastPara="1" rIns="91425" wrap="square" tIns="45700">
            <a:normAutofit fontScale="92500"/>
          </a:bodyPr>
          <a:lstStyle/>
          <a:p>
            <a:pPr indent="0" lvl="0" marL="0" marR="0" rtl="0" algn="l">
              <a:lnSpc>
                <a:spcPct val="100000"/>
              </a:lnSpc>
              <a:spcBef>
                <a:spcPts val="0"/>
              </a:spcBef>
              <a:spcAft>
                <a:spcPts val="0"/>
              </a:spcAft>
              <a:buClr>
                <a:schemeClr val="accent3"/>
              </a:buClr>
              <a:buSzPct val="100000"/>
              <a:buFont typeface="Arial"/>
              <a:buNone/>
            </a:pPr>
            <a:r>
              <a:rPr b="0" i="0" lang="en-US" sz="5000" u="none" cap="none" strike="noStrike">
                <a:solidFill>
                  <a:schemeClr val="accent3"/>
                </a:solidFill>
                <a:latin typeface="Arial"/>
                <a:ea typeface="Arial"/>
                <a:cs typeface="Arial"/>
                <a:sym typeface="Arial"/>
              </a:rPr>
              <a:t>Federal Sponsor updates (NSF, NASA, NIH)</a:t>
            </a:r>
            <a:endParaRPr/>
          </a:p>
        </p:txBody>
      </p:sp>
      <p:sp>
        <p:nvSpPr>
          <p:cNvPr id="553" name="Google Shape;553;p100"/>
          <p:cNvSpPr txBox="1"/>
          <p:nvPr/>
        </p:nvSpPr>
        <p:spPr>
          <a:xfrm>
            <a:off x="692029" y="4308049"/>
            <a:ext cx="6656731" cy="1812601"/>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FFFFFF"/>
              </a:buClr>
              <a:buSzPts val="2000"/>
              <a:buFont typeface="Arial"/>
              <a:buNone/>
            </a:pPr>
            <a:r>
              <a:rPr b="0" i="0" lang="en-US" sz="2000" u="none" cap="none" strike="noStrike">
                <a:solidFill>
                  <a:srgbClr val="FFFFFF"/>
                </a:solidFill>
                <a:latin typeface="Arial"/>
                <a:ea typeface="Arial"/>
                <a:cs typeface="Arial"/>
                <a:sym typeface="Arial"/>
              </a:rPr>
              <a:t>MRAM</a:t>
            </a:r>
            <a:endParaRPr/>
          </a:p>
          <a:p>
            <a:pPr indent="0" lvl="0" marL="0" marR="0" rtl="0" algn="l">
              <a:lnSpc>
                <a:spcPct val="150000"/>
              </a:lnSpc>
              <a:spcBef>
                <a:spcPts val="320"/>
              </a:spcBef>
              <a:spcAft>
                <a:spcPts val="0"/>
              </a:spcAft>
              <a:buClr>
                <a:srgbClr val="FFFFFF"/>
              </a:buClr>
              <a:buSzPts val="1600"/>
              <a:buFont typeface="Arial"/>
              <a:buNone/>
            </a:pPr>
            <a:r>
              <a:rPr b="0" i="0" lang="en-US" sz="1600" u="none" cap="none" strike="noStrike">
                <a:solidFill>
                  <a:srgbClr val="FFFFFF"/>
                </a:solidFill>
                <a:latin typeface="Arial"/>
                <a:ea typeface="Arial"/>
                <a:cs typeface="Arial"/>
                <a:sym typeface="Arial"/>
              </a:rPr>
              <a:t>May 2025</a:t>
            </a:r>
            <a:endParaRPr/>
          </a:p>
          <a:p>
            <a:pPr indent="0" lvl="0" marL="0" marR="0" rtl="0" algn="l">
              <a:lnSpc>
                <a:spcPct val="150000"/>
              </a:lnSpc>
              <a:spcBef>
                <a:spcPts val="320"/>
              </a:spcBef>
              <a:spcAft>
                <a:spcPts val="0"/>
              </a:spcAft>
              <a:buClr>
                <a:srgbClr val="FFFFFF"/>
              </a:buClr>
              <a:buSzPts val="1600"/>
              <a:buFont typeface="Arial"/>
              <a:buNone/>
            </a:pPr>
            <a:r>
              <a:rPr b="0" i="0" lang="en-US" sz="1600" u="none" cap="none" strike="noStrike">
                <a:solidFill>
                  <a:srgbClr val="FFFFFF"/>
                </a:solidFill>
                <a:latin typeface="Arial"/>
                <a:ea typeface="Arial"/>
                <a:cs typeface="Arial"/>
                <a:sym typeface="Arial"/>
              </a:rPr>
              <a:t>Carol Rhodes, Office of Sponsored Programs</a:t>
            </a:r>
            <a:endParaRPr/>
          </a:p>
          <a:p>
            <a:pPr indent="0" lvl="0" marL="0" marR="0" rtl="0" algn="l">
              <a:lnSpc>
                <a:spcPct val="150000"/>
              </a:lnSpc>
              <a:spcBef>
                <a:spcPts val="320"/>
              </a:spcBef>
              <a:spcAft>
                <a:spcPts val="0"/>
              </a:spcAft>
              <a:buClr>
                <a:srgbClr val="FFFFFF"/>
              </a:buClr>
              <a:buSzPts val="1600"/>
              <a:buFont typeface="Arial"/>
              <a:buNone/>
            </a:pPr>
            <a:r>
              <a:rPr b="0" i="0" lang="en-US" sz="1600" u="none" cap="none" strike="noStrike">
                <a:solidFill>
                  <a:srgbClr val="FFFFFF"/>
                </a:solidFill>
                <a:latin typeface="Arial"/>
                <a:ea typeface="Arial"/>
                <a:cs typeface="Arial"/>
                <a:sym typeface="Arial"/>
              </a:rPr>
              <a:t>Matt Gardner, Post Award Fiscal Compliance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101"/>
          <p:cNvSpPr txBox="1"/>
          <p:nvPr>
            <p:ph type="title"/>
          </p:nvPr>
        </p:nvSpPr>
        <p:spPr>
          <a:xfrm>
            <a:off x="460375" y="1502243"/>
            <a:ext cx="8306636" cy="2641756"/>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2"/>
              </a:buClr>
              <a:buSzPts val="2800"/>
              <a:buFont typeface="Arial"/>
              <a:buNone/>
            </a:pPr>
            <a:r>
              <a:rPr lang="en-US" sz="2800">
                <a:latin typeface="Arial"/>
                <a:ea typeface="Arial"/>
                <a:cs typeface="Arial"/>
                <a:sym typeface="Arial"/>
              </a:rPr>
              <a:t>Awards Improvement and Development Effort </a:t>
            </a:r>
            <a:br>
              <a:rPr lang="en-US" sz="4400">
                <a:latin typeface="Arial"/>
                <a:ea typeface="Arial"/>
                <a:cs typeface="Arial"/>
                <a:sym typeface="Arial"/>
              </a:rPr>
            </a:br>
            <a:r>
              <a:rPr lang="en-US" sz="1800">
                <a:latin typeface="Arial"/>
                <a:ea typeface="Arial"/>
                <a:cs typeface="Arial"/>
                <a:sym typeface="Arial"/>
              </a:rPr>
              <a:t>Update 5/2/2025</a:t>
            </a:r>
            <a:br>
              <a:rPr lang="en-US" sz="4400">
                <a:latin typeface="Arial"/>
                <a:ea typeface="Arial"/>
                <a:cs typeface="Arial"/>
                <a:sym typeface="Arial"/>
              </a:rPr>
            </a:br>
            <a:endParaRPr sz="4400">
              <a:solidFill>
                <a:srgbClr val="FF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102"/>
          <p:cNvSpPr txBox="1"/>
          <p:nvPr>
            <p:ph type="title"/>
          </p:nvPr>
        </p:nvSpPr>
        <p:spPr>
          <a:xfrm>
            <a:off x="447923" y="492382"/>
            <a:ext cx="8197109" cy="132503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3200"/>
              <a:buFont typeface="Open Sans"/>
              <a:buNone/>
            </a:pPr>
            <a:r>
              <a:rPr lang="en-US" sz="3200">
                <a:latin typeface="Open Sans"/>
                <a:ea typeface="Open Sans"/>
                <a:cs typeface="Open Sans"/>
                <a:sym typeface="Open Sans"/>
              </a:rPr>
              <a:t>AIDE Timeline &amp; Tracks</a:t>
            </a:r>
            <a:endParaRPr>
              <a:latin typeface="Open Sans"/>
              <a:ea typeface="Open Sans"/>
              <a:cs typeface="Open Sans"/>
              <a:sym typeface="Open Sans"/>
            </a:endParaRPr>
          </a:p>
        </p:txBody>
      </p:sp>
      <p:sp>
        <p:nvSpPr>
          <p:cNvPr id="566" name="Google Shape;566;p102"/>
          <p:cNvSpPr/>
          <p:nvPr/>
        </p:nvSpPr>
        <p:spPr>
          <a:xfrm>
            <a:off x="3324225" y="-725145"/>
            <a:ext cx="184731" cy="323165"/>
          </a:xfrm>
          <a:prstGeom prst="rect">
            <a:avLst/>
          </a:prstGeom>
          <a:noFill/>
          <a:ln>
            <a:noFill/>
          </a:ln>
        </p:spPr>
        <p:txBody>
          <a:bodyPr anchorCtr="0" anchor="ctr" bIns="0" lIns="91425" spcFirstLastPara="1" rIns="91425" wrap="square" tIns="45700">
            <a:noAutofit/>
          </a:bodyPr>
          <a:lstStyle/>
          <a:p>
            <a:pPr indent="0" lvl="0" marL="0" marR="0" rtl="0" algn="l">
              <a:lnSpc>
                <a:spcPct val="100000"/>
              </a:lnSpc>
              <a:spcBef>
                <a:spcPts val="0"/>
              </a:spcBef>
              <a:spcAft>
                <a:spcPts val="0"/>
              </a:spcAft>
              <a:buNone/>
            </a:pPr>
            <a:r>
              <a:t/>
            </a:r>
            <a:endParaRPr b="0" i="0" sz="1800" u="none" cap="none" strike="noStrike">
              <a:solidFill>
                <a:srgbClr val="4B2E83"/>
              </a:solidFill>
              <a:latin typeface="Arial"/>
              <a:ea typeface="Arial"/>
              <a:cs typeface="Arial"/>
              <a:sym typeface="Arial"/>
            </a:endParaRPr>
          </a:p>
        </p:txBody>
      </p:sp>
      <p:graphicFrame>
        <p:nvGraphicFramePr>
          <p:cNvPr id="567" name="Google Shape;567;p102"/>
          <p:cNvGraphicFramePr/>
          <p:nvPr/>
        </p:nvGraphicFramePr>
        <p:xfrm>
          <a:off x="363895" y="2628108"/>
          <a:ext cx="3000000" cy="3000000"/>
        </p:xfrm>
        <a:graphic>
          <a:graphicData uri="http://schemas.openxmlformats.org/drawingml/2006/table">
            <a:tbl>
              <a:tblPr bandRow="1" firstRow="1">
                <a:noFill/>
                <a:tableStyleId>{0D982239-2ACB-4085-876A-0CDB6BFA25D8}</a:tableStyleId>
              </a:tblPr>
              <a:tblGrid>
                <a:gridCol w="4084900"/>
                <a:gridCol w="618750"/>
                <a:gridCol w="618750"/>
                <a:gridCol w="618750"/>
                <a:gridCol w="618750"/>
                <a:gridCol w="618750"/>
                <a:gridCol w="618750"/>
                <a:gridCol w="618750"/>
              </a:tblGrid>
              <a:tr h="426725">
                <a:tc>
                  <a:txBody>
                    <a:bodyPr/>
                    <a:lstStyle/>
                    <a:p>
                      <a:pPr indent="0" lvl="0" marL="0" marR="0" rtl="0" algn="l">
                        <a:spcBef>
                          <a:spcPts val="0"/>
                        </a:spcBef>
                        <a:spcAft>
                          <a:spcPts val="0"/>
                        </a:spcAft>
                        <a:buNone/>
                      </a:pPr>
                      <a:r>
                        <a:rPr b="1" lang="en-US" sz="2000" u="none" cap="none" strike="noStrike">
                          <a:solidFill>
                            <a:schemeClr val="lt2"/>
                          </a:solidFill>
                          <a:latin typeface="Calibri"/>
                          <a:ea typeface="Calibri"/>
                          <a:cs typeface="Calibri"/>
                          <a:sym typeface="Calibri"/>
                        </a:rPr>
                        <a:t>Main Track: Improvements</a:t>
                      </a:r>
                      <a:endParaRPr/>
                    </a:p>
                  </a:txBody>
                  <a:tcPr marT="60950" marB="60950" marR="121925" marL="12192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4B2E83"/>
                    </a:solidFill>
                  </a:tcPr>
                </a:tc>
                <a:tc>
                  <a:txBody>
                    <a:bodyPr/>
                    <a:lstStyle/>
                    <a:p>
                      <a:pPr indent="0" lvl="0" marL="0" marR="0" rtl="0" algn="ctr">
                        <a:spcBef>
                          <a:spcPts val="0"/>
                        </a:spcBef>
                        <a:spcAft>
                          <a:spcPts val="0"/>
                        </a:spcAft>
                        <a:buNone/>
                      </a:pPr>
                      <a:r>
                        <a:rPr b="1" lang="en-US" sz="1500">
                          <a:solidFill>
                            <a:schemeClr val="lt2"/>
                          </a:solidFill>
                          <a:latin typeface="Calibri"/>
                          <a:ea typeface="Calibri"/>
                          <a:cs typeface="Calibri"/>
                          <a:sym typeface="Calibri"/>
                        </a:rPr>
                        <a:t>Feb</a:t>
                      </a:r>
                      <a:endParaRPr/>
                    </a:p>
                  </a:txBody>
                  <a:tcPr marT="60950" marB="60950" marR="121925" marL="12192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4B2E83"/>
                    </a:solidFill>
                  </a:tcPr>
                </a:tc>
                <a:tc>
                  <a:txBody>
                    <a:bodyPr/>
                    <a:lstStyle/>
                    <a:p>
                      <a:pPr indent="0" lvl="0" marL="0" marR="0" rtl="0" algn="ctr">
                        <a:spcBef>
                          <a:spcPts val="0"/>
                        </a:spcBef>
                        <a:spcAft>
                          <a:spcPts val="0"/>
                        </a:spcAft>
                        <a:buNone/>
                      </a:pPr>
                      <a:r>
                        <a:rPr b="1" lang="en-US" sz="1500">
                          <a:solidFill>
                            <a:schemeClr val="lt2"/>
                          </a:solidFill>
                          <a:latin typeface="Calibri"/>
                          <a:ea typeface="Calibri"/>
                          <a:cs typeface="Calibri"/>
                          <a:sym typeface="Calibri"/>
                        </a:rPr>
                        <a:t>Mar</a:t>
                      </a:r>
                      <a:endParaRPr/>
                    </a:p>
                  </a:txBody>
                  <a:tcPr marT="60950" marB="60950" marR="121925" marL="12192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4B2E83"/>
                    </a:solidFill>
                  </a:tcPr>
                </a:tc>
                <a:tc>
                  <a:txBody>
                    <a:bodyPr/>
                    <a:lstStyle/>
                    <a:p>
                      <a:pPr indent="0" lvl="0" marL="0" marR="0" rtl="0" algn="ctr">
                        <a:spcBef>
                          <a:spcPts val="0"/>
                        </a:spcBef>
                        <a:spcAft>
                          <a:spcPts val="0"/>
                        </a:spcAft>
                        <a:buNone/>
                      </a:pPr>
                      <a:r>
                        <a:rPr b="1" lang="en-US" sz="1500">
                          <a:solidFill>
                            <a:schemeClr val="lt2"/>
                          </a:solidFill>
                          <a:latin typeface="Calibri"/>
                          <a:ea typeface="Calibri"/>
                          <a:cs typeface="Calibri"/>
                          <a:sym typeface="Calibri"/>
                        </a:rPr>
                        <a:t>Apr</a:t>
                      </a:r>
                      <a:endParaRPr/>
                    </a:p>
                  </a:txBody>
                  <a:tcPr marT="60950" marB="60950" marR="121925" marL="12192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4B2E83"/>
                    </a:solidFill>
                  </a:tcPr>
                </a:tc>
                <a:tc>
                  <a:txBody>
                    <a:bodyPr/>
                    <a:lstStyle/>
                    <a:p>
                      <a:pPr indent="0" lvl="0" marL="0" marR="0" rtl="0" algn="ctr">
                        <a:spcBef>
                          <a:spcPts val="0"/>
                        </a:spcBef>
                        <a:spcAft>
                          <a:spcPts val="0"/>
                        </a:spcAft>
                        <a:buNone/>
                      </a:pPr>
                      <a:r>
                        <a:rPr b="1" lang="en-US" sz="1500">
                          <a:solidFill>
                            <a:schemeClr val="lt2"/>
                          </a:solidFill>
                          <a:latin typeface="Calibri"/>
                          <a:ea typeface="Calibri"/>
                          <a:cs typeface="Calibri"/>
                          <a:sym typeface="Calibri"/>
                        </a:rPr>
                        <a:t>May</a:t>
                      </a:r>
                      <a:endParaRPr/>
                    </a:p>
                  </a:txBody>
                  <a:tcPr marT="60950" marB="60950" marR="121925" marL="12192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4B2E83"/>
                    </a:solidFill>
                  </a:tcPr>
                </a:tc>
                <a:tc>
                  <a:txBody>
                    <a:bodyPr/>
                    <a:lstStyle/>
                    <a:p>
                      <a:pPr indent="0" lvl="0" marL="0" marR="0" rtl="0" algn="ctr">
                        <a:spcBef>
                          <a:spcPts val="0"/>
                        </a:spcBef>
                        <a:spcAft>
                          <a:spcPts val="0"/>
                        </a:spcAft>
                        <a:buNone/>
                      </a:pPr>
                      <a:r>
                        <a:rPr b="1" lang="en-US" sz="1500">
                          <a:solidFill>
                            <a:schemeClr val="lt2"/>
                          </a:solidFill>
                          <a:latin typeface="Calibri"/>
                          <a:ea typeface="Calibri"/>
                          <a:cs typeface="Calibri"/>
                          <a:sym typeface="Calibri"/>
                        </a:rPr>
                        <a:t>Jun</a:t>
                      </a:r>
                      <a:endParaRPr/>
                    </a:p>
                  </a:txBody>
                  <a:tcPr marT="60950" marB="60950" marR="121925" marL="12192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4B2E83"/>
                    </a:solidFill>
                  </a:tcPr>
                </a:tc>
                <a:tc>
                  <a:txBody>
                    <a:bodyPr/>
                    <a:lstStyle/>
                    <a:p>
                      <a:pPr indent="0" lvl="0" marL="0" marR="0" rtl="0" algn="ctr">
                        <a:spcBef>
                          <a:spcPts val="0"/>
                        </a:spcBef>
                        <a:spcAft>
                          <a:spcPts val="0"/>
                        </a:spcAft>
                        <a:buNone/>
                      </a:pPr>
                      <a:r>
                        <a:rPr b="1" lang="en-US" sz="1500">
                          <a:solidFill>
                            <a:schemeClr val="lt2"/>
                          </a:solidFill>
                          <a:latin typeface="Calibri"/>
                          <a:ea typeface="Calibri"/>
                          <a:cs typeface="Calibri"/>
                          <a:sym typeface="Calibri"/>
                        </a:rPr>
                        <a:t>Jul</a:t>
                      </a:r>
                      <a:endParaRPr/>
                    </a:p>
                  </a:txBody>
                  <a:tcPr marT="60950" marB="60950" marR="121925" marL="12192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4B2E83"/>
                    </a:solidFill>
                  </a:tcPr>
                </a:tc>
                <a:tc>
                  <a:txBody>
                    <a:bodyPr/>
                    <a:lstStyle/>
                    <a:p>
                      <a:pPr indent="0" lvl="0" marL="0" marR="0" rtl="0" algn="ctr">
                        <a:spcBef>
                          <a:spcPts val="0"/>
                        </a:spcBef>
                        <a:spcAft>
                          <a:spcPts val="0"/>
                        </a:spcAft>
                        <a:buNone/>
                      </a:pPr>
                      <a:r>
                        <a:rPr b="1" lang="en-US" sz="1500">
                          <a:solidFill>
                            <a:schemeClr val="lt2"/>
                          </a:solidFill>
                          <a:latin typeface="Calibri"/>
                          <a:ea typeface="Calibri"/>
                          <a:cs typeface="Calibri"/>
                          <a:sym typeface="Calibri"/>
                        </a:rPr>
                        <a:t>Aug</a:t>
                      </a:r>
                      <a:endParaRPr/>
                    </a:p>
                  </a:txBody>
                  <a:tcPr marT="60950" marB="60950" marR="121925" marL="12192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4B2E83"/>
                    </a:solidFill>
                  </a:tcPr>
                </a:tc>
              </a:tr>
              <a:tr h="426725">
                <a:tc>
                  <a:txBody>
                    <a:bodyPr/>
                    <a:lstStyle/>
                    <a:p>
                      <a:pPr indent="0" lvl="0" marL="0" marR="0" rtl="0" algn="l">
                        <a:spcBef>
                          <a:spcPts val="0"/>
                        </a:spcBef>
                        <a:spcAft>
                          <a:spcPts val="0"/>
                        </a:spcAft>
                        <a:buNone/>
                      </a:pPr>
                      <a:r>
                        <a:rPr lang="en-US" sz="2000">
                          <a:solidFill>
                            <a:srgbClr val="000000"/>
                          </a:solidFill>
                          <a:latin typeface="Calibri"/>
                          <a:ea typeface="Calibri"/>
                          <a:cs typeface="Calibri"/>
                          <a:sym typeface="Calibri"/>
                        </a:rPr>
                        <a:t>Phase 1: Assessment</a:t>
                      </a:r>
                      <a:endParaRPr/>
                    </a:p>
                  </a:txBody>
                  <a:tcPr marT="60950" marB="60950" marR="121925" marL="12192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2"/>
                    </a:solidFill>
                  </a:tcPr>
                </a:tc>
                <a:tc>
                  <a:txBody>
                    <a:bodyPr/>
                    <a:lstStyle/>
                    <a:p>
                      <a:pPr indent="0" lvl="0" marL="0" marR="0" rtl="0" algn="ctr">
                        <a:spcBef>
                          <a:spcPts val="0"/>
                        </a:spcBef>
                        <a:spcAft>
                          <a:spcPts val="0"/>
                        </a:spcAft>
                        <a:buNone/>
                      </a:pPr>
                      <a:r>
                        <a:t/>
                      </a:r>
                      <a:endParaRPr b="0" sz="800">
                        <a:solidFill>
                          <a:srgbClr val="000000"/>
                        </a:solidFill>
                        <a:latin typeface="Calibri"/>
                        <a:ea typeface="Calibri"/>
                        <a:cs typeface="Calibri"/>
                        <a:sym typeface="Calibri"/>
                      </a:endParaRPr>
                    </a:p>
                  </a:txBody>
                  <a:tcPr marT="60950" marB="60950" marR="121925" marL="12192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C5B4E3"/>
                    </a:solidFill>
                  </a:tcPr>
                </a:tc>
                <a:tc>
                  <a:txBody>
                    <a:bodyPr/>
                    <a:lstStyle/>
                    <a:p>
                      <a:pPr indent="0" lvl="0" marL="0" marR="0" rtl="0" algn="ctr">
                        <a:spcBef>
                          <a:spcPts val="0"/>
                        </a:spcBef>
                        <a:spcAft>
                          <a:spcPts val="0"/>
                        </a:spcAft>
                        <a:buNone/>
                      </a:pPr>
                      <a:r>
                        <a:t/>
                      </a:r>
                      <a:endParaRPr b="0" sz="800">
                        <a:solidFill>
                          <a:srgbClr val="000000"/>
                        </a:solidFill>
                        <a:latin typeface="Calibri"/>
                        <a:ea typeface="Calibri"/>
                        <a:cs typeface="Calibri"/>
                        <a:sym typeface="Calibri"/>
                      </a:endParaRPr>
                    </a:p>
                  </a:txBody>
                  <a:tcPr marT="60950" marB="60950" marR="121925" marL="12192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C5B4E3"/>
                    </a:solidFill>
                  </a:tcPr>
                </a:tc>
                <a:tc>
                  <a:txBody>
                    <a:bodyPr/>
                    <a:lstStyle/>
                    <a:p>
                      <a:pPr indent="0" lvl="0" marL="0" marR="0" rtl="0" algn="ctr">
                        <a:spcBef>
                          <a:spcPts val="0"/>
                        </a:spcBef>
                        <a:spcAft>
                          <a:spcPts val="0"/>
                        </a:spcAft>
                        <a:buNone/>
                      </a:pPr>
                      <a:r>
                        <a:t/>
                      </a:r>
                      <a:endParaRPr b="0" sz="800">
                        <a:solidFill>
                          <a:srgbClr val="000000"/>
                        </a:solidFill>
                        <a:latin typeface="Calibri"/>
                        <a:ea typeface="Calibri"/>
                        <a:cs typeface="Calibri"/>
                        <a:sym typeface="Calibri"/>
                      </a:endParaRPr>
                    </a:p>
                  </a:txBody>
                  <a:tcPr marT="60950" marB="60950" marR="121925" marL="12192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b="0" sz="800">
                        <a:solidFill>
                          <a:srgbClr val="000000"/>
                        </a:solidFill>
                        <a:latin typeface="Calibri"/>
                        <a:ea typeface="Calibri"/>
                        <a:cs typeface="Calibri"/>
                        <a:sym typeface="Calibri"/>
                      </a:endParaRPr>
                    </a:p>
                  </a:txBody>
                  <a:tcPr marT="60950" marB="60950" marR="121925" marL="12192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2"/>
                    </a:solidFill>
                  </a:tcPr>
                </a:tc>
                <a:tc>
                  <a:txBody>
                    <a:bodyPr/>
                    <a:lstStyle/>
                    <a:p>
                      <a:pPr indent="0" lvl="0" marL="0" marR="0" rtl="0" algn="ctr">
                        <a:spcBef>
                          <a:spcPts val="0"/>
                        </a:spcBef>
                        <a:spcAft>
                          <a:spcPts val="0"/>
                        </a:spcAft>
                        <a:buNone/>
                      </a:pPr>
                      <a:r>
                        <a:t/>
                      </a:r>
                      <a:endParaRPr b="0" sz="800">
                        <a:solidFill>
                          <a:srgbClr val="000000"/>
                        </a:solidFill>
                        <a:latin typeface="Calibri"/>
                        <a:ea typeface="Calibri"/>
                        <a:cs typeface="Calibri"/>
                        <a:sym typeface="Calibri"/>
                      </a:endParaRPr>
                    </a:p>
                  </a:txBody>
                  <a:tcPr marT="60950" marB="60950" marR="121925" marL="12192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2"/>
                    </a:solidFill>
                  </a:tcPr>
                </a:tc>
                <a:tc>
                  <a:txBody>
                    <a:bodyPr/>
                    <a:lstStyle/>
                    <a:p>
                      <a:pPr indent="0" lvl="0" marL="0" marR="0" rtl="0" algn="ctr">
                        <a:spcBef>
                          <a:spcPts val="0"/>
                        </a:spcBef>
                        <a:spcAft>
                          <a:spcPts val="0"/>
                        </a:spcAft>
                        <a:buNone/>
                      </a:pPr>
                      <a:r>
                        <a:t/>
                      </a:r>
                      <a:endParaRPr b="0" sz="800">
                        <a:solidFill>
                          <a:srgbClr val="000000"/>
                        </a:solidFill>
                        <a:latin typeface="Calibri"/>
                        <a:ea typeface="Calibri"/>
                        <a:cs typeface="Calibri"/>
                        <a:sym typeface="Calibri"/>
                      </a:endParaRPr>
                    </a:p>
                  </a:txBody>
                  <a:tcPr marT="60950" marB="60950" marR="121925" marL="12192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2"/>
                    </a:solidFill>
                  </a:tcPr>
                </a:tc>
                <a:tc>
                  <a:txBody>
                    <a:bodyPr/>
                    <a:lstStyle/>
                    <a:p>
                      <a:pPr indent="0" lvl="0" marL="0" marR="0" rtl="0" algn="ctr">
                        <a:spcBef>
                          <a:spcPts val="0"/>
                        </a:spcBef>
                        <a:spcAft>
                          <a:spcPts val="0"/>
                        </a:spcAft>
                        <a:buNone/>
                      </a:pPr>
                      <a:r>
                        <a:t/>
                      </a:r>
                      <a:endParaRPr b="0" sz="800">
                        <a:solidFill>
                          <a:srgbClr val="000000"/>
                        </a:solidFill>
                        <a:latin typeface="Calibri"/>
                        <a:ea typeface="Calibri"/>
                        <a:cs typeface="Calibri"/>
                        <a:sym typeface="Calibri"/>
                      </a:endParaRPr>
                    </a:p>
                  </a:txBody>
                  <a:tcPr marT="60950" marB="60950" marR="121925" marL="12192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2"/>
                    </a:solidFill>
                  </a:tcPr>
                </a:tc>
              </a:tr>
              <a:tr h="426725">
                <a:tc>
                  <a:txBody>
                    <a:bodyPr/>
                    <a:lstStyle/>
                    <a:p>
                      <a:pPr indent="0" lvl="0" marL="0" marR="0" rtl="0" algn="l">
                        <a:spcBef>
                          <a:spcPts val="0"/>
                        </a:spcBef>
                        <a:spcAft>
                          <a:spcPts val="0"/>
                        </a:spcAft>
                        <a:buNone/>
                      </a:pPr>
                      <a:r>
                        <a:rPr lang="en-US" sz="2000">
                          <a:solidFill>
                            <a:srgbClr val="000000"/>
                          </a:solidFill>
                          <a:latin typeface="Calibri"/>
                          <a:ea typeface="Calibri"/>
                          <a:cs typeface="Calibri"/>
                          <a:sym typeface="Calibri"/>
                        </a:rPr>
                        <a:t>Phase 2: Design &amp; Planning</a:t>
                      </a:r>
                      <a:endParaRPr/>
                    </a:p>
                  </a:txBody>
                  <a:tcPr marT="60950" marB="60950" marR="121925" marL="12192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2"/>
                    </a:solidFill>
                  </a:tcPr>
                </a:tc>
                <a:tc>
                  <a:txBody>
                    <a:bodyPr/>
                    <a:lstStyle/>
                    <a:p>
                      <a:pPr indent="0" lvl="0" marL="0" marR="0" rtl="0" algn="ctr">
                        <a:spcBef>
                          <a:spcPts val="0"/>
                        </a:spcBef>
                        <a:spcAft>
                          <a:spcPts val="0"/>
                        </a:spcAft>
                        <a:buNone/>
                      </a:pPr>
                      <a:r>
                        <a:t/>
                      </a:r>
                      <a:endParaRPr b="0" sz="800">
                        <a:solidFill>
                          <a:srgbClr val="000000"/>
                        </a:solidFill>
                        <a:latin typeface="Calibri"/>
                        <a:ea typeface="Calibri"/>
                        <a:cs typeface="Calibri"/>
                        <a:sym typeface="Calibri"/>
                      </a:endParaRPr>
                    </a:p>
                  </a:txBody>
                  <a:tcPr marT="60950" marB="60950" marR="121925" marL="12192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2"/>
                    </a:solidFill>
                  </a:tcPr>
                </a:tc>
                <a:tc>
                  <a:txBody>
                    <a:bodyPr/>
                    <a:lstStyle/>
                    <a:p>
                      <a:pPr indent="0" lvl="0" marL="0" marR="0" rtl="0" algn="ctr">
                        <a:spcBef>
                          <a:spcPts val="0"/>
                        </a:spcBef>
                        <a:spcAft>
                          <a:spcPts val="0"/>
                        </a:spcAft>
                        <a:buNone/>
                      </a:pPr>
                      <a:r>
                        <a:t/>
                      </a:r>
                      <a:endParaRPr b="0" sz="800">
                        <a:solidFill>
                          <a:srgbClr val="000000"/>
                        </a:solidFill>
                        <a:latin typeface="Calibri"/>
                        <a:ea typeface="Calibri"/>
                        <a:cs typeface="Calibri"/>
                        <a:sym typeface="Calibri"/>
                      </a:endParaRPr>
                    </a:p>
                  </a:txBody>
                  <a:tcPr marT="60950" marB="60950" marR="121925" marL="12192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C5B4E3"/>
                    </a:solidFill>
                  </a:tcPr>
                </a:tc>
                <a:tc>
                  <a:txBody>
                    <a:bodyPr/>
                    <a:lstStyle/>
                    <a:p>
                      <a:pPr indent="0" lvl="0" marL="0" marR="0" rtl="0" algn="ctr">
                        <a:spcBef>
                          <a:spcPts val="0"/>
                        </a:spcBef>
                        <a:spcAft>
                          <a:spcPts val="0"/>
                        </a:spcAft>
                        <a:buNone/>
                      </a:pPr>
                      <a:r>
                        <a:t/>
                      </a:r>
                      <a:endParaRPr b="0" sz="800">
                        <a:solidFill>
                          <a:srgbClr val="000000"/>
                        </a:solidFill>
                        <a:latin typeface="Calibri"/>
                        <a:ea typeface="Calibri"/>
                        <a:cs typeface="Calibri"/>
                        <a:sym typeface="Calibri"/>
                      </a:endParaRPr>
                    </a:p>
                  </a:txBody>
                  <a:tcPr marT="60950" marB="60950" marR="121925" marL="12192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C5B4E3"/>
                    </a:solidFill>
                  </a:tcPr>
                </a:tc>
                <a:tc>
                  <a:txBody>
                    <a:bodyPr/>
                    <a:lstStyle/>
                    <a:p>
                      <a:pPr indent="0" lvl="0" marL="0" marR="0" rtl="0" algn="ctr">
                        <a:spcBef>
                          <a:spcPts val="0"/>
                        </a:spcBef>
                        <a:spcAft>
                          <a:spcPts val="0"/>
                        </a:spcAft>
                        <a:buNone/>
                      </a:pPr>
                      <a:r>
                        <a:t/>
                      </a:r>
                      <a:endParaRPr b="0" sz="800">
                        <a:solidFill>
                          <a:srgbClr val="000000"/>
                        </a:solidFill>
                        <a:latin typeface="Calibri"/>
                        <a:ea typeface="Calibri"/>
                        <a:cs typeface="Calibri"/>
                        <a:sym typeface="Calibri"/>
                      </a:endParaRPr>
                    </a:p>
                  </a:txBody>
                  <a:tcPr marT="60950" marB="60950" marR="121925" marL="12192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2"/>
                    </a:solidFill>
                  </a:tcPr>
                </a:tc>
                <a:tc>
                  <a:txBody>
                    <a:bodyPr/>
                    <a:lstStyle/>
                    <a:p>
                      <a:pPr indent="0" lvl="0" marL="0" marR="0" rtl="0" algn="ctr">
                        <a:spcBef>
                          <a:spcPts val="0"/>
                        </a:spcBef>
                        <a:spcAft>
                          <a:spcPts val="0"/>
                        </a:spcAft>
                        <a:buNone/>
                      </a:pPr>
                      <a:r>
                        <a:t/>
                      </a:r>
                      <a:endParaRPr b="0" sz="800">
                        <a:solidFill>
                          <a:srgbClr val="000000"/>
                        </a:solidFill>
                        <a:latin typeface="Calibri"/>
                        <a:ea typeface="Calibri"/>
                        <a:cs typeface="Calibri"/>
                        <a:sym typeface="Calibri"/>
                      </a:endParaRPr>
                    </a:p>
                  </a:txBody>
                  <a:tcPr marT="60950" marB="60950" marR="121925" marL="12192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2"/>
                    </a:solidFill>
                  </a:tcPr>
                </a:tc>
                <a:tc>
                  <a:txBody>
                    <a:bodyPr/>
                    <a:lstStyle/>
                    <a:p>
                      <a:pPr indent="0" lvl="0" marL="0" marR="0" rtl="0" algn="ctr">
                        <a:spcBef>
                          <a:spcPts val="0"/>
                        </a:spcBef>
                        <a:spcAft>
                          <a:spcPts val="0"/>
                        </a:spcAft>
                        <a:buNone/>
                      </a:pPr>
                      <a:r>
                        <a:t/>
                      </a:r>
                      <a:endParaRPr b="0" sz="800">
                        <a:solidFill>
                          <a:srgbClr val="000000"/>
                        </a:solidFill>
                        <a:latin typeface="Calibri"/>
                        <a:ea typeface="Calibri"/>
                        <a:cs typeface="Calibri"/>
                        <a:sym typeface="Calibri"/>
                      </a:endParaRPr>
                    </a:p>
                  </a:txBody>
                  <a:tcPr marT="60950" marB="60950" marR="121925" marL="12192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2"/>
                    </a:solidFill>
                  </a:tcPr>
                </a:tc>
                <a:tc>
                  <a:txBody>
                    <a:bodyPr/>
                    <a:lstStyle/>
                    <a:p>
                      <a:pPr indent="0" lvl="0" marL="0" marR="0" rtl="0" algn="ctr">
                        <a:spcBef>
                          <a:spcPts val="0"/>
                        </a:spcBef>
                        <a:spcAft>
                          <a:spcPts val="0"/>
                        </a:spcAft>
                        <a:buNone/>
                      </a:pPr>
                      <a:r>
                        <a:t/>
                      </a:r>
                      <a:endParaRPr b="0" sz="800">
                        <a:solidFill>
                          <a:srgbClr val="000000"/>
                        </a:solidFill>
                        <a:latin typeface="Calibri"/>
                        <a:ea typeface="Calibri"/>
                        <a:cs typeface="Calibri"/>
                        <a:sym typeface="Calibri"/>
                      </a:endParaRPr>
                    </a:p>
                  </a:txBody>
                  <a:tcPr marT="60950" marB="60950" marR="121925" marL="12192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2"/>
                    </a:solidFill>
                  </a:tcPr>
                </a:tc>
              </a:tr>
              <a:tr h="426725">
                <a:tc>
                  <a:txBody>
                    <a:bodyPr/>
                    <a:lstStyle/>
                    <a:p>
                      <a:pPr indent="0" lvl="0" marL="0" marR="0" rtl="0" algn="l">
                        <a:lnSpc>
                          <a:spcPct val="100000"/>
                        </a:lnSpc>
                        <a:spcBef>
                          <a:spcPts val="0"/>
                        </a:spcBef>
                        <a:spcAft>
                          <a:spcPts val="0"/>
                        </a:spcAft>
                        <a:buClr>
                          <a:srgbClr val="000000"/>
                        </a:buClr>
                        <a:buSzPts val="2000"/>
                        <a:buFont typeface="Calibri"/>
                        <a:buNone/>
                      </a:pPr>
                      <a:r>
                        <a:rPr lang="en-US" sz="2000">
                          <a:solidFill>
                            <a:srgbClr val="000000"/>
                          </a:solidFill>
                          <a:latin typeface="Calibri"/>
                          <a:ea typeface="Calibri"/>
                          <a:cs typeface="Calibri"/>
                          <a:sym typeface="Calibri"/>
                        </a:rPr>
                        <a:t>Phase 3: Implementation</a:t>
                      </a:r>
                      <a:endParaRPr/>
                    </a:p>
                  </a:txBody>
                  <a:tcPr marT="60950" marB="60950" marR="121925" marL="12192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2"/>
                    </a:solidFill>
                  </a:tcPr>
                </a:tc>
                <a:tc>
                  <a:txBody>
                    <a:bodyPr/>
                    <a:lstStyle/>
                    <a:p>
                      <a:pPr indent="0" lvl="0" marL="0" marR="0" rtl="0" algn="ctr">
                        <a:spcBef>
                          <a:spcPts val="0"/>
                        </a:spcBef>
                        <a:spcAft>
                          <a:spcPts val="0"/>
                        </a:spcAft>
                        <a:buNone/>
                      </a:pPr>
                      <a:r>
                        <a:t/>
                      </a:r>
                      <a:endParaRPr b="0" sz="800">
                        <a:solidFill>
                          <a:srgbClr val="000000"/>
                        </a:solidFill>
                        <a:latin typeface="Calibri"/>
                        <a:ea typeface="Calibri"/>
                        <a:cs typeface="Calibri"/>
                        <a:sym typeface="Calibri"/>
                      </a:endParaRPr>
                    </a:p>
                  </a:txBody>
                  <a:tcPr marT="60950" marB="60950" marR="121925" marL="12192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2"/>
                    </a:solidFill>
                  </a:tcPr>
                </a:tc>
                <a:tc>
                  <a:txBody>
                    <a:bodyPr/>
                    <a:lstStyle/>
                    <a:p>
                      <a:pPr indent="0" lvl="0" marL="0" marR="0" rtl="0" algn="ctr">
                        <a:spcBef>
                          <a:spcPts val="0"/>
                        </a:spcBef>
                        <a:spcAft>
                          <a:spcPts val="0"/>
                        </a:spcAft>
                        <a:buNone/>
                      </a:pPr>
                      <a:r>
                        <a:t/>
                      </a:r>
                      <a:endParaRPr b="0" sz="800">
                        <a:solidFill>
                          <a:srgbClr val="000000"/>
                        </a:solidFill>
                        <a:latin typeface="Calibri"/>
                        <a:ea typeface="Calibri"/>
                        <a:cs typeface="Calibri"/>
                        <a:sym typeface="Calibri"/>
                      </a:endParaRPr>
                    </a:p>
                  </a:txBody>
                  <a:tcPr marT="60950" marB="60950" marR="121925" marL="12192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2"/>
                    </a:solidFill>
                  </a:tcPr>
                </a:tc>
                <a:tc>
                  <a:txBody>
                    <a:bodyPr/>
                    <a:lstStyle/>
                    <a:p>
                      <a:pPr indent="0" lvl="0" marL="0" marR="0" rtl="0" algn="ctr">
                        <a:spcBef>
                          <a:spcPts val="0"/>
                        </a:spcBef>
                        <a:spcAft>
                          <a:spcPts val="0"/>
                        </a:spcAft>
                        <a:buNone/>
                      </a:pPr>
                      <a:r>
                        <a:t/>
                      </a:r>
                      <a:endParaRPr b="0" sz="800">
                        <a:solidFill>
                          <a:srgbClr val="000000"/>
                        </a:solidFill>
                        <a:latin typeface="Calibri"/>
                        <a:ea typeface="Calibri"/>
                        <a:cs typeface="Calibri"/>
                        <a:sym typeface="Calibri"/>
                      </a:endParaRPr>
                    </a:p>
                  </a:txBody>
                  <a:tcPr marT="60950" marB="60950" marR="121925" marL="12192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C5B4E3"/>
                    </a:solidFill>
                  </a:tcPr>
                </a:tc>
                <a:tc>
                  <a:txBody>
                    <a:bodyPr/>
                    <a:lstStyle/>
                    <a:p>
                      <a:pPr indent="0" lvl="0" marL="0" marR="0" rtl="0" algn="ctr">
                        <a:spcBef>
                          <a:spcPts val="0"/>
                        </a:spcBef>
                        <a:spcAft>
                          <a:spcPts val="0"/>
                        </a:spcAft>
                        <a:buNone/>
                      </a:pPr>
                      <a:r>
                        <a:t/>
                      </a:r>
                      <a:endParaRPr b="0" sz="800">
                        <a:solidFill>
                          <a:srgbClr val="000000"/>
                        </a:solidFill>
                        <a:latin typeface="Calibri"/>
                        <a:ea typeface="Calibri"/>
                        <a:cs typeface="Calibri"/>
                        <a:sym typeface="Calibri"/>
                      </a:endParaRPr>
                    </a:p>
                  </a:txBody>
                  <a:tcPr marT="60950" marB="60950" marR="121925" marL="12192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C5B4E3"/>
                    </a:solidFill>
                  </a:tcPr>
                </a:tc>
                <a:tc>
                  <a:txBody>
                    <a:bodyPr/>
                    <a:lstStyle/>
                    <a:p>
                      <a:pPr indent="0" lvl="0" marL="0" marR="0" rtl="0" algn="ctr">
                        <a:spcBef>
                          <a:spcPts val="0"/>
                        </a:spcBef>
                        <a:spcAft>
                          <a:spcPts val="0"/>
                        </a:spcAft>
                        <a:buNone/>
                      </a:pPr>
                      <a:r>
                        <a:t/>
                      </a:r>
                      <a:endParaRPr b="0" sz="800">
                        <a:solidFill>
                          <a:srgbClr val="000000"/>
                        </a:solidFill>
                        <a:latin typeface="Calibri"/>
                        <a:ea typeface="Calibri"/>
                        <a:cs typeface="Calibri"/>
                        <a:sym typeface="Calibri"/>
                      </a:endParaRPr>
                    </a:p>
                  </a:txBody>
                  <a:tcPr marT="60950" marB="60950" marR="121925" marL="12192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C5B4E3"/>
                    </a:solidFill>
                  </a:tcPr>
                </a:tc>
                <a:tc>
                  <a:txBody>
                    <a:bodyPr/>
                    <a:lstStyle/>
                    <a:p>
                      <a:pPr indent="0" lvl="0" marL="0" marR="0" rtl="0" algn="ctr">
                        <a:spcBef>
                          <a:spcPts val="0"/>
                        </a:spcBef>
                        <a:spcAft>
                          <a:spcPts val="0"/>
                        </a:spcAft>
                        <a:buNone/>
                      </a:pPr>
                      <a:r>
                        <a:t/>
                      </a:r>
                      <a:endParaRPr b="0" sz="800">
                        <a:solidFill>
                          <a:srgbClr val="000000"/>
                        </a:solidFill>
                        <a:latin typeface="Calibri"/>
                        <a:ea typeface="Calibri"/>
                        <a:cs typeface="Calibri"/>
                        <a:sym typeface="Calibri"/>
                      </a:endParaRPr>
                    </a:p>
                  </a:txBody>
                  <a:tcPr marT="60950" marB="60950" marR="121925" marL="12192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2"/>
                    </a:solidFill>
                  </a:tcPr>
                </a:tc>
                <a:tc>
                  <a:txBody>
                    <a:bodyPr/>
                    <a:lstStyle/>
                    <a:p>
                      <a:pPr indent="0" lvl="0" marL="0" marR="0" rtl="0" algn="ctr">
                        <a:spcBef>
                          <a:spcPts val="0"/>
                        </a:spcBef>
                        <a:spcAft>
                          <a:spcPts val="0"/>
                        </a:spcAft>
                        <a:buNone/>
                      </a:pPr>
                      <a:r>
                        <a:t/>
                      </a:r>
                      <a:endParaRPr b="0" sz="800">
                        <a:solidFill>
                          <a:srgbClr val="000000"/>
                        </a:solidFill>
                        <a:latin typeface="Calibri"/>
                        <a:ea typeface="Calibri"/>
                        <a:cs typeface="Calibri"/>
                        <a:sym typeface="Calibri"/>
                      </a:endParaRPr>
                    </a:p>
                  </a:txBody>
                  <a:tcPr marT="60950" marB="60950" marR="121925" marL="12192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2"/>
                    </a:solidFill>
                  </a:tcPr>
                </a:tc>
              </a:tr>
              <a:tr h="426725">
                <a:tc>
                  <a:txBody>
                    <a:bodyPr/>
                    <a:lstStyle/>
                    <a:p>
                      <a:pPr indent="0" lvl="0" marL="0" marR="0" rtl="0" algn="l">
                        <a:lnSpc>
                          <a:spcPct val="100000"/>
                        </a:lnSpc>
                        <a:spcBef>
                          <a:spcPts val="0"/>
                        </a:spcBef>
                        <a:spcAft>
                          <a:spcPts val="0"/>
                        </a:spcAft>
                        <a:buClr>
                          <a:srgbClr val="000000"/>
                        </a:buClr>
                        <a:buSzPts val="2000"/>
                        <a:buFont typeface="Calibri"/>
                        <a:buNone/>
                      </a:pPr>
                      <a:r>
                        <a:rPr lang="en-US" sz="2000">
                          <a:solidFill>
                            <a:srgbClr val="000000"/>
                          </a:solidFill>
                          <a:latin typeface="Calibri"/>
                          <a:ea typeface="Calibri"/>
                          <a:cs typeface="Calibri"/>
                          <a:sym typeface="Calibri"/>
                        </a:rPr>
                        <a:t>Phase 4: Review &amp; Transition</a:t>
                      </a:r>
                      <a:endParaRPr/>
                    </a:p>
                  </a:txBody>
                  <a:tcPr marT="60950" marB="60950" marR="121925" marL="12192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2"/>
                    </a:solidFill>
                  </a:tcPr>
                </a:tc>
                <a:tc>
                  <a:txBody>
                    <a:bodyPr/>
                    <a:lstStyle/>
                    <a:p>
                      <a:pPr indent="0" lvl="0" marL="0" marR="0" rtl="0" algn="ctr">
                        <a:spcBef>
                          <a:spcPts val="0"/>
                        </a:spcBef>
                        <a:spcAft>
                          <a:spcPts val="0"/>
                        </a:spcAft>
                        <a:buNone/>
                      </a:pPr>
                      <a:r>
                        <a:t/>
                      </a:r>
                      <a:endParaRPr b="0" sz="800">
                        <a:solidFill>
                          <a:srgbClr val="000000"/>
                        </a:solidFill>
                        <a:latin typeface="Calibri"/>
                        <a:ea typeface="Calibri"/>
                        <a:cs typeface="Calibri"/>
                        <a:sym typeface="Calibri"/>
                      </a:endParaRPr>
                    </a:p>
                  </a:txBody>
                  <a:tcPr marT="60950" marB="60950" marR="121925" marL="12192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2"/>
                    </a:solidFill>
                  </a:tcPr>
                </a:tc>
                <a:tc>
                  <a:txBody>
                    <a:bodyPr/>
                    <a:lstStyle/>
                    <a:p>
                      <a:pPr indent="0" lvl="0" marL="0" marR="0" rtl="0" algn="ctr">
                        <a:spcBef>
                          <a:spcPts val="0"/>
                        </a:spcBef>
                        <a:spcAft>
                          <a:spcPts val="0"/>
                        </a:spcAft>
                        <a:buNone/>
                      </a:pPr>
                      <a:r>
                        <a:t/>
                      </a:r>
                      <a:endParaRPr b="0" sz="800">
                        <a:solidFill>
                          <a:srgbClr val="000000"/>
                        </a:solidFill>
                        <a:latin typeface="Calibri"/>
                        <a:ea typeface="Calibri"/>
                        <a:cs typeface="Calibri"/>
                        <a:sym typeface="Calibri"/>
                      </a:endParaRPr>
                    </a:p>
                  </a:txBody>
                  <a:tcPr marT="60950" marB="60950" marR="121925" marL="12192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2"/>
                    </a:solidFill>
                  </a:tcPr>
                </a:tc>
                <a:tc>
                  <a:txBody>
                    <a:bodyPr/>
                    <a:lstStyle/>
                    <a:p>
                      <a:pPr indent="0" lvl="0" marL="0" marR="0" rtl="0" algn="ctr">
                        <a:spcBef>
                          <a:spcPts val="0"/>
                        </a:spcBef>
                        <a:spcAft>
                          <a:spcPts val="0"/>
                        </a:spcAft>
                        <a:buNone/>
                      </a:pPr>
                      <a:r>
                        <a:t/>
                      </a:r>
                      <a:endParaRPr b="0" sz="800">
                        <a:solidFill>
                          <a:srgbClr val="000000"/>
                        </a:solidFill>
                        <a:latin typeface="Calibri"/>
                        <a:ea typeface="Calibri"/>
                        <a:cs typeface="Calibri"/>
                        <a:sym typeface="Calibri"/>
                      </a:endParaRPr>
                    </a:p>
                  </a:txBody>
                  <a:tcPr marT="60950" marB="60950" marR="121925" marL="12192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2"/>
                    </a:solidFill>
                  </a:tcPr>
                </a:tc>
                <a:tc>
                  <a:txBody>
                    <a:bodyPr/>
                    <a:lstStyle/>
                    <a:p>
                      <a:pPr indent="0" lvl="0" marL="0" marR="0" rtl="0" algn="ctr">
                        <a:spcBef>
                          <a:spcPts val="0"/>
                        </a:spcBef>
                        <a:spcAft>
                          <a:spcPts val="0"/>
                        </a:spcAft>
                        <a:buNone/>
                      </a:pPr>
                      <a:r>
                        <a:t/>
                      </a:r>
                      <a:endParaRPr b="0" sz="800">
                        <a:solidFill>
                          <a:srgbClr val="000000"/>
                        </a:solidFill>
                        <a:latin typeface="Calibri"/>
                        <a:ea typeface="Calibri"/>
                        <a:cs typeface="Calibri"/>
                        <a:sym typeface="Calibri"/>
                      </a:endParaRPr>
                    </a:p>
                  </a:txBody>
                  <a:tcPr marT="60950" marB="60950" marR="121925" marL="12192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2"/>
                    </a:solidFill>
                  </a:tcPr>
                </a:tc>
                <a:tc>
                  <a:txBody>
                    <a:bodyPr/>
                    <a:lstStyle/>
                    <a:p>
                      <a:pPr indent="0" lvl="0" marL="0" marR="0" rtl="0" algn="ctr">
                        <a:spcBef>
                          <a:spcPts val="0"/>
                        </a:spcBef>
                        <a:spcAft>
                          <a:spcPts val="0"/>
                        </a:spcAft>
                        <a:buNone/>
                      </a:pPr>
                      <a:r>
                        <a:t/>
                      </a:r>
                      <a:endParaRPr b="0" sz="800">
                        <a:solidFill>
                          <a:srgbClr val="000000"/>
                        </a:solidFill>
                        <a:latin typeface="Calibri"/>
                        <a:ea typeface="Calibri"/>
                        <a:cs typeface="Calibri"/>
                        <a:sym typeface="Calibri"/>
                      </a:endParaRPr>
                    </a:p>
                  </a:txBody>
                  <a:tcPr marT="60950" marB="60950" marR="121925" marL="12192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C5B4E3"/>
                    </a:solidFill>
                  </a:tcPr>
                </a:tc>
                <a:tc>
                  <a:txBody>
                    <a:bodyPr/>
                    <a:lstStyle/>
                    <a:p>
                      <a:pPr indent="0" lvl="0" marL="0" marR="0" rtl="0" algn="ctr">
                        <a:spcBef>
                          <a:spcPts val="0"/>
                        </a:spcBef>
                        <a:spcAft>
                          <a:spcPts val="0"/>
                        </a:spcAft>
                        <a:buNone/>
                      </a:pPr>
                      <a:r>
                        <a:t/>
                      </a:r>
                      <a:endParaRPr b="0" sz="800">
                        <a:solidFill>
                          <a:srgbClr val="000000"/>
                        </a:solidFill>
                        <a:latin typeface="Calibri"/>
                        <a:ea typeface="Calibri"/>
                        <a:cs typeface="Calibri"/>
                        <a:sym typeface="Calibri"/>
                      </a:endParaRPr>
                    </a:p>
                  </a:txBody>
                  <a:tcPr marT="60950" marB="60950" marR="121925" marL="12192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C5B4E3"/>
                    </a:solidFill>
                  </a:tcPr>
                </a:tc>
                <a:tc>
                  <a:txBody>
                    <a:bodyPr/>
                    <a:lstStyle/>
                    <a:p>
                      <a:pPr indent="0" lvl="0" marL="0" marR="0" rtl="0" algn="ctr">
                        <a:spcBef>
                          <a:spcPts val="0"/>
                        </a:spcBef>
                        <a:spcAft>
                          <a:spcPts val="0"/>
                        </a:spcAft>
                        <a:buNone/>
                      </a:pPr>
                      <a:r>
                        <a:t/>
                      </a:r>
                      <a:endParaRPr b="0" sz="800">
                        <a:solidFill>
                          <a:srgbClr val="000000"/>
                        </a:solidFill>
                        <a:latin typeface="Calibri"/>
                        <a:ea typeface="Calibri"/>
                        <a:cs typeface="Calibri"/>
                        <a:sym typeface="Calibri"/>
                      </a:endParaRPr>
                    </a:p>
                  </a:txBody>
                  <a:tcPr marT="60950" marB="60950" marR="121925" marL="12192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2"/>
                    </a:solidFill>
                  </a:tcPr>
                </a:tc>
              </a:tr>
              <a:tr h="426725">
                <a:tc>
                  <a:txBody>
                    <a:bodyPr/>
                    <a:lstStyle/>
                    <a:p>
                      <a:pPr indent="0" lvl="0" marL="0" marR="0" rtl="0" algn="l">
                        <a:spcBef>
                          <a:spcPts val="0"/>
                        </a:spcBef>
                        <a:spcAft>
                          <a:spcPts val="0"/>
                        </a:spcAft>
                        <a:buNone/>
                      </a:pPr>
                      <a:r>
                        <a:rPr b="1" lang="en-US" sz="2000">
                          <a:solidFill>
                            <a:schemeClr val="lt2"/>
                          </a:solidFill>
                          <a:latin typeface="Calibri"/>
                          <a:ea typeface="Calibri"/>
                          <a:cs typeface="Calibri"/>
                          <a:sym typeface="Calibri"/>
                        </a:rPr>
                        <a:t>Fast Track: Backlog Support</a:t>
                      </a:r>
                      <a:endParaRPr/>
                    </a:p>
                  </a:txBody>
                  <a:tcPr marT="60950" marB="60950" marR="121925" marL="12192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2"/>
                    </a:solidFill>
                  </a:tcPr>
                </a:tc>
                <a:tc>
                  <a:txBody>
                    <a:bodyPr/>
                    <a:lstStyle/>
                    <a:p>
                      <a:pPr indent="0" lvl="0" marL="0" marR="0" rtl="0" algn="ctr">
                        <a:spcBef>
                          <a:spcPts val="0"/>
                        </a:spcBef>
                        <a:spcAft>
                          <a:spcPts val="0"/>
                        </a:spcAft>
                        <a:buNone/>
                      </a:pPr>
                      <a:r>
                        <a:t/>
                      </a:r>
                      <a:endParaRPr b="0" sz="800">
                        <a:solidFill>
                          <a:srgbClr val="000000"/>
                        </a:solidFill>
                        <a:latin typeface="Calibri"/>
                        <a:ea typeface="Calibri"/>
                        <a:cs typeface="Calibri"/>
                        <a:sym typeface="Calibri"/>
                      </a:endParaRPr>
                    </a:p>
                  </a:txBody>
                  <a:tcPr marT="60950" marB="60950" marR="121925" marL="12192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2"/>
                    </a:solidFill>
                  </a:tcPr>
                </a:tc>
                <a:tc>
                  <a:txBody>
                    <a:bodyPr/>
                    <a:lstStyle/>
                    <a:p>
                      <a:pPr indent="0" lvl="0" marL="0" marR="0" rtl="0" algn="ctr">
                        <a:spcBef>
                          <a:spcPts val="0"/>
                        </a:spcBef>
                        <a:spcAft>
                          <a:spcPts val="0"/>
                        </a:spcAft>
                        <a:buNone/>
                      </a:pPr>
                      <a:r>
                        <a:t/>
                      </a:r>
                      <a:endParaRPr b="0" sz="800">
                        <a:solidFill>
                          <a:srgbClr val="000000"/>
                        </a:solidFill>
                        <a:latin typeface="Calibri"/>
                        <a:ea typeface="Calibri"/>
                        <a:cs typeface="Calibri"/>
                        <a:sym typeface="Calibri"/>
                      </a:endParaRPr>
                    </a:p>
                  </a:txBody>
                  <a:tcPr marT="60950" marB="60950" marR="121925" marL="12192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b="0" sz="800">
                        <a:solidFill>
                          <a:srgbClr val="000000"/>
                        </a:solidFill>
                        <a:latin typeface="Calibri"/>
                        <a:ea typeface="Calibri"/>
                        <a:cs typeface="Calibri"/>
                        <a:sym typeface="Calibri"/>
                      </a:endParaRPr>
                    </a:p>
                  </a:txBody>
                  <a:tcPr marT="60950" marB="60950" marR="121925" marL="12192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C5B4E3"/>
                    </a:solidFill>
                  </a:tcPr>
                </a:tc>
                <a:tc>
                  <a:txBody>
                    <a:bodyPr/>
                    <a:lstStyle/>
                    <a:p>
                      <a:pPr indent="0" lvl="0" marL="0" marR="0" rtl="0" algn="ctr">
                        <a:spcBef>
                          <a:spcPts val="0"/>
                        </a:spcBef>
                        <a:spcAft>
                          <a:spcPts val="0"/>
                        </a:spcAft>
                        <a:buNone/>
                      </a:pPr>
                      <a:r>
                        <a:t/>
                      </a:r>
                      <a:endParaRPr b="0" sz="800">
                        <a:solidFill>
                          <a:srgbClr val="000000"/>
                        </a:solidFill>
                        <a:latin typeface="Calibri"/>
                        <a:ea typeface="Calibri"/>
                        <a:cs typeface="Calibri"/>
                        <a:sym typeface="Calibri"/>
                      </a:endParaRPr>
                    </a:p>
                  </a:txBody>
                  <a:tcPr marT="60950" marB="60950" marR="121925" marL="12192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C5B4E3"/>
                    </a:solidFill>
                  </a:tcPr>
                </a:tc>
                <a:tc>
                  <a:txBody>
                    <a:bodyPr/>
                    <a:lstStyle/>
                    <a:p>
                      <a:pPr indent="0" lvl="0" marL="0" marR="0" rtl="0" algn="ctr">
                        <a:spcBef>
                          <a:spcPts val="0"/>
                        </a:spcBef>
                        <a:spcAft>
                          <a:spcPts val="0"/>
                        </a:spcAft>
                        <a:buNone/>
                      </a:pPr>
                      <a:r>
                        <a:t/>
                      </a:r>
                      <a:endParaRPr b="0" sz="800">
                        <a:solidFill>
                          <a:srgbClr val="000000"/>
                        </a:solidFill>
                        <a:latin typeface="Calibri"/>
                        <a:ea typeface="Calibri"/>
                        <a:cs typeface="Calibri"/>
                        <a:sym typeface="Calibri"/>
                      </a:endParaRPr>
                    </a:p>
                  </a:txBody>
                  <a:tcPr marT="60950" marB="60950" marR="121925" marL="12192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C5B4E3"/>
                    </a:solidFill>
                  </a:tcPr>
                </a:tc>
                <a:tc>
                  <a:txBody>
                    <a:bodyPr/>
                    <a:lstStyle/>
                    <a:p>
                      <a:pPr indent="0" lvl="0" marL="0" marR="0" rtl="0" algn="ctr">
                        <a:spcBef>
                          <a:spcPts val="0"/>
                        </a:spcBef>
                        <a:spcAft>
                          <a:spcPts val="0"/>
                        </a:spcAft>
                        <a:buNone/>
                      </a:pPr>
                      <a:r>
                        <a:t/>
                      </a:r>
                      <a:endParaRPr b="0" sz="800">
                        <a:solidFill>
                          <a:srgbClr val="000000"/>
                        </a:solidFill>
                        <a:latin typeface="Calibri"/>
                        <a:ea typeface="Calibri"/>
                        <a:cs typeface="Calibri"/>
                        <a:sym typeface="Calibri"/>
                      </a:endParaRPr>
                    </a:p>
                  </a:txBody>
                  <a:tcPr marT="60950" marB="60950" marR="121925" marL="12192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2"/>
                    </a:solidFill>
                  </a:tcPr>
                </a:tc>
                <a:tc>
                  <a:txBody>
                    <a:bodyPr/>
                    <a:lstStyle/>
                    <a:p>
                      <a:pPr indent="0" lvl="0" marL="0" marR="0" rtl="0" algn="ctr">
                        <a:spcBef>
                          <a:spcPts val="0"/>
                        </a:spcBef>
                        <a:spcAft>
                          <a:spcPts val="0"/>
                        </a:spcAft>
                        <a:buNone/>
                      </a:pPr>
                      <a:r>
                        <a:t/>
                      </a:r>
                      <a:endParaRPr b="0" sz="800">
                        <a:solidFill>
                          <a:srgbClr val="000000"/>
                        </a:solidFill>
                        <a:latin typeface="Calibri"/>
                        <a:ea typeface="Calibri"/>
                        <a:cs typeface="Calibri"/>
                        <a:sym typeface="Calibri"/>
                      </a:endParaRPr>
                    </a:p>
                  </a:txBody>
                  <a:tcPr marT="60950" marB="60950" marR="121925" marL="121925"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2"/>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85"/>
          <p:cNvSpPr txBox="1"/>
          <p:nvPr>
            <p:ph type="title"/>
          </p:nvPr>
        </p:nvSpPr>
        <p:spPr>
          <a:xfrm>
            <a:off x="671757" y="371510"/>
            <a:ext cx="8184600" cy="992100"/>
          </a:xfrm>
          <a:prstGeom prst="rect">
            <a:avLst/>
          </a:prstGeom>
          <a:noFill/>
          <a:ln>
            <a:noFill/>
          </a:ln>
        </p:spPr>
        <p:txBody>
          <a:bodyPr anchorCtr="0" anchor="b" bIns="91425" lIns="91425" spcFirstLastPara="1" rIns="91425" wrap="square" tIns="91425">
            <a:noAutofit/>
          </a:bodyPr>
          <a:lstStyle/>
          <a:p>
            <a:pPr indent="0" lvl="0" marL="0" marR="0" rtl="0" algn="l">
              <a:lnSpc>
                <a:spcPct val="90000"/>
              </a:lnSpc>
              <a:spcBef>
                <a:spcPts val="600"/>
              </a:spcBef>
              <a:spcAft>
                <a:spcPts val="0"/>
              </a:spcAft>
              <a:buClr>
                <a:srgbClr val="4B2E83"/>
              </a:buClr>
              <a:buSzPts val="3000"/>
              <a:buFont typeface="Arial"/>
              <a:buNone/>
            </a:pPr>
            <a:r>
              <a:rPr b="0" i="0" lang="en-US" sz="3000" u="none" cap="none" strike="noStrike">
                <a:solidFill>
                  <a:srgbClr val="4B2E83"/>
                </a:solidFill>
                <a:latin typeface="Encode Sans Black"/>
                <a:ea typeface="Encode Sans Black"/>
                <a:cs typeface="Encode Sans Black"/>
                <a:sym typeface="Encode Sans Black"/>
              </a:rPr>
              <a:t>REMINDER RESOURCES</a:t>
            </a:r>
            <a:endParaRPr/>
          </a:p>
          <a:p>
            <a:pPr indent="0" lvl="0" marL="0" marR="0" rtl="0" algn="l">
              <a:lnSpc>
                <a:spcPct val="90000"/>
              </a:lnSpc>
              <a:spcBef>
                <a:spcPts val="600"/>
              </a:spcBef>
              <a:spcAft>
                <a:spcPts val="0"/>
              </a:spcAft>
              <a:buClr>
                <a:srgbClr val="4B2E83"/>
              </a:buClr>
              <a:buSzPts val="3000"/>
              <a:buFont typeface="Arial"/>
              <a:buNone/>
            </a:pPr>
            <a:r>
              <a:rPr b="0" i="0" lang="en-US" sz="3000" u="none" cap="none" strike="noStrike">
                <a:solidFill>
                  <a:srgbClr val="4B2E83"/>
                </a:solidFill>
                <a:latin typeface="Encode Sans Black"/>
                <a:ea typeface="Encode Sans Black"/>
                <a:cs typeface="Encode Sans Black"/>
                <a:sym typeface="Encode Sans Black"/>
              </a:rPr>
              <a:t>Award Setup &amp; Modification Requests</a:t>
            </a:r>
            <a:r>
              <a:rPr b="0" i="0" lang="en-US" sz="1400" u="none" cap="none" strike="noStrike">
                <a:solidFill>
                  <a:srgbClr val="4B2E83"/>
                </a:solidFill>
                <a:latin typeface="Encode Sans Black"/>
                <a:ea typeface="Encode Sans Black"/>
                <a:cs typeface="Encode Sans Black"/>
                <a:sym typeface="Encode Sans Black"/>
              </a:rPr>
              <a:t> </a:t>
            </a:r>
            <a:endParaRPr/>
          </a:p>
        </p:txBody>
      </p:sp>
      <p:sp>
        <p:nvSpPr>
          <p:cNvPr id="450" name="Google Shape;450;p85"/>
          <p:cNvSpPr txBox="1"/>
          <p:nvPr>
            <p:ph idx="2" type="body"/>
          </p:nvPr>
        </p:nvSpPr>
        <p:spPr>
          <a:xfrm>
            <a:off x="608775" y="1812925"/>
            <a:ext cx="8100300" cy="40155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chemeClr val="accent6"/>
              </a:buClr>
              <a:buSzPts val="2000"/>
              <a:buChar char="&gt;"/>
            </a:pPr>
            <a:r>
              <a:rPr lang="en-US" sz="2000" u="sng">
                <a:solidFill>
                  <a:schemeClr val="accent6"/>
                </a:solidFill>
                <a:hlinkClick r:id="rId3">
                  <a:extLst>
                    <a:ext uri="{A12FA001-AC4F-418D-AE19-62706E023703}">
                      <ahyp:hlinkClr val="tx"/>
                    </a:ext>
                  </a:extLst>
                </a:hlinkClick>
              </a:rPr>
              <a:t>What do I do if I received a Notice of Award? </a:t>
            </a:r>
            <a:endParaRPr sz="2000"/>
          </a:p>
          <a:p>
            <a:pPr indent="-355600" lvl="0" marL="457200" rtl="0" algn="l">
              <a:lnSpc>
                <a:spcPct val="115000"/>
              </a:lnSpc>
              <a:spcBef>
                <a:spcPts val="1000"/>
              </a:spcBef>
              <a:spcAft>
                <a:spcPts val="0"/>
              </a:spcAft>
              <a:buClr>
                <a:schemeClr val="dk1"/>
              </a:buClr>
              <a:buSzPts val="2000"/>
              <a:buChar char="&gt;"/>
            </a:pPr>
            <a:r>
              <a:rPr b="1" lang="en-US" sz="2000"/>
              <a:t>Review</a:t>
            </a:r>
            <a:r>
              <a:rPr lang="en-US" sz="2000"/>
              <a:t> </a:t>
            </a:r>
            <a:r>
              <a:rPr lang="en-US" sz="2000" u="sng">
                <a:solidFill>
                  <a:schemeClr val="accent6"/>
                </a:solidFill>
                <a:hlinkClick r:id="rId4">
                  <a:extLst>
                    <a:ext uri="{A12FA001-AC4F-418D-AE19-62706E023703}">
                      <ahyp:hlinkClr val="tx"/>
                    </a:ext>
                  </a:extLst>
                </a:hlinkClick>
              </a:rPr>
              <a:t>Checklist: Award Setup Request Steps for PI/Campus</a:t>
            </a:r>
            <a:endParaRPr sz="2000"/>
          </a:p>
          <a:p>
            <a:pPr indent="-355600" lvl="0" marL="457200" rtl="0" algn="l">
              <a:lnSpc>
                <a:spcPct val="115000"/>
              </a:lnSpc>
              <a:spcBef>
                <a:spcPts val="1000"/>
              </a:spcBef>
              <a:spcAft>
                <a:spcPts val="0"/>
              </a:spcAft>
              <a:buClr>
                <a:schemeClr val="dk1"/>
              </a:buClr>
              <a:buSzPts val="2000"/>
              <a:buChar char="&gt;"/>
            </a:pPr>
            <a:r>
              <a:rPr b="1" lang="en-US" sz="2000"/>
              <a:t>Always</a:t>
            </a:r>
            <a:r>
              <a:rPr lang="en-US" sz="2000"/>
              <a:t> include relevant </a:t>
            </a:r>
            <a:r>
              <a:rPr lang="en-US" sz="2000" u="sng">
                <a:solidFill>
                  <a:schemeClr val="accent6"/>
                </a:solidFill>
                <a:hlinkClick r:id="rId5">
                  <a:extLst>
                    <a:ext uri="{A12FA001-AC4F-418D-AE19-62706E023703}">
                      <ahyp:hlinkClr val="tx"/>
                    </a:ext>
                  </a:extLst>
                </a:hlinkClick>
              </a:rPr>
              <a:t>attachments</a:t>
            </a:r>
            <a:endParaRPr b="1" sz="2000"/>
          </a:p>
          <a:p>
            <a:pPr indent="-355600" lvl="0" marL="457200" rtl="0" algn="l">
              <a:lnSpc>
                <a:spcPct val="115000"/>
              </a:lnSpc>
              <a:spcBef>
                <a:spcPts val="1000"/>
              </a:spcBef>
              <a:spcAft>
                <a:spcPts val="0"/>
              </a:spcAft>
              <a:buClr>
                <a:schemeClr val="dk1"/>
              </a:buClr>
              <a:buSzPts val="2000"/>
              <a:buChar char="&gt;"/>
            </a:pPr>
            <a:r>
              <a:rPr b="1" lang="en-US" sz="2000"/>
              <a:t>Read </a:t>
            </a:r>
            <a:r>
              <a:rPr lang="en-US" sz="2000" u="sng">
                <a:solidFill>
                  <a:schemeClr val="accent6"/>
                </a:solidFill>
                <a:hlinkClick r:id="rId6">
                  <a:extLst>
                    <a:ext uri="{A12FA001-AC4F-418D-AE19-62706E023703}">
                      <ahyp:hlinkClr val="tx"/>
                    </a:ext>
                  </a:extLst>
                </a:hlinkClick>
              </a:rPr>
              <a:t>Comments &amp; History</a:t>
            </a:r>
            <a:r>
              <a:rPr b="1" lang="en-US" sz="2000">
                <a:solidFill>
                  <a:schemeClr val="accent6"/>
                </a:solidFill>
              </a:rPr>
              <a:t> </a:t>
            </a:r>
            <a:r>
              <a:rPr lang="en-US" sz="2000"/>
              <a:t>before contacting OSP/GCA</a:t>
            </a:r>
            <a:endParaRPr sz="2000">
              <a:solidFill>
                <a:schemeClr val="accent6"/>
              </a:solidFill>
            </a:endParaRPr>
          </a:p>
          <a:p>
            <a:pPr indent="-355600" lvl="0" marL="457200" rtl="0" algn="l">
              <a:lnSpc>
                <a:spcPct val="115000"/>
              </a:lnSpc>
              <a:spcBef>
                <a:spcPts val="1000"/>
              </a:spcBef>
              <a:spcAft>
                <a:spcPts val="0"/>
              </a:spcAft>
              <a:buClr>
                <a:schemeClr val="dk1"/>
              </a:buClr>
              <a:buSzPts val="2000"/>
              <a:buChar char="&gt;"/>
            </a:pPr>
            <a:r>
              <a:rPr b="1" lang="en-US" sz="2000"/>
              <a:t>MODs: </a:t>
            </a:r>
            <a:r>
              <a:rPr lang="en-US" sz="2000"/>
              <a:t>Review </a:t>
            </a:r>
            <a:r>
              <a:rPr lang="en-US" sz="2000" u="sng">
                <a:solidFill>
                  <a:schemeClr val="accent6"/>
                </a:solidFill>
                <a:hlinkClick r:id="rId7">
                  <a:extLst>
                    <a:ext uri="{A12FA001-AC4F-418D-AE19-62706E023703}">
                      <ahyp:hlinkClr val="tx"/>
                    </a:ext>
                  </a:extLst>
                </a:hlinkClick>
              </a:rPr>
              <a:t>OSP/GCA MOD Checklist</a:t>
            </a:r>
            <a:r>
              <a:rPr lang="en-US" sz="2000"/>
              <a:t> and </a:t>
            </a:r>
            <a:r>
              <a:rPr lang="en-US" sz="2000" u="sng">
                <a:solidFill>
                  <a:schemeClr val="accent6"/>
                </a:solidFill>
                <a:hlinkClick r:id="rId8">
                  <a:extLst>
                    <a:ext uri="{A12FA001-AC4F-418D-AE19-62706E023703}">
                      <ahyp:hlinkClr val="tx"/>
                    </a:ext>
                  </a:extLst>
                </a:hlinkClick>
              </a:rPr>
              <a:t>GCA Only MOD Checklist</a:t>
            </a:r>
            <a:endParaRPr sz="2000"/>
          </a:p>
          <a:p>
            <a:pPr indent="-355600" lvl="0" marL="457200" rtl="0" algn="l">
              <a:lnSpc>
                <a:spcPct val="115000"/>
              </a:lnSpc>
              <a:spcBef>
                <a:spcPts val="1000"/>
              </a:spcBef>
              <a:spcAft>
                <a:spcPts val="0"/>
              </a:spcAft>
              <a:buClr>
                <a:schemeClr val="dk1"/>
              </a:buClr>
              <a:buSzPts val="2000"/>
              <a:buChar char="&gt;"/>
            </a:pPr>
            <a:r>
              <a:rPr lang="en-US" sz="2000" u="sng">
                <a:solidFill>
                  <a:schemeClr val="accent6"/>
                </a:solidFill>
                <a:hlinkClick r:id="rId9">
                  <a:extLst>
                    <a:ext uri="{A12FA001-AC4F-418D-AE19-62706E023703}">
                      <ahyp:hlinkClr val="tx"/>
                    </a:ext>
                  </a:extLst>
                </a:hlinkClick>
              </a:rPr>
              <a:t>Tell OSP your ASR/MOD story</a:t>
            </a:r>
            <a:endParaRPr sz="2000"/>
          </a:p>
          <a:p>
            <a:pPr indent="-355600" lvl="0" marL="457200" rtl="0" algn="l">
              <a:lnSpc>
                <a:spcPct val="115000"/>
              </a:lnSpc>
              <a:spcBef>
                <a:spcPts val="1000"/>
              </a:spcBef>
              <a:spcAft>
                <a:spcPts val="0"/>
              </a:spcAft>
              <a:buClr>
                <a:schemeClr val="dk1"/>
              </a:buClr>
              <a:buSzPts val="2000"/>
              <a:buFont typeface="Merriweather Sans"/>
              <a:buChar char="&gt;"/>
            </a:pPr>
            <a:r>
              <a:rPr lang="en-US" sz="2000"/>
              <a:t>Need to change a Grant Name in WD? - Send </a:t>
            </a:r>
            <a:r>
              <a:rPr lang="en-US" sz="2000" u="sng">
                <a:solidFill>
                  <a:schemeClr val="accent6"/>
                </a:solidFill>
                <a:hlinkClick r:id="rId10">
                  <a:extLst>
                    <a:ext uri="{A12FA001-AC4F-418D-AE19-62706E023703}">
                      <ahyp:hlinkClr val="tx"/>
                    </a:ext>
                  </a:extLst>
                </a:hlinkClick>
              </a:rPr>
              <a:t>GCA Only MOD</a:t>
            </a:r>
            <a:endParaRPr sz="2000"/>
          </a:p>
          <a:p>
            <a:pPr indent="-355600" lvl="0" marL="457200" rtl="0" algn="l">
              <a:lnSpc>
                <a:spcPct val="115000"/>
              </a:lnSpc>
              <a:spcBef>
                <a:spcPts val="1000"/>
              </a:spcBef>
              <a:spcAft>
                <a:spcPts val="0"/>
              </a:spcAft>
              <a:buClr>
                <a:schemeClr val="dk1"/>
              </a:buClr>
              <a:buSzPts val="2000"/>
              <a:buFont typeface="Merriweather Sans"/>
              <a:buChar char="&gt;"/>
            </a:pPr>
            <a:r>
              <a:rPr lang="en-US" sz="2000" u="sng">
                <a:solidFill>
                  <a:schemeClr val="accent6"/>
                </a:solidFill>
                <a:hlinkClick r:id="rId11">
                  <a:extLst>
                    <a:ext uri="{A12FA001-AC4F-418D-AE19-62706E023703}">
                      <ahyp:hlinkClr val="tx"/>
                    </a:ext>
                  </a:extLst>
                </a:hlinkClick>
              </a:rPr>
              <a:t>SAGE Budget Resources</a:t>
            </a:r>
            <a:r>
              <a:rPr lang="en-US" sz="2000">
                <a:solidFill>
                  <a:schemeClr val="accent6"/>
                </a:solidFill>
              </a:rPr>
              <a:t> </a:t>
            </a:r>
            <a:r>
              <a:rPr lang="en-US" sz="2000"/>
              <a:t>and </a:t>
            </a:r>
            <a:r>
              <a:rPr lang="en-US" sz="2000" u="sng">
                <a:solidFill>
                  <a:schemeClr val="accent6"/>
                </a:solidFill>
                <a:hlinkClick r:id="rId12">
                  <a:extLst>
                    <a:ext uri="{A12FA001-AC4F-418D-AE19-62706E023703}">
                      <ahyp:hlinkClr val="tx"/>
                    </a:ext>
                  </a:extLst>
                </a:hlinkClick>
              </a:rPr>
              <a:t>SAGE Awards &amp; Mods Resources</a:t>
            </a:r>
            <a:r>
              <a:rPr lang="en-US" sz="2000"/>
              <a:t> </a:t>
            </a:r>
            <a:endParaRPr sz="2000"/>
          </a:p>
          <a:p>
            <a:pPr indent="-355600" lvl="0" marL="457200" rtl="0" algn="l">
              <a:lnSpc>
                <a:spcPct val="115000"/>
              </a:lnSpc>
              <a:spcBef>
                <a:spcPts val="1000"/>
              </a:spcBef>
              <a:spcAft>
                <a:spcPts val="0"/>
              </a:spcAft>
              <a:buClr>
                <a:schemeClr val="accent6"/>
              </a:buClr>
              <a:buSzPts val="2000"/>
              <a:buFont typeface="Merriweather Sans"/>
              <a:buChar char="&gt;"/>
            </a:pPr>
            <a:r>
              <a:rPr lang="en-US" sz="2000" u="sng">
                <a:solidFill>
                  <a:schemeClr val="accent6"/>
                </a:solidFill>
                <a:hlinkClick r:id="rId13">
                  <a:extLst>
                    <a:ext uri="{A12FA001-AC4F-418D-AE19-62706E023703}">
                      <ahyp:hlinkClr val="tx"/>
                    </a:ext>
                  </a:extLst>
                </a:hlinkClick>
              </a:rPr>
              <a:t>Schedule a Teams Appointment for SAGE Support</a:t>
            </a:r>
            <a:endParaRPr sz="2000">
              <a:solidFill>
                <a:schemeClr val="accent6"/>
              </a:solidFill>
            </a:endParaRPr>
          </a:p>
          <a:p>
            <a:pPr indent="0" lvl="0" marL="0" rtl="0" algn="l">
              <a:lnSpc>
                <a:spcPct val="115000"/>
              </a:lnSpc>
              <a:spcBef>
                <a:spcPts val="1000"/>
              </a:spcBef>
              <a:spcAft>
                <a:spcPts val="1000"/>
              </a:spcAft>
              <a:buSzPts val="2400"/>
              <a:buNone/>
            </a:pPr>
            <a:r>
              <a:t/>
            </a:r>
            <a:endParaRPr sz="20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103"/>
          <p:cNvSpPr txBox="1"/>
          <p:nvPr>
            <p:ph type="title"/>
          </p:nvPr>
        </p:nvSpPr>
        <p:spPr>
          <a:xfrm>
            <a:off x="352230" y="522289"/>
            <a:ext cx="8197109" cy="99377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3200"/>
              <a:buFont typeface="Open Sans"/>
              <a:buNone/>
            </a:pPr>
            <a:r>
              <a:rPr lang="en-US" sz="3200">
                <a:latin typeface="Open Sans"/>
                <a:ea typeface="Open Sans"/>
                <a:cs typeface="Open Sans"/>
                <a:sym typeface="Open Sans"/>
              </a:rPr>
              <a:t>Underway - Fast Track</a:t>
            </a:r>
            <a:endParaRPr>
              <a:latin typeface="Open Sans"/>
              <a:ea typeface="Open Sans"/>
              <a:cs typeface="Open Sans"/>
              <a:sym typeface="Open Sans"/>
            </a:endParaRPr>
          </a:p>
        </p:txBody>
      </p:sp>
      <p:sp>
        <p:nvSpPr>
          <p:cNvPr id="574" name="Google Shape;574;p103"/>
          <p:cNvSpPr/>
          <p:nvPr/>
        </p:nvSpPr>
        <p:spPr>
          <a:xfrm>
            <a:off x="3324225" y="-725145"/>
            <a:ext cx="184731" cy="323165"/>
          </a:xfrm>
          <a:prstGeom prst="rect">
            <a:avLst/>
          </a:prstGeom>
          <a:noFill/>
          <a:ln>
            <a:noFill/>
          </a:ln>
        </p:spPr>
        <p:txBody>
          <a:bodyPr anchorCtr="0" anchor="ctr" bIns="0" lIns="91425" spcFirstLastPara="1" rIns="91425" wrap="square" tIns="45700">
            <a:noAutofit/>
          </a:bodyPr>
          <a:lstStyle/>
          <a:p>
            <a:pPr indent="0" lvl="0" marL="0" marR="0" rtl="0" algn="l">
              <a:lnSpc>
                <a:spcPct val="100000"/>
              </a:lnSpc>
              <a:spcBef>
                <a:spcPts val="0"/>
              </a:spcBef>
              <a:spcAft>
                <a:spcPts val="0"/>
              </a:spcAft>
              <a:buNone/>
            </a:pPr>
            <a:r>
              <a:t/>
            </a:r>
            <a:endParaRPr b="0" i="0" sz="1800" u="none" cap="none" strike="noStrike">
              <a:solidFill>
                <a:srgbClr val="4B2E83"/>
              </a:solidFill>
              <a:latin typeface="Arial"/>
              <a:ea typeface="Arial"/>
              <a:cs typeface="Arial"/>
              <a:sym typeface="Arial"/>
            </a:endParaRPr>
          </a:p>
        </p:txBody>
      </p:sp>
      <p:grpSp>
        <p:nvGrpSpPr>
          <p:cNvPr id="575" name="Google Shape;575;p103"/>
          <p:cNvGrpSpPr/>
          <p:nvPr/>
        </p:nvGrpSpPr>
        <p:grpSpPr>
          <a:xfrm>
            <a:off x="283593" y="1661898"/>
            <a:ext cx="8578813" cy="3590502"/>
            <a:chOff x="4192" y="1752"/>
            <a:chExt cx="8578813" cy="3590502"/>
          </a:xfrm>
        </p:grpSpPr>
        <p:sp>
          <p:nvSpPr>
            <p:cNvPr id="576" name="Google Shape;576;p103"/>
            <p:cNvSpPr/>
            <p:nvPr/>
          </p:nvSpPr>
          <p:spPr>
            <a:xfrm rot="5400000">
              <a:off x="4051035" y="-948216"/>
              <a:ext cx="3573500" cy="5490440"/>
            </a:xfrm>
            <a:prstGeom prst="rect">
              <a:avLst/>
            </a:prstGeom>
            <a:solidFill>
              <a:srgbClr val="CECCD8">
                <a:alpha val="89803"/>
              </a:srgbClr>
            </a:solidFill>
            <a:ln cap="flat" cmpd="sng" w="25400">
              <a:solidFill>
                <a:srgbClr val="CECCD8">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103"/>
            <p:cNvSpPr txBox="1"/>
            <p:nvPr/>
          </p:nvSpPr>
          <p:spPr>
            <a:xfrm>
              <a:off x="3092565" y="10254"/>
              <a:ext cx="5490440" cy="3573500"/>
            </a:xfrm>
            <a:prstGeom prst="rect">
              <a:avLst/>
            </a:prstGeom>
            <a:noFill/>
            <a:ln>
              <a:noFill/>
            </a:ln>
          </p:spPr>
          <p:txBody>
            <a:bodyPr anchorCtr="0" anchor="ctr" bIns="123825" lIns="247650" spcFirstLastPara="1" rIns="247650" wrap="square" tIns="123825">
              <a:noAutofit/>
            </a:bodyPr>
            <a:lstStyle/>
            <a:p>
              <a:pPr indent="-228600" lvl="1" marL="228600" marR="0" rtl="0" algn="l">
                <a:lnSpc>
                  <a:spcPct val="90000"/>
                </a:lnSpc>
                <a:spcBef>
                  <a:spcPts val="0"/>
                </a:spcBef>
                <a:spcAft>
                  <a:spcPts val="0"/>
                </a:spcAft>
                <a:buClr>
                  <a:srgbClr val="000000"/>
                </a:buClr>
                <a:buSzPts val="2400"/>
                <a:buFont typeface="Arial"/>
                <a:buChar char="•"/>
              </a:pPr>
              <a:r>
                <a:rPr b="0" i="0" lang="en-US" sz="2400" u="none" cap="none" strike="noStrike">
                  <a:solidFill>
                    <a:srgbClr val="3D3D3D"/>
                  </a:solidFill>
                  <a:latin typeface="Open Sans"/>
                  <a:ea typeface="Open Sans"/>
                  <a:cs typeface="Open Sans"/>
                  <a:sym typeface="Open Sans"/>
                </a:rPr>
                <a:t>GCA: Temporary staff and Huron support to reduce backlogs </a:t>
              </a:r>
              <a:endParaRPr b="0" i="0" sz="2400" u="none" cap="none" strike="noStrike">
                <a:solidFill>
                  <a:srgbClr val="3D3D3D"/>
                </a:solidFill>
                <a:latin typeface="Arial"/>
                <a:ea typeface="Arial"/>
                <a:cs typeface="Arial"/>
                <a:sym typeface="Arial"/>
              </a:endParaRPr>
            </a:p>
            <a:p>
              <a:pPr indent="-228600" lvl="1" marL="228600" marR="0" rtl="0" algn="l">
                <a:lnSpc>
                  <a:spcPct val="90000"/>
                </a:lnSpc>
                <a:spcBef>
                  <a:spcPts val="360"/>
                </a:spcBef>
                <a:spcAft>
                  <a:spcPts val="0"/>
                </a:spcAft>
                <a:buClr>
                  <a:srgbClr val="000000"/>
                </a:buClr>
                <a:buSzPts val="2400"/>
                <a:buFont typeface="Arial"/>
                <a:buChar char="•"/>
              </a:pPr>
              <a:r>
                <a:rPr b="0" i="0" lang="en-US" sz="2400" u="none" cap="none" strike="noStrike">
                  <a:solidFill>
                    <a:srgbClr val="3D3D3D"/>
                  </a:solidFill>
                  <a:latin typeface="Open Sans"/>
                  <a:ea typeface="Open Sans"/>
                  <a:cs typeface="Open Sans"/>
                  <a:sym typeface="Open Sans"/>
                </a:rPr>
                <a:t>OSP: Expanded subaward team </a:t>
              </a:r>
              <a:endParaRPr b="0" i="0" sz="2400" u="none" cap="none" strike="noStrike">
                <a:solidFill>
                  <a:srgbClr val="3D3D3D"/>
                </a:solidFill>
                <a:latin typeface="Arial"/>
                <a:ea typeface="Arial"/>
                <a:cs typeface="Arial"/>
                <a:sym typeface="Arial"/>
              </a:endParaRPr>
            </a:p>
          </p:txBody>
        </p:sp>
        <p:sp>
          <p:nvSpPr>
            <p:cNvPr id="578" name="Google Shape;578;p103"/>
            <p:cNvSpPr/>
            <p:nvPr/>
          </p:nvSpPr>
          <p:spPr>
            <a:xfrm>
              <a:off x="4192" y="1752"/>
              <a:ext cx="3088372" cy="3590502"/>
            </a:xfrm>
            <a:prstGeom prst="rect">
              <a:avLst/>
            </a:prstGeom>
            <a:solidFill>
              <a:srgbClr val="4A2B83"/>
            </a:solidFill>
            <a:ln cap="flat" cmpd="sng" w="254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103"/>
            <p:cNvSpPr txBox="1"/>
            <p:nvPr/>
          </p:nvSpPr>
          <p:spPr>
            <a:xfrm>
              <a:off x="4192" y="1752"/>
              <a:ext cx="3088372" cy="3590502"/>
            </a:xfrm>
            <a:prstGeom prst="rect">
              <a:avLst/>
            </a:prstGeom>
            <a:noFill/>
            <a:ln>
              <a:noFill/>
            </a:ln>
          </p:spPr>
          <p:txBody>
            <a:bodyPr anchorCtr="0" anchor="ctr" bIns="68575" lIns="137150" spcFirstLastPara="1" rIns="137150" wrap="square" tIns="68575">
              <a:noAutofit/>
            </a:bodyPr>
            <a:lstStyle/>
            <a:p>
              <a:pPr indent="0" lvl="0" marL="0" marR="0" rtl="0" algn="ctr">
                <a:lnSpc>
                  <a:spcPct val="90000"/>
                </a:lnSpc>
                <a:spcBef>
                  <a:spcPts val="0"/>
                </a:spcBef>
                <a:spcAft>
                  <a:spcPts val="0"/>
                </a:spcAft>
                <a:buClr>
                  <a:srgbClr val="000000"/>
                </a:buClr>
                <a:buSzPts val="3600"/>
                <a:buFont typeface="Arial"/>
                <a:buNone/>
              </a:pPr>
              <a:r>
                <a:rPr b="1" i="0" lang="en-US" sz="3600" u="none" cap="none" strike="noStrike">
                  <a:solidFill>
                    <a:schemeClr val="lt2"/>
                  </a:solidFill>
                  <a:latin typeface="Arial"/>
                  <a:ea typeface="Arial"/>
                  <a:cs typeface="Arial"/>
                  <a:sym typeface="Arial"/>
                </a:rPr>
                <a:t>Backlog Reduction</a:t>
              </a:r>
              <a:endParaRPr/>
            </a:p>
          </p:txBody>
        </p:sp>
      </p:grpSp>
      <p:sp>
        <p:nvSpPr>
          <p:cNvPr id="580" name="Google Shape;580;p103"/>
          <p:cNvSpPr txBox="1"/>
          <p:nvPr/>
        </p:nvSpPr>
        <p:spPr>
          <a:xfrm>
            <a:off x="499534" y="5090583"/>
            <a:ext cx="18473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cap="none" strike="noStrike">
              <a:solidFill>
                <a:srgbClr val="4B2E83"/>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104"/>
          <p:cNvSpPr txBox="1"/>
          <p:nvPr>
            <p:ph type="title"/>
          </p:nvPr>
        </p:nvSpPr>
        <p:spPr>
          <a:xfrm>
            <a:off x="473446" y="812350"/>
            <a:ext cx="8197109" cy="99377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3200"/>
              <a:buFont typeface="Open Sans"/>
              <a:buNone/>
            </a:pPr>
            <a:r>
              <a:rPr lang="en-US" sz="3200">
                <a:latin typeface="Open Sans"/>
                <a:ea typeface="Open Sans"/>
                <a:cs typeface="Open Sans"/>
                <a:sym typeface="Open Sans"/>
              </a:rPr>
              <a:t>AIDE Workstreams</a:t>
            </a:r>
            <a:endParaRPr>
              <a:latin typeface="Open Sans"/>
              <a:ea typeface="Open Sans"/>
              <a:cs typeface="Open Sans"/>
              <a:sym typeface="Open Sans"/>
            </a:endParaRPr>
          </a:p>
        </p:txBody>
      </p:sp>
      <p:grpSp>
        <p:nvGrpSpPr>
          <p:cNvPr descr="Purple textboxes with a series of titles: &quot;Award Setup&quot;, &quot;Subaward Process&quot;, &quot;Reporting&quot;, &quot;Workday Functionality&quot;, &quot;Backlogs, Operations &amp; Training&quot;" id="587" name="Google Shape;587;p104"/>
          <p:cNvGrpSpPr/>
          <p:nvPr/>
        </p:nvGrpSpPr>
        <p:grpSpPr>
          <a:xfrm>
            <a:off x="556954" y="2452722"/>
            <a:ext cx="6634423" cy="3230863"/>
            <a:chOff x="5003950" y="349097"/>
            <a:chExt cx="2984848" cy="3698845"/>
          </a:xfrm>
        </p:grpSpPr>
        <p:sp>
          <p:nvSpPr>
            <p:cNvPr id="588" name="Google Shape;588;p104"/>
            <p:cNvSpPr/>
            <p:nvPr/>
          </p:nvSpPr>
          <p:spPr>
            <a:xfrm>
              <a:off x="5003950" y="349097"/>
              <a:ext cx="2984848" cy="711316"/>
            </a:xfrm>
            <a:custGeom>
              <a:rect b="b" l="l" r="r" t="t"/>
              <a:pathLst>
                <a:path extrusionOk="0" h="711316" w="2984848">
                  <a:moveTo>
                    <a:pt x="0" y="0"/>
                  </a:moveTo>
                  <a:lnTo>
                    <a:pt x="2984848" y="0"/>
                  </a:lnTo>
                  <a:lnTo>
                    <a:pt x="2984848" y="711316"/>
                  </a:lnTo>
                  <a:lnTo>
                    <a:pt x="0" y="711316"/>
                  </a:lnTo>
                  <a:lnTo>
                    <a:pt x="0" y="0"/>
                  </a:lnTo>
                  <a:close/>
                </a:path>
              </a:pathLst>
            </a:custGeom>
            <a:solidFill>
              <a:srgbClr val="4A2B83"/>
            </a:solidFill>
            <a:ln cap="flat" cmpd="sng" w="25400">
              <a:solidFill>
                <a:schemeClr val="lt2"/>
              </a:solidFill>
              <a:prstDash val="solid"/>
              <a:round/>
              <a:headEnd len="sm" w="sm" type="none"/>
              <a:tailEnd len="sm" w="sm" type="none"/>
            </a:ln>
          </p:spPr>
          <p:txBody>
            <a:bodyPr anchorCtr="0" anchor="ctr" bIns="32375" lIns="64750" spcFirstLastPara="1" rIns="64750" wrap="square" tIns="32375">
              <a:noAutofit/>
            </a:bodyPr>
            <a:lstStyle/>
            <a:p>
              <a:pPr indent="0" lvl="0" marL="0" marR="0" rtl="0" algn="ctr">
                <a:lnSpc>
                  <a:spcPct val="90000"/>
                </a:lnSpc>
                <a:spcBef>
                  <a:spcPts val="0"/>
                </a:spcBef>
                <a:spcAft>
                  <a:spcPts val="0"/>
                </a:spcAft>
                <a:buNone/>
              </a:pPr>
              <a:r>
                <a:rPr b="1" i="0" lang="en-US" sz="2400" u="none" cap="none" strike="noStrike">
                  <a:solidFill>
                    <a:srgbClr val="FFFFFF"/>
                  </a:solidFill>
                  <a:latin typeface="Calibri"/>
                  <a:ea typeface="Calibri"/>
                  <a:cs typeface="Calibri"/>
                  <a:sym typeface="Calibri"/>
                </a:rPr>
                <a:t>Award Setup</a:t>
              </a:r>
              <a:endParaRPr b="0" i="0" sz="2400" u="none" cap="none" strike="noStrike">
                <a:solidFill>
                  <a:srgbClr val="FFFFFF"/>
                </a:solidFill>
                <a:latin typeface="Calibri"/>
                <a:ea typeface="Calibri"/>
                <a:cs typeface="Calibri"/>
                <a:sym typeface="Calibri"/>
              </a:endParaRPr>
            </a:p>
          </p:txBody>
        </p:sp>
        <p:sp>
          <p:nvSpPr>
            <p:cNvPr id="589" name="Google Shape;589;p104"/>
            <p:cNvSpPr/>
            <p:nvPr/>
          </p:nvSpPr>
          <p:spPr>
            <a:xfrm>
              <a:off x="5003950" y="1095980"/>
              <a:ext cx="2984848" cy="711316"/>
            </a:xfrm>
            <a:custGeom>
              <a:rect b="b" l="l" r="r" t="t"/>
              <a:pathLst>
                <a:path extrusionOk="0" h="711316" w="2984848">
                  <a:moveTo>
                    <a:pt x="0" y="0"/>
                  </a:moveTo>
                  <a:lnTo>
                    <a:pt x="2984848" y="0"/>
                  </a:lnTo>
                  <a:lnTo>
                    <a:pt x="2984848" y="711316"/>
                  </a:lnTo>
                  <a:lnTo>
                    <a:pt x="0" y="711316"/>
                  </a:lnTo>
                  <a:lnTo>
                    <a:pt x="0" y="0"/>
                  </a:lnTo>
                  <a:close/>
                </a:path>
              </a:pathLst>
            </a:custGeom>
            <a:solidFill>
              <a:srgbClr val="4A2B83"/>
            </a:solidFill>
            <a:ln cap="flat" cmpd="sng" w="25400">
              <a:solidFill>
                <a:schemeClr val="lt2"/>
              </a:solidFill>
              <a:prstDash val="solid"/>
              <a:round/>
              <a:headEnd len="sm" w="sm" type="none"/>
              <a:tailEnd len="sm" w="sm" type="none"/>
            </a:ln>
          </p:spPr>
          <p:txBody>
            <a:bodyPr anchorCtr="0" anchor="ctr" bIns="32375" lIns="64750" spcFirstLastPara="1" rIns="64750" wrap="square" tIns="32375">
              <a:noAutofit/>
            </a:bodyPr>
            <a:lstStyle/>
            <a:p>
              <a:pPr indent="0" lvl="0" marL="0" marR="0" rtl="0" algn="ctr">
                <a:lnSpc>
                  <a:spcPct val="90000"/>
                </a:lnSpc>
                <a:spcBef>
                  <a:spcPts val="0"/>
                </a:spcBef>
                <a:spcAft>
                  <a:spcPts val="0"/>
                </a:spcAft>
                <a:buNone/>
              </a:pPr>
              <a:r>
                <a:rPr b="1" i="0" lang="en-US" sz="2400" u="none" cap="none" strike="noStrike">
                  <a:solidFill>
                    <a:srgbClr val="FFFFFF"/>
                  </a:solidFill>
                  <a:latin typeface="Calibri"/>
                  <a:ea typeface="Calibri"/>
                  <a:cs typeface="Calibri"/>
                  <a:sym typeface="Calibri"/>
                </a:rPr>
                <a:t>Subaward Process</a:t>
              </a:r>
              <a:endParaRPr b="0" i="0" sz="2400" u="none" cap="none" strike="noStrike">
                <a:solidFill>
                  <a:srgbClr val="FFFFFF"/>
                </a:solidFill>
                <a:latin typeface="Calibri"/>
                <a:ea typeface="Calibri"/>
                <a:cs typeface="Calibri"/>
                <a:sym typeface="Calibri"/>
              </a:endParaRPr>
            </a:p>
          </p:txBody>
        </p:sp>
        <p:sp>
          <p:nvSpPr>
            <p:cNvPr id="590" name="Google Shape;590;p104"/>
            <p:cNvSpPr/>
            <p:nvPr/>
          </p:nvSpPr>
          <p:spPr>
            <a:xfrm>
              <a:off x="5003950" y="1842862"/>
              <a:ext cx="2984848" cy="711316"/>
            </a:xfrm>
            <a:custGeom>
              <a:rect b="b" l="l" r="r" t="t"/>
              <a:pathLst>
                <a:path extrusionOk="0" h="711316" w="2984848">
                  <a:moveTo>
                    <a:pt x="0" y="0"/>
                  </a:moveTo>
                  <a:lnTo>
                    <a:pt x="2984848" y="0"/>
                  </a:lnTo>
                  <a:lnTo>
                    <a:pt x="2984848" y="711316"/>
                  </a:lnTo>
                  <a:lnTo>
                    <a:pt x="0" y="711316"/>
                  </a:lnTo>
                  <a:lnTo>
                    <a:pt x="0" y="0"/>
                  </a:lnTo>
                  <a:close/>
                </a:path>
              </a:pathLst>
            </a:custGeom>
            <a:solidFill>
              <a:srgbClr val="4A2B83"/>
            </a:solidFill>
            <a:ln cap="flat" cmpd="sng" w="25400">
              <a:solidFill>
                <a:schemeClr val="lt2"/>
              </a:solidFill>
              <a:prstDash val="solid"/>
              <a:round/>
              <a:headEnd len="sm" w="sm" type="none"/>
              <a:tailEnd len="sm" w="sm" type="none"/>
            </a:ln>
          </p:spPr>
          <p:txBody>
            <a:bodyPr anchorCtr="0" anchor="ctr" bIns="32375" lIns="64750" spcFirstLastPara="1" rIns="64750" wrap="square" tIns="32375">
              <a:noAutofit/>
            </a:bodyPr>
            <a:lstStyle/>
            <a:p>
              <a:pPr indent="0" lvl="0" marL="0" marR="0" rtl="0" algn="ctr">
                <a:lnSpc>
                  <a:spcPct val="90000"/>
                </a:lnSpc>
                <a:spcBef>
                  <a:spcPts val="0"/>
                </a:spcBef>
                <a:spcAft>
                  <a:spcPts val="0"/>
                </a:spcAft>
                <a:buNone/>
              </a:pPr>
              <a:r>
                <a:rPr b="1" i="0" lang="en-US" sz="2400" u="none" cap="none" strike="noStrike">
                  <a:solidFill>
                    <a:srgbClr val="FFFFFF"/>
                  </a:solidFill>
                  <a:latin typeface="Calibri"/>
                  <a:ea typeface="Calibri"/>
                  <a:cs typeface="Calibri"/>
                  <a:sym typeface="Calibri"/>
                </a:rPr>
                <a:t>Reporting</a:t>
              </a:r>
              <a:endParaRPr b="0" i="0" sz="2400" u="none" cap="none" strike="noStrike">
                <a:solidFill>
                  <a:srgbClr val="FFFFFF"/>
                </a:solidFill>
                <a:latin typeface="Calibri"/>
                <a:ea typeface="Calibri"/>
                <a:cs typeface="Calibri"/>
                <a:sym typeface="Calibri"/>
              </a:endParaRPr>
            </a:p>
          </p:txBody>
        </p:sp>
        <p:sp>
          <p:nvSpPr>
            <p:cNvPr id="591" name="Google Shape;591;p104"/>
            <p:cNvSpPr/>
            <p:nvPr/>
          </p:nvSpPr>
          <p:spPr>
            <a:xfrm>
              <a:off x="5003950" y="2589744"/>
              <a:ext cx="2984848" cy="711316"/>
            </a:xfrm>
            <a:custGeom>
              <a:rect b="b" l="l" r="r" t="t"/>
              <a:pathLst>
                <a:path extrusionOk="0" h="711316" w="2984848">
                  <a:moveTo>
                    <a:pt x="0" y="0"/>
                  </a:moveTo>
                  <a:lnTo>
                    <a:pt x="2984848" y="0"/>
                  </a:lnTo>
                  <a:lnTo>
                    <a:pt x="2984848" y="711316"/>
                  </a:lnTo>
                  <a:lnTo>
                    <a:pt x="0" y="711316"/>
                  </a:lnTo>
                  <a:lnTo>
                    <a:pt x="0" y="0"/>
                  </a:lnTo>
                  <a:close/>
                </a:path>
              </a:pathLst>
            </a:custGeom>
            <a:solidFill>
              <a:srgbClr val="4A2B83"/>
            </a:solidFill>
            <a:ln cap="flat" cmpd="sng" w="25400">
              <a:solidFill>
                <a:schemeClr val="lt2"/>
              </a:solidFill>
              <a:prstDash val="solid"/>
              <a:round/>
              <a:headEnd len="sm" w="sm" type="none"/>
              <a:tailEnd len="sm" w="sm" type="none"/>
            </a:ln>
          </p:spPr>
          <p:txBody>
            <a:bodyPr anchorCtr="0" anchor="ctr" bIns="32375" lIns="64750" spcFirstLastPara="1" rIns="64750" wrap="square" tIns="32375">
              <a:noAutofit/>
            </a:bodyPr>
            <a:lstStyle/>
            <a:p>
              <a:pPr indent="0" lvl="0" marL="0" marR="0" rtl="0" algn="ctr">
                <a:lnSpc>
                  <a:spcPct val="90000"/>
                </a:lnSpc>
                <a:spcBef>
                  <a:spcPts val="0"/>
                </a:spcBef>
                <a:spcAft>
                  <a:spcPts val="0"/>
                </a:spcAft>
                <a:buNone/>
              </a:pPr>
              <a:r>
                <a:rPr b="1" i="0" lang="en-US" sz="2400" u="none" cap="none" strike="noStrike">
                  <a:solidFill>
                    <a:srgbClr val="FFFFFF"/>
                  </a:solidFill>
                  <a:latin typeface="Calibri"/>
                  <a:ea typeface="Calibri"/>
                  <a:cs typeface="Calibri"/>
                  <a:sym typeface="Calibri"/>
                </a:rPr>
                <a:t>Workday Functionality</a:t>
              </a:r>
              <a:endParaRPr b="0" i="0" sz="2400" u="none" cap="none" strike="noStrike">
                <a:solidFill>
                  <a:srgbClr val="FFFFFF"/>
                </a:solidFill>
                <a:latin typeface="Calibri"/>
                <a:ea typeface="Calibri"/>
                <a:cs typeface="Calibri"/>
                <a:sym typeface="Calibri"/>
              </a:endParaRPr>
            </a:p>
          </p:txBody>
        </p:sp>
        <p:sp>
          <p:nvSpPr>
            <p:cNvPr id="592" name="Google Shape;592;p104"/>
            <p:cNvSpPr/>
            <p:nvPr/>
          </p:nvSpPr>
          <p:spPr>
            <a:xfrm>
              <a:off x="5003950" y="3336626"/>
              <a:ext cx="2984848" cy="711316"/>
            </a:xfrm>
            <a:custGeom>
              <a:rect b="b" l="l" r="r" t="t"/>
              <a:pathLst>
                <a:path extrusionOk="0" h="711316" w="2984848">
                  <a:moveTo>
                    <a:pt x="0" y="0"/>
                  </a:moveTo>
                  <a:lnTo>
                    <a:pt x="2984848" y="0"/>
                  </a:lnTo>
                  <a:lnTo>
                    <a:pt x="2984848" y="711316"/>
                  </a:lnTo>
                  <a:lnTo>
                    <a:pt x="0" y="711316"/>
                  </a:lnTo>
                  <a:lnTo>
                    <a:pt x="0" y="0"/>
                  </a:lnTo>
                  <a:close/>
                </a:path>
              </a:pathLst>
            </a:custGeom>
            <a:solidFill>
              <a:srgbClr val="4A2B83"/>
            </a:solidFill>
            <a:ln cap="flat" cmpd="sng" w="25400">
              <a:solidFill>
                <a:schemeClr val="lt2"/>
              </a:solidFill>
              <a:prstDash val="solid"/>
              <a:round/>
              <a:headEnd len="sm" w="sm" type="none"/>
              <a:tailEnd len="sm" w="sm" type="none"/>
            </a:ln>
          </p:spPr>
          <p:txBody>
            <a:bodyPr anchorCtr="0" anchor="ctr" bIns="32375" lIns="64750" spcFirstLastPara="1" rIns="64750" wrap="square" tIns="32375">
              <a:noAutofit/>
            </a:bodyPr>
            <a:lstStyle/>
            <a:p>
              <a:pPr indent="0" lvl="0" marL="0" marR="0" rtl="0" algn="ctr">
                <a:lnSpc>
                  <a:spcPct val="90000"/>
                </a:lnSpc>
                <a:spcBef>
                  <a:spcPts val="0"/>
                </a:spcBef>
                <a:spcAft>
                  <a:spcPts val="0"/>
                </a:spcAft>
                <a:buNone/>
              </a:pPr>
              <a:r>
                <a:rPr b="1" i="0" lang="en-US" sz="2400" u="none" cap="none" strike="noStrike">
                  <a:solidFill>
                    <a:srgbClr val="FFFFFF"/>
                  </a:solidFill>
                  <a:latin typeface="Calibri"/>
                  <a:ea typeface="Calibri"/>
                  <a:cs typeface="Calibri"/>
                  <a:sym typeface="Calibri"/>
                </a:rPr>
                <a:t>Backlogs, Operations &amp; Training</a:t>
              </a:r>
              <a:endParaRPr b="0" i="0" sz="2400" u="none" cap="none" strike="noStrike">
                <a:solidFill>
                  <a:srgbClr val="FFFFFF"/>
                </a:solidFill>
                <a:latin typeface="Calibri"/>
                <a:ea typeface="Calibri"/>
                <a:cs typeface="Calibri"/>
                <a:sym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105"/>
          <p:cNvSpPr txBox="1"/>
          <p:nvPr>
            <p:ph type="title"/>
          </p:nvPr>
        </p:nvSpPr>
        <p:spPr>
          <a:xfrm>
            <a:off x="352229" y="522289"/>
            <a:ext cx="8727116" cy="99377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3200"/>
              <a:buFont typeface="Open Sans"/>
              <a:buNone/>
            </a:pPr>
            <a:r>
              <a:rPr lang="en-US" sz="3200">
                <a:latin typeface="Open Sans"/>
                <a:ea typeface="Open Sans"/>
                <a:cs typeface="Open Sans"/>
                <a:sym typeface="Open Sans"/>
              </a:rPr>
              <a:t>Early Recommendations – Main Track </a:t>
            </a:r>
            <a:r>
              <a:rPr b="0" lang="en-US" sz="1600">
                <a:latin typeface="Open Sans"/>
                <a:ea typeface="Open Sans"/>
                <a:cs typeface="Open Sans"/>
                <a:sym typeface="Open Sans"/>
              </a:rPr>
              <a:t>(1 of 5)</a:t>
            </a:r>
            <a:endParaRPr b="0">
              <a:latin typeface="Open Sans"/>
              <a:ea typeface="Open Sans"/>
              <a:cs typeface="Open Sans"/>
              <a:sym typeface="Open Sans"/>
            </a:endParaRPr>
          </a:p>
        </p:txBody>
      </p:sp>
      <p:sp>
        <p:nvSpPr>
          <p:cNvPr id="599" name="Google Shape;599;p105"/>
          <p:cNvSpPr/>
          <p:nvPr/>
        </p:nvSpPr>
        <p:spPr>
          <a:xfrm>
            <a:off x="3324225" y="-725145"/>
            <a:ext cx="184731" cy="323165"/>
          </a:xfrm>
          <a:prstGeom prst="rect">
            <a:avLst/>
          </a:prstGeom>
          <a:noFill/>
          <a:ln>
            <a:noFill/>
          </a:ln>
        </p:spPr>
        <p:txBody>
          <a:bodyPr anchorCtr="0" anchor="ctr" bIns="0" lIns="91425" spcFirstLastPara="1" rIns="91425" wrap="square" tIns="45700">
            <a:noAutofit/>
          </a:bodyPr>
          <a:lstStyle/>
          <a:p>
            <a:pPr indent="0" lvl="0" marL="0" marR="0" rtl="0" algn="l">
              <a:lnSpc>
                <a:spcPct val="100000"/>
              </a:lnSpc>
              <a:spcBef>
                <a:spcPts val="0"/>
              </a:spcBef>
              <a:spcAft>
                <a:spcPts val="0"/>
              </a:spcAft>
              <a:buNone/>
            </a:pPr>
            <a:r>
              <a:t/>
            </a:r>
            <a:endParaRPr b="0" i="0" sz="1800" u="none" cap="none" strike="noStrike">
              <a:solidFill>
                <a:srgbClr val="4B2E83"/>
              </a:solidFill>
              <a:latin typeface="Arial"/>
              <a:ea typeface="Arial"/>
              <a:cs typeface="Arial"/>
              <a:sym typeface="Arial"/>
            </a:endParaRPr>
          </a:p>
        </p:txBody>
      </p:sp>
      <p:grpSp>
        <p:nvGrpSpPr>
          <p:cNvPr id="600" name="Google Shape;600;p105"/>
          <p:cNvGrpSpPr/>
          <p:nvPr/>
        </p:nvGrpSpPr>
        <p:grpSpPr>
          <a:xfrm>
            <a:off x="309341" y="1661948"/>
            <a:ext cx="8553078" cy="3698489"/>
            <a:chOff x="4180" y="1804"/>
            <a:chExt cx="8553078" cy="3698489"/>
          </a:xfrm>
        </p:grpSpPr>
        <p:sp>
          <p:nvSpPr>
            <p:cNvPr id="601" name="Google Shape;601;p105"/>
            <p:cNvSpPr/>
            <p:nvPr/>
          </p:nvSpPr>
          <p:spPr>
            <a:xfrm rot="5400000">
              <a:off x="3979785" y="-885935"/>
              <a:ext cx="3680975" cy="5473970"/>
            </a:xfrm>
            <a:prstGeom prst="rect">
              <a:avLst/>
            </a:prstGeom>
            <a:solidFill>
              <a:srgbClr val="CECCD8">
                <a:alpha val="89803"/>
              </a:srgbClr>
            </a:solidFill>
            <a:ln cap="flat" cmpd="sng" w="25400">
              <a:solidFill>
                <a:srgbClr val="CECCD8">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105"/>
            <p:cNvSpPr txBox="1"/>
            <p:nvPr/>
          </p:nvSpPr>
          <p:spPr>
            <a:xfrm>
              <a:off x="3083288" y="10562"/>
              <a:ext cx="5473970" cy="3680975"/>
            </a:xfrm>
            <a:prstGeom prst="rect">
              <a:avLst/>
            </a:prstGeom>
            <a:noFill/>
            <a:ln>
              <a:noFill/>
            </a:ln>
          </p:spPr>
          <p:txBody>
            <a:bodyPr anchorCtr="0" anchor="ctr" bIns="123825" lIns="247650" spcFirstLastPara="1" rIns="247650" wrap="square" tIns="123825">
              <a:noAutofit/>
            </a:bodyPr>
            <a:lstStyle/>
            <a:p>
              <a:pPr indent="-171450" lvl="1" marL="171450" marR="0" rtl="0" algn="l">
                <a:lnSpc>
                  <a:spcPct val="90000"/>
                </a:lnSpc>
                <a:spcBef>
                  <a:spcPts val="0"/>
                </a:spcBef>
                <a:spcAft>
                  <a:spcPts val="0"/>
                </a:spcAft>
                <a:buClr>
                  <a:srgbClr val="000000"/>
                </a:buClr>
                <a:buSzPts val="1800"/>
                <a:buFont typeface="Arial"/>
                <a:buChar char="•"/>
              </a:pPr>
              <a:r>
                <a:rPr b="0" i="0" lang="en-US" sz="1800" u="none" cap="none" strike="noStrike">
                  <a:solidFill>
                    <a:srgbClr val="3D3D3D"/>
                  </a:solidFill>
                  <a:latin typeface="Open Sans"/>
                  <a:ea typeface="Open Sans"/>
                  <a:cs typeface="Open Sans"/>
                  <a:sym typeface="Open Sans"/>
                </a:rPr>
                <a:t>Streamline OSP &amp; GCA award setups</a:t>
              </a:r>
              <a:endParaRPr b="0" i="0" sz="1800" u="none" cap="none" strike="noStrike">
                <a:solidFill>
                  <a:srgbClr val="3D3D3D"/>
                </a:solidFill>
                <a:latin typeface="Arial"/>
                <a:ea typeface="Arial"/>
                <a:cs typeface="Arial"/>
                <a:sym typeface="Arial"/>
              </a:endParaRPr>
            </a:p>
            <a:p>
              <a:pPr indent="-171450" lvl="1" marL="171450" marR="0" rtl="0" algn="l">
                <a:lnSpc>
                  <a:spcPct val="90000"/>
                </a:lnSpc>
                <a:spcBef>
                  <a:spcPts val="270"/>
                </a:spcBef>
                <a:spcAft>
                  <a:spcPts val="0"/>
                </a:spcAft>
                <a:buClr>
                  <a:srgbClr val="000000"/>
                </a:buClr>
                <a:buSzPts val="1800"/>
                <a:buFont typeface="Arial"/>
                <a:buChar char="•"/>
              </a:pPr>
              <a:r>
                <a:rPr b="0" i="0" lang="en-US" sz="1800" u="none" cap="none" strike="noStrike">
                  <a:solidFill>
                    <a:srgbClr val="3D3D3D"/>
                  </a:solidFill>
                  <a:latin typeface="Open Sans"/>
                  <a:ea typeface="Open Sans"/>
                  <a:cs typeface="Open Sans"/>
                  <a:sym typeface="Open Sans"/>
                </a:rPr>
                <a:t>Explore creating budget comparison tool </a:t>
              </a:r>
              <a:endParaRPr b="0" i="0" sz="1800" u="none" cap="none" strike="noStrike">
                <a:solidFill>
                  <a:srgbClr val="3D3D3D"/>
                </a:solidFill>
                <a:latin typeface="Arial"/>
                <a:ea typeface="Arial"/>
                <a:cs typeface="Arial"/>
                <a:sym typeface="Arial"/>
              </a:endParaRPr>
            </a:p>
            <a:p>
              <a:pPr indent="-171450" lvl="1" marL="171450" marR="0" rtl="0" algn="l">
                <a:lnSpc>
                  <a:spcPct val="90000"/>
                </a:lnSpc>
                <a:spcBef>
                  <a:spcPts val="270"/>
                </a:spcBef>
                <a:spcAft>
                  <a:spcPts val="0"/>
                </a:spcAft>
                <a:buClr>
                  <a:srgbClr val="000000"/>
                </a:buClr>
                <a:buSzPts val="1800"/>
                <a:buFont typeface="Arial"/>
                <a:buChar char="•"/>
              </a:pPr>
              <a:r>
                <a:rPr b="0" i="0" lang="en-US" sz="1800" u="none" cap="none" strike="noStrike">
                  <a:solidFill>
                    <a:srgbClr val="3D3D3D"/>
                  </a:solidFill>
                  <a:latin typeface="Open Sans"/>
                  <a:ea typeface="Open Sans"/>
                  <a:cs typeface="Open Sans"/>
                  <a:sym typeface="Open Sans"/>
                </a:rPr>
                <a:t>Integrate SAGE with Workday for Modifications</a:t>
              </a:r>
              <a:endParaRPr b="0" i="0" sz="1800" u="none" cap="none" strike="noStrike">
                <a:solidFill>
                  <a:srgbClr val="3D3D3D"/>
                </a:solidFill>
                <a:latin typeface="Arial"/>
                <a:ea typeface="Arial"/>
                <a:cs typeface="Arial"/>
                <a:sym typeface="Arial"/>
              </a:endParaRPr>
            </a:p>
            <a:p>
              <a:pPr indent="-171450" lvl="1" marL="171450" marR="0" rtl="0" algn="l">
                <a:lnSpc>
                  <a:spcPct val="90000"/>
                </a:lnSpc>
                <a:spcBef>
                  <a:spcPts val="270"/>
                </a:spcBef>
                <a:spcAft>
                  <a:spcPts val="0"/>
                </a:spcAft>
                <a:buClr>
                  <a:srgbClr val="000000"/>
                </a:buClr>
                <a:buSzPts val="1800"/>
                <a:buFont typeface="Arial"/>
                <a:buChar char="•"/>
              </a:pPr>
              <a:r>
                <a:rPr b="0" i="0" lang="en-US" sz="1800" u="none" cap="none" strike="noStrike">
                  <a:solidFill>
                    <a:srgbClr val="3D3D3D"/>
                  </a:solidFill>
                  <a:latin typeface="Open Sans"/>
                  <a:ea typeface="Open Sans"/>
                  <a:cs typeface="Open Sans"/>
                  <a:sym typeface="Open Sans"/>
                </a:rPr>
                <a:t>Launch new Award Activity view in SAGE</a:t>
              </a:r>
              <a:endParaRPr b="0" i="0" sz="1800" u="none" cap="none" strike="noStrike">
                <a:solidFill>
                  <a:srgbClr val="3D3D3D"/>
                </a:solidFill>
                <a:latin typeface="Arial"/>
                <a:ea typeface="Arial"/>
                <a:cs typeface="Arial"/>
                <a:sym typeface="Arial"/>
              </a:endParaRPr>
            </a:p>
          </p:txBody>
        </p:sp>
        <p:sp>
          <p:nvSpPr>
            <p:cNvPr id="603" name="Google Shape;603;p105"/>
            <p:cNvSpPr/>
            <p:nvPr/>
          </p:nvSpPr>
          <p:spPr>
            <a:xfrm>
              <a:off x="4180" y="1804"/>
              <a:ext cx="3079108" cy="3698489"/>
            </a:xfrm>
            <a:prstGeom prst="rect">
              <a:avLst/>
            </a:prstGeom>
            <a:solidFill>
              <a:srgbClr val="4A2B83"/>
            </a:solidFill>
            <a:ln cap="flat" cmpd="sng" w="254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105"/>
            <p:cNvSpPr txBox="1"/>
            <p:nvPr/>
          </p:nvSpPr>
          <p:spPr>
            <a:xfrm>
              <a:off x="4180" y="1804"/>
              <a:ext cx="3079108" cy="3698489"/>
            </a:xfrm>
            <a:prstGeom prst="rect">
              <a:avLst/>
            </a:prstGeom>
            <a:noFill/>
            <a:ln>
              <a:noFill/>
            </a:ln>
          </p:spPr>
          <p:txBody>
            <a:bodyPr anchorCtr="0" anchor="ctr" bIns="68575" lIns="137150" spcFirstLastPara="1" rIns="137150" wrap="square" tIns="68575">
              <a:noAutofit/>
            </a:bodyPr>
            <a:lstStyle/>
            <a:p>
              <a:pPr indent="0" lvl="0" marL="0" marR="0" rtl="0" algn="ctr">
                <a:lnSpc>
                  <a:spcPct val="90000"/>
                </a:lnSpc>
                <a:spcBef>
                  <a:spcPts val="0"/>
                </a:spcBef>
                <a:spcAft>
                  <a:spcPts val="0"/>
                </a:spcAft>
                <a:buClr>
                  <a:srgbClr val="000000"/>
                </a:buClr>
                <a:buSzPts val="3600"/>
                <a:buFont typeface="Arial"/>
                <a:buNone/>
              </a:pPr>
              <a:r>
                <a:rPr b="1" i="0" lang="en-US" sz="3600" u="none" cap="none" strike="noStrike">
                  <a:solidFill>
                    <a:schemeClr val="lt2"/>
                  </a:solidFill>
                  <a:latin typeface="Arial"/>
                  <a:ea typeface="Arial"/>
                  <a:cs typeface="Arial"/>
                  <a:sym typeface="Arial"/>
                </a:rPr>
                <a:t>Award Setup Improvements</a:t>
              </a:r>
              <a:endParaRPr b="0" i="0" sz="3600" u="none" cap="none" strike="noStrike">
                <a:solidFill>
                  <a:schemeClr val="lt2"/>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106"/>
          <p:cNvSpPr txBox="1"/>
          <p:nvPr>
            <p:ph type="title"/>
          </p:nvPr>
        </p:nvSpPr>
        <p:spPr>
          <a:xfrm>
            <a:off x="352229" y="522289"/>
            <a:ext cx="8514369" cy="99377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3200"/>
              <a:buFont typeface="Open Sans"/>
              <a:buNone/>
            </a:pPr>
            <a:r>
              <a:rPr lang="en-US" sz="3200">
                <a:latin typeface="Open Sans"/>
                <a:ea typeface="Open Sans"/>
                <a:cs typeface="Open Sans"/>
                <a:sym typeface="Open Sans"/>
              </a:rPr>
              <a:t>Early Recommendations</a:t>
            </a:r>
            <a:r>
              <a:rPr lang="en-US" sz="2800">
                <a:latin typeface="Open Sans"/>
                <a:ea typeface="Open Sans"/>
                <a:cs typeface="Open Sans"/>
                <a:sym typeface="Open Sans"/>
              </a:rPr>
              <a:t> – Main Track</a:t>
            </a:r>
            <a:r>
              <a:rPr lang="en-US" sz="1600">
                <a:latin typeface="Open Sans"/>
                <a:ea typeface="Open Sans"/>
                <a:cs typeface="Open Sans"/>
                <a:sym typeface="Open Sans"/>
              </a:rPr>
              <a:t> </a:t>
            </a:r>
            <a:r>
              <a:rPr b="0" lang="en-US" sz="1600">
                <a:latin typeface="Open Sans"/>
                <a:ea typeface="Open Sans"/>
                <a:cs typeface="Open Sans"/>
                <a:sym typeface="Open Sans"/>
              </a:rPr>
              <a:t>(2 of 5)</a:t>
            </a:r>
            <a:endParaRPr>
              <a:latin typeface="Open Sans"/>
              <a:ea typeface="Open Sans"/>
              <a:cs typeface="Open Sans"/>
              <a:sym typeface="Open Sans"/>
            </a:endParaRPr>
          </a:p>
        </p:txBody>
      </p:sp>
      <p:sp>
        <p:nvSpPr>
          <p:cNvPr id="611" name="Google Shape;611;p106"/>
          <p:cNvSpPr/>
          <p:nvPr/>
        </p:nvSpPr>
        <p:spPr>
          <a:xfrm>
            <a:off x="3324225" y="-725145"/>
            <a:ext cx="184731" cy="323165"/>
          </a:xfrm>
          <a:prstGeom prst="rect">
            <a:avLst/>
          </a:prstGeom>
          <a:noFill/>
          <a:ln>
            <a:noFill/>
          </a:ln>
        </p:spPr>
        <p:txBody>
          <a:bodyPr anchorCtr="0" anchor="ctr" bIns="0" lIns="91425" spcFirstLastPara="1" rIns="91425" wrap="square" tIns="45700">
            <a:noAutofit/>
          </a:bodyPr>
          <a:lstStyle/>
          <a:p>
            <a:pPr indent="0" lvl="0" marL="0" marR="0" rtl="0" algn="l">
              <a:lnSpc>
                <a:spcPct val="100000"/>
              </a:lnSpc>
              <a:spcBef>
                <a:spcPts val="0"/>
              </a:spcBef>
              <a:spcAft>
                <a:spcPts val="0"/>
              </a:spcAft>
              <a:buNone/>
            </a:pPr>
            <a:r>
              <a:t/>
            </a:r>
            <a:endParaRPr b="0" i="0" sz="1800" u="none" cap="none" strike="noStrike">
              <a:solidFill>
                <a:srgbClr val="4B2E83"/>
              </a:solidFill>
              <a:latin typeface="Arial"/>
              <a:ea typeface="Arial"/>
              <a:cs typeface="Arial"/>
              <a:sym typeface="Arial"/>
            </a:endParaRPr>
          </a:p>
        </p:txBody>
      </p:sp>
      <p:grpSp>
        <p:nvGrpSpPr>
          <p:cNvPr id="612" name="Google Shape;612;p106"/>
          <p:cNvGrpSpPr/>
          <p:nvPr/>
        </p:nvGrpSpPr>
        <p:grpSpPr>
          <a:xfrm>
            <a:off x="309341" y="1661948"/>
            <a:ext cx="8553078" cy="3698489"/>
            <a:chOff x="4180" y="1804"/>
            <a:chExt cx="8553078" cy="3698489"/>
          </a:xfrm>
        </p:grpSpPr>
        <p:sp>
          <p:nvSpPr>
            <p:cNvPr id="613" name="Google Shape;613;p106"/>
            <p:cNvSpPr/>
            <p:nvPr/>
          </p:nvSpPr>
          <p:spPr>
            <a:xfrm rot="5400000">
              <a:off x="3979785" y="-885935"/>
              <a:ext cx="3680975" cy="5473970"/>
            </a:xfrm>
            <a:prstGeom prst="rect">
              <a:avLst/>
            </a:prstGeom>
            <a:solidFill>
              <a:srgbClr val="CECCD8">
                <a:alpha val="89803"/>
              </a:srgbClr>
            </a:solidFill>
            <a:ln cap="flat" cmpd="sng" w="25400">
              <a:solidFill>
                <a:srgbClr val="CECCD8">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106"/>
            <p:cNvSpPr txBox="1"/>
            <p:nvPr/>
          </p:nvSpPr>
          <p:spPr>
            <a:xfrm>
              <a:off x="3083288" y="10562"/>
              <a:ext cx="5473970" cy="3680975"/>
            </a:xfrm>
            <a:prstGeom prst="rect">
              <a:avLst/>
            </a:prstGeom>
            <a:noFill/>
            <a:ln>
              <a:noFill/>
            </a:ln>
          </p:spPr>
          <p:txBody>
            <a:bodyPr anchorCtr="0" anchor="ctr" bIns="123825" lIns="247650" spcFirstLastPara="1" rIns="247650" wrap="square" tIns="123825">
              <a:noAutofit/>
            </a:bodyPr>
            <a:lstStyle/>
            <a:p>
              <a:pPr indent="-228600" lvl="1" marL="228600" marR="0" rtl="0" algn="l">
                <a:lnSpc>
                  <a:spcPct val="90000"/>
                </a:lnSpc>
                <a:spcBef>
                  <a:spcPts val="0"/>
                </a:spcBef>
                <a:spcAft>
                  <a:spcPts val="0"/>
                </a:spcAft>
                <a:buClr>
                  <a:srgbClr val="000000"/>
                </a:buClr>
                <a:buSzPts val="2400"/>
                <a:buFont typeface="Arial"/>
                <a:buChar char="•"/>
              </a:pPr>
              <a:r>
                <a:rPr b="0" i="0" lang="en-US" sz="2400" u="none" cap="none" strike="noStrike">
                  <a:solidFill>
                    <a:srgbClr val="3D3D3D"/>
                  </a:solidFill>
                  <a:latin typeface="Open Sans"/>
                  <a:ea typeface="Open Sans"/>
                  <a:cs typeface="Open Sans"/>
                  <a:sym typeface="Open Sans"/>
                </a:rPr>
                <a:t>Revise the SAGE subaward request form </a:t>
              </a:r>
              <a:endParaRPr b="0" i="0" sz="2400" u="none" cap="none" strike="noStrike">
                <a:solidFill>
                  <a:srgbClr val="3D3D3D"/>
                </a:solidFill>
                <a:latin typeface="Arial"/>
                <a:ea typeface="Arial"/>
                <a:cs typeface="Arial"/>
                <a:sym typeface="Arial"/>
              </a:endParaRPr>
            </a:p>
            <a:p>
              <a:pPr indent="-228600" lvl="1" marL="228600" marR="0" rtl="0" algn="l">
                <a:lnSpc>
                  <a:spcPct val="90000"/>
                </a:lnSpc>
                <a:spcBef>
                  <a:spcPts val="360"/>
                </a:spcBef>
                <a:spcAft>
                  <a:spcPts val="0"/>
                </a:spcAft>
                <a:buClr>
                  <a:srgbClr val="000000"/>
                </a:buClr>
                <a:buSzPts val="2400"/>
                <a:buFont typeface="Arial"/>
                <a:buChar char="•"/>
              </a:pPr>
              <a:r>
                <a:rPr b="0" i="0" lang="en-US" sz="2400" u="none" cap="none" strike="noStrike">
                  <a:solidFill>
                    <a:srgbClr val="3D3D3D"/>
                  </a:solidFill>
                  <a:latin typeface="Open Sans"/>
                  <a:ea typeface="Open Sans"/>
                  <a:cs typeface="Open Sans"/>
                  <a:sym typeface="Open Sans"/>
                </a:rPr>
                <a:t>Enable parallel workflows for Campus, OSP &amp; GCA</a:t>
              </a:r>
              <a:endParaRPr b="0" i="0" sz="2400" u="none" cap="none" strike="noStrike">
                <a:solidFill>
                  <a:srgbClr val="3D3D3D"/>
                </a:solidFill>
                <a:latin typeface="Arial"/>
                <a:ea typeface="Arial"/>
                <a:cs typeface="Arial"/>
                <a:sym typeface="Arial"/>
              </a:endParaRPr>
            </a:p>
          </p:txBody>
        </p:sp>
        <p:sp>
          <p:nvSpPr>
            <p:cNvPr id="615" name="Google Shape;615;p106"/>
            <p:cNvSpPr/>
            <p:nvPr/>
          </p:nvSpPr>
          <p:spPr>
            <a:xfrm>
              <a:off x="4180" y="1804"/>
              <a:ext cx="3079108" cy="3698489"/>
            </a:xfrm>
            <a:prstGeom prst="rect">
              <a:avLst/>
            </a:prstGeom>
            <a:solidFill>
              <a:srgbClr val="4A2B83"/>
            </a:solidFill>
            <a:ln cap="flat" cmpd="sng" w="254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106"/>
            <p:cNvSpPr txBox="1"/>
            <p:nvPr/>
          </p:nvSpPr>
          <p:spPr>
            <a:xfrm>
              <a:off x="4180" y="1804"/>
              <a:ext cx="3079108" cy="3698489"/>
            </a:xfrm>
            <a:prstGeom prst="rect">
              <a:avLst/>
            </a:prstGeom>
            <a:noFill/>
            <a:ln>
              <a:noFill/>
            </a:ln>
          </p:spPr>
          <p:txBody>
            <a:bodyPr anchorCtr="0" anchor="ctr" bIns="68575" lIns="137150" spcFirstLastPara="1" rIns="137150" wrap="square" tIns="68575">
              <a:noAutofit/>
            </a:bodyPr>
            <a:lstStyle/>
            <a:p>
              <a:pPr indent="0" lvl="0" marL="0" marR="0" rtl="0" algn="ctr">
                <a:lnSpc>
                  <a:spcPct val="90000"/>
                </a:lnSpc>
                <a:spcBef>
                  <a:spcPts val="0"/>
                </a:spcBef>
                <a:spcAft>
                  <a:spcPts val="0"/>
                </a:spcAft>
                <a:buClr>
                  <a:srgbClr val="000000"/>
                </a:buClr>
                <a:buSzPts val="3600"/>
                <a:buFont typeface="Arial"/>
                <a:buNone/>
              </a:pPr>
              <a:r>
                <a:rPr b="1" i="0" lang="en-US" sz="3600" u="none" cap="none" strike="noStrike">
                  <a:solidFill>
                    <a:schemeClr val="lt2"/>
                  </a:solidFill>
                  <a:latin typeface="Arial"/>
                  <a:ea typeface="Arial"/>
                  <a:cs typeface="Arial"/>
                  <a:sym typeface="Arial"/>
                </a:rPr>
                <a:t>Subaward Process Enhancements</a:t>
              </a: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107"/>
          <p:cNvSpPr txBox="1"/>
          <p:nvPr>
            <p:ph type="title"/>
          </p:nvPr>
        </p:nvSpPr>
        <p:spPr>
          <a:xfrm>
            <a:off x="352230" y="522289"/>
            <a:ext cx="8197109" cy="99377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3200"/>
              <a:buFont typeface="Open Sans"/>
              <a:buNone/>
            </a:pPr>
            <a:r>
              <a:rPr lang="en-US" sz="3200">
                <a:latin typeface="Open Sans"/>
                <a:ea typeface="Open Sans"/>
                <a:cs typeface="Open Sans"/>
                <a:sym typeface="Open Sans"/>
              </a:rPr>
              <a:t>Early Recommendations</a:t>
            </a:r>
            <a:r>
              <a:rPr lang="en-US" sz="2800">
                <a:latin typeface="Open Sans"/>
                <a:ea typeface="Open Sans"/>
                <a:cs typeface="Open Sans"/>
                <a:sym typeface="Open Sans"/>
              </a:rPr>
              <a:t> – Main Track </a:t>
            </a:r>
            <a:r>
              <a:rPr b="0" lang="en-US" sz="1600">
                <a:latin typeface="Open Sans"/>
                <a:ea typeface="Open Sans"/>
                <a:cs typeface="Open Sans"/>
                <a:sym typeface="Open Sans"/>
              </a:rPr>
              <a:t>(3 of 5)</a:t>
            </a:r>
            <a:endParaRPr>
              <a:latin typeface="Open Sans"/>
              <a:ea typeface="Open Sans"/>
              <a:cs typeface="Open Sans"/>
              <a:sym typeface="Open Sans"/>
            </a:endParaRPr>
          </a:p>
        </p:txBody>
      </p:sp>
      <p:sp>
        <p:nvSpPr>
          <p:cNvPr id="623" name="Google Shape;623;p107"/>
          <p:cNvSpPr/>
          <p:nvPr/>
        </p:nvSpPr>
        <p:spPr>
          <a:xfrm>
            <a:off x="3324225" y="-725145"/>
            <a:ext cx="184731" cy="323165"/>
          </a:xfrm>
          <a:prstGeom prst="rect">
            <a:avLst/>
          </a:prstGeom>
          <a:noFill/>
          <a:ln>
            <a:noFill/>
          </a:ln>
        </p:spPr>
        <p:txBody>
          <a:bodyPr anchorCtr="0" anchor="ctr" bIns="0" lIns="91425" spcFirstLastPara="1" rIns="91425" wrap="square" tIns="45700">
            <a:noAutofit/>
          </a:bodyPr>
          <a:lstStyle/>
          <a:p>
            <a:pPr indent="0" lvl="0" marL="0" marR="0" rtl="0" algn="l">
              <a:lnSpc>
                <a:spcPct val="100000"/>
              </a:lnSpc>
              <a:spcBef>
                <a:spcPts val="0"/>
              </a:spcBef>
              <a:spcAft>
                <a:spcPts val="0"/>
              </a:spcAft>
              <a:buNone/>
            </a:pPr>
            <a:r>
              <a:t/>
            </a:r>
            <a:endParaRPr b="0" i="0" sz="1800" u="none" cap="none" strike="noStrike">
              <a:solidFill>
                <a:srgbClr val="4B2E83"/>
              </a:solidFill>
              <a:latin typeface="Arial"/>
              <a:ea typeface="Arial"/>
              <a:cs typeface="Arial"/>
              <a:sym typeface="Arial"/>
            </a:endParaRPr>
          </a:p>
        </p:txBody>
      </p:sp>
      <p:grpSp>
        <p:nvGrpSpPr>
          <p:cNvPr id="624" name="Google Shape;624;p107"/>
          <p:cNvGrpSpPr/>
          <p:nvPr/>
        </p:nvGrpSpPr>
        <p:grpSpPr>
          <a:xfrm>
            <a:off x="309341" y="1661948"/>
            <a:ext cx="8553078" cy="3698489"/>
            <a:chOff x="4180" y="1804"/>
            <a:chExt cx="8553078" cy="3698489"/>
          </a:xfrm>
        </p:grpSpPr>
        <p:sp>
          <p:nvSpPr>
            <p:cNvPr id="625" name="Google Shape;625;p107"/>
            <p:cNvSpPr/>
            <p:nvPr/>
          </p:nvSpPr>
          <p:spPr>
            <a:xfrm rot="5400000">
              <a:off x="3979785" y="-885935"/>
              <a:ext cx="3680975" cy="5473970"/>
            </a:xfrm>
            <a:prstGeom prst="rect">
              <a:avLst/>
            </a:prstGeom>
            <a:solidFill>
              <a:srgbClr val="CECCD8">
                <a:alpha val="89803"/>
              </a:srgbClr>
            </a:solidFill>
            <a:ln cap="flat" cmpd="sng" w="25400">
              <a:solidFill>
                <a:srgbClr val="CECCD8">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107"/>
            <p:cNvSpPr txBox="1"/>
            <p:nvPr/>
          </p:nvSpPr>
          <p:spPr>
            <a:xfrm>
              <a:off x="3083288" y="10562"/>
              <a:ext cx="5473970" cy="3680975"/>
            </a:xfrm>
            <a:prstGeom prst="rect">
              <a:avLst/>
            </a:prstGeom>
            <a:noFill/>
            <a:ln>
              <a:noFill/>
            </a:ln>
          </p:spPr>
          <p:txBody>
            <a:bodyPr anchorCtr="0" anchor="ctr" bIns="123825" lIns="247650" spcFirstLastPara="1" rIns="247650" wrap="square" tIns="123825">
              <a:noAutofit/>
            </a:bodyPr>
            <a:lstStyle/>
            <a:p>
              <a:pPr indent="-228600" lvl="1" marL="228600" marR="0" rtl="0" algn="l">
                <a:lnSpc>
                  <a:spcPct val="90000"/>
                </a:lnSpc>
                <a:spcBef>
                  <a:spcPts val="0"/>
                </a:spcBef>
                <a:spcAft>
                  <a:spcPts val="0"/>
                </a:spcAft>
                <a:buClr>
                  <a:srgbClr val="000000"/>
                </a:buClr>
                <a:buSzPts val="2400"/>
                <a:buFont typeface="Arial"/>
                <a:buChar char="•"/>
              </a:pPr>
              <a:r>
                <a:rPr b="0" i="0" lang="en-US" sz="2400" u="none" cap="none" strike="noStrike">
                  <a:solidFill>
                    <a:srgbClr val="3D3D3D"/>
                  </a:solidFill>
                  <a:latin typeface="Open Sans"/>
                  <a:ea typeface="Open Sans"/>
                  <a:cs typeface="Open Sans"/>
                  <a:sym typeface="Open Sans"/>
                </a:rPr>
                <a:t>Build or enhance existing dashboards</a:t>
              </a:r>
              <a:endParaRPr b="0" i="0" sz="2400" u="none" cap="none" strike="noStrike">
                <a:solidFill>
                  <a:srgbClr val="3D3D3D"/>
                </a:solidFill>
                <a:latin typeface="Arial"/>
                <a:ea typeface="Arial"/>
                <a:cs typeface="Arial"/>
                <a:sym typeface="Arial"/>
              </a:endParaRPr>
            </a:p>
            <a:p>
              <a:pPr indent="-228600" lvl="1" marL="228600" marR="0" rtl="0" algn="l">
                <a:lnSpc>
                  <a:spcPct val="90000"/>
                </a:lnSpc>
                <a:spcBef>
                  <a:spcPts val="360"/>
                </a:spcBef>
                <a:spcAft>
                  <a:spcPts val="0"/>
                </a:spcAft>
                <a:buClr>
                  <a:srgbClr val="000000"/>
                </a:buClr>
                <a:buSzPts val="2400"/>
                <a:buFont typeface="Arial"/>
                <a:buChar char="•"/>
              </a:pPr>
              <a:r>
                <a:rPr b="0" i="0" lang="en-US" sz="2400" u="none" cap="none" strike="noStrike">
                  <a:solidFill>
                    <a:srgbClr val="3D3D3D"/>
                  </a:solidFill>
                  <a:latin typeface="Open Sans"/>
                  <a:ea typeface="Open Sans"/>
                  <a:cs typeface="Open Sans"/>
                  <a:sym typeface="Open Sans"/>
                </a:rPr>
                <a:t>Align training, reporting tools &amp; communications</a:t>
              </a:r>
              <a:endParaRPr/>
            </a:p>
          </p:txBody>
        </p:sp>
        <p:sp>
          <p:nvSpPr>
            <p:cNvPr id="627" name="Google Shape;627;p107"/>
            <p:cNvSpPr/>
            <p:nvPr/>
          </p:nvSpPr>
          <p:spPr>
            <a:xfrm>
              <a:off x="4180" y="1804"/>
              <a:ext cx="3079108" cy="3698489"/>
            </a:xfrm>
            <a:prstGeom prst="rect">
              <a:avLst/>
            </a:prstGeom>
            <a:solidFill>
              <a:srgbClr val="4A2B83"/>
            </a:solidFill>
            <a:ln cap="flat" cmpd="sng" w="254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107"/>
            <p:cNvSpPr txBox="1"/>
            <p:nvPr/>
          </p:nvSpPr>
          <p:spPr>
            <a:xfrm>
              <a:off x="4180" y="1804"/>
              <a:ext cx="3079108" cy="3698489"/>
            </a:xfrm>
            <a:prstGeom prst="rect">
              <a:avLst/>
            </a:prstGeom>
            <a:noFill/>
            <a:ln>
              <a:noFill/>
            </a:ln>
          </p:spPr>
          <p:txBody>
            <a:bodyPr anchorCtr="0" anchor="ctr" bIns="68575" lIns="137150" spcFirstLastPara="1" rIns="137150" wrap="square" tIns="68575">
              <a:noAutofit/>
            </a:bodyPr>
            <a:lstStyle/>
            <a:p>
              <a:pPr indent="0" lvl="0" marL="0" marR="0" rtl="0" algn="ctr">
                <a:lnSpc>
                  <a:spcPct val="90000"/>
                </a:lnSpc>
                <a:spcBef>
                  <a:spcPts val="0"/>
                </a:spcBef>
                <a:spcAft>
                  <a:spcPts val="0"/>
                </a:spcAft>
                <a:buClr>
                  <a:srgbClr val="000000"/>
                </a:buClr>
                <a:buSzPts val="3600"/>
                <a:buFont typeface="Arial"/>
                <a:buNone/>
              </a:pPr>
              <a:r>
                <a:rPr b="1" i="0" lang="en-US" sz="3600" u="none" cap="none" strike="noStrike">
                  <a:solidFill>
                    <a:schemeClr val="lt2"/>
                  </a:solidFill>
                  <a:latin typeface="Arial"/>
                  <a:ea typeface="Arial"/>
                  <a:cs typeface="Arial"/>
                  <a:sym typeface="Arial"/>
                </a:rPr>
                <a:t>Reporting</a:t>
              </a: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108"/>
          <p:cNvSpPr txBox="1"/>
          <p:nvPr>
            <p:ph type="title"/>
          </p:nvPr>
        </p:nvSpPr>
        <p:spPr>
          <a:xfrm>
            <a:off x="352230" y="522289"/>
            <a:ext cx="8197109" cy="99377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3200"/>
              <a:buFont typeface="Open Sans"/>
              <a:buNone/>
            </a:pPr>
            <a:r>
              <a:rPr lang="en-US" sz="3200">
                <a:latin typeface="Open Sans"/>
                <a:ea typeface="Open Sans"/>
                <a:cs typeface="Open Sans"/>
                <a:sym typeface="Open Sans"/>
              </a:rPr>
              <a:t>Early Recommendations</a:t>
            </a:r>
            <a:r>
              <a:rPr lang="en-US" sz="2800">
                <a:latin typeface="Open Sans"/>
                <a:ea typeface="Open Sans"/>
                <a:cs typeface="Open Sans"/>
                <a:sym typeface="Open Sans"/>
              </a:rPr>
              <a:t> – Main Track </a:t>
            </a:r>
            <a:r>
              <a:rPr b="0" lang="en-US" sz="1600">
                <a:latin typeface="Open Sans"/>
                <a:ea typeface="Open Sans"/>
                <a:cs typeface="Open Sans"/>
                <a:sym typeface="Open Sans"/>
              </a:rPr>
              <a:t>(4 of 5)</a:t>
            </a:r>
            <a:endParaRPr>
              <a:latin typeface="Open Sans"/>
              <a:ea typeface="Open Sans"/>
              <a:cs typeface="Open Sans"/>
              <a:sym typeface="Open Sans"/>
            </a:endParaRPr>
          </a:p>
        </p:txBody>
      </p:sp>
      <p:sp>
        <p:nvSpPr>
          <p:cNvPr id="635" name="Google Shape;635;p108"/>
          <p:cNvSpPr/>
          <p:nvPr/>
        </p:nvSpPr>
        <p:spPr>
          <a:xfrm>
            <a:off x="3324225" y="-725145"/>
            <a:ext cx="184731" cy="323165"/>
          </a:xfrm>
          <a:prstGeom prst="rect">
            <a:avLst/>
          </a:prstGeom>
          <a:noFill/>
          <a:ln>
            <a:noFill/>
          </a:ln>
        </p:spPr>
        <p:txBody>
          <a:bodyPr anchorCtr="0" anchor="ctr" bIns="0" lIns="91425" spcFirstLastPara="1" rIns="91425" wrap="square" tIns="45700">
            <a:noAutofit/>
          </a:bodyPr>
          <a:lstStyle/>
          <a:p>
            <a:pPr indent="0" lvl="0" marL="0" marR="0" rtl="0" algn="l">
              <a:lnSpc>
                <a:spcPct val="100000"/>
              </a:lnSpc>
              <a:spcBef>
                <a:spcPts val="0"/>
              </a:spcBef>
              <a:spcAft>
                <a:spcPts val="0"/>
              </a:spcAft>
              <a:buNone/>
            </a:pPr>
            <a:r>
              <a:t/>
            </a:r>
            <a:endParaRPr b="0" i="0" sz="1800" u="none" cap="none" strike="noStrike">
              <a:solidFill>
                <a:srgbClr val="4B2E83"/>
              </a:solidFill>
              <a:latin typeface="Arial"/>
              <a:ea typeface="Arial"/>
              <a:cs typeface="Arial"/>
              <a:sym typeface="Arial"/>
            </a:endParaRPr>
          </a:p>
        </p:txBody>
      </p:sp>
      <p:grpSp>
        <p:nvGrpSpPr>
          <p:cNvPr id="636" name="Google Shape;636;p108"/>
          <p:cNvGrpSpPr/>
          <p:nvPr/>
        </p:nvGrpSpPr>
        <p:grpSpPr>
          <a:xfrm>
            <a:off x="309341" y="1661948"/>
            <a:ext cx="8553078" cy="3698489"/>
            <a:chOff x="4180" y="1804"/>
            <a:chExt cx="8553078" cy="3698489"/>
          </a:xfrm>
        </p:grpSpPr>
        <p:sp>
          <p:nvSpPr>
            <p:cNvPr id="637" name="Google Shape;637;p108"/>
            <p:cNvSpPr/>
            <p:nvPr/>
          </p:nvSpPr>
          <p:spPr>
            <a:xfrm rot="5400000">
              <a:off x="3979785" y="-885935"/>
              <a:ext cx="3680975" cy="5473970"/>
            </a:xfrm>
            <a:prstGeom prst="rect">
              <a:avLst/>
            </a:prstGeom>
            <a:solidFill>
              <a:srgbClr val="CECCD8">
                <a:alpha val="89803"/>
              </a:srgbClr>
            </a:solidFill>
            <a:ln cap="flat" cmpd="sng" w="25400">
              <a:solidFill>
                <a:srgbClr val="CECCD8">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108"/>
            <p:cNvSpPr txBox="1"/>
            <p:nvPr/>
          </p:nvSpPr>
          <p:spPr>
            <a:xfrm>
              <a:off x="3083288" y="10562"/>
              <a:ext cx="5473970" cy="3680975"/>
            </a:xfrm>
            <a:prstGeom prst="rect">
              <a:avLst/>
            </a:prstGeom>
            <a:noFill/>
            <a:ln>
              <a:noFill/>
            </a:ln>
          </p:spPr>
          <p:txBody>
            <a:bodyPr anchorCtr="0" anchor="ctr" bIns="123825" lIns="247650" spcFirstLastPara="1" rIns="247650" wrap="square" tIns="123825">
              <a:noAutofit/>
            </a:bodyPr>
            <a:lstStyle/>
            <a:p>
              <a:pPr indent="-228600" lvl="1" marL="228600" marR="0" rtl="0" algn="l">
                <a:lnSpc>
                  <a:spcPct val="90000"/>
                </a:lnSpc>
                <a:spcBef>
                  <a:spcPts val="0"/>
                </a:spcBef>
                <a:spcAft>
                  <a:spcPts val="0"/>
                </a:spcAft>
                <a:buClr>
                  <a:srgbClr val="000000"/>
                </a:buClr>
                <a:buSzPts val="2400"/>
                <a:buFont typeface="Arial"/>
                <a:buChar char="•"/>
              </a:pPr>
              <a:r>
                <a:rPr b="0" i="0" lang="en-US" sz="2400" u="none" cap="none" strike="noStrike">
                  <a:solidFill>
                    <a:srgbClr val="3D3D3D"/>
                  </a:solidFill>
                  <a:latin typeface="Open Sans"/>
                  <a:ea typeface="Open Sans"/>
                  <a:cs typeface="Open Sans"/>
                  <a:sym typeface="Open Sans"/>
                </a:rPr>
                <a:t>Evaluate &amp; improve Workday validations </a:t>
              </a:r>
              <a:endParaRPr b="0" i="0" sz="2400" u="none" cap="none" strike="noStrike">
                <a:solidFill>
                  <a:srgbClr val="3D3D3D"/>
                </a:solidFill>
                <a:latin typeface="Arial"/>
                <a:ea typeface="Arial"/>
                <a:cs typeface="Arial"/>
                <a:sym typeface="Arial"/>
              </a:endParaRPr>
            </a:p>
            <a:p>
              <a:pPr indent="-228600" lvl="1" marL="228600" marR="0" rtl="0" algn="l">
                <a:lnSpc>
                  <a:spcPct val="90000"/>
                </a:lnSpc>
                <a:spcBef>
                  <a:spcPts val="360"/>
                </a:spcBef>
                <a:spcAft>
                  <a:spcPts val="0"/>
                </a:spcAft>
                <a:buClr>
                  <a:srgbClr val="000000"/>
                </a:buClr>
                <a:buSzPts val="2400"/>
                <a:buFont typeface="Arial"/>
                <a:buChar char="•"/>
              </a:pPr>
              <a:r>
                <a:rPr b="0" i="0" lang="en-US" sz="2400" u="none" cap="none" strike="noStrike">
                  <a:solidFill>
                    <a:srgbClr val="3D3D3D"/>
                  </a:solidFill>
                  <a:latin typeface="Open Sans"/>
                  <a:ea typeface="Open Sans"/>
                  <a:cs typeface="Open Sans"/>
                  <a:sym typeface="Open Sans"/>
                </a:rPr>
                <a:t>Standardize &amp; consolidate sponsor invoice types </a:t>
              </a:r>
              <a:endParaRPr/>
            </a:p>
          </p:txBody>
        </p:sp>
        <p:sp>
          <p:nvSpPr>
            <p:cNvPr id="639" name="Google Shape;639;p108"/>
            <p:cNvSpPr/>
            <p:nvPr/>
          </p:nvSpPr>
          <p:spPr>
            <a:xfrm>
              <a:off x="4180" y="1804"/>
              <a:ext cx="3079108" cy="3698489"/>
            </a:xfrm>
            <a:prstGeom prst="rect">
              <a:avLst/>
            </a:prstGeom>
            <a:solidFill>
              <a:srgbClr val="4A2B83"/>
            </a:solidFill>
            <a:ln cap="flat" cmpd="sng" w="254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108"/>
            <p:cNvSpPr txBox="1"/>
            <p:nvPr/>
          </p:nvSpPr>
          <p:spPr>
            <a:xfrm>
              <a:off x="4180" y="1804"/>
              <a:ext cx="3079108" cy="3698489"/>
            </a:xfrm>
            <a:prstGeom prst="rect">
              <a:avLst/>
            </a:prstGeom>
            <a:noFill/>
            <a:ln>
              <a:noFill/>
            </a:ln>
          </p:spPr>
          <p:txBody>
            <a:bodyPr anchorCtr="0" anchor="ctr" bIns="76200" lIns="152400" spcFirstLastPara="1" rIns="152400" wrap="square" tIns="76200">
              <a:noAutofit/>
            </a:bodyPr>
            <a:lstStyle/>
            <a:p>
              <a:pPr indent="0" lvl="0" marL="0" marR="0" rtl="0" algn="ctr">
                <a:lnSpc>
                  <a:spcPct val="90000"/>
                </a:lnSpc>
                <a:spcBef>
                  <a:spcPts val="0"/>
                </a:spcBef>
                <a:spcAft>
                  <a:spcPts val="0"/>
                </a:spcAft>
                <a:buClr>
                  <a:srgbClr val="000000"/>
                </a:buClr>
                <a:buSzPts val="4000"/>
                <a:buFont typeface="Arial"/>
                <a:buNone/>
              </a:pPr>
              <a:r>
                <a:rPr b="1" i="0" lang="en-US" sz="4000" u="none" cap="none" strike="noStrike">
                  <a:solidFill>
                    <a:schemeClr val="lt2"/>
                  </a:solidFill>
                  <a:latin typeface="Arial"/>
                  <a:ea typeface="Arial"/>
                  <a:cs typeface="Arial"/>
                  <a:sym typeface="Arial"/>
                </a:rPr>
                <a:t>Workday Optimization</a:t>
              </a:r>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109"/>
          <p:cNvSpPr txBox="1"/>
          <p:nvPr>
            <p:ph type="title"/>
          </p:nvPr>
        </p:nvSpPr>
        <p:spPr>
          <a:xfrm>
            <a:off x="352230" y="522289"/>
            <a:ext cx="8197109" cy="99377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3200"/>
              <a:buFont typeface="Open Sans"/>
              <a:buNone/>
            </a:pPr>
            <a:r>
              <a:rPr lang="en-US" sz="3200">
                <a:latin typeface="Open Sans"/>
                <a:ea typeface="Open Sans"/>
                <a:cs typeface="Open Sans"/>
                <a:sym typeface="Open Sans"/>
              </a:rPr>
              <a:t>Early Recommendations</a:t>
            </a:r>
            <a:r>
              <a:rPr lang="en-US" sz="2800">
                <a:latin typeface="Open Sans"/>
                <a:ea typeface="Open Sans"/>
                <a:cs typeface="Open Sans"/>
                <a:sym typeface="Open Sans"/>
              </a:rPr>
              <a:t> – Main Track </a:t>
            </a:r>
            <a:r>
              <a:rPr b="0" lang="en-US" sz="1600">
                <a:latin typeface="Open Sans"/>
                <a:ea typeface="Open Sans"/>
                <a:cs typeface="Open Sans"/>
                <a:sym typeface="Open Sans"/>
              </a:rPr>
              <a:t>(5 of 5)</a:t>
            </a:r>
            <a:endParaRPr>
              <a:latin typeface="Open Sans"/>
              <a:ea typeface="Open Sans"/>
              <a:cs typeface="Open Sans"/>
              <a:sym typeface="Open Sans"/>
            </a:endParaRPr>
          </a:p>
        </p:txBody>
      </p:sp>
      <p:sp>
        <p:nvSpPr>
          <p:cNvPr id="647" name="Google Shape;647;p109"/>
          <p:cNvSpPr/>
          <p:nvPr/>
        </p:nvSpPr>
        <p:spPr>
          <a:xfrm>
            <a:off x="3324225" y="-725145"/>
            <a:ext cx="184731" cy="323165"/>
          </a:xfrm>
          <a:prstGeom prst="rect">
            <a:avLst/>
          </a:prstGeom>
          <a:noFill/>
          <a:ln>
            <a:noFill/>
          </a:ln>
        </p:spPr>
        <p:txBody>
          <a:bodyPr anchorCtr="0" anchor="ctr" bIns="0" lIns="91425" spcFirstLastPara="1" rIns="91425" wrap="square" tIns="45700">
            <a:noAutofit/>
          </a:bodyPr>
          <a:lstStyle/>
          <a:p>
            <a:pPr indent="0" lvl="0" marL="0" marR="0" rtl="0" algn="l">
              <a:lnSpc>
                <a:spcPct val="100000"/>
              </a:lnSpc>
              <a:spcBef>
                <a:spcPts val="0"/>
              </a:spcBef>
              <a:spcAft>
                <a:spcPts val="0"/>
              </a:spcAft>
              <a:buNone/>
            </a:pPr>
            <a:r>
              <a:t/>
            </a:r>
            <a:endParaRPr b="0" i="0" sz="1800" u="none" cap="none" strike="noStrike">
              <a:solidFill>
                <a:srgbClr val="4B2E83"/>
              </a:solidFill>
              <a:latin typeface="Arial"/>
              <a:ea typeface="Arial"/>
              <a:cs typeface="Arial"/>
              <a:sym typeface="Arial"/>
            </a:endParaRPr>
          </a:p>
        </p:txBody>
      </p:sp>
      <p:grpSp>
        <p:nvGrpSpPr>
          <p:cNvPr id="648" name="Google Shape;648;p109"/>
          <p:cNvGrpSpPr/>
          <p:nvPr/>
        </p:nvGrpSpPr>
        <p:grpSpPr>
          <a:xfrm>
            <a:off x="283593" y="1661924"/>
            <a:ext cx="8578814" cy="3648811"/>
            <a:chOff x="4192" y="1780"/>
            <a:chExt cx="8578814" cy="3648811"/>
          </a:xfrm>
        </p:grpSpPr>
        <p:sp>
          <p:nvSpPr>
            <p:cNvPr id="649" name="Google Shape;649;p109"/>
            <p:cNvSpPr/>
            <p:nvPr/>
          </p:nvSpPr>
          <p:spPr>
            <a:xfrm rot="5400000">
              <a:off x="4022019" y="-919033"/>
              <a:ext cx="3631533" cy="5490440"/>
            </a:xfrm>
            <a:prstGeom prst="rect">
              <a:avLst/>
            </a:prstGeom>
            <a:solidFill>
              <a:srgbClr val="CECCD8">
                <a:alpha val="89803"/>
              </a:srgbClr>
            </a:solidFill>
            <a:ln cap="flat" cmpd="sng" w="25400">
              <a:solidFill>
                <a:srgbClr val="CECCD8">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109"/>
            <p:cNvSpPr txBox="1"/>
            <p:nvPr/>
          </p:nvSpPr>
          <p:spPr>
            <a:xfrm>
              <a:off x="3092566" y="10420"/>
              <a:ext cx="5490440" cy="3631533"/>
            </a:xfrm>
            <a:prstGeom prst="rect">
              <a:avLst/>
            </a:prstGeom>
            <a:noFill/>
            <a:ln>
              <a:noFill/>
            </a:ln>
          </p:spPr>
          <p:txBody>
            <a:bodyPr anchorCtr="0" anchor="ctr" bIns="123825" lIns="247650" spcFirstLastPara="1" rIns="247650" wrap="square" tIns="123825">
              <a:noAutofit/>
            </a:bodyPr>
            <a:lstStyle/>
            <a:p>
              <a:pPr indent="-228600" lvl="1" marL="228600" marR="0" rtl="0" algn="l">
                <a:lnSpc>
                  <a:spcPct val="90000"/>
                </a:lnSpc>
                <a:spcBef>
                  <a:spcPts val="0"/>
                </a:spcBef>
                <a:spcAft>
                  <a:spcPts val="0"/>
                </a:spcAft>
                <a:buClr>
                  <a:srgbClr val="000000"/>
                </a:buClr>
                <a:buSzPts val="2000"/>
                <a:buFont typeface="Arial"/>
                <a:buChar char="•"/>
              </a:pPr>
              <a:r>
                <a:rPr b="0" i="0" lang="en-US" sz="2000" u="none" cap="none" strike="noStrike">
                  <a:solidFill>
                    <a:srgbClr val="3D3D3D"/>
                  </a:solidFill>
                  <a:latin typeface="Open Sans"/>
                  <a:ea typeface="Open Sans"/>
                  <a:cs typeface="Open Sans"/>
                  <a:sym typeface="Open Sans"/>
                </a:rPr>
                <a:t>Design a sustainable workload strategy for GCA</a:t>
              </a:r>
              <a:endParaRPr b="0" i="0" sz="2000" u="none" cap="none" strike="noStrike">
                <a:solidFill>
                  <a:srgbClr val="3D3D3D"/>
                </a:solidFill>
                <a:latin typeface="Arial"/>
                <a:ea typeface="Arial"/>
                <a:cs typeface="Arial"/>
                <a:sym typeface="Arial"/>
              </a:endParaRPr>
            </a:p>
            <a:p>
              <a:pPr indent="-228600" lvl="1" marL="228600" marR="0" rtl="0" algn="l">
                <a:lnSpc>
                  <a:spcPct val="90000"/>
                </a:lnSpc>
                <a:spcBef>
                  <a:spcPts val="300"/>
                </a:spcBef>
                <a:spcAft>
                  <a:spcPts val="0"/>
                </a:spcAft>
                <a:buClr>
                  <a:srgbClr val="000000"/>
                </a:buClr>
                <a:buSzPts val="2000"/>
                <a:buFont typeface="Arial"/>
                <a:buChar char="•"/>
              </a:pPr>
              <a:r>
                <a:rPr b="0" i="0" lang="en-US" sz="2000" u="none" cap="none" strike="noStrike">
                  <a:solidFill>
                    <a:srgbClr val="3D3D3D"/>
                  </a:solidFill>
                  <a:latin typeface="Open Sans"/>
                  <a:ea typeface="Open Sans"/>
                  <a:cs typeface="Open Sans"/>
                  <a:sym typeface="Open Sans"/>
                </a:rPr>
                <a:t>Reassess and staff the closeout team </a:t>
              </a:r>
              <a:endParaRPr b="0" i="0" sz="2000" u="none" cap="none" strike="noStrike">
                <a:solidFill>
                  <a:srgbClr val="3D3D3D"/>
                </a:solidFill>
                <a:latin typeface="Arial"/>
                <a:ea typeface="Arial"/>
                <a:cs typeface="Arial"/>
                <a:sym typeface="Arial"/>
              </a:endParaRPr>
            </a:p>
            <a:p>
              <a:pPr indent="-228600" lvl="1" marL="228600" marR="0" rtl="0" algn="l">
                <a:lnSpc>
                  <a:spcPct val="90000"/>
                </a:lnSpc>
                <a:spcBef>
                  <a:spcPts val="300"/>
                </a:spcBef>
                <a:spcAft>
                  <a:spcPts val="0"/>
                </a:spcAft>
                <a:buClr>
                  <a:srgbClr val="000000"/>
                </a:buClr>
                <a:buSzPts val="2000"/>
                <a:buFont typeface="Arial"/>
                <a:buChar char="•"/>
              </a:pPr>
              <a:r>
                <a:rPr b="0" i="0" lang="en-US" sz="2000" u="none" cap="none" strike="noStrike">
                  <a:solidFill>
                    <a:srgbClr val="3D3D3D"/>
                  </a:solidFill>
                  <a:latin typeface="Open Sans"/>
                  <a:ea typeface="Open Sans"/>
                  <a:cs typeface="Open Sans"/>
                  <a:sym typeface="Open Sans"/>
                </a:rPr>
                <a:t>Improve training materials and job aids </a:t>
              </a:r>
              <a:endParaRPr b="0" i="0" sz="2000" u="none" cap="none" strike="noStrike">
                <a:solidFill>
                  <a:srgbClr val="3D3D3D"/>
                </a:solidFill>
                <a:latin typeface="Arial"/>
                <a:ea typeface="Arial"/>
                <a:cs typeface="Arial"/>
                <a:sym typeface="Arial"/>
              </a:endParaRPr>
            </a:p>
          </p:txBody>
        </p:sp>
        <p:sp>
          <p:nvSpPr>
            <p:cNvPr id="651" name="Google Shape;651;p109"/>
            <p:cNvSpPr/>
            <p:nvPr/>
          </p:nvSpPr>
          <p:spPr>
            <a:xfrm>
              <a:off x="4192" y="1780"/>
              <a:ext cx="3088372" cy="3648811"/>
            </a:xfrm>
            <a:prstGeom prst="rect">
              <a:avLst/>
            </a:prstGeom>
            <a:solidFill>
              <a:srgbClr val="4A2B83"/>
            </a:solidFill>
            <a:ln cap="flat" cmpd="sng" w="254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109"/>
            <p:cNvSpPr txBox="1"/>
            <p:nvPr/>
          </p:nvSpPr>
          <p:spPr>
            <a:xfrm>
              <a:off x="4192" y="1780"/>
              <a:ext cx="3088372" cy="3648811"/>
            </a:xfrm>
            <a:prstGeom prst="rect">
              <a:avLst/>
            </a:prstGeom>
            <a:noFill/>
            <a:ln>
              <a:noFill/>
            </a:ln>
          </p:spPr>
          <p:txBody>
            <a:bodyPr anchorCtr="0" anchor="ctr" bIns="68575" lIns="137150" spcFirstLastPara="1" rIns="137150" wrap="square" tIns="68575">
              <a:noAutofit/>
            </a:bodyPr>
            <a:lstStyle/>
            <a:p>
              <a:pPr indent="0" lvl="0" marL="0" marR="0" rtl="0" algn="ctr">
                <a:lnSpc>
                  <a:spcPct val="90000"/>
                </a:lnSpc>
                <a:spcBef>
                  <a:spcPts val="0"/>
                </a:spcBef>
                <a:spcAft>
                  <a:spcPts val="0"/>
                </a:spcAft>
                <a:buClr>
                  <a:srgbClr val="000000"/>
                </a:buClr>
                <a:buSzPts val="3600"/>
                <a:buFont typeface="Arial"/>
                <a:buNone/>
              </a:pPr>
              <a:r>
                <a:rPr b="1" i="0" lang="en-US" sz="3600" u="none" cap="none" strike="noStrike">
                  <a:solidFill>
                    <a:schemeClr val="lt2"/>
                  </a:solidFill>
                  <a:latin typeface="Arial"/>
                  <a:ea typeface="Arial"/>
                  <a:cs typeface="Arial"/>
                  <a:sym typeface="Arial"/>
                </a:rPr>
                <a:t>Backlog Reduction, Operational Improvements &amp;Training</a:t>
              </a:r>
              <a:endParaRPr/>
            </a:p>
          </p:txBody>
        </p:sp>
      </p:grpSp>
      <p:sp>
        <p:nvSpPr>
          <p:cNvPr id="653" name="Google Shape;653;p109"/>
          <p:cNvSpPr txBox="1"/>
          <p:nvPr/>
        </p:nvSpPr>
        <p:spPr>
          <a:xfrm>
            <a:off x="499534" y="5090583"/>
            <a:ext cx="18473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cap="none" strike="noStrike">
              <a:solidFill>
                <a:srgbClr val="4B2E83"/>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110"/>
          <p:cNvSpPr txBox="1"/>
          <p:nvPr>
            <p:ph type="title"/>
          </p:nvPr>
        </p:nvSpPr>
        <p:spPr>
          <a:xfrm>
            <a:off x="447923" y="492382"/>
            <a:ext cx="8197109" cy="132503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3000"/>
              <a:buFont typeface="Open Sans"/>
              <a:buNone/>
            </a:pPr>
            <a:r>
              <a:rPr lang="en-US">
                <a:latin typeface="Open Sans"/>
                <a:ea typeface="Open Sans"/>
                <a:cs typeface="Open Sans"/>
                <a:sym typeface="Open Sans"/>
              </a:rPr>
              <a:t>Activities</a:t>
            </a:r>
            <a:endParaRPr/>
          </a:p>
        </p:txBody>
      </p:sp>
      <p:grpSp>
        <p:nvGrpSpPr>
          <p:cNvPr id="660" name="Google Shape;660;p110"/>
          <p:cNvGrpSpPr/>
          <p:nvPr/>
        </p:nvGrpSpPr>
        <p:grpSpPr>
          <a:xfrm>
            <a:off x="297769" y="2738920"/>
            <a:ext cx="8548462" cy="1661551"/>
            <a:chOff x="5662" y="134915"/>
            <a:chExt cx="8548462" cy="1661551"/>
          </a:xfrm>
        </p:grpSpPr>
        <p:sp>
          <p:nvSpPr>
            <p:cNvPr id="661" name="Google Shape;661;p110"/>
            <p:cNvSpPr/>
            <p:nvPr/>
          </p:nvSpPr>
          <p:spPr>
            <a:xfrm>
              <a:off x="1165786" y="437772"/>
              <a:ext cx="236642" cy="91440"/>
            </a:xfrm>
            <a:custGeom>
              <a:rect b="b" l="l" r="r" t="t"/>
              <a:pathLst>
                <a:path extrusionOk="0" h="120000" w="120000">
                  <a:moveTo>
                    <a:pt x="0" y="60000"/>
                  </a:moveTo>
                  <a:lnTo>
                    <a:pt x="120000" y="60000"/>
                  </a:lnTo>
                </a:path>
              </a:pathLst>
            </a:custGeom>
            <a:noFill/>
            <a:ln cap="flat" cmpd="sng" w="9525">
              <a:solidFill>
                <a:srgbClr val="4A2B83"/>
              </a:solidFill>
              <a:prstDash val="solid"/>
              <a:round/>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110"/>
            <p:cNvSpPr txBox="1"/>
            <p:nvPr/>
          </p:nvSpPr>
          <p:spPr>
            <a:xfrm>
              <a:off x="1277426" y="482156"/>
              <a:ext cx="13362" cy="2672"/>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 name="Google Shape;663;p110"/>
            <p:cNvSpPr/>
            <p:nvPr/>
          </p:nvSpPr>
          <p:spPr>
            <a:xfrm>
              <a:off x="5662" y="134915"/>
              <a:ext cx="1161924" cy="697154"/>
            </a:xfrm>
            <a:prstGeom prst="rect">
              <a:avLst/>
            </a:prstGeom>
            <a:solidFill>
              <a:schemeClr val="accent4"/>
            </a:solidFill>
            <a:ln cap="flat" cmpd="sng" w="571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110"/>
            <p:cNvSpPr txBox="1"/>
            <p:nvPr/>
          </p:nvSpPr>
          <p:spPr>
            <a:xfrm>
              <a:off x="5662" y="134915"/>
              <a:ext cx="1161924" cy="697154"/>
            </a:xfrm>
            <a:prstGeom prst="rect">
              <a:avLst/>
            </a:prstGeom>
            <a:noFill/>
            <a:ln>
              <a:noFill/>
            </a:ln>
          </p:spPr>
          <p:txBody>
            <a:bodyPr anchorCtr="0" anchor="ctr" bIns="78225" lIns="78225" spcFirstLastPara="1" rIns="78225" wrap="square" tIns="78225">
              <a:noAutofit/>
            </a:bodyPr>
            <a:lstStyle/>
            <a:p>
              <a:pPr indent="0" lvl="0" marL="0" marR="0" rtl="0" algn="ctr">
                <a:lnSpc>
                  <a:spcPct val="90000"/>
                </a:lnSpc>
                <a:spcBef>
                  <a:spcPts val="0"/>
                </a:spcBef>
                <a:spcAft>
                  <a:spcPts val="0"/>
                </a:spcAft>
                <a:buClr>
                  <a:srgbClr val="000000"/>
                </a:buClr>
                <a:buSzPts val="1100"/>
                <a:buFont typeface="Arial"/>
                <a:buNone/>
              </a:pPr>
              <a:r>
                <a:rPr b="0" i="0" lang="en-US" sz="1100" u="none" cap="none" strike="noStrike">
                  <a:solidFill>
                    <a:schemeClr val="dk1"/>
                  </a:solidFill>
                  <a:latin typeface="Arial"/>
                  <a:ea typeface="Arial"/>
                  <a:cs typeface="Arial"/>
                  <a:sym typeface="Arial"/>
                </a:rPr>
                <a:t>Initiative kickoff complete</a:t>
              </a:r>
              <a:endParaRPr b="0" i="0" sz="1100" u="none" cap="none" strike="noStrike">
                <a:solidFill>
                  <a:schemeClr val="dk1"/>
                </a:solidFill>
                <a:latin typeface="Arial"/>
                <a:ea typeface="Arial"/>
                <a:cs typeface="Arial"/>
                <a:sym typeface="Arial"/>
              </a:endParaRPr>
            </a:p>
          </p:txBody>
        </p:sp>
        <p:sp>
          <p:nvSpPr>
            <p:cNvPr id="665" name="Google Shape;665;p110"/>
            <p:cNvSpPr/>
            <p:nvPr/>
          </p:nvSpPr>
          <p:spPr>
            <a:xfrm>
              <a:off x="2761642" y="437772"/>
              <a:ext cx="236642" cy="91440"/>
            </a:xfrm>
            <a:custGeom>
              <a:rect b="b" l="l" r="r" t="t"/>
              <a:pathLst>
                <a:path extrusionOk="0" h="120000" w="120000">
                  <a:moveTo>
                    <a:pt x="0" y="60000"/>
                  </a:moveTo>
                  <a:lnTo>
                    <a:pt x="120000" y="60000"/>
                  </a:lnTo>
                </a:path>
              </a:pathLst>
            </a:custGeom>
            <a:noFill/>
            <a:ln cap="flat" cmpd="sng" w="9525">
              <a:solidFill>
                <a:srgbClr val="4A2B83"/>
              </a:solidFill>
              <a:prstDash val="solid"/>
              <a:round/>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110"/>
            <p:cNvSpPr txBox="1"/>
            <p:nvPr/>
          </p:nvSpPr>
          <p:spPr>
            <a:xfrm>
              <a:off x="2873283" y="482156"/>
              <a:ext cx="13362" cy="2672"/>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 name="Google Shape;667;p110"/>
            <p:cNvSpPr/>
            <p:nvPr/>
          </p:nvSpPr>
          <p:spPr>
            <a:xfrm>
              <a:off x="1434829" y="134915"/>
              <a:ext cx="1328613" cy="697154"/>
            </a:xfrm>
            <a:prstGeom prst="rect">
              <a:avLst/>
            </a:prstGeom>
            <a:solidFill>
              <a:schemeClr val="accent4"/>
            </a:solidFill>
            <a:ln cap="flat" cmpd="sng" w="571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110"/>
            <p:cNvSpPr txBox="1"/>
            <p:nvPr/>
          </p:nvSpPr>
          <p:spPr>
            <a:xfrm>
              <a:off x="1434829" y="134915"/>
              <a:ext cx="1328613" cy="697154"/>
            </a:xfrm>
            <a:prstGeom prst="rect">
              <a:avLst/>
            </a:prstGeom>
            <a:noFill/>
            <a:ln>
              <a:noFill/>
            </a:ln>
          </p:spPr>
          <p:txBody>
            <a:bodyPr anchorCtr="0" anchor="ctr" bIns="64000" lIns="64000" spcFirstLastPara="1" rIns="64000" wrap="square" tIns="64000">
              <a:noAutofit/>
            </a:bodyPr>
            <a:lstStyle/>
            <a:p>
              <a:pPr indent="0" lvl="0" marL="0" marR="0" rtl="0" algn="ctr">
                <a:lnSpc>
                  <a:spcPct val="9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Huron engagement SOW for “main track”</a:t>
              </a:r>
              <a:endParaRPr b="0" i="0" sz="900" u="none" cap="none" strike="noStrike">
                <a:solidFill>
                  <a:schemeClr val="dk1"/>
                </a:solidFill>
                <a:latin typeface="Arial"/>
                <a:ea typeface="Arial"/>
                <a:cs typeface="Arial"/>
                <a:sym typeface="Arial"/>
              </a:endParaRPr>
            </a:p>
          </p:txBody>
        </p:sp>
        <p:sp>
          <p:nvSpPr>
            <p:cNvPr id="669" name="Google Shape;669;p110"/>
            <p:cNvSpPr/>
            <p:nvPr/>
          </p:nvSpPr>
          <p:spPr>
            <a:xfrm>
              <a:off x="4190809" y="437772"/>
              <a:ext cx="236642" cy="91440"/>
            </a:xfrm>
            <a:custGeom>
              <a:rect b="b" l="l" r="r" t="t"/>
              <a:pathLst>
                <a:path extrusionOk="0" h="120000" w="120000">
                  <a:moveTo>
                    <a:pt x="0" y="60000"/>
                  </a:moveTo>
                  <a:lnTo>
                    <a:pt x="120000" y="60000"/>
                  </a:lnTo>
                </a:path>
              </a:pathLst>
            </a:custGeom>
            <a:noFill/>
            <a:ln cap="flat" cmpd="sng" w="9525">
              <a:solidFill>
                <a:srgbClr val="4A2B83"/>
              </a:solidFill>
              <a:prstDash val="solid"/>
              <a:round/>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110"/>
            <p:cNvSpPr txBox="1"/>
            <p:nvPr/>
          </p:nvSpPr>
          <p:spPr>
            <a:xfrm>
              <a:off x="4302449" y="482156"/>
              <a:ext cx="13362" cy="2672"/>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p110"/>
            <p:cNvSpPr/>
            <p:nvPr/>
          </p:nvSpPr>
          <p:spPr>
            <a:xfrm>
              <a:off x="3030685" y="134915"/>
              <a:ext cx="1161924" cy="697154"/>
            </a:xfrm>
            <a:prstGeom prst="rect">
              <a:avLst/>
            </a:prstGeom>
            <a:solidFill>
              <a:schemeClr val="accent4"/>
            </a:solidFill>
            <a:ln cap="flat" cmpd="sng" w="571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110"/>
            <p:cNvSpPr txBox="1"/>
            <p:nvPr/>
          </p:nvSpPr>
          <p:spPr>
            <a:xfrm>
              <a:off x="3030685" y="134915"/>
              <a:ext cx="1161924" cy="697154"/>
            </a:xfrm>
            <a:prstGeom prst="rect">
              <a:avLst/>
            </a:prstGeom>
            <a:noFill/>
            <a:ln>
              <a:noFill/>
            </a:ln>
          </p:spPr>
          <p:txBody>
            <a:bodyPr anchorCtr="0" anchor="ctr" bIns="56875" lIns="56875" spcFirstLastPara="1" rIns="56875" wrap="square" tIns="56875">
              <a:noAutofit/>
            </a:bodyPr>
            <a:lstStyle/>
            <a:p>
              <a:pPr indent="0" lvl="0" marL="0" marR="0" rtl="0" algn="ctr">
                <a:lnSpc>
                  <a:spcPct val="90000"/>
                </a:lnSpc>
                <a:spcBef>
                  <a:spcPts val="0"/>
                </a:spcBef>
                <a:spcAft>
                  <a:spcPts val="0"/>
                </a:spcAft>
                <a:buClr>
                  <a:srgbClr val="000000"/>
                </a:buClr>
                <a:buSzPts val="800"/>
                <a:buFont typeface="Arial"/>
                <a:buNone/>
              </a:pPr>
              <a:r>
                <a:rPr b="0" i="0" lang="en-US" sz="800" u="none" cap="none" strike="noStrike">
                  <a:solidFill>
                    <a:schemeClr val="dk1"/>
                  </a:solidFill>
                  <a:latin typeface="Arial"/>
                  <a:ea typeface="Arial"/>
                  <a:cs typeface="Arial"/>
                  <a:sym typeface="Arial"/>
                </a:rPr>
                <a:t>Interviews conducted to identify pain points </a:t>
              </a:r>
              <a:endParaRPr b="0" i="0" sz="800" u="none" cap="none" strike="noStrike">
                <a:solidFill>
                  <a:schemeClr val="dk1"/>
                </a:solidFill>
                <a:latin typeface="Arial"/>
                <a:ea typeface="Arial"/>
                <a:cs typeface="Arial"/>
                <a:sym typeface="Arial"/>
              </a:endParaRPr>
            </a:p>
          </p:txBody>
        </p:sp>
        <p:sp>
          <p:nvSpPr>
            <p:cNvPr id="673" name="Google Shape;673;p110"/>
            <p:cNvSpPr/>
            <p:nvPr/>
          </p:nvSpPr>
          <p:spPr>
            <a:xfrm>
              <a:off x="5707074" y="437772"/>
              <a:ext cx="236642" cy="91440"/>
            </a:xfrm>
            <a:custGeom>
              <a:rect b="b" l="l" r="r" t="t"/>
              <a:pathLst>
                <a:path extrusionOk="0" h="120000" w="120000">
                  <a:moveTo>
                    <a:pt x="0" y="60000"/>
                  </a:moveTo>
                  <a:lnTo>
                    <a:pt x="120000" y="60000"/>
                  </a:lnTo>
                </a:path>
              </a:pathLst>
            </a:custGeom>
            <a:noFill/>
            <a:ln cap="flat" cmpd="sng" w="9525">
              <a:solidFill>
                <a:srgbClr val="4A2B83"/>
              </a:solidFill>
              <a:prstDash val="solid"/>
              <a:round/>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110"/>
            <p:cNvSpPr txBox="1"/>
            <p:nvPr/>
          </p:nvSpPr>
          <p:spPr>
            <a:xfrm>
              <a:off x="5818714" y="482156"/>
              <a:ext cx="13362" cy="2672"/>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p110"/>
            <p:cNvSpPr/>
            <p:nvPr/>
          </p:nvSpPr>
          <p:spPr>
            <a:xfrm>
              <a:off x="4459852" y="134915"/>
              <a:ext cx="1249022" cy="697154"/>
            </a:xfrm>
            <a:prstGeom prst="rect">
              <a:avLst/>
            </a:prstGeom>
            <a:solidFill>
              <a:schemeClr val="accent4"/>
            </a:solidFill>
            <a:ln cap="flat" cmpd="sng" w="571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110"/>
            <p:cNvSpPr txBox="1"/>
            <p:nvPr/>
          </p:nvSpPr>
          <p:spPr>
            <a:xfrm>
              <a:off x="4459852" y="134915"/>
              <a:ext cx="1249022" cy="697154"/>
            </a:xfrm>
            <a:prstGeom prst="rect">
              <a:avLst/>
            </a:prstGeom>
            <a:noFill/>
            <a:ln>
              <a:noFill/>
            </a:ln>
          </p:spPr>
          <p:txBody>
            <a:bodyPr anchorCtr="0" anchor="ctr" bIns="56875" lIns="56875" spcFirstLastPara="1" rIns="56875" wrap="square" tIns="56875">
              <a:noAutofit/>
            </a:bodyPr>
            <a:lstStyle/>
            <a:p>
              <a:pPr indent="0" lvl="0" marL="0" marR="0" rtl="0" algn="ctr">
                <a:lnSpc>
                  <a:spcPct val="90000"/>
                </a:lnSpc>
                <a:spcBef>
                  <a:spcPts val="0"/>
                </a:spcBef>
                <a:spcAft>
                  <a:spcPts val="0"/>
                </a:spcAft>
                <a:buClr>
                  <a:srgbClr val="000000"/>
                </a:buClr>
                <a:buSzPts val="800"/>
                <a:buFont typeface="Arial"/>
                <a:buNone/>
              </a:pPr>
              <a:r>
                <a:rPr b="0" i="0" lang="en-US" sz="800" u="none" cap="none" strike="noStrike">
                  <a:solidFill>
                    <a:schemeClr val="dk1"/>
                  </a:solidFill>
                  <a:latin typeface="Arial"/>
                  <a:ea typeface="Arial"/>
                  <a:cs typeface="Arial"/>
                  <a:sym typeface="Arial"/>
                </a:rPr>
                <a:t>Workday </a:t>
              </a:r>
              <a:r>
                <a:rPr b="0" i="1" lang="en-US" sz="800" u="none" cap="none" strike="noStrike">
                  <a:solidFill>
                    <a:schemeClr val="dk1"/>
                  </a:solidFill>
                  <a:latin typeface="Arial"/>
                  <a:ea typeface="Arial"/>
                  <a:cs typeface="Arial"/>
                  <a:sym typeface="Arial"/>
                </a:rPr>
                <a:t>Grants Management Functional Review </a:t>
              </a:r>
              <a:endParaRPr b="0" i="0" sz="800" u="none" cap="none" strike="noStrike">
                <a:solidFill>
                  <a:schemeClr val="dk1"/>
                </a:solidFill>
                <a:latin typeface="Arial"/>
                <a:ea typeface="Arial"/>
                <a:cs typeface="Arial"/>
                <a:sym typeface="Arial"/>
              </a:endParaRPr>
            </a:p>
          </p:txBody>
        </p:sp>
        <p:sp>
          <p:nvSpPr>
            <p:cNvPr id="677" name="Google Shape;677;p110"/>
            <p:cNvSpPr/>
            <p:nvPr/>
          </p:nvSpPr>
          <p:spPr>
            <a:xfrm>
              <a:off x="586624" y="830270"/>
              <a:ext cx="5970454" cy="236642"/>
            </a:xfrm>
            <a:custGeom>
              <a:rect b="b" l="l" r="r" t="t"/>
              <a:pathLst>
                <a:path extrusionOk="0" h="120000" w="120000">
                  <a:moveTo>
                    <a:pt x="120000" y="0"/>
                  </a:moveTo>
                  <a:lnTo>
                    <a:pt x="120000" y="68671"/>
                  </a:lnTo>
                  <a:lnTo>
                    <a:pt x="0" y="68671"/>
                  </a:lnTo>
                  <a:lnTo>
                    <a:pt x="0" y="120000"/>
                  </a:lnTo>
                </a:path>
              </a:pathLst>
            </a:custGeom>
            <a:noFill/>
            <a:ln cap="flat" cmpd="sng" w="9525">
              <a:solidFill>
                <a:srgbClr val="4A2B83"/>
              </a:solidFill>
              <a:prstDash val="solid"/>
              <a:round/>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110"/>
            <p:cNvSpPr txBox="1"/>
            <p:nvPr/>
          </p:nvSpPr>
          <p:spPr>
            <a:xfrm>
              <a:off x="3422440" y="947255"/>
              <a:ext cx="298821" cy="2672"/>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 name="Google Shape;679;p110"/>
            <p:cNvSpPr/>
            <p:nvPr/>
          </p:nvSpPr>
          <p:spPr>
            <a:xfrm>
              <a:off x="5976116" y="134915"/>
              <a:ext cx="1161924" cy="697154"/>
            </a:xfrm>
            <a:prstGeom prst="rect">
              <a:avLst/>
            </a:prstGeom>
            <a:solidFill>
              <a:schemeClr val="accent4"/>
            </a:solidFill>
            <a:ln cap="flat" cmpd="sng" w="571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110"/>
            <p:cNvSpPr txBox="1"/>
            <p:nvPr/>
          </p:nvSpPr>
          <p:spPr>
            <a:xfrm>
              <a:off x="5976116" y="134915"/>
              <a:ext cx="1161924" cy="697154"/>
            </a:xfrm>
            <a:prstGeom prst="rect">
              <a:avLst/>
            </a:prstGeom>
            <a:noFill/>
            <a:ln>
              <a:noFill/>
            </a:ln>
          </p:spPr>
          <p:txBody>
            <a:bodyPr anchorCtr="0" anchor="ctr" bIns="78225" lIns="78225" spcFirstLastPara="1" rIns="78225" wrap="square" tIns="78225">
              <a:noAutofit/>
            </a:bodyPr>
            <a:lstStyle/>
            <a:p>
              <a:pPr indent="0" lvl="0" marL="0" marR="0" rtl="0" algn="ctr">
                <a:lnSpc>
                  <a:spcPct val="90000"/>
                </a:lnSpc>
                <a:spcBef>
                  <a:spcPts val="0"/>
                </a:spcBef>
                <a:spcAft>
                  <a:spcPts val="0"/>
                </a:spcAft>
                <a:buClr>
                  <a:srgbClr val="000000"/>
                </a:buClr>
                <a:buSzPts val="1050"/>
                <a:buFont typeface="Arial"/>
                <a:buNone/>
              </a:pPr>
              <a:r>
                <a:rPr b="0" i="0" lang="en-US" sz="1050" u="sng" cap="none" strike="noStrike">
                  <a:solidFill>
                    <a:schemeClr val="dk1"/>
                  </a:solidFill>
                  <a:latin typeface="Arial"/>
                  <a:ea typeface="Arial"/>
                  <a:cs typeface="Arial"/>
                  <a:sym typeface="Arial"/>
                  <a:hlinkClick r:id="rId3">
                    <a:extLst>
                      <a:ext uri="{A12FA001-AC4F-418D-AE19-62706E023703}">
                        <ahyp:hlinkClr val="tx"/>
                      </a:ext>
                    </a:extLst>
                  </a:hlinkClick>
                </a:rPr>
                <a:t>AIDE webpage</a:t>
              </a:r>
              <a:r>
                <a:rPr b="0" i="0" lang="en-US" sz="1050" u="none" cap="none" strike="noStrike">
                  <a:solidFill>
                    <a:schemeClr val="dk1"/>
                  </a:solidFill>
                  <a:latin typeface="Arial"/>
                  <a:ea typeface="Arial"/>
                  <a:cs typeface="Arial"/>
                  <a:sym typeface="Arial"/>
                </a:rPr>
                <a:t> published</a:t>
              </a:r>
              <a:endParaRPr b="0" i="0" sz="1050" u="none" cap="none" strike="noStrike">
                <a:solidFill>
                  <a:schemeClr val="dk1"/>
                </a:solidFill>
                <a:latin typeface="Arial"/>
                <a:ea typeface="Arial"/>
                <a:cs typeface="Arial"/>
                <a:sym typeface="Arial"/>
              </a:endParaRPr>
            </a:p>
          </p:txBody>
        </p:sp>
        <p:sp>
          <p:nvSpPr>
            <p:cNvPr id="681" name="Google Shape;681;p110"/>
            <p:cNvSpPr/>
            <p:nvPr/>
          </p:nvSpPr>
          <p:spPr>
            <a:xfrm>
              <a:off x="1165786" y="1402170"/>
              <a:ext cx="236642" cy="91440"/>
            </a:xfrm>
            <a:custGeom>
              <a:rect b="b" l="l" r="r" t="t"/>
              <a:pathLst>
                <a:path extrusionOk="0" h="120000" w="120000">
                  <a:moveTo>
                    <a:pt x="0" y="60000"/>
                  </a:moveTo>
                  <a:lnTo>
                    <a:pt x="120000" y="60000"/>
                  </a:lnTo>
                </a:path>
              </a:pathLst>
            </a:custGeom>
            <a:noFill/>
            <a:ln cap="flat" cmpd="sng" w="9525">
              <a:solidFill>
                <a:srgbClr val="4A2B83"/>
              </a:solidFill>
              <a:prstDash val="solid"/>
              <a:round/>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110"/>
            <p:cNvSpPr txBox="1"/>
            <p:nvPr/>
          </p:nvSpPr>
          <p:spPr>
            <a:xfrm>
              <a:off x="1277426" y="1446553"/>
              <a:ext cx="13362" cy="2672"/>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 name="Google Shape;683;p110"/>
            <p:cNvSpPr/>
            <p:nvPr/>
          </p:nvSpPr>
          <p:spPr>
            <a:xfrm>
              <a:off x="5662" y="1099312"/>
              <a:ext cx="1161924" cy="697154"/>
            </a:xfrm>
            <a:prstGeom prst="rect">
              <a:avLst/>
            </a:prstGeom>
            <a:solidFill>
              <a:schemeClr val="accent4"/>
            </a:solidFill>
            <a:ln cap="flat" cmpd="sng" w="571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110"/>
            <p:cNvSpPr txBox="1"/>
            <p:nvPr/>
          </p:nvSpPr>
          <p:spPr>
            <a:xfrm>
              <a:off x="5662" y="1099312"/>
              <a:ext cx="1161924" cy="697154"/>
            </a:xfrm>
            <a:prstGeom prst="rect">
              <a:avLst/>
            </a:prstGeom>
            <a:noFill/>
            <a:ln>
              <a:noFill/>
            </a:ln>
          </p:spPr>
          <p:txBody>
            <a:bodyPr anchorCtr="0" anchor="ctr" bIns="71100" lIns="71100" spcFirstLastPara="1" rIns="71100" wrap="square" tIns="71100">
              <a:noAutofit/>
            </a:bodyPr>
            <a:lstStyle/>
            <a:p>
              <a:pPr indent="0" lvl="0" marL="0" marR="0" rtl="0" algn="ctr">
                <a:lnSpc>
                  <a:spcPct val="9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AIDE monthly newsletter (ongoing)</a:t>
              </a:r>
              <a:endParaRPr/>
            </a:p>
          </p:txBody>
        </p:sp>
        <p:sp>
          <p:nvSpPr>
            <p:cNvPr id="685" name="Google Shape;685;p110"/>
            <p:cNvSpPr/>
            <p:nvPr/>
          </p:nvSpPr>
          <p:spPr>
            <a:xfrm>
              <a:off x="2594953" y="1402170"/>
              <a:ext cx="236642" cy="91440"/>
            </a:xfrm>
            <a:custGeom>
              <a:rect b="b" l="l" r="r" t="t"/>
              <a:pathLst>
                <a:path extrusionOk="0" h="120000" w="120000">
                  <a:moveTo>
                    <a:pt x="0" y="60000"/>
                  </a:moveTo>
                  <a:lnTo>
                    <a:pt x="120000" y="60000"/>
                  </a:lnTo>
                </a:path>
              </a:pathLst>
            </a:custGeom>
            <a:noFill/>
            <a:ln cap="flat" cmpd="sng" w="9525">
              <a:solidFill>
                <a:srgbClr val="4A2B83"/>
              </a:solidFill>
              <a:prstDash val="solid"/>
              <a:round/>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110"/>
            <p:cNvSpPr txBox="1"/>
            <p:nvPr/>
          </p:nvSpPr>
          <p:spPr>
            <a:xfrm>
              <a:off x="2706593" y="1446553"/>
              <a:ext cx="13362" cy="2672"/>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
          <p:nvSpPr>
            <p:cNvPr id="687" name="Google Shape;687;p110"/>
            <p:cNvSpPr/>
            <p:nvPr/>
          </p:nvSpPr>
          <p:spPr>
            <a:xfrm>
              <a:off x="1434829" y="1099312"/>
              <a:ext cx="1161924" cy="697154"/>
            </a:xfrm>
            <a:prstGeom prst="rect">
              <a:avLst/>
            </a:prstGeom>
            <a:solidFill>
              <a:schemeClr val="accent4"/>
            </a:solidFill>
            <a:ln cap="flat" cmpd="sng" w="571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110"/>
            <p:cNvSpPr txBox="1"/>
            <p:nvPr/>
          </p:nvSpPr>
          <p:spPr>
            <a:xfrm>
              <a:off x="1434829" y="1099312"/>
              <a:ext cx="1161924" cy="697154"/>
            </a:xfrm>
            <a:prstGeom prst="rect">
              <a:avLst/>
            </a:prstGeom>
            <a:noFill/>
            <a:ln>
              <a:noFill/>
            </a:ln>
          </p:spPr>
          <p:txBody>
            <a:bodyPr anchorCtr="0" anchor="ctr" bIns="64000" lIns="64000" spcFirstLastPara="1" rIns="64000" wrap="square" tIns="64000">
              <a:noAutofit/>
            </a:bodyPr>
            <a:lstStyle/>
            <a:p>
              <a:pPr indent="0" lvl="0" marL="0" marR="0" rtl="0" algn="ctr">
                <a:lnSpc>
                  <a:spcPct val="9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First 2 Main Track priorities with SAGE</a:t>
              </a:r>
              <a:endParaRPr/>
            </a:p>
          </p:txBody>
        </p:sp>
        <p:sp>
          <p:nvSpPr>
            <p:cNvPr id="689" name="Google Shape;689;p110"/>
            <p:cNvSpPr/>
            <p:nvPr/>
          </p:nvSpPr>
          <p:spPr>
            <a:xfrm>
              <a:off x="4264824" y="1402170"/>
              <a:ext cx="236642" cy="91440"/>
            </a:xfrm>
            <a:custGeom>
              <a:rect b="b" l="l" r="r" t="t"/>
              <a:pathLst>
                <a:path extrusionOk="0" h="120000" w="120000">
                  <a:moveTo>
                    <a:pt x="0" y="60000"/>
                  </a:moveTo>
                  <a:lnTo>
                    <a:pt x="120000" y="60000"/>
                  </a:lnTo>
                </a:path>
              </a:pathLst>
            </a:custGeom>
            <a:noFill/>
            <a:ln cap="flat" cmpd="sng" w="9525">
              <a:solidFill>
                <a:srgbClr val="4A2B83"/>
              </a:solidFill>
              <a:prstDash val="solid"/>
              <a:round/>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110"/>
            <p:cNvSpPr txBox="1"/>
            <p:nvPr/>
          </p:nvSpPr>
          <p:spPr>
            <a:xfrm>
              <a:off x="4376464" y="1446553"/>
              <a:ext cx="13362" cy="2672"/>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
          <p:nvSpPr>
            <p:cNvPr id="691" name="Google Shape;691;p110"/>
            <p:cNvSpPr/>
            <p:nvPr/>
          </p:nvSpPr>
          <p:spPr>
            <a:xfrm>
              <a:off x="2863995" y="1099312"/>
              <a:ext cx="1402628" cy="697154"/>
            </a:xfrm>
            <a:prstGeom prst="rect">
              <a:avLst/>
            </a:prstGeom>
            <a:solidFill>
              <a:schemeClr val="accent4"/>
            </a:solidFill>
            <a:ln cap="flat" cmpd="sng" w="571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110"/>
            <p:cNvSpPr txBox="1"/>
            <p:nvPr/>
          </p:nvSpPr>
          <p:spPr>
            <a:xfrm>
              <a:off x="2863995" y="1099312"/>
              <a:ext cx="1402628" cy="697154"/>
            </a:xfrm>
            <a:prstGeom prst="rect">
              <a:avLst/>
            </a:prstGeom>
            <a:noFill/>
            <a:ln>
              <a:noFill/>
            </a:ln>
          </p:spPr>
          <p:txBody>
            <a:bodyPr anchorCtr="0" anchor="ctr" bIns="64000" lIns="64000" spcFirstLastPara="1" rIns="64000" wrap="square" tIns="64000">
              <a:noAutofit/>
            </a:bodyPr>
            <a:lstStyle/>
            <a:p>
              <a:pPr indent="0" lvl="0" marL="0" marR="0" rtl="0" algn="ctr">
                <a:lnSpc>
                  <a:spcPct val="9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Early recommendations</a:t>
              </a:r>
              <a:endParaRPr/>
            </a:p>
          </p:txBody>
        </p:sp>
        <p:sp>
          <p:nvSpPr>
            <p:cNvPr id="693" name="Google Shape;693;p110"/>
            <p:cNvSpPr/>
            <p:nvPr/>
          </p:nvSpPr>
          <p:spPr>
            <a:xfrm>
              <a:off x="5693991" y="1402170"/>
              <a:ext cx="236642" cy="91440"/>
            </a:xfrm>
            <a:custGeom>
              <a:rect b="b" l="l" r="r" t="t"/>
              <a:pathLst>
                <a:path extrusionOk="0" h="120000" w="120000">
                  <a:moveTo>
                    <a:pt x="0" y="60000"/>
                  </a:moveTo>
                  <a:lnTo>
                    <a:pt x="120000" y="60000"/>
                  </a:lnTo>
                </a:path>
              </a:pathLst>
            </a:custGeom>
            <a:noFill/>
            <a:ln cap="flat" cmpd="sng" w="9525">
              <a:solidFill>
                <a:srgbClr val="4A2B83"/>
              </a:solidFill>
              <a:prstDash val="solid"/>
              <a:round/>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110"/>
            <p:cNvSpPr txBox="1"/>
            <p:nvPr/>
          </p:nvSpPr>
          <p:spPr>
            <a:xfrm>
              <a:off x="5805631" y="1446553"/>
              <a:ext cx="13362" cy="2672"/>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
          <p:nvSpPr>
            <p:cNvPr id="695" name="Google Shape;695;p110"/>
            <p:cNvSpPr/>
            <p:nvPr/>
          </p:nvSpPr>
          <p:spPr>
            <a:xfrm>
              <a:off x="4533866" y="1099312"/>
              <a:ext cx="1161924" cy="697154"/>
            </a:xfrm>
            <a:prstGeom prst="rect">
              <a:avLst/>
            </a:prstGeom>
            <a:noFill/>
            <a:ln cap="flat" cmpd="sng" w="571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110"/>
            <p:cNvSpPr txBox="1"/>
            <p:nvPr/>
          </p:nvSpPr>
          <p:spPr>
            <a:xfrm>
              <a:off x="4533866" y="1099312"/>
              <a:ext cx="1161924" cy="697154"/>
            </a:xfrm>
            <a:prstGeom prst="rect">
              <a:avLst/>
            </a:prstGeom>
            <a:noFill/>
            <a:ln>
              <a:noFill/>
            </a:ln>
          </p:spPr>
          <p:txBody>
            <a:bodyPr anchorCtr="0" anchor="ctr" bIns="85325" lIns="85325" spcFirstLastPara="1" rIns="85325" wrap="square" tIns="85325">
              <a:no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Full gap analysis</a:t>
              </a:r>
              <a:endParaRPr/>
            </a:p>
          </p:txBody>
        </p:sp>
        <p:sp>
          <p:nvSpPr>
            <p:cNvPr id="697" name="Google Shape;697;p110"/>
            <p:cNvSpPr/>
            <p:nvPr/>
          </p:nvSpPr>
          <p:spPr>
            <a:xfrm>
              <a:off x="7123157" y="1402170"/>
              <a:ext cx="236642" cy="91440"/>
            </a:xfrm>
            <a:custGeom>
              <a:rect b="b" l="l" r="r" t="t"/>
              <a:pathLst>
                <a:path extrusionOk="0" h="120000" w="120000">
                  <a:moveTo>
                    <a:pt x="0" y="60000"/>
                  </a:moveTo>
                  <a:lnTo>
                    <a:pt x="120000" y="60000"/>
                  </a:lnTo>
                </a:path>
              </a:pathLst>
            </a:custGeom>
            <a:noFill/>
            <a:ln cap="flat" cmpd="sng" w="9525">
              <a:solidFill>
                <a:srgbClr val="4A2B83"/>
              </a:solidFill>
              <a:prstDash val="solid"/>
              <a:round/>
              <a:headEnd len="sm" w="sm" type="none"/>
              <a:tailEnd len="med" w="med" type="stealth"/>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110"/>
            <p:cNvSpPr txBox="1"/>
            <p:nvPr/>
          </p:nvSpPr>
          <p:spPr>
            <a:xfrm>
              <a:off x="7234798" y="1446553"/>
              <a:ext cx="13362" cy="2672"/>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p:txBody>
        </p:sp>
        <p:sp>
          <p:nvSpPr>
            <p:cNvPr id="699" name="Google Shape;699;p110"/>
            <p:cNvSpPr/>
            <p:nvPr/>
          </p:nvSpPr>
          <p:spPr>
            <a:xfrm>
              <a:off x="5963033" y="1099312"/>
              <a:ext cx="1161924" cy="697154"/>
            </a:xfrm>
            <a:prstGeom prst="rect">
              <a:avLst/>
            </a:prstGeom>
            <a:noFill/>
            <a:ln cap="flat" cmpd="sng" w="571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110"/>
            <p:cNvSpPr txBox="1"/>
            <p:nvPr/>
          </p:nvSpPr>
          <p:spPr>
            <a:xfrm>
              <a:off x="5963033" y="1099312"/>
              <a:ext cx="1161924" cy="697154"/>
            </a:xfrm>
            <a:prstGeom prst="rect">
              <a:avLst/>
            </a:prstGeom>
            <a:noFill/>
            <a:ln>
              <a:noFill/>
            </a:ln>
          </p:spPr>
          <p:txBody>
            <a:bodyPr anchorCtr="0" anchor="ctr" bIns="85325" lIns="85325" spcFirstLastPara="1" rIns="85325" wrap="square" tIns="85325">
              <a:no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Develop Workplan and Roadmap</a:t>
              </a:r>
              <a:endParaRPr/>
            </a:p>
          </p:txBody>
        </p:sp>
        <p:sp>
          <p:nvSpPr>
            <p:cNvPr id="701" name="Google Shape;701;p110"/>
            <p:cNvSpPr/>
            <p:nvPr/>
          </p:nvSpPr>
          <p:spPr>
            <a:xfrm>
              <a:off x="7392200" y="1099312"/>
              <a:ext cx="1161924" cy="697154"/>
            </a:xfrm>
            <a:prstGeom prst="rect">
              <a:avLst/>
            </a:prstGeom>
            <a:noFill/>
            <a:ln cap="flat" cmpd="sng" w="571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110"/>
            <p:cNvSpPr txBox="1"/>
            <p:nvPr/>
          </p:nvSpPr>
          <p:spPr>
            <a:xfrm>
              <a:off x="7392200" y="1099312"/>
              <a:ext cx="1161924" cy="697154"/>
            </a:xfrm>
            <a:prstGeom prst="rect">
              <a:avLst/>
            </a:prstGeom>
            <a:noFill/>
            <a:ln>
              <a:noFill/>
            </a:ln>
          </p:spPr>
          <p:txBody>
            <a:bodyPr anchorCtr="0" anchor="ctr" bIns="64000" lIns="64000" spcFirstLastPara="1" rIns="64000" wrap="square" tIns="64000">
              <a:noAutofit/>
            </a:bodyPr>
            <a:lstStyle/>
            <a:p>
              <a:pPr indent="0" lvl="0" marL="0" marR="0" rtl="0" algn="ctr">
                <a:lnSpc>
                  <a:spcPct val="9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Mobilize resources for improvements </a:t>
              </a:r>
              <a:endParaRPr/>
            </a:p>
          </p:txBody>
        </p:sp>
      </p:grpSp>
      <p:sp>
        <p:nvSpPr>
          <p:cNvPr id="703" name="Google Shape;703;p110"/>
          <p:cNvSpPr/>
          <p:nvPr/>
        </p:nvSpPr>
        <p:spPr>
          <a:xfrm>
            <a:off x="643433" y="4553319"/>
            <a:ext cx="7806089" cy="731520"/>
          </a:xfrm>
          <a:prstGeom prst="leftRightArrow">
            <a:avLst>
              <a:gd fmla="val 50000" name="adj1"/>
              <a:gd fmla="val 50000" name="adj2"/>
            </a:avLst>
          </a:prstGeom>
          <a:solidFill>
            <a:schemeClr val="dk1"/>
          </a:solidFill>
          <a:ln cap="flat" cmpd="sng" w="9525">
            <a:solidFill>
              <a:srgbClr val="48298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800" u="none" cap="none" strike="noStrike">
                <a:solidFill>
                  <a:srgbClr val="FFFFFF"/>
                </a:solidFill>
                <a:latin typeface="Calibri"/>
                <a:ea typeface="Calibri"/>
                <a:cs typeface="Calibri"/>
                <a:sym typeface="Calibri"/>
              </a:rPr>
              <a:t>ONGOING BACKLOG REDUCTION SUPPORT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p111"/>
          <p:cNvSpPr txBox="1"/>
          <p:nvPr>
            <p:ph type="title"/>
          </p:nvPr>
        </p:nvSpPr>
        <p:spPr>
          <a:xfrm>
            <a:off x="522308" y="1380609"/>
            <a:ext cx="4984051" cy="429611"/>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3000"/>
              <a:buFont typeface="Arial"/>
              <a:buNone/>
            </a:pPr>
            <a:r>
              <a:rPr lang="en-US">
                <a:latin typeface="Arial"/>
                <a:ea typeface="Arial"/>
                <a:cs typeface="Arial"/>
                <a:sym typeface="Arial"/>
              </a:rPr>
              <a:t>AIDE Resources</a:t>
            </a:r>
            <a:endParaRPr/>
          </a:p>
        </p:txBody>
      </p:sp>
      <p:sp>
        <p:nvSpPr>
          <p:cNvPr id="710" name="Google Shape;710;p111"/>
          <p:cNvSpPr txBox="1"/>
          <p:nvPr/>
        </p:nvSpPr>
        <p:spPr>
          <a:xfrm>
            <a:off x="532909" y="2402449"/>
            <a:ext cx="8543328" cy="147732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4B2E83"/>
                </a:solidFill>
                <a:latin typeface="Calibri"/>
                <a:ea typeface="Calibri"/>
                <a:cs typeface="Calibri"/>
                <a:sym typeface="Calibri"/>
              </a:rPr>
              <a:t>Webpage: </a:t>
            </a:r>
            <a:r>
              <a:rPr b="0" i="0" lang="en-US" sz="2400" u="sng" cap="none" strike="noStrike">
                <a:solidFill>
                  <a:srgbClr val="4B2E83"/>
                </a:solidFill>
                <a:latin typeface="Calibri"/>
                <a:ea typeface="Calibri"/>
                <a:cs typeface="Calibri"/>
                <a:sym typeface="Calibri"/>
                <a:hlinkClick r:id="rId3">
                  <a:extLst>
                    <a:ext uri="{A12FA001-AC4F-418D-AE19-62706E023703}">
                      <ahyp:hlinkClr val="tx"/>
                    </a:ext>
                  </a:extLst>
                </a:hlinkClick>
              </a:rPr>
              <a:t>https://it.uw.edu/initiatives/aide/</a:t>
            </a:r>
            <a:r>
              <a:rPr b="0" i="0" lang="en-US" sz="2400" u="none" cap="none" strike="noStrike">
                <a:solidFill>
                  <a:srgbClr val="4B2E83"/>
                </a:solidFill>
                <a:latin typeface="Calibri"/>
                <a:ea typeface="Calibri"/>
                <a:cs typeface="Calibri"/>
                <a:sym typeface="Calibri"/>
              </a:rPr>
              <a:t> </a:t>
            </a:r>
            <a:endParaRPr b="0" i="0" sz="2400" u="none" cap="none" strike="noStrike">
              <a:solidFill>
                <a:srgbClr val="4B2E83"/>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400" u="none" cap="none" strike="noStrike">
              <a:solidFill>
                <a:srgbClr val="4B2E83"/>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400" u="none" cap="none" strike="noStrike">
              <a:solidFill>
                <a:srgbClr val="4B2E83"/>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800" u="none" cap="none" strike="noStrike">
              <a:solidFill>
                <a:srgbClr val="4B2E83"/>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112"/>
          <p:cNvSpPr txBox="1"/>
          <p:nvPr>
            <p:ph type="title"/>
          </p:nvPr>
        </p:nvSpPr>
        <p:spPr>
          <a:xfrm>
            <a:off x="692029" y="2246191"/>
            <a:ext cx="6972300" cy="1593130"/>
          </a:xfrm>
          <a:prstGeom prst="rect">
            <a:avLst/>
          </a:prstGeom>
          <a:noFill/>
          <a:ln>
            <a:noFill/>
          </a:ln>
        </p:spPr>
        <p:txBody>
          <a:bodyPr anchorCtr="0" anchor="b" bIns="45700" lIns="91425" spcFirstLastPara="1" rIns="91425" wrap="square" tIns="45700">
            <a:normAutofit fontScale="90000"/>
          </a:bodyPr>
          <a:lstStyle/>
          <a:p>
            <a:pPr indent="0" lvl="0" marL="0" marR="0" rtl="0" algn="l">
              <a:lnSpc>
                <a:spcPct val="100000"/>
              </a:lnSpc>
              <a:spcBef>
                <a:spcPts val="0"/>
              </a:spcBef>
              <a:spcAft>
                <a:spcPts val="0"/>
              </a:spcAft>
              <a:buClr>
                <a:schemeClr val="accent3"/>
              </a:buClr>
              <a:buSzPct val="100000"/>
              <a:buFont typeface="Arial"/>
              <a:buNone/>
            </a:pPr>
            <a:r>
              <a:rPr b="1" i="0" lang="en-US" sz="5000" u="none" cap="none" strike="noStrike">
                <a:solidFill>
                  <a:schemeClr val="accent3"/>
                </a:solidFill>
                <a:latin typeface="Arial"/>
                <a:ea typeface="Arial"/>
                <a:cs typeface="Arial"/>
                <a:sym typeface="Arial"/>
              </a:rPr>
              <a:t>Year-end Close Overview</a:t>
            </a:r>
            <a:endParaRPr b="1" i="0" sz="5000" u="none" cap="none" strike="noStrike">
              <a:solidFill>
                <a:schemeClr val="accent3"/>
              </a:solidFill>
              <a:latin typeface="Encode Sans Black"/>
              <a:ea typeface="Encode Sans Black"/>
              <a:cs typeface="Encode Sans Black"/>
              <a:sym typeface="Encode Sans Black"/>
            </a:endParaRPr>
          </a:p>
        </p:txBody>
      </p:sp>
      <p:sp>
        <p:nvSpPr>
          <p:cNvPr id="716" name="Google Shape;716;p112"/>
          <p:cNvSpPr txBox="1"/>
          <p:nvPr/>
        </p:nvSpPr>
        <p:spPr>
          <a:xfrm>
            <a:off x="692029" y="4308049"/>
            <a:ext cx="6656731" cy="1812601"/>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FFFFFF"/>
              </a:buClr>
              <a:buSzPts val="2000"/>
              <a:buFont typeface="Arial"/>
              <a:buNone/>
            </a:pPr>
            <a:r>
              <a:rPr b="0" i="0" lang="en-US" sz="2000" u="none" cap="none" strike="noStrike">
                <a:solidFill>
                  <a:srgbClr val="FFFFFF"/>
                </a:solidFill>
                <a:latin typeface="Arial"/>
                <a:ea typeface="Arial"/>
                <a:cs typeface="Arial"/>
                <a:sym typeface="Arial"/>
              </a:rPr>
              <a:t>MRAM</a:t>
            </a:r>
            <a:endParaRPr/>
          </a:p>
          <a:p>
            <a:pPr indent="0" lvl="0" marL="0" marR="0" rtl="0" algn="l">
              <a:lnSpc>
                <a:spcPct val="150000"/>
              </a:lnSpc>
              <a:spcBef>
                <a:spcPts val="320"/>
              </a:spcBef>
              <a:spcAft>
                <a:spcPts val="0"/>
              </a:spcAft>
              <a:buClr>
                <a:srgbClr val="FFFFFF"/>
              </a:buClr>
              <a:buSzPts val="1600"/>
              <a:buFont typeface="Arial"/>
              <a:buNone/>
            </a:pPr>
            <a:r>
              <a:rPr b="0" i="0" lang="en-US" sz="1600" u="none" cap="none" strike="noStrike">
                <a:solidFill>
                  <a:srgbClr val="FFFFFF"/>
                </a:solidFill>
                <a:latin typeface="Arial"/>
                <a:ea typeface="Arial"/>
                <a:cs typeface="Arial"/>
                <a:sym typeface="Arial"/>
              </a:rPr>
              <a:t>May 2025</a:t>
            </a:r>
            <a:endParaRPr/>
          </a:p>
          <a:p>
            <a:pPr indent="0" lvl="0" marL="0" marR="0" rtl="0" algn="l">
              <a:lnSpc>
                <a:spcPct val="150000"/>
              </a:lnSpc>
              <a:spcBef>
                <a:spcPts val="320"/>
              </a:spcBef>
              <a:spcAft>
                <a:spcPts val="0"/>
              </a:spcAft>
              <a:buClr>
                <a:srgbClr val="FFFFFF"/>
              </a:buClr>
              <a:buSzPts val="1600"/>
              <a:buFont typeface="Arial"/>
              <a:buNone/>
            </a:pPr>
            <a:r>
              <a:rPr b="0" i="0" lang="en-US" sz="1600" u="none" cap="none" strike="noStrike">
                <a:solidFill>
                  <a:srgbClr val="FFFFFF"/>
                </a:solidFill>
                <a:latin typeface="Arial"/>
                <a:ea typeface="Arial"/>
                <a:cs typeface="Arial"/>
                <a:sym typeface="Arial"/>
              </a:rPr>
              <a:t>Erick Winger</a:t>
            </a:r>
            <a:endParaRPr b="0" i="0" sz="1600" u="none" cap="none" strike="noStrike">
              <a:solidFill>
                <a:srgbClr val="FFFFFF"/>
              </a:solidFill>
              <a:latin typeface="Arial"/>
              <a:ea typeface="Arial"/>
              <a:cs typeface="Arial"/>
              <a:sym typeface="Arial"/>
            </a:endParaRPr>
          </a:p>
          <a:p>
            <a:pPr indent="0" lvl="0" marL="0" marR="0" rtl="0" algn="l">
              <a:lnSpc>
                <a:spcPct val="150000"/>
              </a:lnSpc>
              <a:spcBef>
                <a:spcPts val="20"/>
              </a:spcBef>
              <a:spcAft>
                <a:spcPts val="0"/>
              </a:spcAft>
              <a:buClr>
                <a:srgbClr val="FFFFFF"/>
              </a:buClr>
              <a:buSzPts val="1600"/>
              <a:buFont typeface="Arial"/>
              <a:buNone/>
            </a:pPr>
            <a:r>
              <a:rPr b="0" i="0" lang="en-US" sz="1600" u="none" cap="none" strike="noStrike">
                <a:solidFill>
                  <a:srgbClr val="FFFFFF"/>
                </a:solidFill>
                <a:latin typeface="Arial"/>
                <a:ea typeface="Arial"/>
                <a:cs typeface="Arial"/>
                <a:sym typeface="Arial"/>
              </a:rPr>
              <a:t>University Controller’s Office: Finance, Planning &amp; Budgeting</a:t>
            </a:r>
            <a:endParaRPr b="0" i="0" sz="5000" u="none" cap="none" strike="noStrike">
              <a:solidFill>
                <a:srgbClr val="FFFFFF"/>
              </a:solidFill>
              <a:latin typeface="Encode Sans Black"/>
              <a:ea typeface="Encode Sans Black"/>
              <a:cs typeface="Encode Sans Black"/>
              <a:sym typeface="Encode Sans Black"/>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86"/>
          <p:cNvSpPr txBox="1"/>
          <p:nvPr>
            <p:ph type="title"/>
          </p:nvPr>
        </p:nvSpPr>
        <p:spPr>
          <a:xfrm>
            <a:off x="692028" y="1640262"/>
            <a:ext cx="8214228" cy="2273370"/>
          </a:xfrm>
          <a:prstGeom prst="rect">
            <a:avLst/>
          </a:prstGeom>
          <a:noFill/>
          <a:ln>
            <a:noFill/>
          </a:ln>
        </p:spPr>
        <p:txBody>
          <a:bodyPr anchorCtr="0" anchor="b" bIns="45700" lIns="91425" spcFirstLastPara="1" rIns="91425" wrap="square" tIns="45700">
            <a:normAutofit fontScale="90000"/>
          </a:bodyPr>
          <a:lstStyle/>
          <a:p>
            <a:pPr indent="0" lvl="0" marL="0" marR="0" rtl="0" algn="l">
              <a:lnSpc>
                <a:spcPct val="100000"/>
              </a:lnSpc>
              <a:spcBef>
                <a:spcPts val="0"/>
              </a:spcBef>
              <a:spcAft>
                <a:spcPts val="0"/>
              </a:spcAft>
              <a:buClr>
                <a:schemeClr val="accent3"/>
              </a:buClr>
              <a:buSzPct val="100000"/>
              <a:buFont typeface="Arial"/>
              <a:buNone/>
            </a:pPr>
            <a:r>
              <a:rPr b="1" i="0" lang="en-US" sz="5000" u="none" cap="none" strike="noStrike">
                <a:solidFill>
                  <a:schemeClr val="accent3"/>
                </a:solidFill>
                <a:latin typeface="Arial"/>
                <a:ea typeface="Arial"/>
                <a:cs typeface="Arial"/>
                <a:sym typeface="Arial"/>
              </a:rPr>
              <a:t>COMPLIANCE HOT TOPICS: IBS DEFINITION; </a:t>
            </a:r>
            <a:endParaRPr/>
          </a:p>
          <a:p>
            <a:pPr indent="0" lvl="0" marL="0" marR="0" rtl="0" algn="l">
              <a:lnSpc>
                <a:spcPct val="100000"/>
              </a:lnSpc>
              <a:spcBef>
                <a:spcPts val="900"/>
              </a:spcBef>
              <a:spcAft>
                <a:spcPts val="0"/>
              </a:spcAft>
              <a:buClr>
                <a:schemeClr val="accent3"/>
              </a:buClr>
              <a:buSzPct val="100000"/>
              <a:buFont typeface="Arial"/>
              <a:buNone/>
            </a:pPr>
            <a:r>
              <a:rPr b="1" i="0" lang="en-US" sz="5000" u="none" cap="none" strike="noStrike">
                <a:solidFill>
                  <a:schemeClr val="accent3"/>
                </a:solidFill>
                <a:latin typeface="Arial"/>
                <a:ea typeface="Arial"/>
                <a:cs typeface="Arial"/>
                <a:sym typeface="Arial"/>
              </a:rPr>
              <a:t>COST SHARE</a:t>
            </a:r>
            <a:endParaRPr/>
          </a:p>
        </p:txBody>
      </p:sp>
      <p:sp>
        <p:nvSpPr>
          <p:cNvPr id="456" name="Google Shape;456;p86"/>
          <p:cNvSpPr txBox="1"/>
          <p:nvPr/>
        </p:nvSpPr>
        <p:spPr>
          <a:xfrm>
            <a:off x="692029" y="4308049"/>
            <a:ext cx="6656731" cy="1812601"/>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FFFFFF"/>
              </a:buClr>
              <a:buSzPts val="2000"/>
              <a:buFont typeface="Arial"/>
              <a:buNone/>
            </a:pPr>
            <a:r>
              <a:rPr b="0" i="0" lang="en-US" sz="2000" u="none" cap="none" strike="noStrike">
                <a:solidFill>
                  <a:srgbClr val="FFFFFF"/>
                </a:solidFill>
                <a:latin typeface="Arial"/>
                <a:ea typeface="Arial"/>
                <a:cs typeface="Arial"/>
                <a:sym typeface="Arial"/>
              </a:rPr>
              <a:t>MRAM</a:t>
            </a:r>
            <a:endParaRPr/>
          </a:p>
          <a:p>
            <a:pPr indent="0" lvl="0" marL="0" marR="0" rtl="0" algn="l">
              <a:lnSpc>
                <a:spcPct val="150000"/>
              </a:lnSpc>
              <a:spcBef>
                <a:spcPts val="320"/>
              </a:spcBef>
              <a:spcAft>
                <a:spcPts val="0"/>
              </a:spcAft>
              <a:buClr>
                <a:srgbClr val="FFFFFF"/>
              </a:buClr>
              <a:buSzPts val="1600"/>
              <a:buFont typeface="Arial"/>
              <a:buNone/>
            </a:pPr>
            <a:r>
              <a:rPr b="0" i="0" lang="en-US" sz="1600" u="none" cap="none" strike="noStrike">
                <a:solidFill>
                  <a:srgbClr val="FFFFFF"/>
                </a:solidFill>
                <a:latin typeface="Arial"/>
                <a:ea typeface="Arial"/>
                <a:cs typeface="Arial"/>
                <a:sym typeface="Arial"/>
              </a:rPr>
              <a:t>May 2025</a:t>
            </a:r>
            <a:endParaRPr/>
          </a:p>
          <a:p>
            <a:pPr indent="0" lvl="0" marL="0" marR="0" rtl="0" algn="l">
              <a:lnSpc>
                <a:spcPct val="150000"/>
              </a:lnSpc>
              <a:spcBef>
                <a:spcPts val="320"/>
              </a:spcBef>
              <a:spcAft>
                <a:spcPts val="0"/>
              </a:spcAft>
              <a:buClr>
                <a:srgbClr val="FFFFFF"/>
              </a:buClr>
              <a:buSzPts val="1600"/>
              <a:buFont typeface="Arial"/>
              <a:buNone/>
            </a:pPr>
            <a:r>
              <a:rPr b="0" i="0" lang="en-US" sz="1600" u="none" cap="none" strike="noStrike">
                <a:solidFill>
                  <a:srgbClr val="FFFFFF"/>
                </a:solidFill>
                <a:latin typeface="Arial"/>
                <a:ea typeface="Arial"/>
                <a:cs typeface="Arial"/>
                <a:sym typeface="Arial"/>
              </a:rPr>
              <a:t>Matt Gardner</a:t>
            </a:r>
            <a:endParaRPr/>
          </a:p>
          <a:p>
            <a:pPr indent="0" lvl="0" marL="0" marR="0" rtl="0" algn="l">
              <a:lnSpc>
                <a:spcPct val="150000"/>
              </a:lnSpc>
              <a:spcBef>
                <a:spcPts val="320"/>
              </a:spcBef>
              <a:spcAft>
                <a:spcPts val="0"/>
              </a:spcAft>
              <a:buClr>
                <a:srgbClr val="FFFFFF"/>
              </a:buClr>
              <a:buSzPts val="1600"/>
              <a:buFont typeface="Arial"/>
              <a:buNone/>
            </a:pPr>
            <a:r>
              <a:rPr b="0" i="0" lang="en-US" sz="1600" u="none" cap="none" strike="noStrike">
                <a:solidFill>
                  <a:srgbClr val="FFFFFF"/>
                </a:solidFill>
                <a:latin typeface="Arial"/>
                <a:ea typeface="Arial"/>
                <a:cs typeface="Arial"/>
                <a:sym typeface="Arial"/>
              </a:rPr>
              <a:t>Post Award Fiscal Compliance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sp>
        <p:nvSpPr>
          <p:cNvPr id="721" name="Google Shape;721;p113"/>
          <p:cNvSpPr txBox="1"/>
          <p:nvPr>
            <p:ph type="title"/>
          </p:nvPr>
        </p:nvSpPr>
        <p:spPr>
          <a:xfrm>
            <a:off x="671757" y="375704"/>
            <a:ext cx="8184662" cy="991998"/>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3000"/>
              <a:buFont typeface="Arial"/>
              <a:buNone/>
            </a:pPr>
            <a:r>
              <a:rPr b="1" i="0" lang="en-US" sz="3000" u="none" cap="none" strike="noStrike">
                <a:solidFill>
                  <a:srgbClr val="4B2E83"/>
                </a:solidFill>
                <a:latin typeface="Arial"/>
                <a:ea typeface="Arial"/>
                <a:cs typeface="Arial"/>
                <a:sym typeface="Arial"/>
              </a:rPr>
              <a:t>What's Different to Month-end Close?</a:t>
            </a:r>
            <a:endParaRPr/>
          </a:p>
        </p:txBody>
      </p:sp>
      <p:sp>
        <p:nvSpPr>
          <p:cNvPr id="722" name="Google Shape;722;p113"/>
          <p:cNvSpPr txBox="1"/>
          <p:nvPr>
            <p:ph idx="2" type="body"/>
          </p:nvPr>
        </p:nvSpPr>
        <p:spPr>
          <a:xfrm>
            <a:off x="659305" y="1736725"/>
            <a:ext cx="8196210" cy="401549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4B2E83"/>
              </a:buClr>
              <a:buSzPts val="2400"/>
              <a:buChar char="&gt;"/>
            </a:pPr>
            <a:r>
              <a:rPr lang="en-US">
                <a:latin typeface="Arial"/>
                <a:ea typeface="Arial"/>
                <a:cs typeface="Arial"/>
                <a:sym typeface="Arial"/>
              </a:rPr>
              <a:t>The FY25 close calendar will be an </a:t>
            </a:r>
            <a:r>
              <a:rPr lang="en-US">
                <a:highlight>
                  <a:srgbClr val="E7D3A2"/>
                </a:highlight>
                <a:latin typeface="Arial"/>
                <a:ea typeface="Arial"/>
                <a:cs typeface="Arial"/>
                <a:sym typeface="Arial"/>
              </a:rPr>
              <a:t>18-business day</a:t>
            </a:r>
            <a:r>
              <a:rPr lang="en-US">
                <a:latin typeface="Arial"/>
                <a:ea typeface="Arial"/>
                <a:cs typeface="Arial"/>
                <a:sym typeface="Arial"/>
              </a:rPr>
              <a:t> process. This is </a:t>
            </a:r>
            <a:r>
              <a:rPr lang="en-US">
                <a:highlight>
                  <a:srgbClr val="E7D3A2"/>
                </a:highlight>
                <a:latin typeface="Arial"/>
                <a:ea typeface="Arial"/>
                <a:cs typeface="Arial"/>
                <a:sym typeface="Arial"/>
              </a:rPr>
              <a:t>9 more days</a:t>
            </a:r>
            <a:r>
              <a:rPr lang="en-US">
                <a:latin typeface="Arial"/>
                <a:ea typeface="Arial"/>
                <a:cs typeface="Arial"/>
                <a:sym typeface="Arial"/>
              </a:rPr>
              <a:t> than the month-end close calendar.</a:t>
            </a:r>
            <a:endParaRPr/>
          </a:p>
          <a:p>
            <a:pPr indent="-342900" lvl="0" marL="342900" rtl="0" algn="l">
              <a:spcBef>
                <a:spcPts val="800"/>
              </a:spcBef>
              <a:spcAft>
                <a:spcPts val="0"/>
              </a:spcAft>
              <a:buClr>
                <a:srgbClr val="4B2E83"/>
              </a:buClr>
              <a:buSzPts val="2400"/>
              <a:buChar char="&gt;"/>
            </a:pPr>
            <a:r>
              <a:rPr lang="en-US">
                <a:latin typeface="Arial"/>
                <a:ea typeface="Arial"/>
                <a:cs typeface="Arial"/>
                <a:sym typeface="Arial"/>
              </a:rPr>
              <a:t>Differences:</a:t>
            </a:r>
            <a:endParaRPr/>
          </a:p>
          <a:p>
            <a:pPr indent="-285750" lvl="1" marL="742950" rtl="0" algn="l">
              <a:spcBef>
                <a:spcPts val="800"/>
              </a:spcBef>
              <a:spcAft>
                <a:spcPts val="0"/>
              </a:spcAft>
              <a:buClr>
                <a:srgbClr val="4B2E83"/>
              </a:buClr>
              <a:buSzPts val="2000"/>
              <a:buFont typeface="Courier New"/>
              <a:buChar char="o"/>
            </a:pPr>
            <a:r>
              <a:rPr lang="en-US">
                <a:latin typeface="Arial"/>
                <a:ea typeface="Arial"/>
                <a:cs typeface="Arial"/>
                <a:sym typeface="Arial"/>
              </a:rPr>
              <a:t>Day 6 Activities                 Move to Day 10</a:t>
            </a:r>
            <a:endParaRPr/>
          </a:p>
          <a:p>
            <a:pPr indent="-285750" lvl="1" marL="742950" rtl="0" algn="l">
              <a:spcBef>
                <a:spcPts val="800"/>
              </a:spcBef>
              <a:spcAft>
                <a:spcPts val="0"/>
              </a:spcAft>
              <a:buClr>
                <a:srgbClr val="4B2E83"/>
              </a:buClr>
              <a:buSzPts val="2000"/>
              <a:buFont typeface="Courier New"/>
              <a:buChar char="o"/>
            </a:pPr>
            <a:r>
              <a:rPr lang="en-US">
                <a:latin typeface="Arial"/>
                <a:ea typeface="Arial"/>
                <a:cs typeface="Arial"/>
                <a:sym typeface="Arial"/>
              </a:rPr>
              <a:t>Day 9 Activities                 Move to Day 18</a:t>
            </a:r>
            <a:endParaRPr/>
          </a:p>
          <a:p>
            <a:pPr indent="-342900" lvl="0" marL="342900" rtl="0" algn="l">
              <a:spcBef>
                <a:spcPts val="800"/>
              </a:spcBef>
              <a:spcAft>
                <a:spcPts val="0"/>
              </a:spcAft>
              <a:buClr>
                <a:srgbClr val="4B2E83"/>
              </a:buClr>
              <a:buSzPts val="2400"/>
              <a:buChar char="&gt;"/>
            </a:pPr>
            <a:r>
              <a:rPr lang="en-US">
                <a:highlight>
                  <a:srgbClr val="E7D3A2"/>
                </a:highlight>
                <a:latin typeface="Arial"/>
                <a:ea typeface="Arial"/>
                <a:cs typeface="Arial"/>
                <a:sym typeface="Arial"/>
              </a:rPr>
              <a:t>Impact to Academy</a:t>
            </a:r>
            <a:endParaRPr/>
          </a:p>
          <a:p>
            <a:pPr indent="-285750" lvl="1" marL="742950" rtl="0" algn="l">
              <a:spcBef>
                <a:spcPts val="800"/>
              </a:spcBef>
              <a:spcAft>
                <a:spcPts val="0"/>
              </a:spcAft>
              <a:buClr>
                <a:srgbClr val="4B2E83"/>
              </a:buClr>
              <a:buSzPts val="2000"/>
              <a:buFont typeface="Courier New"/>
              <a:buChar char="o"/>
            </a:pPr>
            <a:r>
              <a:rPr lang="en-US">
                <a:latin typeface="Arial"/>
                <a:ea typeface="Arial"/>
                <a:cs typeface="Arial"/>
                <a:sym typeface="Arial"/>
              </a:rPr>
              <a:t>Once payroll posts, provides more business days to review; can make needed revisions using manual or reclass journals before operational accounting closes.</a:t>
            </a:r>
            <a:endParaRPr/>
          </a:p>
          <a:p>
            <a:pPr indent="-190500" lvl="0" marL="342900" rtl="0" algn="l">
              <a:spcBef>
                <a:spcPts val="820"/>
              </a:spcBef>
              <a:spcAft>
                <a:spcPts val="0"/>
              </a:spcAft>
              <a:buClr>
                <a:srgbClr val="4B2E83"/>
              </a:buClr>
              <a:buSzPts val="2400"/>
              <a:buNone/>
            </a:pPr>
            <a:r>
              <a:t/>
            </a:r>
            <a:endParaRPr>
              <a:latin typeface="Arial"/>
              <a:ea typeface="Arial"/>
              <a:cs typeface="Arial"/>
              <a:sym typeface="Arial"/>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p:txBody>
      </p:sp>
      <p:sp>
        <p:nvSpPr>
          <p:cNvPr descr="A purple arrow pointing to the words &quot;Move to Day 10&quot;" id="723" name="Google Shape;723;p113"/>
          <p:cNvSpPr/>
          <p:nvPr/>
        </p:nvSpPr>
        <p:spPr>
          <a:xfrm>
            <a:off x="3571388" y="3441199"/>
            <a:ext cx="904920" cy="349551"/>
          </a:xfrm>
          <a:prstGeom prst="rightArrow">
            <a:avLst>
              <a:gd fmla="val 50000" name="adj1"/>
              <a:gd fmla="val 50000" name="adj2"/>
            </a:avLst>
          </a:prstGeom>
          <a:solidFill>
            <a:schemeClr val="dk1"/>
          </a:solidFill>
          <a:ln cap="flat" cmpd="sng" w="9525">
            <a:solidFill>
              <a:srgbClr val="30006E"/>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E8D3A2"/>
              </a:solidFill>
              <a:latin typeface="Calibri"/>
              <a:ea typeface="Calibri"/>
              <a:cs typeface="Calibri"/>
              <a:sym typeface="Calibri"/>
            </a:endParaRPr>
          </a:p>
        </p:txBody>
      </p:sp>
      <p:sp>
        <p:nvSpPr>
          <p:cNvPr descr="A purple arrow pointing to the words &quot;Move to Day 18&quot;" id="724" name="Google Shape;724;p113"/>
          <p:cNvSpPr/>
          <p:nvPr/>
        </p:nvSpPr>
        <p:spPr>
          <a:xfrm>
            <a:off x="3571387" y="3835802"/>
            <a:ext cx="904920" cy="349551"/>
          </a:xfrm>
          <a:prstGeom prst="rightArrow">
            <a:avLst>
              <a:gd fmla="val 50000" name="adj1"/>
              <a:gd fmla="val 50000" name="adj2"/>
            </a:avLst>
          </a:prstGeom>
          <a:solidFill>
            <a:schemeClr val="dk1"/>
          </a:solidFill>
          <a:ln cap="flat" cmpd="sng" w="9525">
            <a:solidFill>
              <a:srgbClr val="30006E"/>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E8D3A2"/>
              </a:solidFill>
              <a:latin typeface="Calibri"/>
              <a:ea typeface="Calibri"/>
              <a:cs typeface="Calibri"/>
              <a:sym typeface="Calibri"/>
            </a:endParaRPr>
          </a:p>
        </p:txBody>
      </p:sp>
      <p:sp>
        <p:nvSpPr>
          <p:cNvPr id="725" name="Google Shape;725;p113"/>
          <p:cNvSpPr txBox="1"/>
          <p:nvPr/>
        </p:nvSpPr>
        <p:spPr>
          <a:xfrm>
            <a:off x="671758" y="6301355"/>
            <a:ext cx="7229368" cy="330868"/>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US" sz="1200" u="none" cap="none" strike="noStrike">
                <a:solidFill>
                  <a:srgbClr val="4B2E83"/>
                </a:solidFill>
                <a:latin typeface="Arial"/>
                <a:ea typeface="Arial"/>
                <a:cs typeface="Arial"/>
                <a:sym typeface="Arial"/>
              </a:rPr>
              <a:t>MRAM – Erick Winger – Controller’s Office: Finance, Planning &amp; Budgeting</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sp>
        <p:nvSpPr>
          <p:cNvPr id="730" name="Google Shape;730;p114"/>
          <p:cNvSpPr txBox="1"/>
          <p:nvPr>
            <p:ph type="title"/>
          </p:nvPr>
        </p:nvSpPr>
        <p:spPr>
          <a:xfrm>
            <a:off x="671757" y="371510"/>
            <a:ext cx="8184662" cy="991998"/>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3000"/>
              <a:buFont typeface="Arial"/>
              <a:buNone/>
            </a:pPr>
            <a:r>
              <a:rPr b="1" i="0" lang="en-US" sz="3000" u="none" cap="none" strike="noStrike">
                <a:solidFill>
                  <a:srgbClr val="4B2E83"/>
                </a:solidFill>
                <a:latin typeface="Arial"/>
                <a:ea typeface="Arial"/>
                <a:cs typeface="Arial"/>
                <a:sym typeface="Arial"/>
              </a:rPr>
              <a:t>What's the Same to Month-end Close?</a:t>
            </a:r>
            <a:endParaRPr/>
          </a:p>
        </p:txBody>
      </p:sp>
      <p:sp>
        <p:nvSpPr>
          <p:cNvPr id="731" name="Google Shape;731;p114"/>
          <p:cNvSpPr txBox="1"/>
          <p:nvPr>
            <p:ph idx="2" type="body"/>
          </p:nvPr>
        </p:nvSpPr>
        <p:spPr>
          <a:xfrm>
            <a:off x="556021" y="1694020"/>
            <a:ext cx="8541879" cy="3975576"/>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4B2E83"/>
              </a:buClr>
              <a:buSzPts val="2400"/>
              <a:buChar char="&gt;"/>
            </a:pPr>
            <a:r>
              <a:rPr lang="en-US">
                <a:highlight>
                  <a:srgbClr val="E7D3A2"/>
                </a:highlight>
                <a:latin typeface="Arial"/>
                <a:ea typeface="Arial"/>
                <a:cs typeface="Arial"/>
                <a:sym typeface="Arial"/>
              </a:rPr>
              <a:t>Day minus 1 through Day 4 </a:t>
            </a:r>
            <a:endParaRPr/>
          </a:p>
          <a:p>
            <a:pPr indent="-285750" lvl="1" marL="742950" rtl="0" algn="l">
              <a:spcBef>
                <a:spcPts val="800"/>
              </a:spcBef>
              <a:spcAft>
                <a:spcPts val="0"/>
              </a:spcAft>
              <a:buClr>
                <a:srgbClr val="4B2E83"/>
              </a:buClr>
              <a:buSzPts val="1800"/>
              <a:buFont typeface="Courier New"/>
              <a:buChar char="o"/>
            </a:pPr>
            <a:r>
              <a:rPr lang="en-US" sz="1800"/>
              <a:t>ISD for the period must post by </a:t>
            </a:r>
            <a:r>
              <a:rPr lang="en-US" sz="1800">
                <a:highlight>
                  <a:srgbClr val="E7D3A2"/>
                </a:highlight>
              </a:rPr>
              <a:t>Mon, June 30th at midnight PT</a:t>
            </a:r>
            <a:r>
              <a:rPr lang="en-US" sz="1800"/>
              <a:t>.</a:t>
            </a:r>
            <a:endParaRPr b="0" sz="1800"/>
          </a:p>
          <a:p>
            <a:pPr indent="-285750" lvl="1" marL="742950" rtl="0" algn="l">
              <a:spcBef>
                <a:spcPts val="400"/>
              </a:spcBef>
              <a:spcAft>
                <a:spcPts val="0"/>
              </a:spcAft>
              <a:buClr>
                <a:srgbClr val="4B2E83"/>
              </a:buClr>
              <a:buSzPts val="1800"/>
              <a:buFont typeface="Courier New"/>
              <a:buChar char="o"/>
            </a:pPr>
            <a:r>
              <a:rPr lang="en-US" sz="1800"/>
              <a:t>Accounting Adjustments must be approved by </a:t>
            </a:r>
            <a:r>
              <a:rPr lang="en-US" sz="1800">
                <a:highlight>
                  <a:srgbClr val="E7D3A2"/>
                </a:highlight>
              </a:rPr>
              <a:t>Mon, June 30th at 2pm PT</a:t>
            </a:r>
            <a:r>
              <a:rPr lang="en-US" sz="1800"/>
              <a:t>.</a:t>
            </a:r>
            <a:endParaRPr b="0" sz="1800"/>
          </a:p>
          <a:p>
            <a:pPr indent="-285750" lvl="1" marL="742950" rtl="0" algn="l">
              <a:spcBef>
                <a:spcPts val="400"/>
              </a:spcBef>
              <a:spcAft>
                <a:spcPts val="0"/>
              </a:spcAft>
              <a:buClr>
                <a:srgbClr val="4B2E83"/>
              </a:buClr>
              <a:buSzPts val="1800"/>
              <a:buFont typeface="Courier New"/>
              <a:buChar char="o"/>
            </a:pPr>
            <a:r>
              <a:rPr lang="en-US" sz="1800"/>
              <a:t>Receiving must be completed by </a:t>
            </a:r>
            <a:r>
              <a:rPr lang="en-US" sz="1800">
                <a:highlight>
                  <a:srgbClr val="E7D3A2"/>
                </a:highlight>
              </a:rPr>
              <a:t>Mon, June 30th at midnight PT</a:t>
            </a:r>
            <a:r>
              <a:rPr lang="en-US" sz="1800"/>
              <a:t>.</a:t>
            </a:r>
            <a:endParaRPr b="0" sz="1800"/>
          </a:p>
          <a:p>
            <a:pPr indent="-285750" lvl="1" marL="742950" rtl="0" algn="l">
              <a:spcBef>
                <a:spcPts val="400"/>
              </a:spcBef>
              <a:spcAft>
                <a:spcPts val="0"/>
              </a:spcAft>
              <a:buClr>
                <a:srgbClr val="4B2E83"/>
              </a:buClr>
              <a:buSzPts val="1800"/>
              <a:buFont typeface="Courier New"/>
              <a:buChar char="o"/>
            </a:pPr>
            <a:r>
              <a:rPr lang="en-US" sz="1800"/>
              <a:t>Customer invoices must be approved by </a:t>
            </a:r>
            <a:r>
              <a:rPr lang="en-US" sz="1800">
                <a:highlight>
                  <a:srgbClr val="E7D3A2"/>
                </a:highlight>
              </a:rPr>
              <a:t>Tue, July 1st at 2pm PT</a:t>
            </a:r>
            <a:r>
              <a:rPr lang="en-US" sz="1800"/>
              <a:t>.</a:t>
            </a:r>
            <a:endParaRPr b="0" sz="1800"/>
          </a:p>
          <a:p>
            <a:pPr indent="-285750" lvl="1" marL="742950" rtl="0" algn="l">
              <a:spcBef>
                <a:spcPts val="400"/>
              </a:spcBef>
              <a:spcAft>
                <a:spcPts val="0"/>
              </a:spcAft>
              <a:buClr>
                <a:srgbClr val="4B2E83"/>
              </a:buClr>
              <a:buSzPts val="1800"/>
              <a:buFont typeface="Courier New"/>
              <a:buChar char="o"/>
            </a:pPr>
            <a:r>
              <a:rPr lang="en-US" sz="1800"/>
              <a:t>FY25 cash deposits must be claimed by </a:t>
            </a:r>
            <a:r>
              <a:rPr lang="en-US" sz="1800">
                <a:highlight>
                  <a:srgbClr val="E6D2A1"/>
                </a:highlight>
              </a:rPr>
              <a:t>Tue, July 1st at 11am PT</a:t>
            </a:r>
            <a:r>
              <a:rPr lang="en-US" sz="1800"/>
              <a:t>.</a:t>
            </a:r>
            <a:br>
              <a:rPr lang="en-US" sz="1800"/>
            </a:br>
            <a:endParaRPr b="0" sz="1800"/>
          </a:p>
          <a:p>
            <a:pPr indent="-342900" lvl="0" marL="342900" rtl="0" algn="l">
              <a:spcBef>
                <a:spcPts val="400"/>
              </a:spcBef>
              <a:spcAft>
                <a:spcPts val="0"/>
              </a:spcAft>
              <a:buClr>
                <a:srgbClr val="4B2E83"/>
              </a:buClr>
              <a:buSzPts val="2400"/>
              <a:buChar char="&gt;"/>
            </a:pPr>
            <a:r>
              <a:rPr lang="en-US">
                <a:highlight>
                  <a:srgbClr val="E7D3A2"/>
                </a:highlight>
                <a:latin typeface="Arial"/>
                <a:ea typeface="Arial"/>
                <a:cs typeface="Arial"/>
                <a:sym typeface="Arial"/>
              </a:rPr>
              <a:t>Impact to Academy</a:t>
            </a:r>
            <a:endParaRPr/>
          </a:p>
          <a:p>
            <a:pPr indent="-285750" lvl="1" marL="742950" rtl="0" algn="l">
              <a:spcBef>
                <a:spcPts val="800"/>
              </a:spcBef>
              <a:spcAft>
                <a:spcPts val="0"/>
              </a:spcAft>
              <a:buClr>
                <a:srgbClr val="4B2E83"/>
              </a:buClr>
              <a:buSzPts val="2000"/>
              <a:buFont typeface="Courier New"/>
              <a:buChar char="o"/>
            </a:pPr>
            <a:r>
              <a:rPr lang="en-US">
                <a:latin typeface="Arial"/>
                <a:ea typeface="Arial"/>
                <a:cs typeface="Arial"/>
                <a:sym typeface="Arial"/>
              </a:rPr>
              <a:t>Minimizes changes so you know what to expect. It's important to meet timelines to ensure transactions are recorded in the correct period.</a:t>
            </a:r>
            <a:endParaRPr/>
          </a:p>
          <a:p>
            <a:pPr indent="-190500" lvl="0" marL="342900" rtl="0" algn="l">
              <a:spcBef>
                <a:spcPts val="800"/>
              </a:spcBef>
              <a:spcAft>
                <a:spcPts val="0"/>
              </a:spcAft>
              <a:buClr>
                <a:srgbClr val="4B2E83"/>
              </a:buClr>
              <a:buSzPts val="2400"/>
              <a:buNone/>
            </a:pPr>
            <a:r>
              <a:t/>
            </a:r>
            <a:endParaRPr>
              <a:latin typeface="Arial"/>
              <a:ea typeface="Arial"/>
              <a:cs typeface="Arial"/>
              <a:sym typeface="Arial"/>
            </a:endParaRPr>
          </a:p>
          <a:p>
            <a:pPr indent="-190500" lvl="0" marL="342900" rtl="0" algn="l">
              <a:spcBef>
                <a:spcPts val="800"/>
              </a:spcBef>
              <a:spcAft>
                <a:spcPts val="0"/>
              </a:spcAft>
              <a:buClr>
                <a:srgbClr val="4B2E83"/>
              </a:buClr>
              <a:buSzPts val="2400"/>
              <a:buNone/>
            </a:pPr>
            <a:r>
              <a:t/>
            </a:r>
            <a:endParaRPr>
              <a:latin typeface="Arial"/>
              <a:ea typeface="Arial"/>
              <a:cs typeface="Arial"/>
              <a:sym typeface="Arial"/>
            </a:endParaRPr>
          </a:p>
          <a:p>
            <a:pPr indent="-190500" lvl="0" marL="342900" rtl="0" algn="l">
              <a:spcBef>
                <a:spcPts val="820"/>
              </a:spcBef>
              <a:spcAft>
                <a:spcPts val="0"/>
              </a:spcAft>
              <a:buClr>
                <a:srgbClr val="4B2E83"/>
              </a:buClr>
              <a:buSzPts val="2400"/>
              <a:buNone/>
            </a:pPr>
            <a:r>
              <a:t/>
            </a:r>
            <a:endParaRPr>
              <a:latin typeface="Arial"/>
              <a:ea typeface="Arial"/>
              <a:cs typeface="Arial"/>
              <a:sym typeface="Arial"/>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p:txBody>
      </p:sp>
      <p:sp>
        <p:nvSpPr>
          <p:cNvPr id="732" name="Google Shape;732;p114"/>
          <p:cNvSpPr txBox="1"/>
          <p:nvPr/>
        </p:nvSpPr>
        <p:spPr>
          <a:xfrm>
            <a:off x="671758" y="6301355"/>
            <a:ext cx="7229368" cy="330868"/>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US" sz="1200" u="none" cap="none" strike="noStrike">
                <a:solidFill>
                  <a:srgbClr val="4B2E83"/>
                </a:solidFill>
                <a:latin typeface="Arial"/>
                <a:ea typeface="Arial"/>
                <a:cs typeface="Arial"/>
                <a:sym typeface="Arial"/>
              </a:rPr>
              <a:t>MRAM – Erick Winger – Controller’s Office: Finance, Planning &amp; Budgeting</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6" name="Shape 736"/>
        <p:cNvGrpSpPr/>
        <p:nvPr/>
      </p:nvGrpSpPr>
      <p:grpSpPr>
        <a:xfrm>
          <a:off x="0" y="0"/>
          <a:ext cx="0" cy="0"/>
          <a:chOff x="0" y="0"/>
          <a:chExt cx="0" cy="0"/>
        </a:xfrm>
      </p:grpSpPr>
      <p:sp>
        <p:nvSpPr>
          <p:cNvPr id="737" name="Google Shape;737;p115"/>
          <p:cNvSpPr txBox="1"/>
          <p:nvPr>
            <p:ph type="title"/>
          </p:nvPr>
        </p:nvSpPr>
        <p:spPr>
          <a:xfrm>
            <a:off x="671757" y="371510"/>
            <a:ext cx="8184662" cy="991998"/>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3000"/>
              <a:buFont typeface="Arial"/>
              <a:buNone/>
            </a:pPr>
            <a:r>
              <a:rPr b="1" i="0" lang="en-US" sz="3000" u="none" cap="none" strike="noStrike">
                <a:solidFill>
                  <a:srgbClr val="4B2E83"/>
                </a:solidFill>
                <a:latin typeface="Arial"/>
                <a:ea typeface="Arial"/>
                <a:cs typeface="Arial"/>
                <a:sym typeface="Arial"/>
              </a:rPr>
              <a:t>Year-end Close Timeline </a:t>
            </a:r>
            <a:r>
              <a:rPr b="0" i="0" lang="en-US" sz="1600" u="none" cap="none" strike="noStrike">
                <a:solidFill>
                  <a:srgbClr val="4B2E83"/>
                </a:solidFill>
                <a:latin typeface="Arial"/>
                <a:ea typeface="Arial"/>
                <a:cs typeface="Arial"/>
                <a:sym typeface="Arial"/>
              </a:rPr>
              <a:t>(1 of 5)</a:t>
            </a:r>
            <a:endParaRPr b="0" i="0" sz="3000" u="none" cap="none" strike="noStrike">
              <a:solidFill>
                <a:srgbClr val="4B2E83"/>
              </a:solidFill>
              <a:latin typeface="Encode Sans Black"/>
              <a:ea typeface="Encode Sans Black"/>
              <a:cs typeface="Encode Sans Black"/>
              <a:sym typeface="Encode Sans Black"/>
            </a:endParaRPr>
          </a:p>
        </p:txBody>
      </p:sp>
      <p:sp>
        <p:nvSpPr>
          <p:cNvPr id="738" name="Google Shape;738;p115"/>
          <p:cNvSpPr txBox="1"/>
          <p:nvPr/>
        </p:nvSpPr>
        <p:spPr>
          <a:xfrm>
            <a:off x="671758" y="6301355"/>
            <a:ext cx="7229368" cy="330868"/>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US" sz="1200" u="none" cap="none" strike="noStrike">
                <a:solidFill>
                  <a:srgbClr val="4B2E83"/>
                </a:solidFill>
                <a:latin typeface="Arial"/>
                <a:ea typeface="Arial"/>
                <a:cs typeface="Arial"/>
                <a:sym typeface="Arial"/>
              </a:rPr>
              <a:t>MRAM – Erick Winger – Controller’s Office: Finance, Planning &amp; Budgeting</a:t>
            </a:r>
            <a:endParaRPr/>
          </a:p>
        </p:txBody>
      </p:sp>
      <p:graphicFrame>
        <p:nvGraphicFramePr>
          <p:cNvPr id="739" name="Google Shape;739;p115"/>
          <p:cNvGraphicFramePr/>
          <p:nvPr/>
        </p:nvGraphicFramePr>
        <p:xfrm>
          <a:off x="409575" y="1715441"/>
          <a:ext cx="3000000" cy="3000000"/>
        </p:xfrm>
        <a:graphic>
          <a:graphicData uri="http://schemas.openxmlformats.org/drawingml/2006/table">
            <a:tbl>
              <a:tblPr bandRow="1" firstRow="1">
                <a:noFill/>
                <a:tableStyleId>{D045C805-2652-4CCD-9674-185211EF64CF}</a:tableStyleId>
              </a:tblPr>
              <a:tblGrid>
                <a:gridCol w="895125"/>
                <a:gridCol w="1005300"/>
                <a:gridCol w="1032825"/>
                <a:gridCol w="1143000"/>
                <a:gridCol w="4248600"/>
              </a:tblGrid>
              <a:tr h="552450">
                <a:tc>
                  <a:txBody>
                    <a:bodyPr/>
                    <a:lstStyle/>
                    <a:p>
                      <a:pPr indent="0" lvl="0" marL="0" marR="0" rtl="0" algn="l">
                        <a:spcBef>
                          <a:spcPts val="0"/>
                        </a:spcBef>
                        <a:spcAft>
                          <a:spcPts val="0"/>
                        </a:spcAft>
                        <a:buNone/>
                      </a:pPr>
                      <a:r>
                        <a:rPr b="1" lang="en-US" sz="1400" u="none" cap="none" strike="noStrike">
                          <a:solidFill>
                            <a:srgbClr val="E8D3A2"/>
                          </a:solidFill>
                          <a:highlight>
                            <a:srgbClr val="4B2E83"/>
                          </a:highlight>
                          <a:latin typeface="Open Sans"/>
                          <a:ea typeface="Open Sans"/>
                          <a:cs typeface="Open Sans"/>
                          <a:sym typeface="Open Sans"/>
                        </a:rPr>
                        <a:t>Day of Close</a:t>
                      </a:r>
                      <a:endParaRPr sz="1800" u="none" cap="none" strike="noStrike">
                        <a:solidFill>
                          <a:srgbClr val="4B2E83"/>
                        </a:solidFill>
                        <a:highlight>
                          <a:srgbClr val="4B2E83"/>
                        </a:highlight>
                        <a:latin typeface="Open Sans"/>
                        <a:ea typeface="Open Sans"/>
                        <a:cs typeface="Open Sans"/>
                        <a:sym typeface="Open Sans"/>
                      </a:endParaRPr>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24125">
                      <a:solidFill>
                        <a:srgbClr val="E8D3A2"/>
                      </a:solidFill>
                      <a:prstDash val="solid"/>
                      <a:round/>
                      <a:headEnd len="sm" w="sm" type="none"/>
                      <a:tailEnd len="sm" w="sm" type="none"/>
                    </a:lnB>
                    <a:solidFill>
                      <a:srgbClr val="4B2E83"/>
                    </a:solidFill>
                  </a:tcPr>
                </a:tc>
                <a:tc>
                  <a:txBody>
                    <a:bodyPr/>
                    <a:lstStyle/>
                    <a:p>
                      <a:pPr indent="0" lvl="0" marL="0" marR="0" rtl="0" algn="l">
                        <a:spcBef>
                          <a:spcPts val="0"/>
                        </a:spcBef>
                        <a:spcAft>
                          <a:spcPts val="0"/>
                        </a:spcAft>
                        <a:buNone/>
                      </a:pPr>
                      <a:r>
                        <a:rPr b="1" lang="en-US" sz="1400" u="none" cap="none" strike="noStrike">
                          <a:solidFill>
                            <a:srgbClr val="E8D3A2"/>
                          </a:solidFill>
                          <a:highlight>
                            <a:srgbClr val="4B2E83"/>
                          </a:highlight>
                          <a:latin typeface="Open Sans"/>
                          <a:ea typeface="Open Sans"/>
                          <a:cs typeface="Open Sans"/>
                          <a:sym typeface="Open Sans"/>
                        </a:rPr>
                        <a:t>Calendar Day</a:t>
                      </a:r>
                      <a:endParaRPr sz="1800" u="none" cap="none" strike="noStrike">
                        <a:solidFill>
                          <a:srgbClr val="4B2E83"/>
                        </a:solidFill>
                        <a:highlight>
                          <a:srgbClr val="4B2E83"/>
                        </a:highlight>
                        <a:latin typeface="Open Sans"/>
                        <a:ea typeface="Open Sans"/>
                        <a:cs typeface="Open Sans"/>
                        <a:sym typeface="Open Sans"/>
                      </a:endParaRPr>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24125">
                      <a:solidFill>
                        <a:srgbClr val="E8D3A2"/>
                      </a:solidFill>
                      <a:prstDash val="solid"/>
                      <a:round/>
                      <a:headEnd len="sm" w="sm" type="none"/>
                      <a:tailEnd len="sm" w="sm" type="none"/>
                    </a:lnB>
                    <a:solidFill>
                      <a:srgbClr val="4B2E83"/>
                    </a:solidFill>
                  </a:tcPr>
                </a:tc>
                <a:tc>
                  <a:txBody>
                    <a:bodyPr/>
                    <a:lstStyle/>
                    <a:p>
                      <a:pPr indent="0" lvl="0" marL="0" marR="0" rtl="0" algn="l">
                        <a:spcBef>
                          <a:spcPts val="0"/>
                        </a:spcBef>
                        <a:spcAft>
                          <a:spcPts val="0"/>
                        </a:spcAft>
                        <a:buNone/>
                      </a:pPr>
                      <a:r>
                        <a:rPr b="1" lang="en-US" sz="1400" u="none" cap="none" strike="noStrike">
                          <a:solidFill>
                            <a:srgbClr val="E8D3A2"/>
                          </a:solidFill>
                          <a:highlight>
                            <a:srgbClr val="4B2E83"/>
                          </a:highlight>
                          <a:latin typeface="Open Sans"/>
                          <a:ea typeface="Open Sans"/>
                          <a:cs typeface="Open Sans"/>
                          <a:sym typeface="Open Sans"/>
                        </a:rPr>
                        <a:t>Deadline</a:t>
                      </a:r>
                      <a:endParaRPr sz="1800" u="none" cap="none" strike="noStrike">
                        <a:solidFill>
                          <a:srgbClr val="4B2E83"/>
                        </a:solidFill>
                        <a:highlight>
                          <a:srgbClr val="4B2E83"/>
                        </a:highlight>
                        <a:latin typeface="Open Sans"/>
                        <a:ea typeface="Open Sans"/>
                        <a:cs typeface="Open Sans"/>
                        <a:sym typeface="Open Sans"/>
                      </a:endParaRPr>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24125">
                      <a:solidFill>
                        <a:srgbClr val="E8D3A2"/>
                      </a:solidFill>
                      <a:prstDash val="solid"/>
                      <a:round/>
                      <a:headEnd len="sm" w="sm" type="none"/>
                      <a:tailEnd len="sm" w="sm" type="none"/>
                    </a:lnB>
                    <a:solidFill>
                      <a:srgbClr val="4B2E83"/>
                    </a:solidFill>
                  </a:tcPr>
                </a:tc>
                <a:tc>
                  <a:txBody>
                    <a:bodyPr/>
                    <a:lstStyle/>
                    <a:p>
                      <a:pPr indent="0" lvl="0" marL="0" marR="0" rtl="0" algn="l">
                        <a:spcBef>
                          <a:spcPts val="0"/>
                        </a:spcBef>
                        <a:spcAft>
                          <a:spcPts val="0"/>
                        </a:spcAft>
                        <a:buClr>
                          <a:srgbClr val="E8D3A2"/>
                        </a:buClr>
                        <a:buSzPts val="1400"/>
                        <a:buFont typeface="Open Sans"/>
                        <a:buNone/>
                      </a:pPr>
                      <a:r>
                        <a:rPr b="1" lang="en-US" sz="1400" u="none" cap="none" strike="noStrike">
                          <a:solidFill>
                            <a:srgbClr val="E8D3A2"/>
                          </a:solidFill>
                          <a:highlight>
                            <a:srgbClr val="4B2E83"/>
                          </a:highlight>
                          <a:latin typeface="Open Sans"/>
                          <a:ea typeface="Open Sans"/>
                          <a:cs typeface="Open Sans"/>
                          <a:sym typeface="Open Sans"/>
                        </a:rPr>
                        <a:t>Action By</a:t>
                      </a:r>
                      <a:endParaRPr/>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24125">
                      <a:solidFill>
                        <a:srgbClr val="E8D3A2"/>
                      </a:solidFill>
                      <a:prstDash val="solid"/>
                      <a:round/>
                      <a:headEnd len="sm" w="sm" type="none"/>
                      <a:tailEnd len="sm" w="sm" type="none"/>
                    </a:lnB>
                    <a:solidFill>
                      <a:srgbClr val="4B2E83"/>
                    </a:solidFill>
                  </a:tcPr>
                </a:tc>
                <a:tc>
                  <a:txBody>
                    <a:bodyPr/>
                    <a:lstStyle/>
                    <a:p>
                      <a:pPr indent="0" lvl="0" marL="0" marR="0" rtl="0" algn="l">
                        <a:spcBef>
                          <a:spcPts val="0"/>
                        </a:spcBef>
                        <a:spcAft>
                          <a:spcPts val="0"/>
                        </a:spcAft>
                        <a:buNone/>
                      </a:pPr>
                      <a:r>
                        <a:rPr b="1" lang="en-US" sz="1400" u="none" cap="none" strike="noStrike">
                          <a:solidFill>
                            <a:srgbClr val="E8D3A2"/>
                          </a:solidFill>
                          <a:highlight>
                            <a:srgbClr val="4B2E83"/>
                          </a:highlight>
                          <a:latin typeface="Open Sans"/>
                          <a:ea typeface="Open Sans"/>
                          <a:cs typeface="Open Sans"/>
                          <a:sym typeface="Open Sans"/>
                        </a:rPr>
                        <a:t>Key Functions and types of transactions that occur each day</a:t>
                      </a:r>
                      <a:endParaRPr sz="1800" u="none" cap="none" strike="noStrike">
                        <a:solidFill>
                          <a:srgbClr val="4B2E83"/>
                        </a:solidFill>
                        <a:highlight>
                          <a:srgbClr val="4B2E83"/>
                        </a:highlight>
                        <a:latin typeface="Open Sans"/>
                        <a:ea typeface="Open Sans"/>
                        <a:cs typeface="Open Sans"/>
                        <a:sym typeface="Open Sans"/>
                      </a:endParaRPr>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24125">
                      <a:solidFill>
                        <a:srgbClr val="E8D3A2"/>
                      </a:solidFill>
                      <a:prstDash val="solid"/>
                      <a:round/>
                      <a:headEnd len="sm" w="sm" type="none"/>
                      <a:tailEnd len="sm" w="sm" type="none"/>
                    </a:lnB>
                    <a:solidFill>
                      <a:srgbClr val="4B2E83"/>
                    </a:solidFill>
                  </a:tcPr>
                </a:tc>
              </a:tr>
              <a:tr h="447675">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D0CDD9"/>
                          </a:highlight>
                          <a:latin typeface="Open Sans"/>
                          <a:ea typeface="Open Sans"/>
                          <a:cs typeface="Open Sans"/>
                          <a:sym typeface="Open Sans"/>
                        </a:rPr>
                        <a:t>Mon, </a:t>
                      </a:r>
                      <a:endParaRPr/>
                    </a:p>
                    <a:p>
                      <a:pPr indent="0" lvl="0" marL="0" marR="0" rtl="0" algn="l">
                        <a:spcBef>
                          <a:spcPts val="0"/>
                        </a:spcBef>
                        <a:spcAft>
                          <a:spcPts val="0"/>
                        </a:spcAft>
                        <a:buClr>
                          <a:schemeClr val="dk1"/>
                        </a:buClr>
                        <a:buSzPts val="1400"/>
                        <a:buFont typeface="Open Sans"/>
                        <a:buNone/>
                      </a:pPr>
                      <a:r>
                        <a:rPr lang="en-US" sz="1400" u="none" cap="none" strike="noStrike">
                          <a:highlight>
                            <a:srgbClr val="D0CDD9"/>
                          </a:highlight>
                          <a:latin typeface="Open Sans"/>
                          <a:ea typeface="Open Sans"/>
                          <a:cs typeface="Open Sans"/>
                          <a:sym typeface="Open Sans"/>
                        </a:rPr>
                        <a:t>June 30</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241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D0CDD9"/>
                          </a:highlight>
                          <a:latin typeface="Open Sans"/>
                          <a:ea typeface="Open Sans"/>
                          <a:cs typeface="Open Sans"/>
                          <a:sym typeface="Open Sans"/>
                        </a:rPr>
                        <a:t>Day minus 1</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241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D0CDD9"/>
                          </a:highlight>
                          <a:latin typeface="Open Sans"/>
                          <a:ea typeface="Open Sans"/>
                          <a:cs typeface="Open Sans"/>
                          <a:sym typeface="Open Sans"/>
                        </a:rPr>
                        <a:t>Midnight</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241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D0CDD9"/>
                          </a:highlight>
                          <a:latin typeface="Open Sans"/>
                          <a:ea typeface="Open Sans"/>
                          <a:cs typeface="Open Sans"/>
                          <a:sym typeface="Open Sans"/>
                        </a:rPr>
                        <a:t>UCO</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241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D0CDD9"/>
                          </a:highlight>
                          <a:latin typeface="Open Sans"/>
                          <a:ea typeface="Open Sans"/>
                          <a:cs typeface="Open Sans"/>
                          <a:sym typeface="Open Sans"/>
                        </a:rPr>
                        <a:t>Open July ledger period in Workday (FY26)</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241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r>
              <a:tr h="638175">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E9E8ED"/>
                          </a:highlight>
                          <a:latin typeface="Open Sans"/>
                          <a:ea typeface="Open Sans"/>
                          <a:cs typeface="Open Sans"/>
                          <a:sym typeface="Open Sans"/>
                        </a:rPr>
                        <a:t>Mon, </a:t>
                      </a:r>
                      <a:endParaRPr/>
                    </a:p>
                    <a:p>
                      <a:pPr indent="0" lvl="0" marL="0" marR="0" rtl="0" algn="l">
                        <a:spcBef>
                          <a:spcPts val="0"/>
                        </a:spcBef>
                        <a:spcAft>
                          <a:spcPts val="0"/>
                        </a:spcAft>
                        <a:buClr>
                          <a:schemeClr val="dk1"/>
                        </a:buClr>
                        <a:buSzPts val="1400"/>
                        <a:buFont typeface="Open Sans"/>
                        <a:buNone/>
                      </a:pPr>
                      <a:r>
                        <a:rPr lang="en-US" sz="1400" u="none" cap="none" strike="noStrike">
                          <a:highlight>
                            <a:srgbClr val="E9E8ED"/>
                          </a:highlight>
                          <a:latin typeface="Open Sans"/>
                          <a:ea typeface="Open Sans"/>
                          <a:cs typeface="Open Sans"/>
                          <a:sym typeface="Open Sans"/>
                        </a:rPr>
                        <a:t>June 30</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E9E8ED"/>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E9E8ED"/>
                          </a:highlight>
                          <a:latin typeface="Open Sans"/>
                          <a:ea typeface="Open Sans"/>
                          <a:cs typeface="Open Sans"/>
                          <a:sym typeface="Open Sans"/>
                        </a:rPr>
                        <a:t>Day minus 1</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E9E8ED"/>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E9E8ED"/>
                          </a:highlight>
                          <a:latin typeface="Open Sans"/>
                          <a:ea typeface="Open Sans"/>
                          <a:cs typeface="Open Sans"/>
                          <a:sym typeface="Open Sans"/>
                        </a:rPr>
                        <a:t>2:00pm</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E9E8ED"/>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E9E8ED"/>
                          </a:highlight>
                          <a:latin typeface="Open Sans"/>
                          <a:ea typeface="Open Sans"/>
                          <a:cs typeface="Open Sans"/>
                          <a:sym typeface="Open Sans"/>
                        </a:rPr>
                        <a:t>SEs / Units</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E9E8ED"/>
                    </a:solidFill>
                  </a:tcPr>
                </a:tc>
                <a:tc>
                  <a:txBody>
                    <a:bodyPr/>
                    <a:lstStyle/>
                    <a:p>
                      <a:pPr indent="0" lvl="0" marL="0" marR="0" rtl="0" algn="l">
                        <a:spcBef>
                          <a:spcPts val="0"/>
                        </a:spcBef>
                        <a:spcAft>
                          <a:spcPts val="0"/>
                        </a:spcAft>
                        <a:buClr>
                          <a:schemeClr val="dk1"/>
                        </a:buClr>
                        <a:buSzPts val="1400"/>
                        <a:buFont typeface="Open Sans"/>
                        <a:buNone/>
                      </a:pPr>
                      <a:r>
                        <a:rPr b="1" lang="en-US" sz="1400" u="none" cap="none" strike="noStrike">
                          <a:highlight>
                            <a:srgbClr val="E9E8ED"/>
                          </a:highlight>
                          <a:latin typeface="Open Sans"/>
                          <a:ea typeface="Open Sans"/>
                          <a:cs typeface="Open Sans"/>
                          <a:sym typeface="Open Sans"/>
                        </a:rPr>
                        <a:t>Last day to approve Accounting Adjustments for period (follows Procurement close)</a:t>
                      </a:r>
                      <a:endParaRPr b="1"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E9E8ED"/>
                    </a:solidFill>
                  </a:tcPr>
                </a:tc>
              </a:tr>
              <a:tr h="447675">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D0CDD9"/>
                          </a:highlight>
                          <a:latin typeface="Open Sans"/>
                          <a:ea typeface="Open Sans"/>
                          <a:cs typeface="Open Sans"/>
                          <a:sym typeface="Open Sans"/>
                        </a:rPr>
                        <a:t>Mon, </a:t>
                      </a:r>
                      <a:endParaRPr/>
                    </a:p>
                    <a:p>
                      <a:pPr indent="0" lvl="0" marL="0" marR="0" rtl="0" algn="l">
                        <a:spcBef>
                          <a:spcPts val="0"/>
                        </a:spcBef>
                        <a:spcAft>
                          <a:spcPts val="0"/>
                        </a:spcAft>
                        <a:buClr>
                          <a:schemeClr val="dk1"/>
                        </a:buClr>
                        <a:buSzPts val="1400"/>
                        <a:buFont typeface="Open Sans"/>
                        <a:buNone/>
                      </a:pPr>
                      <a:r>
                        <a:rPr lang="en-US" sz="1400" u="none" cap="none" strike="noStrike">
                          <a:highlight>
                            <a:srgbClr val="D0CDD9"/>
                          </a:highlight>
                          <a:latin typeface="Open Sans"/>
                          <a:ea typeface="Open Sans"/>
                          <a:cs typeface="Open Sans"/>
                          <a:sym typeface="Open Sans"/>
                        </a:rPr>
                        <a:t>June 30</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D0CDD9"/>
                          </a:highlight>
                          <a:latin typeface="Open Sans"/>
                          <a:ea typeface="Open Sans"/>
                          <a:cs typeface="Open Sans"/>
                          <a:sym typeface="Open Sans"/>
                        </a:rPr>
                        <a:t>Day minus 1</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D0CDD9"/>
                          </a:highlight>
                          <a:latin typeface="Open Sans"/>
                          <a:ea typeface="Open Sans"/>
                          <a:cs typeface="Open Sans"/>
                          <a:sym typeface="Open Sans"/>
                        </a:rPr>
                        <a:t>Midnight</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D0CDD9"/>
                          </a:highlight>
                          <a:latin typeface="Open Sans"/>
                          <a:ea typeface="Open Sans"/>
                          <a:cs typeface="Open Sans"/>
                          <a:sym typeface="Open Sans"/>
                        </a:rPr>
                        <a:t>SEs / Units</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c>
                  <a:txBody>
                    <a:bodyPr/>
                    <a:lstStyle/>
                    <a:p>
                      <a:pPr indent="0" lvl="0" marL="0" marR="0" rtl="0" algn="l">
                        <a:spcBef>
                          <a:spcPts val="0"/>
                        </a:spcBef>
                        <a:spcAft>
                          <a:spcPts val="0"/>
                        </a:spcAft>
                        <a:buClr>
                          <a:schemeClr val="dk1"/>
                        </a:buClr>
                        <a:buSzPts val="1400"/>
                        <a:buFont typeface="Open Sans"/>
                        <a:buNone/>
                      </a:pPr>
                      <a:r>
                        <a:rPr b="1" lang="en-US" sz="1400" u="none" cap="none" strike="noStrike">
                          <a:highlight>
                            <a:srgbClr val="D0CDD9"/>
                          </a:highlight>
                          <a:latin typeface="Open Sans"/>
                          <a:ea typeface="Open Sans"/>
                          <a:cs typeface="Open Sans"/>
                          <a:sym typeface="Open Sans"/>
                        </a:rPr>
                        <a:t>Complete receiving of goods and services for period</a:t>
                      </a:r>
                      <a:endParaRPr b="1"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r>
              <a:tr h="447675">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E9E8ED"/>
                          </a:highlight>
                          <a:latin typeface="Open Sans"/>
                          <a:ea typeface="Open Sans"/>
                          <a:cs typeface="Open Sans"/>
                          <a:sym typeface="Open Sans"/>
                        </a:rPr>
                        <a:t>Mon, June 30</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E9E8ED"/>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E9E8ED"/>
                          </a:highlight>
                          <a:latin typeface="Open Sans"/>
                          <a:ea typeface="Open Sans"/>
                          <a:cs typeface="Open Sans"/>
                          <a:sym typeface="Open Sans"/>
                        </a:rPr>
                        <a:t>Day minus 1</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E9E8ED"/>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E9E8ED"/>
                          </a:highlight>
                          <a:latin typeface="Open Sans"/>
                          <a:ea typeface="Open Sans"/>
                          <a:cs typeface="Open Sans"/>
                          <a:sym typeface="Open Sans"/>
                        </a:rPr>
                        <a:t>Midnight</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E9E8ED"/>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E9E8ED"/>
                          </a:highlight>
                          <a:latin typeface="Open Sans"/>
                          <a:ea typeface="Open Sans"/>
                          <a:cs typeface="Open Sans"/>
                          <a:sym typeface="Open Sans"/>
                        </a:rPr>
                        <a:t>UCO</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E9E8ED"/>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E9E8ED"/>
                          </a:highlight>
                          <a:latin typeface="Open Sans"/>
                          <a:ea typeface="Open Sans"/>
                          <a:cs typeface="Open Sans"/>
                          <a:sym typeface="Open Sans"/>
                        </a:rPr>
                        <a:t>Close Procurement, Expenses, Capital Assets, Student Accounts </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E9E8ED"/>
                    </a:solidFill>
                  </a:tcPr>
                </a:tc>
              </a:tr>
              <a:tr h="447675">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D0CDD9"/>
                          </a:highlight>
                          <a:latin typeface="Open Sans"/>
                          <a:ea typeface="Open Sans"/>
                          <a:cs typeface="Open Sans"/>
                          <a:sym typeface="Open Sans"/>
                        </a:rPr>
                        <a:t>Mon, June 30</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D0CDD9"/>
                          </a:highlight>
                          <a:latin typeface="Open Sans"/>
                          <a:ea typeface="Open Sans"/>
                          <a:cs typeface="Open Sans"/>
                          <a:sym typeface="Open Sans"/>
                        </a:rPr>
                        <a:t>Day minus 1</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D0CDD9"/>
                          </a:highlight>
                          <a:latin typeface="Open Sans"/>
                          <a:ea typeface="Open Sans"/>
                          <a:cs typeface="Open Sans"/>
                          <a:sym typeface="Open Sans"/>
                        </a:rPr>
                        <a:t>Midnight</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D0CDD9"/>
                          </a:highlight>
                          <a:latin typeface="Open Sans"/>
                          <a:ea typeface="Open Sans"/>
                          <a:cs typeface="Open Sans"/>
                          <a:sym typeface="Open Sans"/>
                        </a:rPr>
                        <a:t>SEs / Units</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c>
                  <a:txBody>
                    <a:bodyPr/>
                    <a:lstStyle/>
                    <a:p>
                      <a:pPr indent="0" lvl="0" marL="0" marR="0" rtl="0" algn="l">
                        <a:spcBef>
                          <a:spcPts val="0"/>
                        </a:spcBef>
                        <a:spcAft>
                          <a:spcPts val="0"/>
                        </a:spcAft>
                        <a:buClr>
                          <a:schemeClr val="dk1"/>
                        </a:buClr>
                        <a:buSzPts val="1400"/>
                        <a:buFont typeface="Open Sans"/>
                        <a:buNone/>
                      </a:pPr>
                      <a:r>
                        <a:rPr b="1" lang="en-US" sz="1400" u="none" cap="none" strike="noStrike">
                          <a:highlight>
                            <a:srgbClr val="D0CDD9"/>
                          </a:highlight>
                          <a:latin typeface="Open Sans"/>
                          <a:ea typeface="Open Sans"/>
                          <a:cs typeface="Open Sans"/>
                          <a:sym typeface="Open Sans"/>
                        </a:rPr>
                        <a:t>Last day to post ISDs (follows Procurement close)</a:t>
                      </a:r>
                      <a:endParaRPr b="1"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r>
              <a:tr h="447675">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E9E8ED"/>
                          </a:highlight>
                          <a:latin typeface="Open Sans"/>
                          <a:ea typeface="Open Sans"/>
                          <a:cs typeface="Open Sans"/>
                          <a:sym typeface="Open Sans"/>
                        </a:rPr>
                        <a:t>Tue, </a:t>
                      </a:r>
                      <a:endParaRPr/>
                    </a:p>
                    <a:p>
                      <a:pPr indent="0" lvl="0" marL="0" marR="0" rtl="0" algn="l">
                        <a:spcBef>
                          <a:spcPts val="0"/>
                        </a:spcBef>
                        <a:spcAft>
                          <a:spcPts val="0"/>
                        </a:spcAft>
                        <a:buClr>
                          <a:schemeClr val="dk1"/>
                        </a:buClr>
                        <a:buSzPts val="1400"/>
                        <a:buFont typeface="Open Sans"/>
                        <a:buNone/>
                      </a:pPr>
                      <a:r>
                        <a:rPr lang="en-US" sz="1400" u="none" cap="none" strike="noStrike">
                          <a:highlight>
                            <a:srgbClr val="E9E8ED"/>
                          </a:highlight>
                          <a:latin typeface="Open Sans"/>
                          <a:ea typeface="Open Sans"/>
                          <a:cs typeface="Open Sans"/>
                          <a:sym typeface="Open Sans"/>
                        </a:rPr>
                        <a:t>July 1</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E9E8ED"/>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E9E8ED"/>
                          </a:highlight>
                          <a:latin typeface="Open Sans"/>
                          <a:ea typeface="Open Sans"/>
                          <a:cs typeface="Open Sans"/>
                          <a:sym typeface="Open Sans"/>
                        </a:rPr>
                        <a:t>Day 1</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E9E8ED"/>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E9E8ED"/>
                          </a:highlight>
                          <a:latin typeface="Open Sans"/>
                          <a:ea typeface="Open Sans"/>
                          <a:cs typeface="Open Sans"/>
                          <a:sym typeface="Open Sans"/>
                        </a:rPr>
                        <a:t>11:00am</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E9E8ED"/>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E9E8ED"/>
                          </a:highlight>
                          <a:latin typeface="Open Sans"/>
                          <a:ea typeface="Open Sans"/>
                          <a:cs typeface="Open Sans"/>
                          <a:sym typeface="Open Sans"/>
                        </a:rPr>
                        <a:t>SEs / Units</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E9E8ED"/>
                    </a:solidFill>
                  </a:tcPr>
                </a:tc>
                <a:tc>
                  <a:txBody>
                    <a:bodyPr/>
                    <a:lstStyle/>
                    <a:p>
                      <a:pPr indent="0" lvl="0" marL="0" marR="0" rtl="0" algn="l">
                        <a:spcBef>
                          <a:spcPts val="0"/>
                        </a:spcBef>
                        <a:spcAft>
                          <a:spcPts val="0"/>
                        </a:spcAft>
                        <a:buClr>
                          <a:schemeClr val="dk1"/>
                        </a:buClr>
                        <a:buSzPts val="1400"/>
                        <a:buFont typeface="Open Sans"/>
                        <a:buNone/>
                      </a:pPr>
                      <a:r>
                        <a:rPr b="1" lang="en-US" sz="1400" u="none" cap="none" strike="noStrike">
                          <a:highlight>
                            <a:srgbClr val="E9E8ED"/>
                          </a:highlight>
                          <a:latin typeface="Open Sans"/>
                          <a:ea typeface="Open Sans"/>
                          <a:cs typeface="Open Sans"/>
                          <a:sym typeface="Open Sans"/>
                        </a:rPr>
                        <a:t>Cash must be claimed to apply against FY25; Cash Remittance Forms due</a:t>
                      </a:r>
                      <a:endParaRPr b="1"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E9E8ED"/>
                    </a:solidFill>
                  </a:tcPr>
                </a:tc>
              </a:tr>
              <a:tr h="447675">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D0CDD9"/>
                          </a:highlight>
                          <a:latin typeface="Open Sans"/>
                          <a:ea typeface="Open Sans"/>
                          <a:cs typeface="Open Sans"/>
                          <a:sym typeface="Open Sans"/>
                        </a:rPr>
                        <a:t>Tue, </a:t>
                      </a:r>
                      <a:endParaRPr/>
                    </a:p>
                    <a:p>
                      <a:pPr indent="0" lvl="0" marL="0" marR="0" rtl="0" algn="l">
                        <a:spcBef>
                          <a:spcPts val="0"/>
                        </a:spcBef>
                        <a:spcAft>
                          <a:spcPts val="0"/>
                        </a:spcAft>
                        <a:buClr>
                          <a:schemeClr val="dk1"/>
                        </a:buClr>
                        <a:buSzPts val="1400"/>
                        <a:buFont typeface="Open Sans"/>
                        <a:buNone/>
                      </a:pPr>
                      <a:r>
                        <a:rPr lang="en-US" sz="1400" u="none" cap="none" strike="noStrike">
                          <a:highlight>
                            <a:srgbClr val="D0CDD9"/>
                          </a:highlight>
                          <a:latin typeface="Open Sans"/>
                          <a:ea typeface="Open Sans"/>
                          <a:cs typeface="Open Sans"/>
                          <a:sym typeface="Open Sans"/>
                        </a:rPr>
                        <a:t>July 1</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D0CDD9"/>
                          </a:highlight>
                          <a:latin typeface="Open Sans"/>
                          <a:ea typeface="Open Sans"/>
                          <a:cs typeface="Open Sans"/>
                          <a:sym typeface="Open Sans"/>
                        </a:rPr>
                        <a:t>Day 1</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D0CDD9"/>
                          </a:highlight>
                          <a:latin typeface="Open Sans"/>
                          <a:ea typeface="Open Sans"/>
                          <a:cs typeface="Open Sans"/>
                          <a:sym typeface="Open Sans"/>
                        </a:rPr>
                        <a:t>2:00pm</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D0CDD9"/>
                          </a:highlight>
                          <a:latin typeface="Open Sans"/>
                          <a:ea typeface="Open Sans"/>
                          <a:cs typeface="Open Sans"/>
                          <a:sym typeface="Open Sans"/>
                        </a:rPr>
                        <a:t>SEs / Units</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c>
                  <a:txBody>
                    <a:bodyPr/>
                    <a:lstStyle/>
                    <a:p>
                      <a:pPr indent="0" lvl="0" marL="0" marR="0" rtl="0" algn="l">
                        <a:spcBef>
                          <a:spcPts val="0"/>
                        </a:spcBef>
                        <a:spcAft>
                          <a:spcPts val="0"/>
                        </a:spcAft>
                        <a:buClr>
                          <a:schemeClr val="dk1"/>
                        </a:buClr>
                        <a:buSzPts val="1400"/>
                        <a:buFont typeface="Open Sans"/>
                        <a:buNone/>
                      </a:pPr>
                      <a:r>
                        <a:rPr b="1" lang="en-US" sz="1400" u="none" cap="none" strike="noStrike">
                          <a:highlight>
                            <a:srgbClr val="D0CDD9"/>
                          </a:highlight>
                          <a:latin typeface="Open Sans"/>
                          <a:ea typeface="Open Sans"/>
                          <a:cs typeface="Open Sans"/>
                          <a:sym typeface="Open Sans"/>
                        </a:rPr>
                        <a:t>In-progress customer invoices must be approved or cancelled</a:t>
                      </a:r>
                      <a:endParaRPr b="1"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sp>
        <p:nvSpPr>
          <p:cNvPr id="744" name="Google Shape;744;p116"/>
          <p:cNvSpPr txBox="1"/>
          <p:nvPr>
            <p:ph type="title"/>
          </p:nvPr>
        </p:nvSpPr>
        <p:spPr>
          <a:xfrm>
            <a:off x="671757" y="371510"/>
            <a:ext cx="8184662" cy="991998"/>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3000"/>
              <a:buFont typeface="Arial"/>
              <a:buNone/>
            </a:pPr>
            <a:r>
              <a:rPr b="1" i="0" lang="en-US" sz="3000" u="none" cap="none" strike="noStrike">
                <a:solidFill>
                  <a:srgbClr val="4B2E83"/>
                </a:solidFill>
                <a:latin typeface="Arial"/>
                <a:ea typeface="Arial"/>
                <a:cs typeface="Arial"/>
                <a:sym typeface="Arial"/>
              </a:rPr>
              <a:t>Year-end Close Timeline (cont.) </a:t>
            </a:r>
            <a:r>
              <a:rPr b="0" i="0" lang="en-US" sz="1600" u="none" cap="none" strike="noStrike">
                <a:solidFill>
                  <a:srgbClr val="4B2E83"/>
                </a:solidFill>
                <a:latin typeface="Arial"/>
                <a:ea typeface="Arial"/>
                <a:cs typeface="Arial"/>
                <a:sym typeface="Arial"/>
              </a:rPr>
              <a:t>(2 of 5)</a:t>
            </a:r>
            <a:endParaRPr b="0" i="0" sz="3000" u="none" cap="none" strike="noStrike">
              <a:solidFill>
                <a:srgbClr val="4B2E83"/>
              </a:solidFill>
              <a:latin typeface="Encode Sans Black"/>
              <a:ea typeface="Encode Sans Black"/>
              <a:cs typeface="Encode Sans Black"/>
              <a:sym typeface="Encode Sans Black"/>
            </a:endParaRPr>
          </a:p>
        </p:txBody>
      </p:sp>
      <p:sp>
        <p:nvSpPr>
          <p:cNvPr id="745" name="Google Shape;745;p116"/>
          <p:cNvSpPr txBox="1"/>
          <p:nvPr/>
        </p:nvSpPr>
        <p:spPr>
          <a:xfrm>
            <a:off x="671758" y="6301355"/>
            <a:ext cx="7229368" cy="330868"/>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US" sz="1200" u="none" cap="none" strike="noStrike">
                <a:solidFill>
                  <a:srgbClr val="4B2E83"/>
                </a:solidFill>
                <a:latin typeface="Arial"/>
                <a:ea typeface="Arial"/>
                <a:cs typeface="Arial"/>
                <a:sym typeface="Arial"/>
              </a:rPr>
              <a:t>MRAM – Erick Winger – Controller’s Office: Finance, Planning &amp; Budgeting</a:t>
            </a:r>
            <a:endParaRPr/>
          </a:p>
        </p:txBody>
      </p:sp>
      <p:graphicFrame>
        <p:nvGraphicFramePr>
          <p:cNvPr id="746" name="Google Shape;746;p116"/>
          <p:cNvGraphicFramePr/>
          <p:nvPr/>
        </p:nvGraphicFramePr>
        <p:xfrm>
          <a:off x="409575" y="1713146"/>
          <a:ext cx="3000000" cy="3000000"/>
        </p:xfrm>
        <a:graphic>
          <a:graphicData uri="http://schemas.openxmlformats.org/drawingml/2006/table">
            <a:tbl>
              <a:tblPr bandRow="1" firstRow="1">
                <a:noFill/>
                <a:tableStyleId>{D045C805-2652-4CCD-9674-185211EF64CF}</a:tableStyleId>
              </a:tblPr>
              <a:tblGrid>
                <a:gridCol w="963975"/>
                <a:gridCol w="1087925"/>
                <a:gridCol w="1074150"/>
                <a:gridCol w="1032825"/>
                <a:gridCol w="4165975"/>
              </a:tblGrid>
              <a:tr h="552450">
                <a:tc>
                  <a:txBody>
                    <a:bodyPr/>
                    <a:lstStyle/>
                    <a:p>
                      <a:pPr indent="0" lvl="0" marL="0" marR="0" rtl="0" algn="l">
                        <a:spcBef>
                          <a:spcPts val="0"/>
                        </a:spcBef>
                        <a:spcAft>
                          <a:spcPts val="0"/>
                        </a:spcAft>
                        <a:buNone/>
                      </a:pPr>
                      <a:r>
                        <a:rPr b="1" lang="en-US" sz="1400" u="none" cap="none" strike="noStrike">
                          <a:solidFill>
                            <a:srgbClr val="E8D3A2"/>
                          </a:solidFill>
                          <a:highlight>
                            <a:srgbClr val="4B2E83"/>
                          </a:highlight>
                          <a:latin typeface="Open Sans"/>
                          <a:ea typeface="Open Sans"/>
                          <a:cs typeface="Open Sans"/>
                          <a:sym typeface="Open Sans"/>
                        </a:rPr>
                        <a:t>Day of Close</a:t>
                      </a:r>
                      <a:endParaRPr sz="1800" u="none" cap="none" strike="noStrike">
                        <a:solidFill>
                          <a:srgbClr val="4B2E83"/>
                        </a:solidFill>
                        <a:highlight>
                          <a:srgbClr val="4B2E83"/>
                        </a:highlight>
                        <a:latin typeface="Open Sans"/>
                        <a:ea typeface="Open Sans"/>
                        <a:cs typeface="Open Sans"/>
                        <a:sym typeface="Open Sans"/>
                      </a:endParaRPr>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24125">
                      <a:solidFill>
                        <a:srgbClr val="E8D3A2"/>
                      </a:solidFill>
                      <a:prstDash val="solid"/>
                      <a:round/>
                      <a:headEnd len="sm" w="sm" type="none"/>
                      <a:tailEnd len="sm" w="sm" type="none"/>
                    </a:lnB>
                    <a:solidFill>
                      <a:srgbClr val="4B2E83"/>
                    </a:solidFill>
                  </a:tcPr>
                </a:tc>
                <a:tc>
                  <a:txBody>
                    <a:bodyPr/>
                    <a:lstStyle/>
                    <a:p>
                      <a:pPr indent="0" lvl="0" marL="0" marR="0" rtl="0" algn="l">
                        <a:spcBef>
                          <a:spcPts val="0"/>
                        </a:spcBef>
                        <a:spcAft>
                          <a:spcPts val="0"/>
                        </a:spcAft>
                        <a:buNone/>
                      </a:pPr>
                      <a:r>
                        <a:rPr b="1" lang="en-US" sz="1400" u="none" cap="none" strike="noStrike">
                          <a:solidFill>
                            <a:srgbClr val="E8D3A2"/>
                          </a:solidFill>
                          <a:highlight>
                            <a:srgbClr val="4B2E83"/>
                          </a:highlight>
                          <a:latin typeface="Open Sans"/>
                          <a:ea typeface="Open Sans"/>
                          <a:cs typeface="Open Sans"/>
                          <a:sym typeface="Open Sans"/>
                        </a:rPr>
                        <a:t>Calendar Day</a:t>
                      </a:r>
                      <a:endParaRPr sz="1800" u="none" cap="none" strike="noStrike">
                        <a:solidFill>
                          <a:srgbClr val="4B2E83"/>
                        </a:solidFill>
                        <a:highlight>
                          <a:srgbClr val="4B2E83"/>
                        </a:highlight>
                        <a:latin typeface="Open Sans"/>
                        <a:ea typeface="Open Sans"/>
                        <a:cs typeface="Open Sans"/>
                        <a:sym typeface="Open Sans"/>
                      </a:endParaRPr>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24125">
                      <a:solidFill>
                        <a:srgbClr val="E8D3A2"/>
                      </a:solidFill>
                      <a:prstDash val="solid"/>
                      <a:round/>
                      <a:headEnd len="sm" w="sm" type="none"/>
                      <a:tailEnd len="sm" w="sm" type="none"/>
                    </a:lnB>
                    <a:solidFill>
                      <a:srgbClr val="4B2E83"/>
                    </a:solidFill>
                  </a:tcPr>
                </a:tc>
                <a:tc>
                  <a:txBody>
                    <a:bodyPr/>
                    <a:lstStyle/>
                    <a:p>
                      <a:pPr indent="0" lvl="0" marL="0" marR="0" rtl="0" algn="l">
                        <a:spcBef>
                          <a:spcPts val="0"/>
                        </a:spcBef>
                        <a:spcAft>
                          <a:spcPts val="0"/>
                        </a:spcAft>
                        <a:buNone/>
                      </a:pPr>
                      <a:r>
                        <a:rPr b="1" lang="en-US" sz="1400" u="none" cap="none" strike="noStrike">
                          <a:solidFill>
                            <a:srgbClr val="E8D3A2"/>
                          </a:solidFill>
                          <a:highlight>
                            <a:srgbClr val="4B2E83"/>
                          </a:highlight>
                          <a:latin typeface="Open Sans"/>
                          <a:ea typeface="Open Sans"/>
                          <a:cs typeface="Open Sans"/>
                          <a:sym typeface="Open Sans"/>
                        </a:rPr>
                        <a:t>Deadline</a:t>
                      </a:r>
                      <a:endParaRPr sz="1800" u="none" cap="none" strike="noStrike">
                        <a:solidFill>
                          <a:srgbClr val="4B2E83"/>
                        </a:solidFill>
                        <a:highlight>
                          <a:srgbClr val="4B2E83"/>
                        </a:highlight>
                        <a:latin typeface="Open Sans"/>
                        <a:ea typeface="Open Sans"/>
                        <a:cs typeface="Open Sans"/>
                        <a:sym typeface="Open Sans"/>
                      </a:endParaRPr>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24125">
                      <a:solidFill>
                        <a:srgbClr val="E8D3A2"/>
                      </a:solidFill>
                      <a:prstDash val="solid"/>
                      <a:round/>
                      <a:headEnd len="sm" w="sm" type="none"/>
                      <a:tailEnd len="sm" w="sm" type="none"/>
                    </a:lnB>
                    <a:solidFill>
                      <a:srgbClr val="4B2E83"/>
                    </a:solidFill>
                  </a:tcPr>
                </a:tc>
                <a:tc>
                  <a:txBody>
                    <a:bodyPr/>
                    <a:lstStyle/>
                    <a:p>
                      <a:pPr indent="0" lvl="0" marL="0" marR="0" rtl="0" algn="l">
                        <a:spcBef>
                          <a:spcPts val="0"/>
                        </a:spcBef>
                        <a:spcAft>
                          <a:spcPts val="0"/>
                        </a:spcAft>
                        <a:buClr>
                          <a:srgbClr val="E8D3A2"/>
                        </a:buClr>
                        <a:buSzPts val="1400"/>
                        <a:buFont typeface="Open Sans"/>
                        <a:buNone/>
                      </a:pPr>
                      <a:r>
                        <a:rPr b="1" lang="en-US" sz="1400" u="none" cap="none" strike="noStrike">
                          <a:solidFill>
                            <a:srgbClr val="E8D3A2"/>
                          </a:solidFill>
                          <a:highlight>
                            <a:srgbClr val="4B2E83"/>
                          </a:highlight>
                          <a:latin typeface="Open Sans"/>
                          <a:ea typeface="Open Sans"/>
                          <a:cs typeface="Open Sans"/>
                          <a:sym typeface="Open Sans"/>
                        </a:rPr>
                        <a:t>Action By</a:t>
                      </a:r>
                      <a:endParaRPr/>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24125">
                      <a:solidFill>
                        <a:srgbClr val="E8D3A2"/>
                      </a:solidFill>
                      <a:prstDash val="solid"/>
                      <a:round/>
                      <a:headEnd len="sm" w="sm" type="none"/>
                      <a:tailEnd len="sm" w="sm" type="none"/>
                    </a:lnB>
                    <a:solidFill>
                      <a:srgbClr val="4B2E83"/>
                    </a:solidFill>
                  </a:tcPr>
                </a:tc>
                <a:tc>
                  <a:txBody>
                    <a:bodyPr/>
                    <a:lstStyle/>
                    <a:p>
                      <a:pPr indent="0" lvl="0" marL="0" marR="0" rtl="0" algn="l">
                        <a:spcBef>
                          <a:spcPts val="0"/>
                        </a:spcBef>
                        <a:spcAft>
                          <a:spcPts val="0"/>
                        </a:spcAft>
                        <a:buNone/>
                      </a:pPr>
                      <a:r>
                        <a:rPr b="1" lang="en-US" sz="1400" u="none" cap="none" strike="noStrike">
                          <a:solidFill>
                            <a:srgbClr val="E8D3A2"/>
                          </a:solidFill>
                          <a:highlight>
                            <a:srgbClr val="4B2E83"/>
                          </a:highlight>
                          <a:latin typeface="Open Sans"/>
                          <a:ea typeface="Open Sans"/>
                          <a:cs typeface="Open Sans"/>
                          <a:sym typeface="Open Sans"/>
                        </a:rPr>
                        <a:t>Key Functions and types of transactions that occur each day</a:t>
                      </a:r>
                      <a:endParaRPr sz="1800" u="none" cap="none" strike="noStrike">
                        <a:solidFill>
                          <a:srgbClr val="4B2E83"/>
                        </a:solidFill>
                        <a:highlight>
                          <a:srgbClr val="4B2E83"/>
                        </a:highlight>
                        <a:latin typeface="Open Sans"/>
                        <a:ea typeface="Open Sans"/>
                        <a:cs typeface="Open Sans"/>
                        <a:sym typeface="Open Sans"/>
                      </a:endParaRPr>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24125">
                      <a:solidFill>
                        <a:srgbClr val="E8D3A2"/>
                      </a:solidFill>
                      <a:prstDash val="solid"/>
                      <a:round/>
                      <a:headEnd len="sm" w="sm" type="none"/>
                      <a:tailEnd len="sm" w="sm" type="none"/>
                    </a:lnB>
                    <a:solidFill>
                      <a:srgbClr val="4B2E83"/>
                    </a:solidFill>
                  </a:tcPr>
                </a:tc>
              </a:tr>
              <a:tr h="447675">
                <a:tc>
                  <a:txBody>
                    <a:bodyPr/>
                    <a:lstStyle/>
                    <a:p>
                      <a:pPr indent="0" lvl="0" marL="0" marR="0" rtl="0" algn="l">
                        <a:spcBef>
                          <a:spcPts val="0"/>
                        </a:spcBef>
                        <a:spcAft>
                          <a:spcPts val="0"/>
                        </a:spcAft>
                        <a:buClr>
                          <a:srgbClr val="4B2E83"/>
                        </a:buClr>
                        <a:buSzPts val="1400"/>
                        <a:buFont typeface="Open Sans"/>
                        <a:buNone/>
                      </a:pPr>
                      <a:r>
                        <a:rPr b="0" i="0" lang="en-US" sz="1400" u="none" cap="none" strike="noStrike">
                          <a:solidFill>
                            <a:srgbClr val="4B2E83"/>
                          </a:solidFill>
                          <a:highlight>
                            <a:srgbClr val="D0CDD9"/>
                          </a:highlight>
                          <a:latin typeface="Open Sans"/>
                          <a:ea typeface="Open Sans"/>
                          <a:cs typeface="Open Sans"/>
                          <a:sym typeface="Open Sans"/>
                        </a:rPr>
                        <a:t>Tue, </a:t>
                      </a:r>
                      <a:endParaRPr/>
                    </a:p>
                    <a:p>
                      <a:pPr indent="0" lvl="0" marL="0" marR="0" rtl="0" algn="l">
                        <a:spcBef>
                          <a:spcPts val="0"/>
                        </a:spcBef>
                        <a:spcAft>
                          <a:spcPts val="0"/>
                        </a:spcAft>
                        <a:buClr>
                          <a:srgbClr val="4B2E83"/>
                        </a:buClr>
                        <a:buSzPts val="1400"/>
                        <a:buFont typeface="Open Sans"/>
                        <a:buNone/>
                      </a:pPr>
                      <a:r>
                        <a:rPr b="0" i="0" lang="en-US" sz="1400" u="none" cap="none" strike="noStrike">
                          <a:solidFill>
                            <a:srgbClr val="4B2E83"/>
                          </a:solidFill>
                          <a:highlight>
                            <a:srgbClr val="D0CDD9"/>
                          </a:highlight>
                          <a:latin typeface="Open Sans"/>
                          <a:ea typeface="Open Sans"/>
                          <a:cs typeface="Open Sans"/>
                          <a:sym typeface="Open Sans"/>
                        </a:rPr>
                        <a:t>July 1</a:t>
                      </a:r>
                      <a:endParaRPr b="0" i="0"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241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D0CDD9"/>
                          </a:highlight>
                          <a:latin typeface="Open Sans"/>
                          <a:ea typeface="Open Sans"/>
                          <a:cs typeface="Open Sans"/>
                          <a:sym typeface="Open Sans"/>
                        </a:rPr>
                        <a:t>Day 1</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241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D0CDD9"/>
                          </a:highlight>
                          <a:latin typeface="Open Sans"/>
                          <a:ea typeface="Open Sans"/>
                          <a:cs typeface="Open Sans"/>
                          <a:sym typeface="Open Sans"/>
                        </a:rPr>
                        <a:t>5:00pm</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241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D0CDD9"/>
                          </a:highlight>
                          <a:latin typeface="Open Sans"/>
                          <a:ea typeface="Open Sans"/>
                          <a:cs typeface="Open Sans"/>
                          <a:sym typeface="Open Sans"/>
                        </a:rPr>
                        <a:t>UCO</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241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c>
                  <a:txBody>
                    <a:bodyPr/>
                    <a:lstStyle/>
                    <a:p>
                      <a:pPr indent="0" lvl="0" marL="0" marR="0" rtl="0" algn="l">
                        <a:spcBef>
                          <a:spcPts val="0"/>
                        </a:spcBef>
                        <a:spcAft>
                          <a:spcPts val="0"/>
                        </a:spcAft>
                        <a:buClr>
                          <a:srgbClr val="4B2E83"/>
                        </a:buClr>
                        <a:buSzPts val="1400"/>
                        <a:buFont typeface="Open Sans"/>
                        <a:buNone/>
                      </a:pPr>
                      <a:r>
                        <a:rPr b="0" i="0" lang="en-US" sz="1400" u="none" cap="none" strike="noStrike">
                          <a:solidFill>
                            <a:srgbClr val="4B2E83"/>
                          </a:solidFill>
                          <a:highlight>
                            <a:srgbClr val="D0CDD9"/>
                          </a:highlight>
                          <a:latin typeface="Open Sans"/>
                          <a:ea typeface="Open Sans"/>
                          <a:cs typeface="Open Sans"/>
                          <a:sym typeface="Open Sans"/>
                        </a:rPr>
                        <a:t>Close Customer Accounts</a:t>
                      </a:r>
                      <a:endParaRPr b="0" i="0"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241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r>
              <a:tr h="419100">
                <a:tc>
                  <a:txBody>
                    <a:bodyPr/>
                    <a:lstStyle/>
                    <a:p>
                      <a:pPr indent="0" lvl="0" marL="0" marR="0" rtl="0" algn="l">
                        <a:spcBef>
                          <a:spcPts val="0"/>
                        </a:spcBef>
                        <a:spcAft>
                          <a:spcPts val="0"/>
                        </a:spcAft>
                        <a:buClr>
                          <a:srgbClr val="4B2E83"/>
                        </a:buClr>
                        <a:buSzPts val="1400"/>
                        <a:buFont typeface="Open Sans"/>
                        <a:buNone/>
                      </a:pPr>
                      <a:r>
                        <a:rPr b="0" i="0" lang="en-US" sz="1400" u="none" cap="none" strike="noStrike">
                          <a:solidFill>
                            <a:srgbClr val="4B2E83"/>
                          </a:solidFill>
                          <a:highlight>
                            <a:srgbClr val="E9E8ED"/>
                          </a:highlight>
                          <a:latin typeface="Open Sans"/>
                          <a:ea typeface="Open Sans"/>
                          <a:cs typeface="Open Sans"/>
                          <a:sym typeface="Open Sans"/>
                        </a:rPr>
                        <a:t>Tue, </a:t>
                      </a:r>
                      <a:endParaRPr/>
                    </a:p>
                    <a:p>
                      <a:pPr indent="0" lvl="0" marL="0" marR="0" rtl="0" algn="l">
                        <a:spcBef>
                          <a:spcPts val="0"/>
                        </a:spcBef>
                        <a:spcAft>
                          <a:spcPts val="0"/>
                        </a:spcAft>
                        <a:buClr>
                          <a:srgbClr val="4B2E83"/>
                        </a:buClr>
                        <a:buSzPts val="1400"/>
                        <a:buFont typeface="Open Sans"/>
                        <a:buNone/>
                      </a:pPr>
                      <a:r>
                        <a:rPr b="0" i="0" lang="en-US" sz="1400" u="none" cap="none" strike="noStrike">
                          <a:solidFill>
                            <a:srgbClr val="4B2E83"/>
                          </a:solidFill>
                          <a:highlight>
                            <a:srgbClr val="E9E8ED"/>
                          </a:highlight>
                          <a:latin typeface="Open Sans"/>
                          <a:ea typeface="Open Sans"/>
                          <a:cs typeface="Open Sans"/>
                          <a:sym typeface="Open Sans"/>
                        </a:rPr>
                        <a:t>July 1</a:t>
                      </a:r>
                      <a:endParaRPr b="0" i="0"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E9E8ED"/>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E9E8ED"/>
                          </a:highlight>
                          <a:latin typeface="Open Sans"/>
                          <a:ea typeface="Open Sans"/>
                          <a:cs typeface="Open Sans"/>
                          <a:sym typeface="Open Sans"/>
                        </a:rPr>
                        <a:t>Day 1</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E9E8ED"/>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E9E8ED"/>
                          </a:highlight>
                          <a:latin typeface="Open Sans"/>
                          <a:ea typeface="Open Sans"/>
                          <a:cs typeface="Open Sans"/>
                          <a:sym typeface="Open Sans"/>
                        </a:rPr>
                        <a:t>Midnight</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E9E8ED"/>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E9E8ED"/>
                          </a:highlight>
                          <a:latin typeface="Open Sans"/>
                          <a:ea typeface="Open Sans"/>
                          <a:cs typeface="Open Sans"/>
                          <a:sym typeface="Open Sans"/>
                        </a:rPr>
                        <a:t>UCO</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E9E8ED"/>
                    </a:solidFill>
                  </a:tcPr>
                </a:tc>
                <a:tc>
                  <a:txBody>
                    <a:bodyPr/>
                    <a:lstStyle/>
                    <a:p>
                      <a:pPr indent="0" lvl="0" marL="0" marR="0" rtl="0" algn="l">
                        <a:spcBef>
                          <a:spcPts val="0"/>
                        </a:spcBef>
                        <a:spcAft>
                          <a:spcPts val="0"/>
                        </a:spcAft>
                        <a:buClr>
                          <a:srgbClr val="4B2E83"/>
                        </a:buClr>
                        <a:buSzPts val="1400"/>
                        <a:buFont typeface="Open Sans"/>
                        <a:buNone/>
                      </a:pPr>
                      <a:r>
                        <a:rPr b="0" i="0" lang="en-US" sz="1400" u="none" cap="none" strike="noStrike">
                          <a:solidFill>
                            <a:srgbClr val="4B2E83"/>
                          </a:solidFill>
                          <a:highlight>
                            <a:srgbClr val="E9E8ED"/>
                          </a:highlight>
                          <a:latin typeface="Open Sans"/>
                          <a:ea typeface="Open Sans"/>
                          <a:cs typeface="Open Sans"/>
                          <a:sym typeface="Open Sans"/>
                        </a:rPr>
                        <a:t>Close Banking</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E9E8ED"/>
                    </a:solidFill>
                  </a:tcPr>
                </a:tc>
              </a:tr>
              <a:tr h="447675">
                <a:tc>
                  <a:txBody>
                    <a:bodyPr/>
                    <a:lstStyle/>
                    <a:p>
                      <a:pPr indent="0" lvl="0" marL="0" marR="0" rtl="0" algn="l">
                        <a:spcBef>
                          <a:spcPts val="0"/>
                        </a:spcBef>
                        <a:spcAft>
                          <a:spcPts val="0"/>
                        </a:spcAft>
                        <a:buClr>
                          <a:srgbClr val="4B2E83"/>
                        </a:buClr>
                        <a:buSzPts val="1400"/>
                        <a:buFont typeface="Open Sans"/>
                        <a:buNone/>
                      </a:pPr>
                      <a:r>
                        <a:rPr b="0" i="0" lang="en-US" sz="1400" u="none" cap="none" strike="noStrike">
                          <a:solidFill>
                            <a:srgbClr val="4B2E83"/>
                          </a:solidFill>
                          <a:highlight>
                            <a:srgbClr val="D0CDD9"/>
                          </a:highlight>
                          <a:latin typeface="Open Sans"/>
                          <a:ea typeface="Open Sans"/>
                          <a:cs typeface="Open Sans"/>
                          <a:sym typeface="Open Sans"/>
                        </a:rPr>
                        <a:t>Tue, </a:t>
                      </a:r>
                      <a:endParaRPr/>
                    </a:p>
                    <a:p>
                      <a:pPr indent="0" lvl="0" marL="0" marR="0" rtl="0" algn="l">
                        <a:spcBef>
                          <a:spcPts val="0"/>
                        </a:spcBef>
                        <a:spcAft>
                          <a:spcPts val="0"/>
                        </a:spcAft>
                        <a:buClr>
                          <a:srgbClr val="4B2E83"/>
                        </a:buClr>
                        <a:buSzPts val="1400"/>
                        <a:buFont typeface="Open Sans"/>
                        <a:buNone/>
                      </a:pPr>
                      <a:r>
                        <a:rPr b="0" i="0" lang="en-US" sz="1400" u="none" cap="none" strike="noStrike">
                          <a:solidFill>
                            <a:srgbClr val="4B2E83"/>
                          </a:solidFill>
                          <a:highlight>
                            <a:srgbClr val="D0CDD9"/>
                          </a:highlight>
                          <a:latin typeface="Open Sans"/>
                          <a:ea typeface="Open Sans"/>
                          <a:cs typeface="Open Sans"/>
                          <a:sym typeface="Open Sans"/>
                        </a:rPr>
                        <a:t>July 1</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D0CDD9"/>
                          </a:highlight>
                          <a:latin typeface="Open Sans"/>
                          <a:ea typeface="Open Sans"/>
                          <a:cs typeface="Open Sans"/>
                          <a:sym typeface="Open Sans"/>
                        </a:rPr>
                        <a:t>Day 1</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D0CDD9"/>
                          </a:highlight>
                          <a:latin typeface="Open Sans"/>
                          <a:ea typeface="Open Sans"/>
                          <a:cs typeface="Open Sans"/>
                          <a:sym typeface="Open Sans"/>
                        </a:rPr>
                        <a:t>5:00pm</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D0CDD9"/>
                          </a:highlight>
                          <a:latin typeface="Open Sans"/>
                          <a:ea typeface="Open Sans"/>
                          <a:cs typeface="Open Sans"/>
                          <a:sym typeface="Open Sans"/>
                        </a:rPr>
                        <a:t>UCO</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c>
                  <a:txBody>
                    <a:bodyPr/>
                    <a:lstStyle/>
                    <a:p>
                      <a:pPr indent="0" lvl="0" marL="0" marR="0" rtl="0" algn="l">
                        <a:lnSpc>
                          <a:spcPct val="100000"/>
                        </a:lnSpc>
                        <a:spcBef>
                          <a:spcPts val="0"/>
                        </a:spcBef>
                        <a:spcAft>
                          <a:spcPts val="0"/>
                        </a:spcAft>
                        <a:buClr>
                          <a:srgbClr val="4B2E83"/>
                        </a:buClr>
                        <a:buSzPts val="1400"/>
                        <a:buFont typeface="Open Sans"/>
                        <a:buNone/>
                      </a:pPr>
                      <a:r>
                        <a:rPr b="0" i="0" lang="en-US" sz="1400" u="none" cap="none" strike="noStrike">
                          <a:solidFill>
                            <a:srgbClr val="4B2E83"/>
                          </a:solidFill>
                          <a:highlight>
                            <a:srgbClr val="D0CDD9"/>
                          </a:highlight>
                          <a:latin typeface="Open Sans"/>
                          <a:ea typeface="Open Sans"/>
                          <a:cs typeface="Open Sans"/>
                          <a:sym typeface="Open Sans"/>
                        </a:rPr>
                        <a:t>Run Receipt Accrual</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r>
              <a:tr h="447675">
                <a:tc>
                  <a:txBody>
                    <a:bodyPr/>
                    <a:lstStyle/>
                    <a:p>
                      <a:pPr indent="0" lvl="0" marL="0" marR="0" rtl="0" algn="l">
                        <a:spcBef>
                          <a:spcPts val="0"/>
                        </a:spcBef>
                        <a:spcAft>
                          <a:spcPts val="0"/>
                        </a:spcAft>
                        <a:buClr>
                          <a:srgbClr val="4B2E83"/>
                        </a:buClr>
                        <a:buSzPts val="1400"/>
                        <a:buFont typeface="Open Sans"/>
                        <a:buNone/>
                      </a:pPr>
                      <a:r>
                        <a:rPr b="0" i="0" lang="en-US" sz="1400" u="none" cap="none" strike="noStrike">
                          <a:solidFill>
                            <a:srgbClr val="4B2E83"/>
                          </a:solidFill>
                          <a:highlight>
                            <a:srgbClr val="E9E8ED"/>
                          </a:highlight>
                          <a:latin typeface="Open Sans"/>
                          <a:ea typeface="Open Sans"/>
                          <a:cs typeface="Open Sans"/>
                          <a:sym typeface="Open Sans"/>
                        </a:rPr>
                        <a:t>Wed, </a:t>
                      </a:r>
                      <a:endParaRPr/>
                    </a:p>
                    <a:p>
                      <a:pPr indent="0" lvl="0" marL="0" marR="0" rtl="0" algn="l">
                        <a:spcBef>
                          <a:spcPts val="0"/>
                        </a:spcBef>
                        <a:spcAft>
                          <a:spcPts val="0"/>
                        </a:spcAft>
                        <a:buClr>
                          <a:srgbClr val="4B2E83"/>
                        </a:buClr>
                        <a:buSzPts val="1400"/>
                        <a:buFont typeface="Open Sans"/>
                        <a:buNone/>
                      </a:pPr>
                      <a:r>
                        <a:rPr b="0" i="0" lang="en-US" sz="1400" u="none" cap="none" strike="noStrike">
                          <a:solidFill>
                            <a:srgbClr val="4B2E83"/>
                          </a:solidFill>
                          <a:highlight>
                            <a:srgbClr val="E9E8ED"/>
                          </a:highlight>
                          <a:latin typeface="Open Sans"/>
                          <a:ea typeface="Open Sans"/>
                          <a:cs typeface="Open Sans"/>
                          <a:sym typeface="Open Sans"/>
                        </a:rPr>
                        <a:t>July 2</a:t>
                      </a:r>
                      <a:endParaRPr b="0" i="0" sz="1800" u="none" cap="none" strike="noStrike">
                        <a:highlight>
                          <a:srgbClr val="E9E8ED"/>
                        </a:highlight>
                      </a:endParaRPr>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E9E8ED"/>
                    </a:solidFill>
                  </a:tcPr>
                </a:tc>
                <a:tc>
                  <a:txBody>
                    <a:bodyPr/>
                    <a:lstStyle/>
                    <a:p>
                      <a:pPr indent="0" lvl="0" marL="0" marR="0" rtl="0" algn="l">
                        <a:spcBef>
                          <a:spcPts val="0"/>
                        </a:spcBef>
                        <a:spcAft>
                          <a:spcPts val="0"/>
                        </a:spcAft>
                        <a:buClr>
                          <a:srgbClr val="4B2E83"/>
                        </a:buClr>
                        <a:buSzPts val="1400"/>
                        <a:buFont typeface="Open Sans"/>
                        <a:buNone/>
                      </a:pPr>
                      <a:r>
                        <a:rPr b="0" i="0" lang="en-US" sz="1400" u="none" cap="none" strike="noStrike">
                          <a:solidFill>
                            <a:srgbClr val="4B2E83"/>
                          </a:solidFill>
                          <a:highlight>
                            <a:srgbClr val="E9E8ED"/>
                          </a:highlight>
                          <a:latin typeface="Open Sans"/>
                          <a:ea typeface="Open Sans"/>
                          <a:cs typeface="Open Sans"/>
                          <a:sym typeface="Open Sans"/>
                        </a:rPr>
                        <a:t>Day 2</a:t>
                      </a:r>
                      <a:endParaRPr b="0" i="0"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E9E8ED"/>
                    </a:solidFill>
                  </a:tcPr>
                </a:tc>
                <a:tc>
                  <a:txBody>
                    <a:bodyPr/>
                    <a:lstStyle/>
                    <a:p>
                      <a:pPr indent="0" lvl="0" marL="0" marR="0" rtl="0" algn="l">
                        <a:spcBef>
                          <a:spcPts val="0"/>
                        </a:spcBef>
                        <a:spcAft>
                          <a:spcPts val="0"/>
                        </a:spcAft>
                        <a:buClr>
                          <a:srgbClr val="4B2E83"/>
                        </a:buClr>
                        <a:buSzPts val="1400"/>
                        <a:buFont typeface="Open Sans"/>
                        <a:buNone/>
                      </a:pPr>
                      <a:r>
                        <a:rPr b="0" i="0" lang="en-US" sz="1400" u="none" cap="none" strike="noStrike">
                          <a:solidFill>
                            <a:srgbClr val="4B2E83"/>
                          </a:solidFill>
                          <a:highlight>
                            <a:srgbClr val="E9E8ED"/>
                          </a:highlight>
                          <a:latin typeface="Open Sans"/>
                          <a:ea typeface="Open Sans"/>
                          <a:cs typeface="Open Sans"/>
                          <a:sym typeface="Open Sans"/>
                        </a:rPr>
                        <a:t>5:00pm</a:t>
                      </a:r>
                      <a:endParaRPr b="0" i="0"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E9E8ED"/>
                    </a:solidFill>
                  </a:tcPr>
                </a:tc>
                <a:tc>
                  <a:txBody>
                    <a:bodyPr/>
                    <a:lstStyle/>
                    <a:p>
                      <a:pPr indent="0" lvl="0" marL="0" marR="0" rtl="0" algn="l">
                        <a:spcBef>
                          <a:spcPts val="0"/>
                        </a:spcBef>
                        <a:spcAft>
                          <a:spcPts val="0"/>
                        </a:spcAft>
                        <a:buClr>
                          <a:srgbClr val="4B2E83"/>
                        </a:buClr>
                        <a:buSzPts val="1400"/>
                        <a:buFont typeface="Open Sans"/>
                        <a:buNone/>
                      </a:pPr>
                      <a:r>
                        <a:rPr b="0" i="0" lang="en-US" sz="1400" u="none" cap="none" strike="noStrike">
                          <a:solidFill>
                            <a:srgbClr val="4B2E83"/>
                          </a:solidFill>
                          <a:highlight>
                            <a:srgbClr val="E9E8ED"/>
                          </a:highlight>
                          <a:latin typeface="Open Sans"/>
                          <a:ea typeface="Open Sans"/>
                          <a:cs typeface="Open Sans"/>
                          <a:sym typeface="Open Sans"/>
                        </a:rPr>
                        <a:t>UCO</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E9E8ED"/>
                    </a:solidFill>
                  </a:tcPr>
                </a:tc>
                <a:tc>
                  <a:txBody>
                    <a:bodyPr/>
                    <a:lstStyle/>
                    <a:p>
                      <a:pPr indent="0" lvl="0" marL="0" marR="0" rtl="0" algn="l">
                        <a:spcBef>
                          <a:spcPts val="0"/>
                        </a:spcBef>
                        <a:spcAft>
                          <a:spcPts val="0"/>
                        </a:spcAft>
                        <a:buClr>
                          <a:srgbClr val="4B2E83"/>
                        </a:buClr>
                        <a:buSzPts val="1400"/>
                        <a:buFont typeface="Open Sans"/>
                        <a:buNone/>
                      </a:pPr>
                      <a:r>
                        <a:rPr b="0" i="0" lang="en-US" sz="1400" u="none" cap="none" strike="noStrike">
                          <a:solidFill>
                            <a:srgbClr val="4B2E83"/>
                          </a:solidFill>
                          <a:highlight>
                            <a:srgbClr val="E9E8ED"/>
                          </a:highlight>
                          <a:latin typeface="Open Sans"/>
                          <a:ea typeface="Open Sans"/>
                          <a:cs typeface="Open Sans"/>
                          <a:sym typeface="Open Sans"/>
                        </a:rPr>
                        <a:t>Run Depreciation</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E9E8ED"/>
                    </a:solidFill>
                  </a:tcPr>
                </a:tc>
              </a:tr>
              <a:tr h="447675">
                <a:tc>
                  <a:txBody>
                    <a:bodyPr/>
                    <a:lstStyle/>
                    <a:p>
                      <a:pPr indent="0" lvl="0" marL="0" marR="0" rtl="0" algn="l">
                        <a:spcBef>
                          <a:spcPts val="0"/>
                        </a:spcBef>
                        <a:spcAft>
                          <a:spcPts val="0"/>
                        </a:spcAft>
                        <a:buClr>
                          <a:srgbClr val="4B2E83"/>
                        </a:buClr>
                        <a:buSzPts val="1400"/>
                        <a:buFont typeface="Open Sans"/>
                        <a:buNone/>
                      </a:pPr>
                      <a:r>
                        <a:rPr b="0" i="0" lang="en-US" sz="1400" u="none" cap="none" strike="noStrike">
                          <a:solidFill>
                            <a:srgbClr val="4B2E83"/>
                          </a:solidFill>
                          <a:highlight>
                            <a:srgbClr val="D0CDD9"/>
                          </a:highlight>
                          <a:latin typeface="Open Sans"/>
                          <a:ea typeface="Open Sans"/>
                          <a:cs typeface="Open Sans"/>
                          <a:sym typeface="Open Sans"/>
                        </a:rPr>
                        <a:t>Wed, </a:t>
                      </a:r>
                      <a:endParaRPr/>
                    </a:p>
                    <a:p>
                      <a:pPr indent="0" lvl="0" marL="0" marR="0" rtl="0" algn="l">
                        <a:spcBef>
                          <a:spcPts val="0"/>
                        </a:spcBef>
                        <a:spcAft>
                          <a:spcPts val="0"/>
                        </a:spcAft>
                        <a:buClr>
                          <a:srgbClr val="4B2E83"/>
                        </a:buClr>
                        <a:buSzPts val="1400"/>
                        <a:buFont typeface="Open Sans"/>
                        <a:buNone/>
                      </a:pPr>
                      <a:r>
                        <a:rPr b="0" i="0" lang="en-US" sz="1400" u="none" cap="none" strike="noStrike">
                          <a:solidFill>
                            <a:srgbClr val="4B2E83"/>
                          </a:solidFill>
                          <a:highlight>
                            <a:srgbClr val="D0CDD9"/>
                          </a:highlight>
                          <a:latin typeface="Open Sans"/>
                          <a:ea typeface="Open Sans"/>
                          <a:cs typeface="Open Sans"/>
                          <a:sym typeface="Open Sans"/>
                        </a:rPr>
                        <a:t>July 2</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D0CDD9"/>
                          </a:highlight>
                          <a:latin typeface="Open Sans"/>
                          <a:ea typeface="Open Sans"/>
                          <a:cs typeface="Open Sans"/>
                          <a:sym typeface="Open Sans"/>
                        </a:rPr>
                        <a:t>Day 2</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c>
                  <a:txBody>
                    <a:bodyPr/>
                    <a:lstStyle/>
                    <a:p>
                      <a:pPr indent="0" lvl="0" marL="0" marR="0" rtl="0" algn="l">
                        <a:spcBef>
                          <a:spcPts val="0"/>
                        </a:spcBef>
                        <a:spcAft>
                          <a:spcPts val="0"/>
                        </a:spcAft>
                        <a:buClr>
                          <a:srgbClr val="4B2E83"/>
                        </a:buClr>
                        <a:buSzPts val="1400"/>
                        <a:buFont typeface="Open Sans"/>
                        <a:buNone/>
                      </a:pPr>
                      <a:r>
                        <a:rPr b="0" i="0" lang="en-US" sz="1400" u="none" cap="none" strike="noStrike">
                          <a:solidFill>
                            <a:srgbClr val="4B2E83"/>
                          </a:solidFill>
                          <a:highlight>
                            <a:srgbClr val="D0CDD9"/>
                          </a:highlight>
                          <a:latin typeface="Open Sans"/>
                          <a:ea typeface="Open Sans"/>
                          <a:cs typeface="Open Sans"/>
                          <a:sym typeface="Open Sans"/>
                        </a:rPr>
                        <a:t>5:00pm</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c>
                  <a:txBody>
                    <a:bodyPr/>
                    <a:lstStyle/>
                    <a:p>
                      <a:pPr indent="0" lvl="0" marL="0" marR="0" rtl="0" algn="l">
                        <a:spcBef>
                          <a:spcPts val="0"/>
                        </a:spcBef>
                        <a:spcAft>
                          <a:spcPts val="0"/>
                        </a:spcAft>
                        <a:buClr>
                          <a:srgbClr val="4B2E83"/>
                        </a:buClr>
                        <a:buSzPts val="1400"/>
                        <a:buFont typeface="Open Sans"/>
                        <a:buNone/>
                      </a:pPr>
                      <a:r>
                        <a:rPr b="0" i="0" lang="en-US" sz="1400" u="none" cap="none" strike="noStrike">
                          <a:solidFill>
                            <a:srgbClr val="4B2E83"/>
                          </a:solidFill>
                          <a:highlight>
                            <a:srgbClr val="D0CDD9"/>
                          </a:highlight>
                          <a:latin typeface="Open Sans"/>
                          <a:ea typeface="Open Sans"/>
                          <a:cs typeface="Open Sans"/>
                          <a:sym typeface="Open Sans"/>
                        </a:rPr>
                        <a:t>UCO</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c>
                  <a:txBody>
                    <a:bodyPr/>
                    <a:lstStyle/>
                    <a:p>
                      <a:pPr indent="0" lvl="0" marL="0" marR="0" rtl="0" algn="l">
                        <a:spcBef>
                          <a:spcPts val="0"/>
                        </a:spcBef>
                        <a:spcAft>
                          <a:spcPts val="0"/>
                        </a:spcAft>
                        <a:buClr>
                          <a:srgbClr val="4B2E83"/>
                        </a:buClr>
                        <a:buSzPts val="1400"/>
                        <a:buFont typeface="Open Sans"/>
                        <a:buNone/>
                      </a:pPr>
                      <a:r>
                        <a:rPr b="0" i="0" lang="en-US" sz="1400" u="none" cap="none" strike="noStrike">
                          <a:solidFill>
                            <a:srgbClr val="4B2E83"/>
                          </a:solidFill>
                          <a:highlight>
                            <a:srgbClr val="D0CDD9"/>
                          </a:highlight>
                          <a:latin typeface="Open Sans"/>
                          <a:ea typeface="Open Sans"/>
                          <a:cs typeface="Open Sans"/>
                          <a:sym typeface="Open Sans"/>
                        </a:rPr>
                        <a:t>Post reversing journal</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r>
              <a:tr h="447675">
                <a:tc>
                  <a:txBody>
                    <a:bodyPr/>
                    <a:lstStyle/>
                    <a:p>
                      <a:pPr indent="0" lvl="0" marL="0" marR="0" rtl="0" algn="l">
                        <a:spcBef>
                          <a:spcPts val="0"/>
                        </a:spcBef>
                        <a:spcAft>
                          <a:spcPts val="0"/>
                        </a:spcAft>
                        <a:buClr>
                          <a:srgbClr val="4B2E83"/>
                        </a:buClr>
                        <a:buSzPts val="1400"/>
                        <a:buFont typeface="Open Sans"/>
                        <a:buNone/>
                      </a:pPr>
                      <a:r>
                        <a:rPr b="0" i="0" lang="en-US" sz="1400" u="none" cap="none" strike="noStrike">
                          <a:solidFill>
                            <a:srgbClr val="4B2E83"/>
                          </a:solidFill>
                          <a:highlight>
                            <a:srgbClr val="E9E8ED"/>
                          </a:highlight>
                          <a:latin typeface="Open Sans"/>
                          <a:ea typeface="Open Sans"/>
                          <a:cs typeface="Open Sans"/>
                          <a:sym typeface="Open Sans"/>
                        </a:rPr>
                        <a:t>Fri, </a:t>
                      </a:r>
                      <a:endParaRPr/>
                    </a:p>
                    <a:p>
                      <a:pPr indent="0" lvl="0" marL="0" marR="0" rtl="0" algn="l">
                        <a:spcBef>
                          <a:spcPts val="0"/>
                        </a:spcBef>
                        <a:spcAft>
                          <a:spcPts val="0"/>
                        </a:spcAft>
                        <a:buClr>
                          <a:srgbClr val="4B2E83"/>
                        </a:buClr>
                        <a:buSzPts val="1400"/>
                        <a:buFont typeface="Open Sans"/>
                        <a:buNone/>
                      </a:pPr>
                      <a:r>
                        <a:rPr b="0" i="0" lang="en-US" sz="1400" u="none" cap="none" strike="noStrike">
                          <a:solidFill>
                            <a:srgbClr val="4B2E83"/>
                          </a:solidFill>
                          <a:highlight>
                            <a:srgbClr val="E9E8ED"/>
                          </a:highlight>
                          <a:latin typeface="Open Sans"/>
                          <a:ea typeface="Open Sans"/>
                          <a:cs typeface="Open Sans"/>
                          <a:sym typeface="Open Sans"/>
                        </a:rPr>
                        <a:t>July 4</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E9E8ED"/>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E9E8ED"/>
                          </a:highlight>
                          <a:latin typeface="Open Sans"/>
                          <a:ea typeface="Open Sans"/>
                          <a:cs typeface="Open Sans"/>
                          <a:sym typeface="Open Sans"/>
                        </a:rPr>
                        <a:t>-</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E9E8ED"/>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E9E8ED"/>
                          </a:highlight>
                          <a:latin typeface="Open Sans"/>
                          <a:ea typeface="Open Sans"/>
                          <a:cs typeface="Open Sans"/>
                          <a:sym typeface="Open Sans"/>
                        </a:rPr>
                        <a:t>-</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E9E8ED"/>
                    </a:solidFill>
                  </a:tcPr>
                </a:tc>
                <a:tc>
                  <a:txBody>
                    <a:bodyPr/>
                    <a:lstStyle/>
                    <a:p>
                      <a:pPr indent="0" lvl="0" marL="0" marR="0" rtl="0" algn="l">
                        <a:spcBef>
                          <a:spcPts val="0"/>
                        </a:spcBef>
                        <a:spcAft>
                          <a:spcPts val="0"/>
                        </a:spcAft>
                        <a:buClr>
                          <a:schemeClr val="dk1"/>
                        </a:buClr>
                        <a:buSzPts val="1400"/>
                        <a:buFont typeface="Calibri"/>
                        <a:buNone/>
                      </a:pPr>
                      <a:r>
                        <a:t/>
                      </a:r>
                      <a:endParaRPr sz="1400" u="none" cap="none" strike="noStrike">
                        <a:highlight>
                          <a:srgbClr val="E9E8ED"/>
                        </a:highlight>
                        <a:latin typeface="Open Sans"/>
                        <a:ea typeface="Open Sans"/>
                        <a:cs typeface="Open Sans"/>
                        <a:sym typeface="Open Sans"/>
                      </a:endParaRPr>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E9E8ED"/>
                    </a:solidFill>
                  </a:tcPr>
                </a:tc>
                <a:tc>
                  <a:txBody>
                    <a:bodyPr/>
                    <a:lstStyle/>
                    <a:p>
                      <a:pPr indent="0" lvl="0" marL="0" marR="0" rtl="0" algn="l">
                        <a:spcBef>
                          <a:spcPts val="0"/>
                        </a:spcBef>
                        <a:spcAft>
                          <a:spcPts val="0"/>
                        </a:spcAft>
                        <a:buClr>
                          <a:srgbClr val="4B2E83"/>
                        </a:buClr>
                        <a:buSzPts val="1400"/>
                        <a:buFont typeface="Open Sans"/>
                        <a:buNone/>
                      </a:pPr>
                      <a:r>
                        <a:rPr b="0" i="0" lang="en-US" sz="1400" u="none" cap="none" strike="noStrike">
                          <a:solidFill>
                            <a:srgbClr val="4B2E83"/>
                          </a:solidFill>
                          <a:highlight>
                            <a:srgbClr val="E9E8ED"/>
                          </a:highlight>
                          <a:latin typeface="Open Sans"/>
                          <a:ea typeface="Open Sans"/>
                          <a:cs typeface="Open Sans"/>
                          <a:sym typeface="Open Sans"/>
                        </a:rPr>
                        <a:t>HOLIDAY</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E9E8ED"/>
                    </a:solidFill>
                  </a:tcPr>
                </a:tc>
              </a:tr>
              <a:tr h="447675">
                <a:tc>
                  <a:txBody>
                    <a:bodyPr/>
                    <a:lstStyle/>
                    <a:p>
                      <a:pPr indent="0" lvl="0" marL="0" marR="0" rtl="0" algn="l">
                        <a:spcBef>
                          <a:spcPts val="0"/>
                        </a:spcBef>
                        <a:spcAft>
                          <a:spcPts val="0"/>
                        </a:spcAft>
                        <a:buClr>
                          <a:srgbClr val="4B2E83"/>
                        </a:buClr>
                        <a:buSzPts val="1400"/>
                        <a:buFont typeface="Open Sans"/>
                        <a:buNone/>
                      </a:pPr>
                      <a:r>
                        <a:rPr b="0" i="0" lang="en-US" sz="1400" u="none" cap="none" strike="noStrike">
                          <a:solidFill>
                            <a:srgbClr val="4B2E83"/>
                          </a:solidFill>
                          <a:highlight>
                            <a:srgbClr val="D0CDD9"/>
                          </a:highlight>
                          <a:latin typeface="Open Sans"/>
                          <a:ea typeface="Open Sans"/>
                          <a:cs typeface="Open Sans"/>
                          <a:sym typeface="Open Sans"/>
                        </a:rPr>
                        <a:t>Mon, </a:t>
                      </a:r>
                      <a:endParaRPr/>
                    </a:p>
                    <a:p>
                      <a:pPr indent="0" lvl="0" marL="0" marR="0" rtl="0" algn="l">
                        <a:spcBef>
                          <a:spcPts val="0"/>
                        </a:spcBef>
                        <a:spcAft>
                          <a:spcPts val="0"/>
                        </a:spcAft>
                        <a:buClr>
                          <a:srgbClr val="4B2E83"/>
                        </a:buClr>
                        <a:buSzPts val="1400"/>
                        <a:buFont typeface="Open Sans"/>
                        <a:buNone/>
                      </a:pPr>
                      <a:r>
                        <a:rPr b="0" i="0" lang="en-US" sz="1400" u="none" cap="none" strike="noStrike">
                          <a:solidFill>
                            <a:srgbClr val="4B2E83"/>
                          </a:solidFill>
                          <a:highlight>
                            <a:srgbClr val="D0CDD9"/>
                          </a:highlight>
                          <a:latin typeface="Open Sans"/>
                          <a:ea typeface="Open Sans"/>
                          <a:cs typeface="Open Sans"/>
                          <a:sym typeface="Open Sans"/>
                        </a:rPr>
                        <a:t>July 7</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c>
                  <a:txBody>
                    <a:bodyPr/>
                    <a:lstStyle/>
                    <a:p>
                      <a:pPr indent="0" lvl="0" marL="0" marR="0" rtl="0" algn="l">
                        <a:spcBef>
                          <a:spcPts val="0"/>
                        </a:spcBef>
                        <a:spcAft>
                          <a:spcPts val="0"/>
                        </a:spcAft>
                        <a:buClr>
                          <a:srgbClr val="4B2E83"/>
                        </a:buClr>
                        <a:buSzPts val="1400"/>
                        <a:buFont typeface="Open Sans"/>
                        <a:buNone/>
                      </a:pPr>
                      <a:r>
                        <a:rPr b="0" i="0" lang="en-US" sz="1400" u="none" cap="none" strike="noStrike">
                          <a:solidFill>
                            <a:srgbClr val="4B2E83"/>
                          </a:solidFill>
                          <a:highlight>
                            <a:srgbClr val="D0CDD9"/>
                          </a:highlight>
                          <a:latin typeface="Open Sans"/>
                          <a:ea typeface="Open Sans"/>
                          <a:cs typeface="Open Sans"/>
                          <a:sym typeface="Open Sans"/>
                        </a:rPr>
                        <a:t>Day 4</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c>
                  <a:txBody>
                    <a:bodyPr/>
                    <a:lstStyle/>
                    <a:p>
                      <a:pPr indent="0" lvl="0" marL="0" marR="0" rtl="0" algn="l">
                        <a:spcBef>
                          <a:spcPts val="0"/>
                        </a:spcBef>
                        <a:spcAft>
                          <a:spcPts val="0"/>
                        </a:spcAft>
                        <a:buClr>
                          <a:srgbClr val="4B2E83"/>
                        </a:buClr>
                        <a:buSzPts val="1400"/>
                        <a:buFont typeface="Open Sans"/>
                        <a:buNone/>
                      </a:pPr>
                      <a:r>
                        <a:rPr b="0" i="0" lang="en-US" sz="1400" u="none" cap="none" strike="noStrike">
                          <a:solidFill>
                            <a:srgbClr val="4B2E83"/>
                          </a:solidFill>
                          <a:highlight>
                            <a:srgbClr val="D0CDD9"/>
                          </a:highlight>
                          <a:latin typeface="Open Sans"/>
                          <a:ea typeface="Open Sans"/>
                          <a:cs typeface="Open Sans"/>
                          <a:sym typeface="Open Sans"/>
                        </a:rPr>
                        <a:t>Midnight</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c>
                  <a:txBody>
                    <a:bodyPr/>
                    <a:lstStyle/>
                    <a:p>
                      <a:pPr indent="0" lvl="0" marL="0" marR="0" rtl="0" algn="l">
                        <a:spcBef>
                          <a:spcPts val="0"/>
                        </a:spcBef>
                        <a:spcAft>
                          <a:spcPts val="0"/>
                        </a:spcAft>
                        <a:buClr>
                          <a:srgbClr val="4B2E83"/>
                        </a:buClr>
                        <a:buSzPts val="1400"/>
                        <a:buFont typeface="Open Sans"/>
                        <a:buNone/>
                      </a:pPr>
                      <a:r>
                        <a:rPr b="0" i="0" lang="en-US" sz="1400" u="none" cap="none" strike="noStrike">
                          <a:solidFill>
                            <a:srgbClr val="4B2E83"/>
                          </a:solidFill>
                          <a:highlight>
                            <a:srgbClr val="D0CDD9"/>
                          </a:highlight>
                          <a:latin typeface="Open Sans"/>
                          <a:ea typeface="Open Sans"/>
                          <a:cs typeface="Open Sans"/>
                          <a:sym typeface="Open Sans"/>
                        </a:rPr>
                        <a:t>Payroll</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c>
                  <a:txBody>
                    <a:bodyPr/>
                    <a:lstStyle/>
                    <a:p>
                      <a:pPr indent="0" lvl="0" marL="0" marR="0" rtl="0" algn="l">
                        <a:spcBef>
                          <a:spcPts val="0"/>
                        </a:spcBef>
                        <a:spcAft>
                          <a:spcPts val="0"/>
                        </a:spcAft>
                        <a:buClr>
                          <a:srgbClr val="4B2E83"/>
                        </a:buClr>
                        <a:buSzPts val="1400"/>
                        <a:buFont typeface="Open Sans"/>
                        <a:buNone/>
                      </a:pPr>
                      <a:r>
                        <a:rPr b="1" i="0" lang="en-US" sz="1400" u="none" cap="none" strike="noStrike">
                          <a:solidFill>
                            <a:srgbClr val="4B2E83"/>
                          </a:solidFill>
                          <a:highlight>
                            <a:srgbClr val="D0CDD9"/>
                          </a:highlight>
                          <a:latin typeface="Open Sans"/>
                          <a:ea typeface="Open Sans"/>
                          <a:cs typeface="Open Sans"/>
                          <a:sym typeface="Open Sans"/>
                        </a:rPr>
                        <a:t>Payroll posts. Time of day is dependent upon Payroll processes completing and may be earlier/later than midnight.</a:t>
                      </a:r>
                      <a:endParaRPr b="1"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0" name="Shape 750"/>
        <p:cNvGrpSpPr/>
        <p:nvPr/>
      </p:nvGrpSpPr>
      <p:grpSpPr>
        <a:xfrm>
          <a:off x="0" y="0"/>
          <a:ext cx="0" cy="0"/>
          <a:chOff x="0" y="0"/>
          <a:chExt cx="0" cy="0"/>
        </a:xfrm>
      </p:grpSpPr>
      <p:sp>
        <p:nvSpPr>
          <p:cNvPr id="751" name="Google Shape;751;p117"/>
          <p:cNvSpPr txBox="1"/>
          <p:nvPr>
            <p:ph type="title"/>
          </p:nvPr>
        </p:nvSpPr>
        <p:spPr>
          <a:xfrm>
            <a:off x="671757" y="371510"/>
            <a:ext cx="8184662" cy="991998"/>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3000"/>
              <a:buFont typeface="Arial"/>
              <a:buNone/>
            </a:pPr>
            <a:r>
              <a:rPr b="1" i="0" lang="en-US" sz="3000" u="none" cap="none" strike="noStrike">
                <a:solidFill>
                  <a:srgbClr val="4B2E83"/>
                </a:solidFill>
                <a:latin typeface="Arial"/>
                <a:ea typeface="Arial"/>
                <a:cs typeface="Arial"/>
                <a:sym typeface="Arial"/>
              </a:rPr>
              <a:t>Year-end Close Timeline (cont.) </a:t>
            </a:r>
            <a:r>
              <a:rPr b="0" i="0" lang="en-US" sz="1600" u="none" cap="none" strike="noStrike">
                <a:solidFill>
                  <a:srgbClr val="4B2E83"/>
                </a:solidFill>
                <a:latin typeface="Arial"/>
                <a:ea typeface="Arial"/>
                <a:cs typeface="Arial"/>
                <a:sym typeface="Arial"/>
              </a:rPr>
              <a:t>(3 of 5)</a:t>
            </a:r>
            <a:endParaRPr b="0" i="0" sz="3000" u="none" cap="none" strike="noStrike">
              <a:solidFill>
                <a:srgbClr val="4B2E83"/>
              </a:solidFill>
              <a:latin typeface="Encode Sans Black"/>
              <a:ea typeface="Encode Sans Black"/>
              <a:cs typeface="Encode Sans Black"/>
              <a:sym typeface="Encode Sans Black"/>
            </a:endParaRPr>
          </a:p>
        </p:txBody>
      </p:sp>
      <p:sp>
        <p:nvSpPr>
          <p:cNvPr id="752" name="Google Shape;752;p117"/>
          <p:cNvSpPr txBox="1"/>
          <p:nvPr/>
        </p:nvSpPr>
        <p:spPr>
          <a:xfrm>
            <a:off x="671758" y="6301355"/>
            <a:ext cx="7229368" cy="330868"/>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US" sz="1200" u="none" cap="none" strike="noStrike">
                <a:solidFill>
                  <a:srgbClr val="4B2E83"/>
                </a:solidFill>
                <a:latin typeface="Arial"/>
                <a:ea typeface="Arial"/>
                <a:cs typeface="Arial"/>
                <a:sym typeface="Arial"/>
              </a:rPr>
              <a:t>MRAM – Erick Winger – Controller’s Office: Finance, Planning &amp; Budgeting</a:t>
            </a:r>
            <a:endParaRPr/>
          </a:p>
        </p:txBody>
      </p:sp>
      <p:graphicFrame>
        <p:nvGraphicFramePr>
          <p:cNvPr id="753" name="Google Shape;753;p117"/>
          <p:cNvGraphicFramePr/>
          <p:nvPr/>
        </p:nvGraphicFramePr>
        <p:xfrm>
          <a:off x="409575" y="1715727"/>
          <a:ext cx="3000000" cy="3000000"/>
        </p:xfrm>
        <a:graphic>
          <a:graphicData uri="http://schemas.openxmlformats.org/drawingml/2006/table">
            <a:tbl>
              <a:tblPr bandRow="1" firstRow="1">
                <a:noFill/>
                <a:tableStyleId>{D045C805-2652-4CCD-9674-185211EF64CF}</a:tableStyleId>
              </a:tblPr>
              <a:tblGrid>
                <a:gridCol w="936425"/>
                <a:gridCol w="1046600"/>
                <a:gridCol w="1060375"/>
                <a:gridCol w="1211850"/>
                <a:gridCol w="4069575"/>
              </a:tblGrid>
              <a:tr h="552450">
                <a:tc>
                  <a:txBody>
                    <a:bodyPr/>
                    <a:lstStyle/>
                    <a:p>
                      <a:pPr indent="0" lvl="0" marL="0" marR="0" rtl="0" algn="l">
                        <a:spcBef>
                          <a:spcPts val="0"/>
                        </a:spcBef>
                        <a:spcAft>
                          <a:spcPts val="0"/>
                        </a:spcAft>
                        <a:buNone/>
                      </a:pPr>
                      <a:r>
                        <a:rPr b="1" lang="en-US" sz="1400" u="none" cap="none" strike="noStrike">
                          <a:solidFill>
                            <a:srgbClr val="E8D3A2"/>
                          </a:solidFill>
                          <a:highlight>
                            <a:srgbClr val="4B2E83"/>
                          </a:highlight>
                          <a:latin typeface="Open Sans"/>
                          <a:ea typeface="Open Sans"/>
                          <a:cs typeface="Open Sans"/>
                          <a:sym typeface="Open Sans"/>
                        </a:rPr>
                        <a:t>Day of Close</a:t>
                      </a:r>
                      <a:endParaRPr sz="1800" u="none" cap="none" strike="noStrike">
                        <a:solidFill>
                          <a:srgbClr val="4B2E83"/>
                        </a:solidFill>
                        <a:highlight>
                          <a:srgbClr val="4B2E83"/>
                        </a:highlight>
                        <a:latin typeface="Open Sans"/>
                        <a:ea typeface="Open Sans"/>
                        <a:cs typeface="Open Sans"/>
                        <a:sym typeface="Open Sans"/>
                      </a:endParaRPr>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24125">
                      <a:solidFill>
                        <a:srgbClr val="E8D3A2"/>
                      </a:solidFill>
                      <a:prstDash val="solid"/>
                      <a:round/>
                      <a:headEnd len="sm" w="sm" type="none"/>
                      <a:tailEnd len="sm" w="sm" type="none"/>
                    </a:lnB>
                    <a:solidFill>
                      <a:srgbClr val="4B2E83"/>
                    </a:solidFill>
                  </a:tcPr>
                </a:tc>
                <a:tc>
                  <a:txBody>
                    <a:bodyPr/>
                    <a:lstStyle/>
                    <a:p>
                      <a:pPr indent="0" lvl="0" marL="0" marR="0" rtl="0" algn="l">
                        <a:spcBef>
                          <a:spcPts val="0"/>
                        </a:spcBef>
                        <a:spcAft>
                          <a:spcPts val="0"/>
                        </a:spcAft>
                        <a:buNone/>
                      </a:pPr>
                      <a:r>
                        <a:rPr b="1" lang="en-US" sz="1400" u="none" cap="none" strike="noStrike">
                          <a:solidFill>
                            <a:srgbClr val="E8D3A2"/>
                          </a:solidFill>
                          <a:highlight>
                            <a:srgbClr val="4B2E83"/>
                          </a:highlight>
                          <a:latin typeface="Open Sans"/>
                          <a:ea typeface="Open Sans"/>
                          <a:cs typeface="Open Sans"/>
                          <a:sym typeface="Open Sans"/>
                        </a:rPr>
                        <a:t>Calendar Day</a:t>
                      </a:r>
                      <a:endParaRPr sz="1800" u="none" cap="none" strike="noStrike">
                        <a:solidFill>
                          <a:srgbClr val="4B2E83"/>
                        </a:solidFill>
                        <a:highlight>
                          <a:srgbClr val="4B2E83"/>
                        </a:highlight>
                        <a:latin typeface="Open Sans"/>
                        <a:ea typeface="Open Sans"/>
                        <a:cs typeface="Open Sans"/>
                        <a:sym typeface="Open Sans"/>
                      </a:endParaRPr>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24125">
                      <a:solidFill>
                        <a:srgbClr val="E8D3A2"/>
                      </a:solidFill>
                      <a:prstDash val="solid"/>
                      <a:round/>
                      <a:headEnd len="sm" w="sm" type="none"/>
                      <a:tailEnd len="sm" w="sm" type="none"/>
                    </a:lnB>
                    <a:solidFill>
                      <a:srgbClr val="4B2E83"/>
                    </a:solidFill>
                  </a:tcPr>
                </a:tc>
                <a:tc>
                  <a:txBody>
                    <a:bodyPr/>
                    <a:lstStyle/>
                    <a:p>
                      <a:pPr indent="0" lvl="0" marL="0" marR="0" rtl="0" algn="l">
                        <a:spcBef>
                          <a:spcPts val="0"/>
                        </a:spcBef>
                        <a:spcAft>
                          <a:spcPts val="0"/>
                        </a:spcAft>
                        <a:buNone/>
                      </a:pPr>
                      <a:r>
                        <a:rPr b="1" lang="en-US" sz="1400" u="none" cap="none" strike="noStrike">
                          <a:solidFill>
                            <a:srgbClr val="E8D3A2"/>
                          </a:solidFill>
                          <a:highlight>
                            <a:srgbClr val="4B2E83"/>
                          </a:highlight>
                          <a:latin typeface="Open Sans"/>
                          <a:ea typeface="Open Sans"/>
                          <a:cs typeface="Open Sans"/>
                          <a:sym typeface="Open Sans"/>
                        </a:rPr>
                        <a:t>Deadline</a:t>
                      </a:r>
                      <a:endParaRPr sz="1800" u="none" cap="none" strike="noStrike">
                        <a:solidFill>
                          <a:srgbClr val="4B2E83"/>
                        </a:solidFill>
                        <a:highlight>
                          <a:srgbClr val="4B2E83"/>
                        </a:highlight>
                        <a:latin typeface="Open Sans"/>
                        <a:ea typeface="Open Sans"/>
                        <a:cs typeface="Open Sans"/>
                        <a:sym typeface="Open Sans"/>
                      </a:endParaRPr>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24125">
                      <a:solidFill>
                        <a:srgbClr val="E8D3A2"/>
                      </a:solidFill>
                      <a:prstDash val="solid"/>
                      <a:round/>
                      <a:headEnd len="sm" w="sm" type="none"/>
                      <a:tailEnd len="sm" w="sm" type="none"/>
                    </a:lnB>
                    <a:solidFill>
                      <a:srgbClr val="4B2E83"/>
                    </a:solidFill>
                  </a:tcPr>
                </a:tc>
                <a:tc>
                  <a:txBody>
                    <a:bodyPr/>
                    <a:lstStyle/>
                    <a:p>
                      <a:pPr indent="0" lvl="0" marL="0" marR="0" rtl="0" algn="l">
                        <a:spcBef>
                          <a:spcPts val="0"/>
                        </a:spcBef>
                        <a:spcAft>
                          <a:spcPts val="0"/>
                        </a:spcAft>
                        <a:buClr>
                          <a:srgbClr val="E8D3A2"/>
                        </a:buClr>
                        <a:buSzPts val="1400"/>
                        <a:buFont typeface="Open Sans"/>
                        <a:buNone/>
                      </a:pPr>
                      <a:r>
                        <a:rPr b="1" lang="en-US" sz="1400" u="none" cap="none" strike="noStrike">
                          <a:solidFill>
                            <a:srgbClr val="E8D3A2"/>
                          </a:solidFill>
                          <a:highlight>
                            <a:srgbClr val="4B2E83"/>
                          </a:highlight>
                          <a:latin typeface="Open Sans"/>
                          <a:ea typeface="Open Sans"/>
                          <a:cs typeface="Open Sans"/>
                          <a:sym typeface="Open Sans"/>
                        </a:rPr>
                        <a:t>Action By</a:t>
                      </a:r>
                      <a:endParaRPr/>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24125">
                      <a:solidFill>
                        <a:srgbClr val="E8D3A2"/>
                      </a:solidFill>
                      <a:prstDash val="solid"/>
                      <a:round/>
                      <a:headEnd len="sm" w="sm" type="none"/>
                      <a:tailEnd len="sm" w="sm" type="none"/>
                    </a:lnB>
                    <a:solidFill>
                      <a:srgbClr val="4B2E83"/>
                    </a:solidFill>
                  </a:tcPr>
                </a:tc>
                <a:tc>
                  <a:txBody>
                    <a:bodyPr/>
                    <a:lstStyle/>
                    <a:p>
                      <a:pPr indent="0" lvl="0" marL="0" marR="0" rtl="0" algn="l">
                        <a:spcBef>
                          <a:spcPts val="0"/>
                        </a:spcBef>
                        <a:spcAft>
                          <a:spcPts val="0"/>
                        </a:spcAft>
                        <a:buNone/>
                      </a:pPr>
                      <a:r>
                        <a:rPr b="1" lang="en-US" sz="1400" u="none" cap="none" strike="noStrike">
                          <a:solidFill>
                            <a:srgbClr val="E8D3A2"/>
                          </a:solidFill>
                          <a:highlight>
                            <a:srgbClr val="4B2E83"/>
                          </a:highlight>
                          <a:latin typeface="Open Sans"/>
                          <a:ea typeface="Open Sans"/>
                          <a:cs typeface="Open Sans"/>
                          <a:sym typeface="Open Sans"/>
                        </a:rPr>
                        <a:t>Key Functions and types of transactions that occur each day</a:t>
                      </a:r>
                      <a:endParaRPr sz="1800" u="none" cap="none" strike="noStrike">
                        <a:solidFill>
                          <a:srgbClr val="4B2E83"/>
                        </a:solidFill>
                        <a:highlight>
                          <a:srgbClr val="4B2E83"/>
                        </a:highlight>
                        <a:latin typeface="Open Sans"/>
                        <a:ea typeface="Open Sans"/>
                        <a:cs typeface="Open Sans"/>
                        <a:sym typeface="Open Sans"/>
                      </a:endParaRPr>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24125">
                      <a:solidFill>
                        <a:srgbClr val="E8D3A2"/>
                      </a:solidFill>
                      <a:prstDash val="solid"/>
                      <a:round/>
                      <a:headEnd len="sm" w="sm" type="none"/>
                      <a:tailEnd len="sm" w="sm" type="none"/>
                    </a:lnB>
                    <a:solidFill>
                      <a:srgbClr val="4B2E83"/>
                    </a:solidFill>
                  </a:tcPr>
                </a:tc>
              </a:tr>
              <a:tr h="447675">
                <a:tc>
                  <a:txBody>
                    <a:bodyPr/>
                    <a:lstStyle/>
                    <a:p>
                      <a:pPr indent="0" lvl="0" marL="0" marR="0" rtl="0" algn="l">
                        <a:spcBef>
                          <a:spcPts val="0"/>
                        </a:spcBef>
                        <a:spcAft>
                          <a:spcPts val="0"/>
                        </a:spcAft>
                        <a:buClr>
                          <a:srgbClr val="4B2E83"/>
                        </a:buClr>
                        <a:buSzPts val="1400"/>
                        <a:buFont typeface="Open Sans"/>
                        <a:buNone/>
                      </a:pPr>
                      <a:r>
                        <a:rPr b="0" i="0" lang="en-US" sz="1400" u="none" cap="none" strike="noStrike">
                          <a:solidFill>
                            <a:srgbClr val="4B2E83"/>
                          </a:solidFill>
                          <a:highlight>
                            <a:srgbClr val="D0CDD9"/>
                          </a:highlight>
                          <a:latin typeface="Open Sans"/>
                          <a:ea typeface="Open Sans"/>
                          <a:cs typeface="Open Sans"/>
                          <a:sym typeface="Open Sans"/>
                        </a:rPr>
                        <a:t>Tue, July 8 –Fri, July 11</a:t>
                      </a:r>
                      <a:endParaRPr b="0" i="0"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241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D0CDD9"/>
                          </a:highlight>
                          <a:latin typeface="Open Sans"/>
                          <a:ea typeface="Open Sans"/>
                          <a:cs typeface="Open Sans"/>
                          <a:sym typeface="Open Sans"/>
                        </a:rPr>
                        <a:t>Day 5-8</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241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D0CDD9"/>
                          </a:highlight>
                          <a:latin typeface="Open Sans"/>
                          <a:ea typeface="Open Sans"/>
                          <a:cs typeface="Open Sans"/>
                          <a:sym typeface="Open Sans"/>
                        </a:rPr>
                        <a:t>-</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241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D0CDD9"/>
                          </a:highlight>
                          <a:latin typeface="Open Sans"/>
                          <a:ea typeface="Open Sans"/>
                          <a:cs typeface="Open Sans"/>
                          <a:sym typeface="Open Sans"/>
                        </a:rPr>
                        <a:t>UCO / SEs / Units</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241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c>
                  <a:txBody>
                    <a:bodyPr/>
                    <a:lstStyle/>
                    <a:p>
                      <a:pPr indent="0" lvl="0" marL="0" marR="0" rtl="0" algn="l">
                        <a:spcBef>
                          <a:spcPts val="0"/>
                        </a:spcBef>
                        <a:spcAft>
                          <a:spcPts val="0"/>
                        </a:spcAft>
                        <a:buClr>
                          <a:srgbClr val="4B2E83"/>
                        </a:buClr>
                        <a:buSzPts val="1400"/>
                        <a:buFont typeface="Open Sans"/>
                        <a:buNone/>
                      </a:pPr>
                      <a:r>
                        <a:rPr b="1" i="0" lang="en-US" sz="1400" u="none" cap="none" strike="noStrike">
                          <a:solidFill>
                            <a:srgbClr val="4B2E83"/>
                          </a:solidFill>
                          <a:highlight>
                            <a:srgbClr val="D0CDD9"/>
                          </a:highlight>
                          <a:latin typeface="Open Sans"/>
                          <a:ea typeface="Open Sans"/>
                          <a:cs typeface="Open Sans"/>
                          <a:sym typeface="Open Sans"/>
                        </a:rPr>
                        <a:t>Business days to review and make any corrections before operational accounting closes.</a:t>
                      </a:r>
                      <a:endParaRPr b="1" i="0"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241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r>
              <a:tr h="419100">
                <a:tc>
                  <a:txBody>
                    <a:bodyPr/>
                    <a:lstStyle/>
                    <a:p>
                      <a:pPr indent="0" lvl="0" marL="0" marR="0" rtl="0" algn="l">
                        <a:spcBef>
                          <a:spcPts val="0"/>
                        </a:spcBef>
                        <a:spcAft>
                          <a:spcPts val="0"/>
                        </a:spcAft>
                        <a:buClr>
                          <a:srgbClr val="4B2E83"/>
                        </a:buClr>
                        <a:buSzPts val="1400"/>
                        <a:buFont typeface="Open Sans"/>
                        <a:buNone/>
                      </a:pPr>
                      <a:r>
                        <a:rPr b="0" i="0" lang="en-US" sz="1400" u="none" cap="none" strike="noStrike">
                          <a:solidFill>
                            <a:srgbClr val="4B2E83"/>
                          </a:solidFill>
                          <a:highlight>
                            <a:srgbClr val="E9E8ED"/>
                          </a:highlight>
                          <a:latin typeface="Open Sans"/>
                          <a:ea typeface="Open Sans"/>
                          <a:cs typeface="Open Sans"/>
                          <a:sym typeface="Open Sans"/>
                        </a:rPr>
                        <a:t>Fri, July 11</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E9E8ED"/>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E9E8ED"/>
                          </a:highlight>
                          <a:latin typeface="Open Sans"/>
                          <a:ea typeface="Open Sans"/>
                          <a:cs typeface="Open Sans"/>
                          <a:sym typeface="Open Sans"/>
                        </a:rPr>
                        <a:t>Day 8</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E9E8ED"/>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E9E8ED"/>
                          </a:highlight>
                          <a:latin typeface="Open Sans"/>
                          <a:ea typeface="Open Sans"/>
                          <a:cs typeface="Open Sans"/>
                          <a:sym typeface="Open Sans"/>
                        </a:rPr>
                        <a:t>5:00pm</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E9E8ED"/>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E9E8ED"/>
                          </a:highlight>
                          <a:latin typeface="Open Sans"/>
                          <a:ea typeface="Open Sans"/>
                          <a:cs typeface="Open Sans"/>
                          <a:sym typeface="Open Sans"/>
                        </a:rPr>
                        <a:t>SEs / Units</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E9E8ED"/>
                    </a:solidFill>
                  </a:tcPr>
                </a:tc>
                <a:tc>
                  <a:txBody>
                    <a:bodyPr/>
                    <a:lstStyle/>
                    <a:p>
                      <a:pPr indent="0" lvl="0" marL="0" marR="0" rtl="0" algn="l">
                        <a:lnSpc>
                          <a:spcPct val="100000"/>
                        </a:lnSpc>
                        <a:spcBef>
                          <a:spcPts val="0"/>
                        </a:spcBef>
                        <a:spcAft>
                          <a:spcPts val="0"/>
                        </a:spcAft>
                        <a:buClr>
                          <a:srgbClr val="4B2E83"/>
                        </a:buClr>
                        <a:buSzPts val="1400"/>
                        <a:buFont typeface="Open Sans"/>
                        <a:buNone/>
                      </a:pPr>
                      <a:r>
                        <a:rPr b="1" i="0" lang="en-US" sz="1400" u="none" cap="none" strike="noStrike">
                          <a:solidFill>
                            <a:srgbClr val="4B2E83"/>
                          </a:solidFill>
                          <a:highlight>
                            <a:srgbClr val="E9E8ED"/>
                          </a:highlight>
                          <a:latin typeface="Open Sans"/>
                          <a:ea typeface="Open Sans"/>
                          <a:cs typeface="Open Sans"/>
                          <a:sym typeface="Open Sans"/>
                        </a:rPr>
                        <a:t>Surveys due to Controller's Office: Accounts Receivable, Unearned Revenue and Inventory</a:t>
                      </a:r>
                      <a:endParaRPr b="1"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E9E8ED"/>
                    </a:solidFill>
                  </a:tcPr>
                </a:tc>
              </a:tr>
              <a:tr h="447675">
                <a:tc>
                  <a:txBody>
                    <a:bodyPr/>
                    <a:lstStyle/>
                    <a:p>
                      <a:pPr indent="0" lvl="0" marL="0" marR="0" rtl="0" algn="l">
                        <a:spcBef>
                          <a:spcPts val="0"/>
                        </a:spcBef>
                        <a:spcAft>
                          <a:spcPts val="0"/>
                        </a:spcAft>
                        <a:buClr>
                          <a:srgbClr val="4B2E83"/>
                        </a:buClr>
                        <a:buSzPts val="1400"/>
                        <a:buFont typeface="Open Sans"/>
                        <a:buNone/>
                      </a:pPr>
                      <a:r>
                        <a:rPr b="0" i="0" lang="en-US" sz="1400" u="none" cap="none" strike="noStrike">
                          <a:solidFill>
                            <a:srgbClr val="4B2E83"/>
                          </a:solidFill>
                          <a:highlight>
                            <a:srgbClr val="D0CDD9"/>
                          </a:highlight>
                          <a:latin typeface="Open Sans"/>
                          <a:ea typeface="Open Sans"/>
                          <a:cs typeface="Open Sans"/>
                          <a:sym typeface="Open Sans"/>
                        </a:rPr>
                        <a:t>Mon, July 14</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D0CDD9"/>
                          </a:highlight>
                          <a:latin typeface="Open Sans"/>
                          <a:ea typeface="Open Sans"/>
                          <a:cs typeface="Open Sans"/>
                          <a:sym typeface="Open Sans"/>
                        </a:rPr>
                        <a:t>Day 9</a:t>
                      </a:r>
                      <a:endParaRPr sz="1400" u="none" cap="none" strike="noStrike">
                        <a:highlight>
                          <a:srgbClr val="E9E8ED"/>
                        </a:highlight>
                        <a:latin typeface="Open Sans"/>
                        <a:ea typeface="Open Sans"/>
                        <a:cs typeface="Open Sans"/>
                        <a:sym typeface="Open Sans"/>
                      </a:endParaRPr>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D0CDD9"/>
                          </a:highlight>
                          <a:latin typeface="Open Sans"/>
                          <a:ea typeface="Open Sans"/>
                          <a:cs typeface="Open Sans"/>
                          <a:sym typeface="Open Sans"/>
                        </a:rPr>
                        <a:t>-</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D0CDD9"/>
                          </a:highlight>
                          <a:latin typeface="Open Sans"/>
                          <a:ea typeface="Open Sans"/>
                          <a:cs typeface="Open Sans"/>
                          <a:sym typeface="Open Sans"/>
                        </a:rPr>
                        <a:t>UCO / SEs / Units</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c>
                  <a:txBody>
                    <a:bodyPr/>
                    <a:lstStyle/>
                    <a:p>
                      <a:pPr indent="0" lvl="0" marL="0" marR="0" rtl="0" algn="l">
                        <a:lnSpc>
                          <a:spcPct val="100000"/>
                        </a:lnSpc>
                        <a:spcBef>
                          <a:spcPts val="0"/>
                        </a:spcBef>
                        <a:spcAft>
                          <a:spcPts val="0"/>
                        </a:spcAft>
                        <a:buClr>
                          <a:srgbClr val="4B2E83"/>
                        </a:buClr>
                        <a:buSzPts val="1400"/>
                        <a:buFont typeface="Open Sans"/>
                        <a:buNone/>
                      </a:pPr>
                      <a:r>
                        <a:rPr b="1" i="0" lang="en-US" sz="1400" u="none" cap="none" strike="noStrike">
                          <a:solidFill>
                            <a:srgbClr val="4B2E83"/>
                          </a:solidFill>
                          <a:highlight>
                            <a:srgbClr val="D0CDD9"/>
                          </a:highlight>
                          <a:latin typeface="Open Sans"/>
                          <a:ea typeface="Open Sans"/>
                          <a:cs typeface="Open Sans"/>
                          <a:sym typeface="Open Sans"/>
                        </a:rPr>
                        <a:t>Courtesy Dean's Day</a:t>
                      </a:r>
                      <a:r>
                        <a:rPr b="0" i="0" lang="en-US" sz="1400" u="none" cap="none" strike="noStrike">
                          <a:solidFill>
                            <a:srgbClr val="4B2E83"/>
                          </a:solidFill>
                          <a:highlight>
                            <a:srgbClr val="D0CDD9"/>
                          </a:highlight>
                          <a:latin typeface="Open Sans"/>
                          <a:ea typeface="Open Sans"/>
                          <a:cs typeface="Open Sans"/>
                          <a:sym typeface="Open Sans"/>
                        </a:rPr>
                        <a:t> – do not post transactions outside of your own Balancing Unit(s). </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r>
              <a:tr h="447675">
                <a:tc>
                  <a:txBody>
                    <a:bodyPr/>
                    <a:lstStyle/>
                    <a:p>
                      <a:pPr indent="0" lvl="0" marL="0" marR="0" rtl="0" algn="l">
                        <a:spcBef>
                          <a:spcPts val="0"/>
                        </a:spcBef>
                        <a:spcAft>
                          <a:spcPts val="0"/>
                        </a:spcAft>
                        <a:buClr>
                          <a:srgbClr val="4B2E83"/>
                        </a:buClr>
                        <a:buSzPts val="1400"/>
                        <a:buFont typeface="Open Sans"/>
                        <a:buNone/>
                      </a:pPr>
                      <a:r>
                        <a:rPr b="0" i="0" lang="en-US" sz="1400" u="none" cap="none" strike="noStrike">
                          <a:solidFill>
                            <a:srgbClr val="4B2E83"/>
                          </a:solidFill>
                          <a:highlight>
                            <a:srgbClr val="E9E8ED"/>
                          </a:highlight>
                          <a:latin typeface="Open Sans"/>
                          <a:ea typeface="Open Sans"/>
                          <a:cs typeface="Open Sans"/>
                          <a:sym typeface="Open Sans"/>
                        </a:rPr>
                        <a:t>Mon, </a:t>
                      </a:r>
                      <a:endParaRPr/>
                    </a:p>
                    <a:p>
                      <a:pPr indent="0" lvl="0" marL="0" marR="0" rtl="0" algn="l">
                        <a:spcBef>
                          <a:spcPts val="0"/>
                        </a:spcBef>
                        <a:spcAft>
                          <a:spcPts val="0"/>
                        </a:spcAft>
                        <a:buClr>
                          <a:srgbClr val="4B2E83"/>
                        </a:buClr>
                        <a:buSzPts val="1400"/>
                        <a:buFont typeface="Open Sans"/>
                        <a:buNone/>
                      </a:pPr>
                      <a:r>
                        <a:rPr b="0" i="0" lang="en-US" sz="1400" u="none" cap="none" strike="noStrike">
                          <a:solidFill>
                            <a:srgbClr val="4B2E83"/>
                          </a:solidFill>
                          <a:highlight>
                            <a:srgbClr val="E9E8ED"/>
                          </a:highlight>
                          <a:latin typeface="Open Sans"/>
                          <a:ea typeface="Open Sans"/>
                          <a:cs typeface="Open Sans"/>
                          <a:sym typeface="Open Sans"/>
                        </a:rPr>
                        <a:t>July 14</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E9E8ED"/>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E9E8ED"/>
                          </a:highlight>
                          <a:latin typeface="Open Sans"/>
                          <a:ea typeface="Open Sans"/>
                          <a:cs typeface="Open Sans"/>
                          <a:sym typeface="Open Sans"/>
                        </a:rPr>
                        <a:t>Day 9</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E9E8ED"/>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E9E8ED"/>
                          </a:highlight>
                          <a:latin typeface="Open Sans"/>
                          <a:ea typeface="Open Sans"/>
                          <a:cs typeface="Open Sans"/>
                          <a:sym typeface="Open Sans"/>
                        </a:rPr>
                        <a:t>5:00pm</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E9E8ED"/>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E9E8ED"/>
                          </a:highlight>
                          <a:latin typeface="Open Sans"/>
                          <a:ea typeface="Open Sans"/>
                          <a:cs typeface="Open Sans"/>
                          <a:sym typeface="Open Sans"/>
                        </a:rPr>
                        <a:t>SEs / Units</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E9E8ED"/>
                    </a:solidFill>
                  </a:tcPr>
                </a:tc>
                <a:tc>
                  <a:txBody>
                    <a:bodyPr/>
                    <a:lstStyle/>
                    <a:p>
                      <a:pPr indent="0" lvl="0" marL="0" marR="0" rtl="0" algn="l">
                        <a:spcBef>
                          <a:spcPts val="0"/>
                        </a:spcBef>
                        <a:spcAft>
                          <a:spcPts val="0"/>
                        </a:spcAft>
                        <a:buClr>
                          <a:srgbClr val="4B2E83"/>
                        </a:buClr>
                        <a:buSzPts val="1400"/>
                        <a:buFont typeface="Open Sans"/>
                        <a:buNone/>
                      </a:pPr>
                      <a:r>
                        <a:rPr b="1" i="0" lang="en-US" sz="1400" u="none" cap="none" strike="noStrike">
                          <a:solidFill>
                            <a:srgbClr val="4B2E83"/>
                          </a:solidFill>
                          <a:highlight>
                            <a:srgbClr val="E9E8ED"/>
                          </a:highlight>
                          <a:latin typeface="Open Sans"/>
                          <a:ea typeface="Open Sans"/>
                          <a:cs typeface="Open Sans"/>
                          <a:sym typeface="Open Sans"/>
                        </a:rPr>
                        <a:t>All PAAs must be approved to be captured in June.</a:t>
                      </a:r>
                      <a:endParaRPr b="1"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E9E8ED"/>
                    </a:solidFill>
                  </a:tcPr>
                </a:tc>
              </a:tr>
              <a:tr h="447675">
                <a:tc>
                  <a:txBody>
                    <a:bodyPr/>
                    <a:lstStyle/>
                    <a:p>
                      <a:pPr indent="0" lvl="0" marL="0" marR="0" rtl="0" algn="l">
                        <a:spcBef>
                          <a:spcPts val="0"/>
                        </a:spcBef>
                        <a:spcAft>
                          <a:spcPts val="0"/>
                        </a:spcAft>
                        <a:buClr>
                          <a:srgbClr val="4B2E83"/>
                        </a:buClr>
                        <a:buSzPts val="1400"/>
                        <a:buFont typeface="Open Sans"/>
                        <a:buNone/>
                      </a:pPr>
                      <a:r>
                        <a:rPr b="0" i="0" lang="en-US" sz="1400" u="none" cap="none" strike="noStrike">
                          <a:solidFill>
                            <a:srgbClr val="4B2E83"/>
                          </a:solidFill>
                          <a:highlight>
                            <a:srgbClr val="D0CDD9"/>
                          </a:highlight>
                          <a:latin typeface="Open Sans"/>
                          <a:ea typeface="Open Sans"/>
                          <a:cs typeface="Open Sans"/>
                          <a:sym typeface="Open Sans"/>
                        </a:rPr>
                        <a:t>Mon, July 14</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D0CDD9"/>
                          </a:highlight>
                          <a:latin typeface="Open Sans"/>
                          <a:ea typeface="Open Sans"/>
                          <a:cs typeface="Open Sans"/>
                          <a:sym typeface="Open Sans"/>
                        </a:rPr>
                        <a:t>Day 9</a:t>
                      </a:r>
                      <a:endParaRPr sz="1400" u="none" cap="none" strike="noStrike">
                        <a:highlight>
                          <a:srgbClr val="E9E8ED"/>
                        </a:highlight>
                        <a:latin typeface="Open Sans"/>
                        <a:ea typeface="Open Sans"/>
                        <a:cs typeface="Open Sans"/>
                        <a:sym typeface="Open Sans"/>
                      </a:endParaRPr>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c>
                  <a:txBody>
                    <a:bodyPr/>
                    <a:lstStyle/>
                    <a:p>
                      <a:pPr indent="0" lvl="0" marL="0" marR="0" rtl="0" algn="l">
                        <a:spcBef>
                          <a:spcPts val="0"/>
                        </a:spcBef>
                        <a:spcAft>
                          <a:spcPts val="0"/>
                        </a:spcAft>
                        <a:buClr>
                          <a:srgbClr val="4B2E83"/>
                        </a:buClr>
                        <a:buSzPts val="1400"/>
                        <a:buFont typeface="Open Sans"/>
                        <a:buNone/>
                      </a:pPr>
                      <a:r>
                        <a:rPr b="0" i="0" lang="en-US" sz="1400" u="none" cap="none" strike="noStrike">
                          <a:solidFill>
                            <a:srgbClr val="4B2E83"/>
                          </a:solidFill>
                          <a:highlight>
                            <a:srgbClr val="D0CDD9"/>
                          </a:highlight>
                          <a:latin typeface="Open Sans"/>
                          <a:ea typeface="Open Sans"/>
                          <a:cs typeface="Open Sans"/>
                          <a:sym typeface="Open Sans"/>
                        </a:rPr>
                        <a:t>5:00pm</a:t>
                      </a:r>
                      <a:endParaRPr b="0" i="0"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D0CDD9"/>
                          </a:highlight>
                          <a:latin typeface="Open Sans"/>
                          <a:ea typeface="Open Sans"/>
                          <a:cs typeface="Open Sans"/>
                          <a:sym typeface="Open Sans"/>
                        </a:rPr>
                        <a:t>UCO / Payroll</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c>
                  <a:txBody>
                    <a:bodyPr/>
                    <a:lstStyle/>
                    <a:p>
                      <a:pPr indent="0" lvl="0" marL="0" marR="0" rtl="0" algn="l">
                        <a:lnSpc>
                          <a:spcPct val="100000"/>
                        </a:lnSpc>
                        <a:spcBef>
                          <a:spcPts val="0"/>
                        </a:spcBef>
                        <a:spcAft>
                          <a:spcPts val="0"/>
                        </a:spcAft>
                        <a:buClr>
                          <a:srgbClr val="4B2E83"/>
                        </a:buClr>
                        <a:buSzPts val="1400"/>
                        <a:buFont typeface="Open Sans"/>
                        <a:buNone/>
                      </a:pPr>
                      <a:r>
                        <a:rPr b="0" i="0" lang="en-US" sz="1400" u="none" cap="none" strike="noStrike">
                          <a:solidFill>
                            <a:srgbClr val="4B2E83"/>
                          </a:solidFill>
                          <a:highlight>
                            <a:srgbClr val="D0CDD9"/>
                          </a:highlight>
                          <a:latin typeface="Open Sans"/>
                          <a:ea typeface="Open Sans"/>
                          <a:cs typeface="Open Sans"/>
                          <a:sym typeface="Open Sans"/>
                        </a:rPr>
                        <a:t>Close Payroll; Fringe expenses post.</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 name="Shape 757"/>
        <p:cNvGrpSpPr/>
        <p:nvPr/>
      </p:nvGrpSpPr>
      <p:grpSpPr>
        <a:xfrm>
          <a:off x="0" y="0"/>
          <a:ext cx="0" cy="0"/>
          <a:chOff x="0" y="0"/>
          <a:chExt cx="0" cy="0"/>
        </a:xfrm>
      </p:grpSpPr>
      <p:sp>
        <p:nvSpPr>
          <p:cNvPr id="758" name="Google Shape;758;p118"/>
          <p:cNvSpPr txBox="1"/>
          <p:nvPr>
            <p:ph type="title"/>
          </p:nvPr>
        </p:nvSpPr>
        <p:spPr>
          <a:xfrm>
            <a:off x="671757" y="371510"/>
            <a:ext cx="8184662" cy="991998"/>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3000"/>
              <a:buFont typeface="Arial"/>
              <a:buNone/>
            </a:pPr>
            <a:r>
              <a:rPr b="1" i="0" lang="en-US" sz="3000" u="none" cap="none" strike="noStrike">
                <a:solidFill>
                  <a:srgbClr val="4B2E83"/>
                </a:solidFill>
                <a:latin typeface="Arial"/>
                <a:ea typeface="Arial"/>
                <a:cs typeface="Arial"/>
                <a:sym typeface="Arial"/>
              </a:rPr>
              <a:t>Year-end Close Timeline (cont.) </a:t>
            </a:r>
            <a:r>
              <a:rPr b="0" i="0" lang="en-US" sz="1600" u="none" cap="none" strike="noStrike">
                <a:solidFill>
                  <a:srgbClr val="4B2E83"/>
                </a:solidFill>
                <a:latin typeface="Arial"/>
                <a:ea typeface="Arial"/>
                <a:cs typeface="Arial"/>
                <a:sym typeface="Arial"/>
              </a:rPr>
              <a:t>(4 of 5)</a:t>
            </a:r>
            <a:endParaRPr b="0" i="0" sz="3000" u="none" cap="none" strike="noStrike">
              <a:solidFill>
                <a:srgbClr val="4B2E83"/>
              </a:solidFill>
              <a:latin typeface="Encode Sans Black"/>
              <a:ea typeface="Encode Sans Black"/>
              <a:cs typeface="Encode Sans Black"/>
              <a:sym typeface="Encode Sans Black"/>
            </a:endParaRPr>
          </a:p>
        </p:txBody>
      </p:sp>
      <p:sp>
        <p:nvSpPr>
          <p:cNvPr id="759" name="Google Shape;759;p118"/>
          <p:cNvSpPr txBox="1"/>
          <p:nvPr/>
        </p:nvSpPr>
        <p:spPr>
          <a:xfrm>
            <a:off x="671758" y="6301355"/>
            <a:ext cx="7229368" cy="330868"/>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US" sz="1200" u="none" cap="none" strike="noStrike">
                <a:solidFill>
                  <a:srgbClr val="4B2E83"/>
                </a:solidFill>
                <a:latin typeface="Arial"/>
                <a:ea typeface="Arial"/>
                <a:cs typeface="Arial"/>
                <a:sym typeface="Arial"/>
              </a:rPr>
              <a:t>MRAM – Erick Winger – Controller’s Office: Finance, Planning &amp; Budgeting</a:t>
            </a:r>
            <a:endParaRPr/>
          </a:p>
        </p:txBody>
      </p:sp>
      <p:graphicFrame>
        <p:nvGraphicFramePr>
          <p:cNvPr id="760" name="Google Shape;760;p118"/>
          <p:cNvGraphicFramePr/>
          <p:nvPr/>
        </p:nvGraphicFramePr>
        <p:xfrm>
          <a:off x="409575" y="1715854"/>
          <a:ext cx="3000000" cy="3000000"/>
        </p:xfrm>
        <a:graphic>
          <a:graphicData uri="http://schemas.openxmlformats.org/drawingml/2006/table">
            <a:tbl>
              <a:tblPr bandRow="1" firstRow="1">
                <a:noFill/>
                <a:tableStyleId>{D045C805-2652-4CCD-9674-185211EF64CF}</a:tableStyleId>
              </a:tblPr>
              <a:tblGrid>
                <a:gridCol w="991525"/>
                <a:gridCol w="1060375"/>
                <a:gridCol w="1156775"/>
                <a:gridCol w="1184325"/>
                <a:gridCol w="3931875"/>
              </a:tblGrid>
              <a:tr h="552450">
                <a:tc>
                  <a:txBody>
                    <a:bodyPr/>
                    <a:lstStyle/>
                    <a:p>
                      <a:pPr indent="0" lvl="0" marL="0" marR="0" rtl="0" algn="l">
                        <a:spcBef>
                          <a:spcPts val="0"/>
                        </a:spcBef>
                        <a:spcAft>
                          <a:spcPts val="0"/>
                        </a:spcAft>
                        <a:buNone/>
                      </a:pPr>
                      <a:r>
                        <a:rPr b="1" lang="en-US" sz="1400" u="none" cap="none" strike="noStrike">
                          <a:solidFill>
                            <a:srgbClr val="E8D3A2"/>
                          </a:solidFill>
                          <a:highlight>
                            <a:srgbClr val="4B2E83"/>
                          </a:highlight>
                          <a:latin typeface="Open Sans"/>
                          <a:ea typeface="Open Sans"/>
                          <a:cs typeface="Open Sans"/>
                          <a:sym typeface="Open Sans"/>
                        </a:rPr>
                        <a:t>Day of Close</a:t>
                      </a:r>
                      <a:endParaRPr sz="1800" u="none" cap="none" strike="noStrike">
                        <a:solidFill>
                          <a:srgbClr val="4B2E83"/>
                        </a:solidFill>
                        <a:highlight>
                          <a:srgbClr val="4B2E83"/>
                        </a:highlight>
                        <a:latin typeface="Open Sans"/>
                        <a:ea typeface="Open Sans"/>
                        <a:cs typeface="Open Sans"/>
                        <a:sym typeface="Open Sans"/>
                      </a:endParaRPr>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24125">
                      <a:solidFill>
                        <a:srgbClr val="E8D3A2"/>
                      </a:solidFill>
                      <a:prstDash val="solid"/>
                      <a:round/>
                      <a:headEnd len="sm" w="sm" type="none"/>
                      <a:tailEnd len="sm" w="sm" type="none"/>
                    </a:lnB>
                    <a:solidFill>
                      <a:srgbClr val="4B2E83"/>
                    </a:solidFill>
                  </a:tcPr>
                </a:tc>
                <a:tc>
                  <a:txBody>
                    <a:bodyPr/>
                    <a:lstStyle/>
                    <a:p>
                      <a:pPr indent="0" lvl="0" marL="0" marR="0" rtl="0" algn="l">
                        <a:spcBef>
                          <a:spcPts val="0"/>
                        </a:spcBef>
                        <a:spcAft>
                          <a:spcPts val="0"/>
                        </a:spcAft>
                        <a:buNone/>
                      </a:pPr>
                      <a:r>
                        <a:rPr b="1" lang="en-US" sz="1400" u="none" cap="none" strike="noStrike">
                          <a:solidFill>
                            <a:srgbClr val="E8D3A2"/>
                          </a:solidFill>
                          <a:highlight>
                            <a:srgbClr val="4B2E83"/>
                          </a:highlight>
                          <a:latin typeface="Open Sans"/>
                          <a:ea typeface="Open Sans"/>
                          <a:cs typeface="Open Sans"/>
                          <a:sym typeface="Open Sans"/>
                        </a:rPr>
                        <a:t>Calendar Day</a:t>
                      </a:r>
                      <a:endParaRPr sz="1800" u="none" cap="none" strike="noStrike">
                        <a:solidFill>
                          <a:srgbClr val="4B2E83"/>
                        </a:solidFill>
                        <a:highlight>
                          <a:srgbClr val="4B2E83"/>
                        </a:highlight>
                        <a:latin typeface="Open Sans"/>
                        <a:ea typeface="Open Sans"/>
                        <a:cs typeface="Open Sans"/>
                        <a:sym typeface="Open Sans"/>
                      </a:endParaRPr>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24125">
                      <a:solidFill>
                        <a:srgbClr val="E8D3A2"/>
                      </a:solidFill>
                      <a:prstDash val="solid"/>
                      <a:round/>
                      <a:headEnd len="sm" w="sm" type="none"/>
                      <a:tailEnd len="sm" w="sm" type="none"/>
                    </a:lnB>
                    <a:solidFill>
                      <a:srgbClr val="4B2E83"/>
                    </a:solidFill>
                  </a:tcPr>
                </a:tc>
                <a:tc>
                  <a:txBody>
                    <a:bodyPr/>
                    <a:lstStyle/>
                    <a:p>
                      <a:pPr indent="0" lvl="0" marL="0" marR="0" rtl="0" algn="l">
                        <a:spcBef>
                          <a:spcPts val="0"/>
                        </a:spcBef>
                        <a:spcAft>
                          <a:spcPts val="0"/>
                        </a:spcAft>
                        <a:buNone/>
                      </a:pPr>
                      <a:r>
                        <a:rPr b="1" lang="en-US" sz="1400" u="none" cap="none" strike="noStrike">
                          <a:solidFill>
                            <a:srgbClr val="E8D3A2"/>
                          </a:solidFill>
                          <a:highlight>
                            <a:srgbClr val="4B2E83"/>
                          </a:highlight>
                          <a:latin typeface="Open Sans"/>
                          <a:ea typeface="Open Sans"/>
                          <a:cs typeface="Open Sans"/>
                          <a:sym typeface="Open Sans"/>
                        </a:rPr>
                        <a:t>Deadline</a:t>
                      </a:r>
                      <a:endParaRPr sz="1800" u="none" cap="none" strike="noStrike">
                        <a:solidFill>
                          <a:srgbClr val="4B2E83"/>
                        </a:solidFill>
                        <a:highlight>
                          <a:srgbClr val="4B2E83"/>
                        </a:highlight>
                        <a:latin typeface="Open Sans"/>
                        <a:ea typeface="Open Sans"/>
                        <a:cs typeface="Open Sans"/>
                        <a:sym typeface="Open Sans"/>
                      </a:endParaRPr>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24125">
                      <a:solidFill>
                        <a:srgbClr val="E8D3A2"/>
                      </a:solidFill>
                      <a:prstDash val="solid"/>
                      <a:round/>
                      <a:headEnd len="sm" w="sm" type="none"/>
                      <a:tailEnd len="sm" w="sm" type="none"/>
                    </a:lnB>
                    <a:solidFill>
                      <a:srgbClr val="4B2E83"/>
                    </a:solidFill>
                  </a:tcPr>
                </a:tc>
                <a:tc>
                  <a:txBody>
                    <a:bodyPr/>
                    <a:lstStyle/>
                    <a:p>
                      <a:pPr indent="0" lvl="0" marL="0" marR="0" rtl="0" algn="l">
                        <a:spcBef>
                          <a:spcPts val="0"/>
                        </a:spcBef>
                        <a:spcAft>
                          <a:spcPts val="0"/>
                        </a:spcAft>
                        <a:buClr>
                          <a:srgbClr val="E8D3A2"/>
                        </a:buClr>
                        <a:buSzPts val="1400"/>
                        <a:buFont typeface="Open Sans"/>
                        <a:buNone/>
                      </a:pPr>
                      <a:r>
                        <a:rPr b="1" lang="en-US" sz="1400" u="none" cap="none" strike="noStrike">
                          <a:solidFill>
                            <a:srgbClr val="E8D3A2"/>
                          </a:solidFill>
                          <a:highlight>
                            <a:srgbClr val="4B2E83"/>
                          </a:highlight>
                          <a:latin typeface="Open Sans"/>
                          <a:ea typeface="Open Sans"/>
                          <a:cs typeface="Open Sans"/>
                          <a:sym typeface="Open Sans"/>
                        </a:rPr>
                        <a:t>Action By</a:t>
                      </a:r>
                      <a:endParaRPr/>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24125">
                      <a:solidFill>
                        <a:srgbClr val="E8D3A2"/>
                      </a:solidFill>
                      <a:prstDash val="solid"/>
                      <a:round/>
                      <a:headEnd len="sm" w="sm" type="none"/>
                      <a:tailEnd len="sm" w="sm" type="none"/>
                    </a:lnB>
                    <a:solidFill>
                      <a:srgbClr val="4B2E83"/>
                    </a:solidFill>
                  </a:tcPr>
                </a:tc>
                <a:tc>
                  <a:txBody>
                    <a:bodyPr/>
                    <a:lstStyle/>
                    <a:p>
                      <a:pPr indent="0" lvl="0" marL="0" marR="0" rtl="0" algn="l">
                        <a:spcBef>
                          <a:spcPts val="0"/>
                        </a:spcBef>
                        <a:spcAft>
                          <a:spcPts val="0"/>
                        </a:spcAft>
                        <a:buNone/>
                      </a:pPr>
                      <a:r>
                        <a:rPr b="1" lang="en-US" sz="1400" u="none" cap="none" strike="noStrike">
                          <a:solidFill>
                            <a:srgbClr val="E8D3A2"/>
                          </a:solidFill>
                          <a:highlight>
                            <a:srgbClr val="4B2E83"/>
                          </a:highlight>
                          <a:latin typeface="Open Sans"/>
                          <a:ea typeface="Open Sans"/>
                          <a:cs typeface="Open Sans"/>
                          <a:sym typeface="Open Sans"/>
                        </a:rPr>
                        <a:t>Key Functions and types of transactions that occur each day</a:t>
                      </a:r>
                      <a:endParaRPr sz="1800" u="none" cap="none" strike="noStrike">
                        <a:solidFill>
                          <a:srgbClr val="4B2E83"/>
                        </a:solidFill>
                        <a:highlight>
                          <a:srgbClr val="4B2E83"/>
                        </a:highlight>
                        <a:latin typeface="Open Sans"/>
                        <a:ea typeface="Open Sans"/>
                        <a:cs typeface="Open Sans"/>
                        <a:sym typeface="Open Sans"/>
                      </a:endParaRPr>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24125">
                      <a:solidFill>
                        <a:srgbClr val="E8D3A2"/>
                      </a:solidFill>
                      <a:prstDash val="solid"/>
                      <a:round/>
                      <a:headEnd len="sm" w="sm" type="none"/>
                      <a:tailEnd len="sm" w="sm" type="none"/>
                    </a:lnB>
                    <a:solidFill>
                      <a:srgbClr val="4B2E83"/>
                    </a:solidFill>
                  </a:tcPr>
                </a:tc>
              </a:tr>
              <a:tr h="447675">
                <a:tc>
                  <a:txBody>
                    <a:bodyPr/>
                    <a:lstStyle/>
                    <a:p>
                      <a:pPr indent="0" lvl="0" marL="0" marR="0" rtl="0" algn="l">
                        <a:spcBef>
                          <a:spcPts val="0"/>
                        </a:spcBef>
                        <a:spcAft>
                          <a:spcPts val="0"/>
                        </a:spcAft>
                        <a:buClr>
                          <a:srgbClr val="4B2E83"/>
                        </a:buClr>
                        <a:buSzPts val="1400"/>
                        <a:buFont typeface="Open Sans"/>
                        <a:buNone/>
                      </a:pPr>
                      <a:r>
                        <a:rPr b="0" i="0" lang="en-US" sz="1400" u="none" cap="none" strike="noStrike">
                          <a:solidFill>
                            <a:srgbClr val="4B2E83"/>
                          </a:solidFill>
                          <a:highlight>
                            <a:srgbClr val="E9E8ED"/>
                          </a:highlight>
                          <a:latin typeface="Open Sans"/>
                          <a:ea typeface="Open Sans"/>
                          <a:cs typeface="Open Sans"/>
                          <a:sym typeface="Open Sans"/>
                        </a:rPr>
                        <a:t>Tue, July 15</a:t>
                      </a:r>
                      <a:endParaRPr b="0" i="0" sz="1800" u="none" cap="none" strike="noStrike">
                        <a:highlight>
                          <a:srgbClr val="E9E8ED"/>
                        </a:highlight>
                      </a:endParaRPr>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241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E9E8ED"/>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E9E8ED"/>
                          </a:highlight>
                          <a:latin typeface="Open Sans"/>
                          <a:ea typeface="Open Sans"/>
                          <a:cs typeface="Open Sans"/>
                          <a:sym typeface="Open Sans"/>
                        </a:rPr>
                        <a:t>Day 10</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241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E9E8ED"/>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E9E8ED"/>
                          </a:highlight>
                          <a:latin typeface="Open Sans"/>
                          <a:ea typeface="Open Sans"/>
                          <a:cs typeface="Open Sans"/>
                          <a:sym typeface="Open Sans"/>
                        </a:rPr>
                        <a:t>12:00pm</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241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E9E8ED"/>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E9E8ED"/>
                          </a:highlight>
                          <a:latin typeface="Open Sans"/>
                          <a:ea typeface="Open Sans"/>
                          <a:cs typeface="Open Sans"/>
                          <a:sym typeface="Open Sans"/>
                        </a:rPr>
                        <a:t>UCO</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241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E9E8ED"/>
                    </a:solidFill>
                  </a:tcPr>
                </a:tc>
                <a:tc>
                  <a:txBody>
                    <a:bodyPr/>
                    <a:lstStyle/>
                    <a:p>
                      <a:pPr indent="0" lvl="0" marL="0" marR="0" rtl="0" algn="l">
                        <a:spcBef>
                          <a:spcPts val="0"/>
                        </a:spcBef>
                        <a:spcAft>
                          <a:spcPts val="0"/>
                        </a:spcAft>
                        <a:buClr>
                          <a:srgbClr val="4B2E83"/>
                        </a:buClr>
                        <a:buSzPts val="1400"/>
                        <a:buFont typeface="Open Sans"/>
                        <a:buNone/>
                      </a:pPr>
                      <a:r>
                        <a:rPr b="0" i="0" lang="en-US" sz="1400" u="none" cap="none" strike="noStrike">
                          <a:solidFill>
                            <a:srgbClr val="4B2E83"/>
                          </a:solidFill>
                          <a:highlight>
                            <a:srgbClr val="E9E8ED"/>
                          </a:highlight>
                          <a:latin typeface="Open Sans"/>
                          <a:ea typeface="Open Sans"/>
                          <a:cs typeface="Open Sans"/>
                          <a:sym typeface="Open Sans"/>
                        </a:rPr>
                        <a:t>Funding Source - final task run for period</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241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E9E8ED"/>
                    </a:solidFill>
                  </a:tcPr>
                </a:tc>
              </a:tr>
              <a:tr h="419100">
                <a:tc>
                  <a:txBody>
                    <a:bodyPr/>
                    <a:lstStyle/>
                    <a:p>
                      <a:pPr indent="0" lvl="0" marL="0" marR="0" rtl="0" algn="l">
                        <a:spcBef>
                          <a:spcPts val="0"/>
                        </a:spcBef>
                        <a:spcAft>
                          <a:spcPts val="0"/>
                        </a:spcAft>
                        <a:buClr>
                          <a:srgbClr val="4B2E83"/>
                        </a:buClr>
                        <a:buSzPts val="1400"/>
                        <a:buFont typeface="Open Sans"/>
                        <a:buNone/>
                      </a:pPr>
                      <a:r>
                        <a:rPr b="0" i="0" lang="en-US" sz="1400" u="none" cap="none" strike="noStrike">
                          <a:solidFill>
                            <a:srgbClr val="4B2E83"/>
                          </a:solidFill>
                          <a:highlight>
                            <a:srgbClr val="D0CDD9"/>
                          </a:highlight>
                          <a:latin typeface="Open Sans"/>
                          <a:ea typeface="Open Sans"/>
                          <a:cs typeface="Open Sans"/>
                          <a:sym typeface="Open Sans"/>
                        </a:rPr>
                        <a:t>Tue, July 15</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c>
                  <a:txBody>
                    <a:bodyPr/>
                    <a:lstStyle/>
                    <a:p>
                      <a:pPr indent="0" lvl="0" marL="0" marR="0" rtl="0" algn="l">
                        <a:spcBef>
                          <a:spcPts val="0"/>
                        </a:spcBef>
                        <a:spcAft>
                          <a:spcPts val="0"/>
                        </a:spcAft>
                        <a:buClr>
                          <a:srgbClr val="4B2E83"/>
                        </a:buClr>
                        <a:buSzPts val="1400"/>
                        <a:buFont typeface="Open Sans"/>
                        <a:buNone/>
                      </a:pPr>
                      <a:r>
                        <a:rPr b="0" i="0" lang="en-US" sz="1400" u="none" cap="none" strike="noStrike">
                          <a:solidFill>
                            <a:srgbClr val="4B2E83"/>
                          </a:solidFill>
                          <a:highlight>
                            <a:srgbClr val="D0CDD9"/>
                          </a:highlight>
                          <a:latin typeface="Open Sans"/>
                          <a:ea typeface="Open Sans"/>
                          <a:cs typeface="Open Sans"/>
                          <a:sym typeface="Open Sans"/>
                        </a:rPr>
                        <a:t>Day 10</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D0CDD9"/>
                          </a:highlight>
                          <a:latin typeface="Open Sans"/>
                          <a:ea typeface="Open Sans"/>
                          <a:cs typeface="Open Sans"/>
                          <a:sym typeface="Open Sans"/>
                        </a:rPr>
                        <a:t>2:00pm</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D0CDD9"/>
                          </a:highlight>
                          <a:latin typeface="Open Sans"/>
                          <a:ea typeface="Open Sans"/>
                          <a:cs typeface="Open Sans"/>
                          <a:sym typeface="Open Sans"/>
                        </a:rPr>
                        <a:t>SEs / Units</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c>
                  <a:txBody>
                    <a:bodyPr/>
                    <a:lstStyle/>
                    <a:p>
                      <a:pPr indent="0" lvl="0" marL="0" marR="0" rtl="0" algn="l">
                        <a:lnSpc>
                          <a:spcPct val="100000"/>
                        </a:lnSpc>
                        <a:spcBef>
                          <a:spcPts val="0"/>
                        </a:spcBef>
                        <a:spcAft>
                          <a:spcPts val="0"/>
                        </a:spcAft>
                        <a:buClr>
                          <a:srgbClr val="4B2E83"/>
                        </a:buClr>
                        <a:buSzPts val="1400"/>
                        <a:buFont typeface="Open Sans"/>
                        <a:buNone/>
                      </a:pPr>
                      <a:r>
                        <a:rPr b="1" i="0" lang="en-US" sz="1400" u="none" cap="none" strike="noStrike">
                          <a:solidFill>
                            <a:srgbClr val="4B2E83"/>
                          </a:solidFill>
                          <a:highlight>
                            <a:srgbClr val="D0CDD9"/>
                          </a:highlight>
                          <a:latin typeface="Open Sans"/>
                          <a:ea typeface="Open Sans"/>
                          <a:cs typeface="Open Sans"/>
                          <a:sym typeface="Open Sans"/>
                        </a:rPr>
                        <a:t>Last day to run financial allocations</a:t>
                      </a:r>
                      <a:endParaRPr b="1"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r>
              <a:tr h="447675">
                <a:tc>
                  <a:txBody>
                    <a:bodyPr/>
                    <a:lstStyle/>
                    <a:p>
                      <a:pPr indent="0" lvl="0" marL="0" marR="0" rtl="0" algn="l">
                        <a:spcBef>
                          <a:spcPts val="0"/>
                        </a:spcBef>
                        <a:spcAft>
                          <a:spcPts val="0"/>
                        </a:spcAft>
                        <a:buClr>
                          <a:srgbClr val="4B2E83"/>
                        </a:buClr>
                        <a:buSzPts val="1400"/>
                        <a:buFont typeface="Open Sans"/>
                        <a:buNone/>
                      </a:pPr>
                      <a:r>
                        <a:rPr b="0" i="0" lang="en-US" sz="1400" u="none" cap="none" strike="noStrike">
                          <a:solidFill>
                            <a:srgbClr val="4B2E83"/>
                          </a:solidFill>
                          <a:highlight>
                            <a:srgbClr val="E9E8ED"/>
                          </a:highlight>
                          <a:latin typeface="Open Sans"/>
                          <a:ea typeface="Open Sans"/>
                          <a:cs typeface="Open Sans"/>
                          <a:sym typeface="Open Sans"/>
                        </a:rPr>
                        <a:t>Tue, July 15</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E9E8ED"/>
                    </a:solidFill>
                  </a:tcPr>
                </a:tc>
                <a:tc>
                  <a:txBody>
                    <a:bodyPr/>
                    <a:lstStyle/>
                    <a:p>
                      <a:pPr indent="0" lvl="0" marL="0" marR="0" rtl="0" algn="l">
                        <a:spcBef>
                          <a:spcPts val="0"/>
                        </a:spcBef>
                        <a:spcAft>
                          <a:spcPts val="0"/>
                        </a:spcAft>
                        <a:buClr>
                          <a:srgbClr val="4B2E83"/>
                        </a:buClr>
                        <a:buSzPts val="1400"/>
                        <a:buFont typeface="Open Sans"/>
                        <a:buNone/>
                      </a:pPr>
                      <a:r>
                        <a:rPr b="0" i="0" lang="en-US" sz="1400" u="none" cap="none" strike="noStrike">
                          <a:solidFill>
                            <a:srgbClr val="4B2E83"/>
                          </a:solidFill>
                          <a:highlight>
                            <a:srgbClr val="E9E8ED"/>
                          </a:highlight>
                          <a:latin typeface="Open Sans"/>
                          <a:ea typeface="Open Sans"/>
                          <a:cs typeface="Open Sans"/>
                          <a:sym typeface="Open Sans"/>
                        </a:rPr>
                        <a:t>Day 10</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E9E8ED"/>
                    </a:solidFill>
                  </a:tcPr>
                </a:tc>
                <a:tc>
                  <a:txBody>
                    <a:bodyPr/>
                    <a:lstStyle/>
                    <a:p>
                      <a:pPr indent="0" lvl="0" marL="0" marR="0" rtl="0" algn="l">
                        <a:spcBef>
                          <a:spcPts val="0"/>
                        </a:spcBef>
                        <a:spcAft>
                          <a:spcPts val="0"/>
                        </a:spcAft>
                        <a:buClr>
                          <a:srgbClr val="4B2E83"/>
                        </a:buClr>
                        <a:buSzPts val="1400"/>
                        <a:buFont typeface="Open Sans"/>
                        <a:buNone/>
                      </a:pPr>
                      <a:r>
                        <a:rPr b="0" i="0" lang="en-US" sz="1400" u="none" cap="none" strike="noStrike">
                          <a:solidFill>
                            <a:srgbClr val="4B2E83"/>
                          </a:solidFill>
                          <a:highlight>
                            <a:srgbClr val="E9E8ED"/>
                          </a:highlight>
                          <a:latin typeface="Open Sans"/>
                          <a:ea typeface="Open Sans"/>
                          <a:cs typeface="Open Sans"/>
                          <a:sym typeface="Open Sans"/>
                        </a:rPr>
                        <a:t>2:00pm</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E9E8ED"/>
                    </a:solidFill>
                  </a:tcPr>
                </a:tc>
                <a:tc>
                  <a:txBody>
                    <a:bodyPr/>
                    <a:lstStyle/>
                    <a:p>
                      <a:pPr indent="0" lvl="0" marL="0" marR="0" rtl="0" algn="l">
                        <a:spcBef>
                          <a:spcPts val="0"/>
                        </a:spcBef>
                        <a:spcAft>
                          <a:spcPts val="0"/>
                        </a:spcAft>
                        <a:buClr>
                          <a:srgbClr val="4B2E83"/>
                        </a:buClr>
                        <a:buSzPts val="1400"/>
                        <a:buFont typeface="Open Sans"/>
                        <a:buNone/>
                      </a:pPr>
                      <a:r>
                        <a:rPr b="0" i="0" lang="en-US" sz="1400" u="none" cap="none" strike="noStrike">
                          <a:solidFill>
                            <a:srgbClr val="4B2E83"/>
                          </a:solidFill>
                          <a:highlight>
                            <a:srgbClr val="E9E8ED"/>
                          </a:highlight>
                          <a:latin typeface="Open Sans"/>
                          <a:ea typeface="Open Sans"/>
                          <a:cs typeface="Open Sans"/>
                          <a:sym typeface="Open Sans"/>
                        </a:rPr>
                        <a:t>SEs / Units</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E9E8ED"/>
                    </a:solidFill>
                  </a:tcPr>
                </a:tc>
                <a:tc>
                  <a:txBody>
                    <a:bodyPr/>
                    <a:lstStyle/>
                    <a:p>
                      <a:pPr indent="0" lvl="0" marL="0" marR="0" rtl="0" algn="l">
                        <a:spcBef>
                          <a:spcPts val="0"/>
                        </a:spcBef>
                        <a:spcAft>
                          <a:spcPts val="0"/>
                        </a:spcAft>
                        <a:buClr>
                          <a:srgbClr val="4B2E83"/>
                        </a:buClr>
                        <a:buSzPts val="1400"/>
                        <a:buFont typeface="Open Sans"/>
                        <a:buNone/>
                      </a:pPr>
                      <a:r>
                        <a:rPr b="1" i="0" lang="en-US" sz="1400" u="none" cap="none" strike="noStrike">
                          <a:solidFill>
                            <a:srgbClr val="4B2E83"/>
                          </a:solidFill>
                          <a:highlight>
                            <a:srgbClr val="E9E8ED"/>
                          </a:highlight>
                          <a:latin typeface="Open Sans"/>
                          <a:ea typeface="Open Sans"/>
                          <a:cs typeface="Open Sans"/>
                          <a:sym typeface="Open Sans"/>
                        </a:rPr>
                        <a:t>In-progress journals must be approved or cancelled </a:t>
                      </a:r>
                      <a:endParaRPr b="1"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E9E8ED"/>
                    </a:solidFill>
                  </a:tcPr>
                </a:tc>
              </a:tr>
              <a:tr h="447675">
                <a:tc>
                  <a:txBody>
                    <a:bodyPr/>
                    <a:lstStyle/>
                    <a:p>
                      <a:pPr indent="0" lvl="0" marL="0" marR="0" rtl="0" algn="l">
                        <a:spcBef>
                          <a:spcPts val="0"/>
                        </a:spcBef>
                        <a:spcAft>
                          <a:spcPts val="0"/>
                        </a:spcAft>
                        <a:buClr>
                          <a:srgbClr val="4B2E83"/>
                        </a:buClr>
                        <a:buSzPts val="1400"/>
                        <a:buFont typeface="Open Sans"/>
                        <a:buNone/>
                      </a:pPr>
                      <a:r>
                        <a:rPr b="0" i="0" lang="en-US" sz="1400" u="none" cap="none" strike="noStrike">
                          <a:solidFill>
                            <a:srgbClr val="4B2E83"/>
                          </a:solidFill>
                          <a:highlight>
                            <a:srgbClr val="D0CDD9"/>
                          </a:highlight>
                          <a:latin typeface="Open Sans"/>
                          <a:ea typeface="Open Sans"/>
                          <a:cs typeface="Open Sans"/>
                          <a:sym typeface="Open Sans"/>
                        </a:rPr>
                        <a:t>Tue, July 15</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c>
                  <a:txBody>
                    <a:bodyPr/>
                    <a:lstStyle/>
                    <a:p>
                      <a:pPr indent="0" lvl="0" marL="0" marR="0" rtl="0" algn="l">
                        <a:spcBef>
                          <a:spcPts val="0"/>
                        </a:spcBef>
                        <a:spcAft>
                          <a:spcPts val="0"/>
                        </a:spcAft>
                        <a:buClr>
                          <a:srgbClr val="4B2E83"/>
                        </a:buClr>
                        <a:buSzPts val="1400"/>
                        <a:buFont typeface="Open Sans"/>
                        <a:buNone/>
                      </a:pPr>
                      <a:r>
                        <a:rPr b="0" i="0" lang="en-US" sz="1400" u="none" cap="none" strike="noStrike">
                          <a:solidFill>
                            <a:srgbClr val="4B2E83"/>
                          </a:solidFill>
                          <a:highlight>
                            <a:srgbClr val="D0CDD9"/>
                          </a:highlight>
                          <a:latin typeface="Open Sans"/>
                          <a:ea typeface="Open Sans"/>
                          <a:cs typeface="Open Sans"/>
                          <a:sym typeface="Open Sans"/>
                        </a:rPr>
                        <a:t>Day 10</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c>
                  <a:txBody>
                    <a:bodyPr/>
                    <a:lstStyle/>
                    <a:p>
                      <a:pPr indent="0" lvl="0" marL="0" marR="0" rtl="0" algn="l">
                        <a:spcBef>
                          <a:spcPts val="0"/>
                        </a:spcBef>
                        <a:spcAft>
                          <a:spcPts val="0"/>
                        </a:spcAft>
                        <a:buClr>
                          <a:srgbClr val="4B2E83"/>
                        </a:buClr>
                        <a:buSzPts val="1400"/>
                        <a:buFont typeface="Open Sans"/>
                        <a:buNone/>
                      </a:pPr>
                      <a:r>
                        <a:rPr b="0" i="0" lang="en-US" sz="1400" u="none" cap="none" strike="noStrike">
                          <a:solidFill>
                            <a:srgbClr val="4B2E83"/>
                          </a:solidFill>
                          <a:highlight>
                            <a:srgbClr val="D0CDD9"/>
                          </a:highlight>
                          <a:latin typeface="Open Sans"/>
                          <a:ea typeface="Open Sans"/>
                          <a:cs typeface="Open Sans"/>
                          <a:sym typeface="Open Sans"/>
                        </a:rPr>
                        <a:t>5:00pm</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c>
                  <a:txBody>
                    <a:bodyPr/>
                    <a:lstStyle/>
                    <a:p>
                      <a:pPr indent="0" lvl="0" marL="0" marR="0" rtl="0" algn="l">
                        <a:spcBef>
                          <a:spcPts val="0"/>
                        </a:spcBef>
                        <a:spcAft>
                          <a:spcPts val="0"/>
                        </a:spcAft>
                        <a:buClr>
                          <a:srgbClr val="4B2E83"/>
                        </a:buClr>
                        <a:buSzPts val="1400"/>
                        <a:buFont typeface="Open Sans"/>
                        <a:buNone/>
                      </a:pPr>
                      <a:r>
                        <a:rPr b="0" i="0" lang="en-US" sz="1400" u="none" cap="none" strike="noStrike">
                          <a:solidFill>
                            <a:srgbClr val="4B2E83"/>
                          </a:solidFill>
                          <a:highlight>
                            <a:srgbClr val="D0CDD9"/>
                          </a:highlight>
                          <a:latin typeface="Open Sans"/>
                          <a:ea typeface="Open Sans"/>
                          <a:cs typeface="Open Sans"/>
                          <a:sym typeface="Open Sans"/>
                        </a:rPr>
                        <a:t>UCO</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c>
                  <a:txBody>
                    <a:bodyPr/>
                    <a:lstStyle/>
                    <a:p>
                      <a:pPr indent="0" lvl="0" marL="0" marR="0" rtl="0" algn="l">
                        <a:spcBef>
                          <a:spcPts val="0"/>
                        </a:spcBef>
                        <a:spcAft>
                          <a:spcPts val="0"/>
                        </a:spcAft>
                        <a:buClr>
                          <a:srgbClr val="4B2E83"/>
                        </a:buClr>
                        <a:buSzPts val="1400"/>
                        <a:buFont typeface="Open Sans"/>
                        <a:buNone/>
                      </a:pPr>
                      <a:r>
                        <a:rPr b="0" i="0" lang="en-US" sz="1400" u="none" cap="none" strike="noStrike">
                          <a:solidFill>
                            <a:srgbClr val="4B2E83"/>
                          </a:solidFill>
                          <a:highlight>
                            <a:srgbClr val="D0CDD9"/>
                          </a:highlight>
                          <a:latin typeface="Open Sans"/>
                          <a:ea typeface="Open Sans"/>
                          <a:cs typeface="Open Sans"/>
                          <a:sym typeface="Open Sans"/>
                        </a:rPr>
                        <a:t>Close Journals (except for Controller's Office)</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r>
              <a:tr h="447675">
                <a:tc>
                  <a:txBody>
                    <a:bodyPr/>
                    <a:lstStyle/>
                    <a:p>
                      <a:pPr indent="0" lvl="0" marL="0" marR="0" rtl="0" algn="l">
                        <a:spcBef>
                          <a:spcPts val="0"/>
                        </a:spcBef>
                        <a:spcAft>
                          <a:spcPts val="0"/>
                        </a:spcAft>
                        <a:buClr>
                          <a:srgbClr val="4B2E83"/>
                        </a:buClr>
                        <a:buSzPts val="1400"/>
                        <a:buFont typeface="Open Sans"/>
                        <a:buNone/>
                      </a:pPr>
                      <a:r>
                        <a:rPr b="1" i="0" lang="en-US" sz="1400" u="none" cap="none" strike="noStrike">
                          <a:solidFill>
                            <a:srgbClr val="4B2E83"/>
                          </a:solidFill>
                          <a:highlight>
                            <a:srgbClr val="E9E8ED"/>
                          </a:highlight>
                          <a:latin typeface="Open Sans"/>
                          <a:ea typeface="Open Sans"/>
                          <a:cs typeface="Open Sans"/>
                          <a:sym typeface="Open Sans"/>
                        </a:rPr>
                        <a:t>Tue, July 15</a:t>
                      </a:r>
                      <a:endParaRPr b="1"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E9E8ED"/>
                    </a:solidFill>
                  </a:tcPr>
                </a:tc>
                <a:tc>
                  <a:txBody>
                    <a:bodyPr/>
                    <a:lstStyle/>
                    <a:p>
                      <a:pPr indent="0" lvl="0" marL="0" marR="0" rtl="0" algn="l">
                        <a:spcBef>
                          <a:spcPts val="0"/>
                        </a:spcBef>
                        <a:spcAft>
                          <a:spcPts val="0"/>
                        </a:spcAft>
                        <a:buClr>
                          <a:srgbClr val="4B2E83"/>
                        </a:buClr>
                        <a:buSzPts val="1400"/>
                        <a:buFont typeface="Open Sans"/>
                        <a:buNone/>
                      </a:pPr>
                      <a:r>
                        <a:rPr b="1" i="0" lang="en-US" sz="1400" u="none" cap="none" strike="noStrike">
                          <a:solidFill>
                            <a:srgbClr val="4B2E83"/>
                          </a:solidFill>
                          <a:highlight>
                            <a:srgbClr val="E9E8ED"/>
                          </a:highlight>
                          <a:latin typeface="Open Sans"/>
                          <a:ea typeface="Open Sans"/>
                          <a:cs typeface="Open Sans"/>
                          <a:sym typeface="Open Sans"/>
                        </a:rPr>
                        <a:t>Day 10</a:t>
                      </a:r>
                      <a:endParaRPr b="1"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E9E8ED"/>
                    </a:solidFill>
                  </a:tcPr>
                </a:tc>
                <a:tc>
                  <a:txBody>
                    <a:bodyPr/>
                    <a:lstStyle/>
                    <a:p>
                      <a:pPr indent="0" lvl="0" marL="0" marR="0" rtl="0" algn="l">
                        <a:spcBef>
                          <a:spcPts val="0"/>
                        </a:spcBef>
                        <a:spcAft>
                          <a:spcPts val="0"/>
                        </a:spcAft>
                        <a:buClr>
                          <a:srgbClr val="4B2E83"/>
                        </a:buClr>
                        <a:buSzPts val="1400"/>
                        <a:buFont typeface="Open Sans"/>
                        <a:buNone/>
                      </a:pPr>
                      <a:r>
                        <a:rPr b="1" i="0" lang="en-US" sz="1400" u="none" cap="none" strike="noStrike">
                          <a:solidFill>
                            <a:srgbClr val="4B2E83"/>
                          </a:solidFill>
                          <a:highlight>
                            <a:srgbClr val="E9E8ED"/>
                          </a:highlight>
                          <a:latin typeface="Open Sans"/>
                          <a:ea typeface="Open Sans"/>
                          <a:cs typeface="Open Sans"/>
                          <a:sym typeface="Open Sans"/>
                        </a:rPr>
                        <a:t>5:00pm</a:t>
                      </a:r>
                      <a:endParaRPr b="1"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E9E8ED"/>
                    </a:solidFill>
                  </a:tcPr>
                </a:tc>
                <a:tc>
                  <a:txBody>
                    <a:bodyPr/>
                    <a:lstStyle/>
                    <a:p>
                      <a:pPr indent="0" lvl="0" marL="0" marR="0" rtl="0" algn="l">
                        <a:spcBef>
                          <a:spcPts val="0"/>
                        </a:spcBef>
                        <a:spcAft>
                          <a:spcPts val="0"/>
                        </a:spcAft>
                        <a:buClr>
                          <a:srgbClr val="4B2E83"/>
                        </a:buClr>
                        <a:buSzPts val="1400"/>
                        <a:buFont typeface="Open Sans"/>
                        <a:buNone/>
                      </a:pPr>
                      <a:r>
                        <a:rPr b="1" i="0" lang="en-US" sz="1400" u="none" cap="none" strike="noStrike">
                          <a:solidFill>
                            <a:srgbClr val="4B2E83"/>
                          </a:solidFill>
                          <a:highlight>
                            <a:srgbClr val="E9E8ED"/>
                          </a:highlight>
                          <a:latin typeface="Open Sans"/>
                          <a:ea typeface="Open Sans"/>
                          <a:cs typeface="Open Sans"/>
                          <a:sym typeface="Open Sans"/>
                        </a:rPr>
                        <a:t>UCO</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E9E8ED"/>
                    </a:solidFill>
                  </a:tcPr>
                </a:tc>
                <a:tc>
                  <a:txBody>
                    <a:bodyPr/>
                    <a:lstStyle/>
                    <a:p>
                      <a:pPr indent="0" lvl="0" marL="0" marR="0" rtl="0" algn="l">
                        <a:spcBef>
                          <a:spcPts val="0"/>
                        </a:spcBef>
                        <a:spcAft>
                          <a:spcPts val="0"/>
                        </a:spcAft>
                        <a:buClr>
                          <a:srgbClr val="4B2E83"/>
                        </a:buClr>
                        <a:buSzPts val="1400"/>
                        <a:buFont typeface="Open Sans"/>
                        <a:buNone/>
                      </a:pPr>
                      <a:r>
                        <a:rPr b="1" i="0" lang="en-US" sz="1400" u="none" cap="none" strike="noStrike">
                          <a:solidFill>
                            <a:srgbClr val="4B2E83"/>
                          </a:solidFill>
                          <a:highlight>
                            <a:srgbClr val="E9E8ED"/>
                          </a:highlight>
                          <a:latin typeface="Open Sans"/>
                          <a:ea typeface="Open Sans"/>
                          <a:cs typeface="Open Sans"/>
                          <a:sym typeface="Open Sans"/>
                        </a:rPr>
                        <a:t>Close Operational Accounting</a:t>
                      </a:r>
                      <a:endParaRPr b="1"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E9E8ED"/>
                    </a:solidFill>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4" name="Shape 764"/>
        <p:cNvGrpSpPr/>
        <p:nvPr/>
      </p:nvGrpSpPr>
      <p:grpSpPr>
        <a:xfrm>
          <a:off x="0" y="0"/>
          <a:ext cx="0" cy="0"/>
          <a:chOff x="0" y="0"/>
          <a:chExt cx="0" cy="0"/>
        </a:xfrm>
      </p:grpSpPr>
      <p:sp>
        <p:nvSpPr>
          <p:cNvPr id="765" name="Google Shape;765;p119"/>
          <p:cNvSpPr txBox="1"/>
          <p:nvPr>
            <p:ph type="title"/>
          </p:nvPr>
        </p:nvSpPr>
        <p:spPr>
          <a:xfrm>
            <a:off x="671757" y="371510"/>
            <a:ext cx="8184662" cy="991998"/>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3000"/>
              <a:buFont typeface="Arial"/>
              <a:buNone/>
            </a:pPr>
            <a:r>
              <a:rPr b="1" i="0" lang="en-US" sz="3000" u="none" cap="none" strike="noStrike">
                <a:solidFill>
                  <a:srgbClr val="4B2E83"/>
                </a:solidFill>
                <a:latin typeface="Arial"/>
                <a:ea typeface="Arial"/>
                <a:cs typeface="Arial"/>
                <a:sym typeface="Arial"/>
              </a:rPr>
              <a:t>Year-end Close Timeline (cont.) </a:t>
            </a:r>
            <a:r>
              <a:rPr b="0" i="0" lang="en-US" sz="1600" u="none" cap="none" strike="noStrike">
                <a:solidFill>
                  <a:srgbClr val="4B2E83"/>
                </a:solidFill>
                <a:latin typeface="Arial"/>
                <a:ea typeface="Arial"/>
                <a:cs typeface="Arial"/>
                <a:sym typeface="Arial"/>
              </a:rPr>
              <a:t>(5 of 5)</a:t>
            </a:r>
            <a:endParaRPr b="0" i="0" sz="3000" u="none" cap="none" strike="noStrike">
              <a:solidFill>
                <a:srgbClr val="4B2E83"/>
              </a:solidFill>
              <a:latin typeface="Encode Sans Black"/>
              <a:ea typeface="Encode Sans Black"/>
              <a:cs typeface="Encode Sans Black"/>
              <a:sym typeface="Encode Sans Black"/>
            </a:endParaRPr>
          </a:p>
        </p:txBody>
      </p:sp>
      <p:sp>
        <p:nvSpPr>
          <p:cNvPr id="766" name="Google Shape;766;p119"/>
          <p:cNvSpPr txBox="1"/>
          <p:nvPr/>
        </p:nvSpPr>
        <p:spPr>
          <a:xfrm>
            <a:off x="671758" y="6301355"/>
            <a:ext cx="7229368" cy="330868"/>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US" sz="1200" u="none" cap="none" strike="noStrike">
                <a:solidFill>
                  <a:srgbClr val="4B2E83"/>
                </a:solidFill>
                <a:latin typeface="Arial"/>
                <a:ea typeface="Arial"/>
                <a:cs typeface="Arial"/>
                <a:sym typeface="Arial"/>
              </a:rPr>
              <a:t>MRAM – Erick Winger – Controller’s Office: Finance, Planning &amp; Budgeting</a:t>
            </a:r>
            <a:endParaRPr/>
          </a:p>
        </p:txBody>
      </p:sp>
      <p:graphicFrame>
        <p:nvGraphicFramePr>
          <p:cNvPr id="767" name="Google Shape;767;p119"/>
          <p:cNvGraphicFramePr/>
          <p:nvPr/>
        </p:nvGraphicFramePr>
        <p:xfrm>
          <a:off x="409575" y="1715854"/>
          <a:ext cx="3000000" cy="3000000"/>
        </p:xfrm>
        <a:graphic>
          <a:graphicData uri="http://schemas.openxmlformats.org/drawingml/2006/table">
            <a:tbl>
              <a:tblPr bandRow="1" firstRow="1">
                <a:noFill/>
                <a:tableStyleId>{D045C805-2652-4CCD-9674-185211EF64CF}</a:tableStyleId>
              </a:tblPr>
              <a:tblGrid>
                <a:gridCol w="1019050"/>
                <a:gridCol w="1074150"/>
                <a:gridCol w="1115450"/>
                <a:gridCol w="1074150"/>
                <a:gridCol w="4042025"/>
              </a:tblGrid>
              <a:tr h="552450">
                <a:tc>
                  <a:txBody>
                    <a:bodyPr/>
                    <a:lstStyle/>
                    <a:p>
                      <a:pPr indent="0" lvl="0" marL="0" marR="0" rtl="0" algn="l">
                        <a:spcBef>
                          <a:spcPts val="0"/>
                        </a:spcBef>
                        <a:spcAft>
                          <a:spcPts val="0"/>
                        </a:spcAft>
                        <a:buNone/>
                      </a:pPr>
                      <a:r>
                        <a:rPr b="1" lang="en-US" sz="1400" u="none" cap="none" strike="noStrike">
                          <a:solidFill>
                            <a:srgbClr val="E8D3A2"/>
                          </a:solidFill>
                          <a:highlight>
                            <a:srgbClr val="4B2E83"/>
                          </a:highlight>
                          <a:latin typeface="Open Sans"/>
                          <a:ea typeface="Open Sans"/>
                          <a:cs typeface="Open Sans"/>
                          <a:sym typeface="Open Sans"/>
                        </a:rPr>
                        <a:t>Day of Close</a:t>
                      </a:r>
                      <a:endParaRPr sz="1800" u="none" cap="none" strike="noStrike">
                        <a:solidFill>
                          <a:srgbClr val="4B2E83"/>
                        </a:solidFill>
                        <a:highlight>
                          <a:srgbClr val="4B2E83"/>
                        </a:highlight>
                        <a:latin typeface="Open Sans"/>
                        <a:ea typeface="Open Sans"/>
                        <a:cs typeface="Open Sans"/>
                        <a:sym typeface="Open Sans"/>
                      </a:endParaRPr>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24125">
                      <a:solidFill>
                        <a:srgbClr val="E8D3A2"/>
                      </a:solidFill>
                      <a:prstDash val="solid"/>
                      <a:round/>
                      <a:headEnd len="sm" w="sm" type="none"/>
                      <a:tailEnd len="sm" w="sm" type="none"/>
                    </a:lnB>
                    <a:solidFill>
                      <a:srgbClr val="4B2E83"/>
                    </a:solidFill>
                  </a:tcPr>
                </a:tc>
                <a:tc>
                  <a:txBody>
                    <a:bodyPr/>
                    <a:lstStyle/>
                    <a:p>
                      <a:pPr indent="0" lvl="0" marL="0" marR="0" rtl="0" algn="l">
                        <a:spcBef>
                          <a:spcPts val="0"/>
                        </a:spcBef>
                        <a:spcAft>
                          <a:spcPts val="0"/>
                        </a:spcAft>
                        <a:buNone/>
                      </a:pPr>
                      <a:r>
                        <a:rPr b="1" lang="en-US" sz="1400" u="none" cap="none" strike="noStrike">
                          <a:solidFill>
                            <a:srgbClr val="E8D3A2"/>
                          </a:solidFill>
                          <a:highlight>
                            <a:srgbClr val="4B2E83"/>
                          </a:highlight>
                          <a:latin typeface="Open Sans"/>
                          <a:ea typeface="Open Sans"/>
                          <a:cs typeface="Open Sans"/>
                          <a:sym typeface="Open Sans"/>
                        </a:rPr>
                        <a:t>Calendar Day</a:t>
                      </a:r>
                      <a:endParaRPr sz="1800" u="none" cap="none" strike="noStrike">
                        <a:solidFill>
                          <a:srgbClr val="4B2E83"/>
                        </a:solidFill>
                        <a:highlight>
                          <a:srgbClr val="4B2E83"/>
                        </a:highlight>
                        <a:latin typeface="Open Sans"/>
                        <a:ea typeface="Open Sans"/>
                        <a:cs typeface="Open Sans"/>
                        <a:sym typeface="Open Sans"/>
                      </a:endParaRPr>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24125">
                      <a:solidFill>
                        <a:srgbClr val="E8D3A2"/>
                      </a:solidFill>
                      <a:prstDash val="solid"/>
                      <a:round/>
                      <a:headEnd len="sm" w="sm" type="none"/>
                      <a:tailEnd len="sm" w="sm" type="none"/>
                    </a:lnB>
                    <a:solidFill>
                      <a:srgbClr val="4B2E83"/>
                    </a:solidFill>
                  </a:tcPr>
                </a:tc>
                <a:tc>
                  <a:txBody>
                    <a:bodyPr/>
                    <a:lstStyle/>
                    <a:p>
                      <a:pPr indent="0" lvl="0" marL="0" marR="0" rtl="0" algn="l">
                        <a:spcBef>
                          <a:spcPts val="0"/>
                        </a:spcBef>
                        <a:spcAft>
                          <a:spcPts val="0"/>
                        </a:spcAft>
                        <a:buNone/>
                      </a:pPr>
                      <a:r>
                        <a:rPr b="1" lang="en-US" sz="1400" u="none" cap="none" strike="noStrike">
                          <a:solidFill>
                            <a:srgbClr val="E8D3A2"/>
                          </a:solidFill>
                          <a:highlight>
                            <a:srgbClr val="4B2E83"/>
                          </a:highlight>
                          <a:latin typeface="Open Sans"/>
                          <a:ea typeface="Open Sans"/>
                          <a:cs typeface="Open Sans"/>
                          <a:sym typeface="Open Sans"/>
                        </a:rPr>
                        <a:t>Deadline</a:t>
                      </a:r>
                      <a:endParaRPr sz="1800" u="none" cap="none" strike="noStrike">
                        <a:solidFill>
                          <a:srgbClr val="4B2E83"/>
                        </a:solidFill>
                        <a:highlight>
                          <a:srgbClr val="4B2E83"/>
                        </a:highlight>
                        <a:latin typeface="Open Sans"/>
                        <a:ea typeface="Open Sans"/>
                        <a:cs typeface="Open Sans"/>
                        <a:sym typeface="Open Sans"/>
                      </a:endParaRPr>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24125">
                      <a:solidFill>
                        <a:srgbClr val="E8D3A2"/>
                      </a:solidFill>
                      <a:prstDash val="solid"/>
                      <a:round/>
                      <a:headEnd len="sm" w="sm" type="none"/>
                      <a:tailEnd len="sm" w="sm" type="none"/>
                    </a:lnB>
                    <a:solidFill>
                      <a:srgbClr val="4B2E83"/>
                    </a:solidFill>
                  </a:tcPr>
                </a:tc>
                <a:tc>
                  <a:txBody>
                    <a:bodyPr/>
                    <a:lstStyle/>
                    <a:p>
                      <a:pPr indent="0" lvl="0" marL="0" marR="0" rtl="0" algn="l">
                        <a:spcBef>
                          <a:spcPts val="0"/>
                        </a:spcBef>
                        <a:spcAft>
                          <a:spcPts val="0"/>
                        </a:spcAft>
                        <a:buClr>
                          <a:srgbClr val="E8D3A2"/>
                        </a:buClr>
                        <a:buSzPts val="1400"/>
                        <a:buFont typeface="Open Sans"/>
                        <a:buNone/>
                      </a:pPr>
                      <a:r>
                        <a:rPr b="1" lang="en-US" sz="1400" u="none" cap="none" strike="noStrike">
                          <a:solidFill>
                            <a:srgbClr val="E8D3A2"/>
                          </a:solidFill>
                          <a:highlight>
                            <a:srgbClr val="4B2E83"/>
                          </a:highlight>
                          <a:latin typeface="Open Sans"/>
                          <a:ea typeface="Open Sans"/>
                          <a:cs typeface="Open Sans"/>
                          <a:sym typeface="Open Sans"/>
                        </a:rPr>
                        <a:t>Action By</a:t>
                      </a:r>
                      <a:endParaRPr/>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24125">
                      <a:solidFill>
                        <a:srgbClr val="E8D3A2"/>
                      </a:solidFill>
                      <a:prstDash val="solid"/>
                      <a:round/>
                      <a:headEnd len="sm" w="sm" type="none"/>
                      <a:tailEnd len="sm" w="sm" type="none"/>
                    </a:lnB>
                    <a:solidFill>
                      <a:srgbClr val="4B2E83"/>
                    </a:solidFill>
                  </a:tcPr>
                </a:tc>
                <a:tc>
                  <a:txBody>
                    <a:bodyPr/>
                    <a:lstStyle/>
                    <a:p>
                      <a:pPr indent="0" lvl="0" marL="0" marR="0" rtl="0" algn="l">
                        <a:spcBef>
                          <a:spcPts val="0"/>
                        </a:spcBef>
                        <a:spcAft>
                          <a:spcPts val="0"/>
                        </a:spcAft>
                        <a:buNone/>
                      </a:pPr>
                      <a:r>
                        <a:rPr b="1" lang="en-US" sz="1400" u="none" cap="none" strike="noStrike">
                          <a:solidFill>
                            <a:srgbClr val="E8D3A2"/>
                          </a:solidFill>
                          <a:highlight>
                            <a:srgbClr val="4B2E83"/>
                          </a:highlight>
                          <a:latin typeface="Open Sans"/>
                          <a:ea typeface="Open Sans"/>
                          <a:cs typeface="Open Sans"/>
                          <a:sym typeface="Open Sans"/>
                        </a:rPr>
                        <a:t>Key Functions and types of transactions that occur each day</a:t>
                      </a:r>
                      <a:endParaRPr sz="1800" u="none" cap="none" strike="noStrike">
                        <a:solidFill>
                          <a:srgbClr val="4B2E83"/>
                        </a:solidFill>
                        <a:highlight>
                          <a:srgbClr val="4B2E83"/>
                        </a:highlight>
                        <a:latin typeface="Open Sans"/>
                        <a:ea typeface="Open Sans"/>
                        <a:cs typeface="Open Sans"/>
                        <a:sym typeface="Open Sans"/>
                      </a:endParaRPr>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24125">
                      <a:solidFill>
                        <a:srgbClr val="E8D3A2"/>
                      </a:solidFill>
                      <a:prstDash val="solid"/>
                      <a:round/>
                      <a:headEnd len="sm" w="sm" type="none"/>
                      <a:tailEnd len="sm" w="sm" type="none"/>
                    </a:lnB>
                    <a:solidFill>
                      <a:srgbClr val="4B2E83"/>
                    </a:solidFill>
                  </a:tcPr>
                </a:tc>
              </a:tr>
              <a:tr h="447675">
                <a:tc>
                  <a:txBody>
                    <a:bodyPr/>
                    <a:lstStyle/>
                    <a:p>
                      <a:pPr indent="0" lvl="0" marL="0" marR="0" rtl="0" algn="l">
                        <a:spcBef>
                          <a:spcPts val="0"/>
                        </a:spcBef>
                        <a:spcAft>
                          <a:spcPts val="0"/>
                        </a:spcAft>
                        <a:buClr>
                          <a:srgbClr val="4B2E83"/>
                        </a:buClr>
                        <a:buSzPts val="1400"/>
                        <a:buFont typeface="Open Sans"/>
                        <a:buNone/>
                      </a:pPr>
                      <a:r>
                        <a:rPr b="0" i="0" lang="en-US" sz="1400" u="none" cap="none" strike="noStrike">
                          <a:solidFill>
                            <a:srgbClr val="4B2E83"/>
                          </a:solidFill>
                          <a:highlight>
                            <a:srgbClr val="D0CDD9"/>
                          </a:highlight>
                          <a:latin typeface="Open Sans"/>
                          <a:ea typeface="Open Sans"/>
                          <a:cs typeface="Open Sans"/>
                          <a:sym typeface="Open Sans"/>
                        </a:rPr>
                        <a:t>Wed, July 16 – Tue, July 22</a:t>
                      </a:r>
                      <a:endParaRPr b="0" i="0"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241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D0CDD9"/>
                          </a:highlight>
                          <a:latin typeface="Open Sans"/>
                          <a:ea typeface="Open Sans"/>
                          <a:cs typeface="Open Sans"/>
                          <a:sym typeface="Open Sans"/>
                        </a:rPr>
                        <a:t>Day 11-15</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241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D0CDD9"/>
                          </a:highlight>
                          <a:latin typeface="Open Sans"/>
                          <a:ea typeface="Open Sans"/>
                          <a:cs typeface="Open Sans"/>
                          <a:sym typeface="Open Sans"/>
                        </a:rPr>
                        <a:t>-</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241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D0CDD9"/>
                          </a:highlight>
                          <a:latin typeface="Open Sans"/>
                          <a:ea typeface="Open Sans"/>
                          <a:cs typeface="Open Sans"/>
                          <a:sym typeface="Open Sans"/>
                        </a:rPr>
                        <a:t>UCO</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241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c>
                  <a:txBody>
                    <a:bodyPr/>
                    <a:lstStyle/>
                    <a:p>
                      <a:pPr indent="0" lvl="0" marL="0" marR="0" rtl="0" algn="l">
                        <a:spcBef>
                          <a:spcPts val="0"/>
                        </a:spcBef>
                        <a:spcAft>
                          <a:spcPts val="0"/>
                        </a:spcAft>
                        <a:buClr>
                          <a:srgbClr val="4B2E83"/>
                        </a:buClr>
                        <a:buSzPts val="1400"/>
                        <a:buFont typeface="Open Sans"/>
                        <a:buNone/>
                      </a:pPr>
                      <a:r>
                        <a:rPr b="0" i="0" lang="en-US" sz="1400" u="none" cap="none" strike="noStrike">
                          <a:solidFill>
                            <a:srgbClr val="4B2E83"/>
                          </a:solidFill>
                          <a:highlight>
                            <a:srgbClr val="D0CDD9"/>
                          </a:highlight>
                          <a:latin typeface="Open Sans"/>
                          <a:ea typeface="Open Sans"/>
                          <a:cs typeface="Open Sans"/>
                          <a:sym typeface="Open Sans"/>
                        </a:rPr>
                        <a:t>Controller's Office ONLY</a:t>
                      </a:r>
                      <a:endParaRPr b="0" i="0"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241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r>
              <a:tr h="419100">
                <a:tc>
                  <a:txBody>
                    <a:bodyPr/>
                    <a:lstStyle/>
                    <a:p>
                      <a:pPr indent="0" lvl="0" marL="0" marR="0" rtl="0" algn="l">
                        <a:spcBef>
                          <a:spcPts val="0"/>
                        </a:spcBef>
                        <a:spcAft>
                          <a:spcPts val="0"/>
                        </a:spcAft>
                        <a:buClr>
                          <a:srgbClr val="4B2E83"/>
                        </a:buClr>
                        <a:buSzPts val="1400"/>
                        <a:buFont typeface="Open Sans"/>
                        <a:buNone/>
                      </a:pPr>
                      <a:r>
                        <a:rPr b="0" i="0" lang="en-US" sz="1400" u="none" cap="none" strike="noStrike">
                          <a:solidFill>
                            <a:srgbClr val="4B2E83"/>
                          </a:solidFill>
                          <a:highlight>
                            <a:srgbClr val="E9E8ED"/>
                          </a:highlight>
                          <a:latin typeface="Open Sans"/>
                          <a:ea typeface="Open Sans"/>
                          <a:cs typeface="Open Sans"/>
                          <a:sym typeface="Open Sans"/>
                        </a:rPr>
                        <a:t>Wed, July 23</a:t>
                      </a:r>
                      <a:endParaRPr b="0" i="0"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E9E8ED"/>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E9E8ED"/>
                          </a:highlight>
                          <a:latin typeface="Open Sans"/>
                          <a:ea typeface="Open Sans"/>
                          <a:cs typeface="Open Sans"/>
                          <a:sym typeface="Open Sans"/>
                        </a:rPr>
                        <a:t>Day 16</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E9E8ED"/>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E9E8ED"/>
                          </a:highlight>
                          <a:latin typeface="Open Sans"/>
                          <a:ea typeface="Open Sans"/>
                          <a:cs typeface="Open Sans"/>
                          <a:sym typeface="Open Sans"/>
                        </a:rPr>
                        <a:t>-</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E9E8ED"/>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E9E8ED"/>
                          </a:highlight>
                          <a:latin typeface="Open Sans"/>
                          <a:ea typeface="Open Sans"/>
                          <a:cs typeface="Open Sans"/>
                          <a:sym typeface="Open Sans"/>
                        </a:rPr>
                        <a:t>UCO</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E9E8ED"/>
                    </a:solidFill>
                  </a:tcPr>
                </a:tc>
                <a:tc>
                  <a:txBody>
                    <a:bodyPr/>
                    <a:lstStyle/>
                    <a:p>
                      <a:pPr indent="0" lvl="0" marL="0" marR="0" rtl="0" algn="l">
                        <a:spcBef>
                          <a:spcPts val="0"/>
                        </a:spcBef>
                        <a:spcAft>
                          <a:spcPts val="0"/>
                        </a:spcAft>
                        <a:buClr>
                          <a:srgbClr val="4B2E83"/>
                        </a:buClr>
                        <a:buSzPts val="1400"/>
                        <a:buFont typeface="Open Sans"/>
                        <a:buNone/>
                      </a:pPr>
                      <a:r>
                        <a:rPr b="0" i="0" lang="en-US" sz="1400" u="none" cap="none" strike="noStrike">
                          <a:solidFill>
                            <a:srgbClr val="4B2E83"/>
                          </a:solidFill>
                          <a:highlight>
                            <a:srgbClr val="E9E8ED"/>
                          </a:highlight>
                          <a:latin typeface="Open Sans"/>
                          <a:ea typeface="Open Sans"/>
                          <a:cs typeface="Open Sans"/>
                          <a:sym typeface="Open Sans"/>
                        </a:rPr>
                        <a:t>Controller's Office ONLY &amp; Final Review; WD companies close for FY25: UWMC, ALNW, UWMSS, SOM, MT, PBI, WBRP </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E9E8ED"/>
                    </a:solidFill>
                  </a:tcPr>
                </a:tc>
              </a:tr>
              <a:tr h="447675">
                <a:tc>
                  <a:txBody>
                    <a:bodyPr/>
                    <a:lstStyle/>
                    <a:p>
                      <a:pPr indent="0" lvl="0" marL="0" marR="0" rtl="0" algn="l">
                        <a:spcBef>
                          <a:spcPts val="0"/>
                        </a:spcBef>
                        <a:spcAft>
                          <a:spcPts val="0"/>
                        </a:spcAft>
                        <a:buClr>
                          <a:srgbClr val="4B2E83"/>
                        </a:buClr>
                        <a:buSzPts val="1400"/>
                        <a:buFont typeface="Open Sans"/>
                        <a:buNone/>
                      </a:pPr>
                      <a:r>
                        <a:rPr b="0" i="0" lang="en-US" sz="1400" u="none" cap="none" strike="noStrike">
                          <a:solidFill>
                            <a:srgbClr val="4B2E83"/>
                          </a:solidFill>
                          <a:highlight>
                            <a:srgbClr val="D0CDD9"/>
                          </a:highlight>
                          <a:latin typeface="Open Sans"/>
                          <a:ea typeface="Open Sans"/>
                          <a:cs typeface="Open Sans"/>
                          <a:sym typeface="Open Sans"/>
                        </a:rPr>
                        <a:t>Thu, July 24</a:t>
                      </a:r>
                      <a:endParaRPr b="0" i="0"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D0CDD9"/>
                          </a:highlight>
                          <a:latin typeface="Open Sans"/>
                          <a:ea typeface="Open Sans"/>
                          <a:cs typeface="Open Sans"/>
                          <a:sym typeface="Open Sans"/>
                        </a:rPr>
                        <a:t>Day 17</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D0CDD9"/>
                          </a:highlight>
                          <a:latin typeface="Open Sans"/>
                          <a:ea typeface="Open Sans"/>
                          <a:cs typeface="Open Sans"/>
                          <a:sym typeface="Open Sans"/>
                        </a:rPr>
                        <a:t>-</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D0CDD9"/>
                          </a:highlight>
                          <a:latin typeface="Open Sans"/>
                          <a:ea typeface="Open Sans"/>
                          <a:cs typeface="Open Sans"/>
                          <a:sym typeface="Open Sans"/>
                        </a:rPr>
                        <a:t>UCO</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c>
                  <a:txBody>
                    <a:bodyPr/>
                    <a:lstStyle/>
                    <a:p>
                      <a:pPr indent="0" lvl="0" marL="0" marR="0" rtl="0" algn="l">
                        <a:spcBef>
                          <a:spcPts val="0"/>
                        </a:spcBef>
                        <a:spcAft>
                          <a:spcPts val="0"/>
                        </a:spcAft>
                        <a:buClr>
                          <a:srgbClr val="4B2E83"/>
                        </a:buClr>
                        <a:buSzPts val="1400"/>
                        <a:buFont typeface="Open Sans"/>
                        <a:buNone/>
                      </a:pPr>
                      <a:r>
                        <a:rPr b="0" i="0" lang="en-US" sz="1400" u="none" cap="none" strike="noStrike">
                          <a:solidFill>
                            <a:srgbClr val="4B2E83"/>
                          </a:solidFill>
                          <a:highlight>
                            <a:srgbClr val="D0CDD9"/>
                          </a:highlight>
                          <a:latin typeface="Open Sans"/>
                          <a:ea typeface="Open Sans"/>
                          <a:cs typeface="Open Sans"/>
                          <a:sym typeface="Open Sans"/>
                        </a:rPr>
                        <a:t>Controller's Office ONLY &amp; Final Review</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r>
              <a:tr h="447675">
                <a:tc>
                  <a:txBody>
                    <a:bodyPr/>
                    <a:lstStyle/>
                    <a:p>
                      <a:pPr indent="0" lvl="0" marL="0" marR="0" rtl="0" algn="l">
                        <a:spcBef>
                          <a:spcPts val="0"/>
                        </a:spcBef>
                        <a:spcAft>
                          <a:spcPts val="0"/>
                        </a:spcAft>
                        <a:buClr>
                          <a:srgbClr val="4B2E83"/>
                        </a:buClr>
                        <a:buSzPts val="1400"/>
                        <a:buFont typeface="Open Sans"/>
                        <a:buNone/>
                      </a:pPr>
                      <a:r>
                        <a:rPr b="0" i="0" lang="en-US" sz="1400" u="none" cap="none" strike="noStrike">
                          <a:solidFill>
                            <a:srgbClr val="4B2E83"/>
                          </a:solidFill>
                          <a:highlight>
                            <a:srgbClr val="E9E8ED"/>
                          </a:highlight>
                          <a:latin typeface="Open Sans"/>
                          <a:ea typeface="Open Sans"/>
                          <a:cs typeface="Open Sans"/>
                          <a:sym typeface="Open Sans"/>
                        </a:rPr>
                        <a:t>Fri, July 25</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E9E8ED"/>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E9E8ED"/>
                          </a:highlight>
                          <a:latin typeface="Open Sans"/>
                          <a:ea typeface="Open Sans"/>
                          <a:cs typeface="Open Sans"/>
                          <a:sym typeface="Open Sans"/>
                        </a:rPr>
                        <a:t>Day 18</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E9E8ED"/>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E9E8ED"/>
                          </a:highlight>
                          <a:latin typeface="Open Sans"/>
                          <a:ea typeface="Open Sans"/>
                          <a:cs typeface="Open Sans"/>
                          <a:sym typeface="Open Sans"/>
                        </a:rPr>
                        <a:t>5:00pm</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E9E8ED"/>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E9E8ED"/>
                          </a:highlight>
                          <a:latin typeface="Open Sans"/>
                          <a:ea typeface="Open Sans"/>
                          <a:cs typeface="Open Sans"/>
                          <a:sym typeface="Open Sans"/>
                        </a:rPr>
                        <a:t>UCO</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E9E8ED"/>
                    </a:solidFill>
                  </a:tcPr>
                </a:tc>
                <a:tc>
                  <a:txBody>
                    <a:bodyPr/>
                    <a:lstStyle/>
                    <a:p>
                      <a:pPr indent="0" lvl="0" marL="0" marR="0" rtl="0" algn="l">
                        <a:spcBef>
                          <a:spcPts val="0"/>
                        </a:spcBef>
                        <a:spcAft>
                          <a:spcPts val="0"/>
                        </a:spcAft>
                        <a:buClr>
                          <a:srgbClr val="4B2E83"/>
                        </a:buClr>
                        <a:buSzPts val="1400"/>
                        <a:buFont typeface="Open Sans"/>
                        <a:buNone/>
                      </a:pPr>
                      <a:r>
                        <a:rPr b="0" i="0" lang="en-US" sz="1400" u="none" cap="none" strike="noStrike">
                          <a:solidFill>
                            <a:srgbClr val="4B2E83"/>
                          </a:solidFill>
                          <a:highlight>
                            <a:srgbClr val="E9E8ED"/>
                          </a:highlight>
                          <a:latin typeface="Open Sans"/>
                          <a:ea typeface="Open Sans"/>
                          <a:cs typeface="Open Sans"/>
                          <a:sym typeface="Open Sans"/>
                        </a:rPr>
                        <a:t>University closes Workday for fiscal year; WD all companies closed for FY25</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E9E8ED"/>
                    </a:solidFill>
                  </a:tcPr>
                </a:tc>
              </a:tr>
              <a:tr h="447675">
                <a:tc>
                  <a:txBody>
                    <a:bodyPr/>
                    <a:lstStyle/>
                    <a:p>
                      <a:pPr indent="0" lvl="0" marL="0" marR="0" rtl="0" algn="l">
                        <a:spcBef>
                          <a:spcPts val="0"/>
                        </a:spcBef>
                        <a:spcAft>
                          <a:spcPts val="0"/>
                        </a:spcAft>
                        <a:buClr>
                          <a:srgbClr val="4B2E83"/>
                        </a:buClr>
                        <a:buSzPts val="1400"/>
                        <a:buFont typeface="Open Sans"/>
                        <a:buNone/>
                      </a:pPr>
                      <a:r>
                        <a:rPr b="0" i="0" lang="en-US" sz="1400" u="none" cap="none" strike="noStrike">
                          <a:solidFill>
                            <a:srgbClr val="4B2E83"/>
                          </a:solidFill>
                          <a:highlight>
                            <a:srgbClr val="D0CDD9"/>
                          </a:highlight>
                          <a:latin typeface="Open Sans"/>
                          <a:ea typeface="Open Sans"/>
                          <a:cs typeface="Open Sans"/>
                          <a:sym typeface="Open Sans"/>
                        </a:rPr>
                        <a:t>Mon, July 28 – Thu, July 31</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c>
                  <a:txBody>
                    <a:bodyPr/>
                    <a:lstStyle/>
                    <a:p>
                      <a:pPr indent="0" lvl="0" marL="0" marR="0" rtl="0" algn="l">
                        <a:spcBef>
                          <a:spcPts val="0"/>
                        </a:spcBef>
                        <a:spcAft>
                          <a:spcPts val="0"/>
                        </a:spcAft>
                        <a:buClr>
                          <a:srgbClr val="4B2E83"/>
                        </a:buClr>
                        <a:buSzPts val="1400"/>
                        <a:buFont typeface="Open Sans"/>
                        <a:buNone/>
                      </a:pPr>
                      <a:r>
                        <a:rPr b="0" i="0" lang="en-US" sz="1400" u="none" cap="none" strike="noStrike">
                          <a:solidFill>
                            <a:srgbClr val="4B2E83"/>
                          </a:solidFill>
                          <a:highlight>
                            <a:srgbClr val="D0CDD9"/>
                          </a:highlight>
                          <a:latin typeface="Open Sans"/>
                          <a:ea typeface="Open Sans"/>
                          <a:cs typeface="Open Sans"/>
                          <a:sym typeface="Open Sans"/>
                        </a:rPr>
                        <a:t>-</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D0CDD9"/>
                          </a:highlight>
                          <a:latin typeface="Open Sans"/>
                          <a:ea typeface="Open Sans"/>
                          <a:cs typeface="Open Sans"/>
                          <a:sym typeface="Open Sans"/>
                        </a:rPr>
                        <a:t>-</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c>
                  <a:txBody>
                    <a:bodyPr/>
                    <a:lstStyle/>
                    <a:p>
                      <a:pPr indent="0" lvl="0" marL="0" marR="0" rtl="0" algn="l">
                        <a:spcBef>
                          <a:spcPts val="0"/>
                        </a:spcBef>
                        <a:spcAft>
                          <a:spcPts val="0"/>
                        </a:spcAft>
                        <a:buClr>
                          <a:schemeClr val="dk1"/>
                        </a:buClr>
                        <a:buSzPts val="1400"/>
                        <a:buFont typeface="Open Sans"/>
                        <a:buNone/>
                      </a:pPr>
                      <a:r>
                        <a:rPr lang="en-US" sz="1400" u="none" cap="none" strike="noStrike">
                          <a:highlight>
                            <a:srgbClr val="D0CDD9"/>
                          </a:highlight>
                          <a:latin typeface="Open Sans"/>
                          <a:ea typeface="Open Sans"/>
                          <a:cs typeface="Open Sans"/>
                          <a:sym typeface="Open Sans"/>
                        </a:rPr>
                        <a:t>UCO</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c>
                  <a:txBody>
                    <a:bodyPr/>
                    <a:lstStyle/>
                    <a:p>
                      <a:pPr indent="0" lvl="0" marL="0" marR="0" rtl="0" algn="l">
                        <a:lnSpc>
                          <a:spcPct val="100000"/>
                        </a:lnSpc>
                        <a:spcBef>
                          <a:spcPts val="0"/>
                        </a:spcBef>
                        <a:spcAft>
                          <a:spcPts val="0"/>
                        </a:spcAft>
                        <a:buClr>
                          <a:srgbClr val="4B2E83"/>
                        </a:buClr>
                        <a:buSzPts val="1400"/>
                        <a:buFont typeface="Open Sans"/>
                        <a:buNone/>
                      </a:pPr>
                      <a:r>
                        <a:rPr b="0" i="0" lang="en-US" sz="1400" u="none" cap="none" strike="noStrike">
                          <a:solidFill>
                            <a:srgbClr val="4B2E83"/>
                          </a:solidFill>
                          <a:highlight>
                            <a:srgbClr val="D0CDD9"/>
                          </a:highlight>
                          <a:latin typeface="Open Sans"/>
                          <a:ea typeface="Open Sans"/>
                          <a:cs typeface="Open Sans"/>
                          <a:sym typeface="Open Sans"/>
                        </a:rPr>
                        <a:t>Submit and post the trial balance to State Agency Financial Reporting System (AFRS)</a:t>
                      </a:r>
                      <a:endParaRPr sz="1800" u="none" cap="none" strike="noStrike"/>
                    </a:p>
                  </a:txBody>
                  <a:tcPr marT="45725" marB="45725" marR="91450" marL="91450">
                    <a:lnL cap="flat" cmpd="sng" w="9525">
                      <a:solidFill>
                        <a:srgbClr val="E8D3A2"/>
                      </a:solidFill>
                      <a:prstDash val="solid"/>
                      <a:round/>
                      <a:headEnd len="sm" w="sm" type="none"/>
                      <a:tailEnd len="sm" w="sm" type="none"/>
                    </a:lnL>
                    <a:lnR cap="flat" cmpd="sng" w="9525">
                      <a:solidFill>
                        <a:srgbClr val="E8D3A2"/>
                      </a:solidFill>
                      <a:prstDash val="solid"/>
                      <a:round/>
                      <a:headEnd len="sm" w="sm" type="none"/>
                      <a:tailEnd len="sm" w="sm" type="none"/>
                    </a:lnR>
                    <a:lnT cap="flat" cmpd="sng" w="9525">
                      <a:solidFill>
                        <a:srgbClr val="E8D3A2"/>
                      </a:solidFill>
                      <a:prstDash val="solid"/>
                      <a:round/>
                      <a:headEnd len="sm" w="sm" type="none"/>
                      <a:tailEnd len="sm" w="sm" type="none"/>
                    </a:lnT>
                    <a:lnB cap="flat" cmpd="sng" w="9525">
                      <a:solidFill>
                        <a:srgbClr val="E8D3A2"/>
                      </a:solidFill>
                      <a:prstDash val="solid"/>
                      <a:round/>
                      <a:headEnd len="sm" w="sm" type="none"/>
                      <a:tailEnd len="sm" w="sm" type="none"/>
                    </a:lnB>
                    <a:solidFill>
                      <a:srgbClr val="D0CDD9"/>
                    </a:solidFill>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1" name="Shape 771"/>
        <p:cNvGrpSpPr/>
        <p:nvPr/>
      </p:nvGrpSpPr>
      <p:grpSpPr>
        <a:xfrm>
          <a:off x="0" y="0"/>
          <a:ext cx="0" cy="0"/>
          <a:chOff x="0" y="0"/>
          <a:chExt cx="0" cy="0"/>
        </a:xfrm>
      </p:grpSpPr>
      <p:sp>
        <p:nvSpPr>
          <p:cNvPr id="772" name="Google Shape;772;p120"/>
          <p:cNvSpPr txBox="1"/>
          <p:nvPr>
            <p:ph type="title"/>
          </p:nvPr>
        </p:nvSpPr>
        <p:spPr>
          <a:xfrm>
            <a:off x="671757" y="371510"/>
            <a:ext cx="8184662" cy="991998"/>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3000"/>
              <a:buFont typeface="Arial"/>
              <a:buNone/>
            </a:pPr>
            <a:r>
              <a:rPr b="1" i="0" lang="en-US" sz="3000" u="none" cap="none" strike="noStrike">
                <a:solidFill>
                  <a:srgbClr val="4B2E83"/>
                </a:solidFill>
                <a:latin typeface="Arial"/>
                <a:ea typeface="Arial"/>
                <a:cs typeface="Arial"/>
                <a:sym typeface="Arial"/>
              </a:rPr>
              <a:t>Resources</a:t>
            </a:r>
            <a:endParaRPr b="0" i="0" sz="3000" u="none" cap="none" strike="noStrike">
              <a:solidFill>
                <a:srgbClr val="4B2E83"/>
              </a:solidFill>
              <a:latin typeface="Encode Sans Black"/>
              <a:ea typeface="Encode Sans Black"/>
              <a:cs typeface="Encode Sans Black"/>
              <a:sym typeface="Encode Sans Black"/>
            </a:endParaRPr>
          </a:p>
        </p:txBody>
      </p:sp>
      <p:sp>
        <p:nvSpPr>
          <p:cNvPr id="773" name="Google Shape;773;p120"/>
          <p:cNvSpPr txBox="1"/>
          <p:nvPr>
            <p:ph idx="2" type="body"/>
          </p:nvPr>
        </p:nvSpPr>
        <p:spPr>
          <a:xfrm>
            <a:off x="659305" y="1736725"/>
            <a:ext cx="8196210" cy="401549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4B2E83"/>
              </a:buClr>
              <a:buSzPts val="2400"/>
              <a:buChar char="&gt;"/>
            </a:pPr>
            <a:r>
              <a:rPr lang="en-US">
                <a:latin typeface="Arial"/>
                <a:ea typeface="Arial"/>
                <a:cs typeface="Arial"/>
                <a:sym typeface="Arial"/>
              </a:rPr>
              <a:t>Financial Reporting Year-End Close webpage: </a:t>
            </a:r>
            <a:r>
              <a:rPr b="0" lang="en-US">
                <a:latin typeface="Arial"/>
                <a:ea typeface="Arial"/>
                <a:cs typeface="Arial"/>
                <a:sym typeface="Arial"/>
              </a:rPr>
              <a:t>https://finance.uw.edu/fr/year-end-close</a:t>
            </a:r>
            <a:endParaRPr/>
          </a:p>
          <a:p>
            <a:pPr indent="-342900" lvl="0" marL="342900" rtl="0" algn="l">
              <a:spcBef>
                <a:spcPts val="800"/>
              </a:spcBef>
              <a:spcAft>
                <a:spcPts val="0"/>
              </a:spcAft>
              <a:buClr>
                <a:srgbClr val="4B2E83"/>
              </a:buClr>
              <a:buSzPts val="2400"/>
              <a:buChar char="&gt;"/>
            </a:pPr>
            <a:r>
              <a:rPr lang="en-US">
                <a:latin typeface="Arial"/>
                <a:ea typeface="Arial"/>
                <a:cs typeface="Arial"/>
                <a:sym typeface="Arial"/>
              </a:rPr>
              <a:t>Procurement Year-end Close webpage:  </a:t>
            </a:r>
            <a:r>
              <a:rPr b="0" lang="en-US">
                <a:latin typeface="Arial"/>
                <a:ea typeface="Arial"/>
                <a:cs typeface="Arial"/>
                <a:sym typeface="Arial"/>
              </a:rPr>
              <a:t>https://finance.uw.edu/ps/tools-for-reconciling/fiscal-year-end</a:t>
            </a:r>
            <a:endParaRPr/>
          </a:p>
          <a:p>
            <a:pPr indent="-342900" lvl="0" marL="342900" rtl="0" algn="l">
              <a:spcBef>
                <a:spcPts val="800"/>
              </a:spcBef>
              <a:spcAft>
                <a:spcPts val="0"/>
              </a:spcAft>
              <a:buClr>
                <a:srgbClr val="4B2E83"/>
              </a:buClr>
              <a:buSzPts val="2400"/>
              <a:buChar char="&gt;"/>
            </a:pPr>
            <a:r>
              <a:rPr lang="en-US">
                <a:latin typeface="Arial"/>
                <a:ea typeface="Arial"/>
                <a:cs typeface="Arial"/>
                <a:sym typeface="Arial"/>
              </a:rPr>
              <a:t>Banking &amp; Accounting Operations:  </a:t>
            </a:r>
            <a:r>
              <a:rPr b="0" lang="en-US">
                <a:latin typeface="Arial"/>
                <a:ea typeface="Arial"/>
                <a:cs typeface="Arial"/>
                <a:sym typeface="Arial"/>
              </a:rPr>
              <a:t>https://finance.uw.edu/bao</a:t>
            </a:r>
            <a:endParaRPr/>
          </a:p>
          <a:p>
            <a:pPr indent="-342900" lvl="0" marL="342900" rtl="0" algn="l">
              <a:spcBef>
                <a:spcPts val="800"/>
              </a:spcBef>
              <a:spcAft>
                <a:spcPts val="0"/>
              </a:spcAft>
              <a:buClr>
                <a:srgbClr val="4B2E83"/>
              </a:buClr>
              <a:buSzPts val="2400"/>
              <a:buChar char="&gt;"/>
            </a:pPr>
            <a:r>
              <a:rPr lang="en-US">
                <a:latin typeface="Arial"/>
                <a:ea typeface="Arial"/>
                <a:cs typeface="Arial"/>
                <a:sym typeface="Arial"/>
              </a:rPr>
              <a:t>Annual Surveys: </a:t>
            </a:r>
            <a:br>
              <a:rPr lang="en-US">
                <a:latin typeface="Arial"/>
                <a:ea typeface="Arial"/>
                <a:cs typeface="Arial"/>
                <a:sym typeface="Arial"/>
              </a:rPr>
            </a:br>
            <a:r>
              <a:rPr b="0" lang="en-US">
                <a:latin typeface="Arial"/>
                <a:ea typeface="Arial"/>
                <a:cs typeface="Arial"/>
                <a:sym typeface="Arial"/>
              </a:rPr>
              <a:t>https://finance.uw.edu/fr/year-end-close/annual-surveys</a:t>
            </a:r>
            <a:endParaRPr/>
          </a:p>
          <a:p>
            <a:pPr indent="-190500" lvl="0" marL="342900" rtl="0" algn="l">
              <a:spcBef>
                <a:spcPts val="800"/>
              </a:spcBef>
              <a:spcAft>
                <a:spcPts val="0"/>
              </a:spcAft>
              <a:buClr>
                <a:srgbClr val="4B2E83"/>
              </a:buClr>
              <a:buSzPts val="2400"/>
              <a:buNone/>
            </a:pPr>
            <a:r>
              <a:t/>
            </a:r>
            <a:endParaRPr>
              <a:latin typeface="Arial"/>
              <a:ea typeface="Arial"/>
              <a:cs typeface="Arial"/>
              <a:sym typeface="Arial"/>
            </a:endParaRPr>
          </a:p>
          <a:p>
            <a:pPr indent="-190500" lvl="0" marL="342900" rtl="0" algn="l">
              <a:spcBef>
                <a:spcPts val="820"/>
              </a:spcBef>
              <a:spcAft>
                <a:spcPts val="0"/>
              </a:spcAft>
              <a:buClr>
                <a:srgbClr val="4B2E83"/>
              </a:buClr>
              <a:buSzPts val="2400"/>
              <a:buNone/>
            </a:pPr>
            <a:r>
              <a:t/>
            </a:r>
            <a:endParaRPr>
              <a:latin typeface="Arial"/>
              <a:ea typeface="Arial"/>
              <a:cs typeface="Arial"/>
              <a:sym typeface="Arial"/>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p:txBody>
      </p:sp>
      <p:sp>
        <p:nvSpPr>
          <p:cNvPr id="774" name="Google Shape;774;p120"/>
          <p:cNvSpPr txBox="1"/>
          <p:nvPr/>
        </p:nvSpPr>
        <p:spPr>
          <a:xfrm>
            <a:off x="671758" y="6301355"/>
            <a:ext cx="7229368" cy="330868"/>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US" sz="1200" u="none" cap="none" strike="noStrike">
                <a:solidFill>
                  <a:srgbClr val="4B2E83"/>
                </a:solidFill>
                <a:latin typeface="Arial"/>
                <a:ea typeface="Arial"/>
                <a:cs typeface="Arial"/>
                <a:sym typeface="Arial"/>
              </a:rPr>
              <a:t>MRAM – Erick Winger – Controller’s Office: Finance, Planning &amp; Budgeting</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sp>
        <p:nvSpPr>
          <p:cNvPr id="779" name="Google Shape;779;p121"/>
          <p:cNvSpPr txBox="1"/>
          <p:nvPr>
            <p:ph type="title"/>
          </p:nvPr>
        </p:nvSpPr>
        <p:spPr>
          <a:xfrm>
            <a:off x="692029" y="1640263"/>
            <a:ext cx="6972300" cy="1593130"/>
          </a:xfrm>
          <a:prstGeom prst="rect">
            <a:avLst/>
          </a:prstGeom>
          <a:noFill/>
          <a:ln>
            <a:noFill/>
          </a:ln>
        </p:spPr>
        <p:txBody>
          <a:bodyPr anchorCtr="0" anchor="b" bIns="45700" lIns="91425" spcFirstLastPara="1" rIns="91425" wrap="square" tIns="45700">
            <a:normAutofit fontScale="90000"/>
          </a:bodyPr>
          <a:lstStyle/>
          <a:p>
            <a:pPr indent="0" lvl="0" marL="0" marR="0" rtl="0" algn="l">
              <a:lnSpc>
                <a:spcPct val="100000"/>
              </a:lnSpc>
              <a:spcBef>
                <a:spcPts val="0"/>
              </a:spcBef>
              <a:spcAft>
                <a:spcPts val="0"/>
              </a:spcAft>
              <a:buClr>
                <a:schemeClr val="accent3"/>
              </a:buClr>
              <a:buSzPct val="100000"/>
              <a:buFont typeface="Arial"/>
              <a:buNone/>
            </a:pPr>
            <a:r>
              <a:rPr b="0" i="0" lang="en-US" sz="5000" u="none" cap="none" strike="noStrike">
                <a:solidFill>
                  <a:schemeClr val="accent3"/>
                </a:solidFill>
                <a:latin typeface="Arial"/>
                <a:ea typeface="Arial"/>
                <a:cs typeface="Arial"/>
                <a:sym typeface="Arial"/>
              </a:rPr>
              <a:t>Updates to Research Reporting in Workday</a:t>
            </a:r>
            <a:endParaRPr/>
          </a:p>
        </p:txBody>
      </p:sp>
      <p:sp>
        <p:nvSpPr>
          <p:cNvPr id="780" name="Google Shape;780;p121"/>
          <p:cNvSpPr txBox="1"/>
          <p:nvPr/>
        </p:nvSpPr>
        <p:spPr>
          <a:xfrm>
            <a:off x="692029" y="4308049"/>
            <a:ext cx="6656731" cy="1812601"/>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FFFFFF"/>
              </a:buClr>
              <a:buSzPts val="2000"/>
              <a:buFont typeface="Arial"/>
              <a:buNone/>
            </a:pPr>
            <a:r>
              <a:rPr b="0" i="0" lang="en-US" sz="2000" u="none" cap="none" strike="noStrike">
                <a:solidFill>
                  <a:srgbClr val="FFFFFF"/>
                </a:solidFill>
                <a:latin typeface="Arial"/>
                <a:ea typeface="Arial"/>
                <a:cs typeface="Arial"/>
                <a:sym typeface="Arial"/>
              </a:rPr>
              <a:t>MRAM</a:t>
            </a:r>
            <a:endParaRPr/>
          </a:p>
          <a:p>
            <a:pPr indent="0" lvl="0" marL="0" marR="0" rtl="0" algn="l">
              <a:lnSpc>
                <a:spcPct val="150000"/>
              </a:lnSpc>
              <a:spcBef>
                <a:spcPts val="320"/>
              </a:spcBef>
              <a:spcAft>
                <a:spcPts val="0"/>
              </a:spcAft>
              <a:buClr>
                <a:srgbClr val="FFFFFF"/>
              </a:buClr>
              <a:buSzPts val="1600"/>
              <a:buFont typeface="Arial"/>
              <a:buNone/>
            </a:pPr>
            <a:r>
              <a:rPr b="0" i="0" lang="en-US" sz="1600" u="none" cap="none" strike="noStrike">
                <a:solidFill>
                  <a:srgbClr val="FFFFFF"/>
                </a:solidFill>
                <a:latin typeface="Arial"/>
                <a:ea typeface="Arial"/>
                <a:cs typeface="Arial"/>
                <a:sym typeface="Arial"/>
              </a:rPr>
              <a:t>May 2025</a:t>
            </a:r>
            <a:endParaRPr/>
          </a:p>
          <a:p>
            <a:pPr indent="0" lvl="0" marL="0" marR="0" rtl="0" algn="l">
              <a:lnSpc>
                <a:spcPct val="150000"/>
              </a:lnSpc>
              <a:spcBef>
                <a:spcPts val="320"/>
              </a:spcBef>
              <a:spcAft>
                <a:spcPts val="0"/>
              </a:spcAft>
              <a:buClr>
                <a:srgbClr val="FFFFFF"/>
              </a:buClr>
              <a:buSzPts val="1600"/>
              <a:buFont typeface="Arial"/>
              <a:buNone/>
            </a:pPr>
            <a:r>
              <a:rPr b="0" i="0" lang="en-US" sz="1600" u="none" cap="none" strike="noStrike">
                <a:solidFill>
                  <a:srgbClr val="FFFFFF"/>
                </a:solidFill>
                <a:latin typeface="Arial"/>
                <a:ea typeface="Arial"/>
                <a:cs typeface="Arial"/>
                <a:sym typeface="Arial"/>
              </a:rPr>
              <a:t>Bilguun Davaasuren, Stepanka Sirotek</a:t>
            </a:r>
            <a:endParaRPr/>
          </a:p>
          <a:p>
            <a:pPr indent="0" lvl="0" marL="0" marR="0" rtl="0" algn="l">
              <a:lnSpc>
                <a:spcPct val="150000"/>
              </a:lnSpc>
              <a:spcBef>
                <a:spcPts val="320"/>
              </a:spcBef>
              <a:spcAft>
                <a:spcPts val="0"/>
              </a:spcAft>
              <a:buClr>
                <a:srgbClr val="FFFFFF"/>
              </a:buClr>
              <a:buSzPts val="1600"/>
              <a:buFont typeface="Arial"/>
              <a:buNone/>
            </a:pPr>
            <a:r>
              <a:rPr b="0" i="0" lang="en-US" sz="1600" u="none" cap="none" strike="noStrike">
                <a:solidFill>
                  <a:srgbClr val="FFFFFF"/>
                </a:solidFill>
                <a:latin typeface="Arial"/>
                <a:ea typeface="Arial"/>
                <a:cs typeface="Arial"/>
                <a:sym typeface="Arial"/>
              </a:rPr>
              <a:t>FPB DATAGroup</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4" name="Shape 784"/>
        <p:cNvGrpSpPr/>
        <p:nvPr/>
      </p:nvGrpSpPr>
      <p:grpSpPr>
        <a:xfrm>
          <a:off x="0" y="0"/>
          <a:ext cx="0" cy="0"/>
          <a:chOff x="0" y="0"/>
          <a:chExt cx="0" cy="0"/>
        </a:xfrm>
      </p:grpSpPr>
      <p:sp>
        <p:nvSpPr>
          <p:cNvPr id="785" name="Google Shape;785;p122"/>
          <p:cNvSpPr txBox="1"/>
          <p:nvPr>
            <p:ph type="title"/>
          </p:nvPr>
        </p:nvSpPr>
        <p:spPr>
          <a:xfrm>
            <a:off x="671757" y="371510"/>
            <a:ext cx="8184662" cy="991998"/>
          </a:xfrm>
          <a:prstGeom prst="rect">
            <a:avLst/>
          </a:prstGeom>
          <a:noFill/>
          <a:ln>
            <a:noFill/>
          </a:ln>
        </p:spPr>
        <p:txBody>
          <a:bodyPr anchorCtr="0" anchor="b" bIns="45700" lIns="91425" spcFirstLastPara="1" rIns="91425" wrap="square" tIns="45700">
            <a:normAutofit fontScale="90000"/>
          </a:bodyPr>
          <a:lstStyle/>
          <a:p>
            <a:pPr indent="0" lvl="0" marL="0" marR="0" rtl="0" algn="l">
              <a:lnSpc>
                <a:spcPct val="90000"/>
              </a:lnSpc>
              <a:spcBef>
                <a:spcPts val="0"/>
              </a:spcBef>
              <a:spcAft>
                <a:spcPts val="0"/>
              </a:spcAft>
              <a:buClr>
                <a:srgbClr val="4B2E83"/>
              </a:buClr>
              <a:buSzPct val="100000"/>
              <a:buFont typeface="Arial"/>
              <a:buNone/>
            </a:pPr>
            <a:r>
              <a:rPr b="0" i="0" lang="en-US" sz="3000" u="none" cap="none" strike="noStrike">
                <a:solidFill>
                  <a:srgbClr val="4B2E83"/>
                </a:solidFill>
                <a:latin typeface="Arial"/>
                <a:ea typeface="Arial"/>
                <a:cs typeface="Arial"/>
                <a:sym typeface="Arial"/>
              </a:rPr>
              <a:t>Recent updates to the PI and Grant Manager Dashboards and changes to F&amp;A Encumbrance Reporting</a:t>
            </a:r>
            <a:endParaRPr/>
          </a:p>
        </p:txBody>
      </p:sp>
      <p:sp>
        <p:nvSpPr>
          <p:cNvPr id="786" name="Google Shape;786;p122"/>
          <p:cNvSpPr txBox="1"/>
          <p:nvPr>
            <p:ph idx="2" type="body"/>
          </p:nvPr>
        </p:nvSpPr>
        <p:spPr>
          <a:xfrm>
            <a:off x="659305" y="1736725"/>
            <a:ext cx="8196210" cy="401549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4B2E83"/>
              </a:buClr>
              <a:buSzPts val="2000"/>
              <a:buFont typeface="Merriweather Sans"/>
              <a:buChar char="&gt;"/>
            </a:pPr>
            <a:r>
              <a:rPr lang="en-US" sz="2000">
                <a:latin typeface="Arial"/>
                <a:ea typeface="Arial"/>
                <a:cs typeface="Arial"/>
                <a:sym typeface="Arial"/>
              </a:rPr>
              <a:t>PI Dashboard</a:t>
            </a:r>
            <a:endParaRPr/>
          </a:p>
          <a:p>
            <a:pPr indent="-285750" lvl="1" marL="742950" rtl="0" algn="l">
              <a:spcBef>
                <a:spcPts val="360"/>
              </a:spcBef>
              <a:spcAft>
                <a:spcPts val="0"/>
              </a:spcAft>
              <a:buClr>
                <a:srgbClr val="4B2E83"/>
              </a:buClr>
              <a:buSzPts val="1800"/>
              <a:buChar char="–"/>
            </a:pPr>
            <a:r>
              <a:rPr lang="en-US" sz="1800">
                <a:latin typeface="Arial"/>
                <a:ea typeface="Arial"/>
                <a:cs typeface="Arial"/>
                <a:sym typeface="Arial"/>
              </a:rPr>
              <a:t>Added Programs Tab, additional resources linked at the top</a:t>
            </a:r>
            <a:endParaRPr/>
          </a:p>
          <a:p>
            <a:pPr indent="-285750" lvl="1" marL="742950" rtl="0" algn="l">
              <a:spcBef>
                <a:spcPts val="360"/>
              </a:spcBef>
              <a:spcAft>
                <a:spcPts val="0"/>
              </a:spcAft>
              <a:buClr>
                <a:srgbClr val="4B2E83"/>
              </a:buClr>
              <a:buSzPts val="1800"/>
              <a:buChar char="–"/>
            </a:pPr>
            <a:r>
              <a:rPr lang="en-US" sz="1800">
                <a:latin typeface="Arial"/>
                <a:ea typeface="Arial"/>
                <a:cs typeface="Arial"/>
                <a:sym typeface="Arial"/>
              </a:rPr>
              <a:t>Added Percent Spent, Avg Monthly Burn rate, Lifecycle status</a:t>
            </a:r>
            <a:endParaRPr/>
          </a:p>
          <a:p>
            <a:pPr indent="-342900" lvl="0" marL="342900" rtl="0" algn="l">
              <a:spcBef>
                <a:spcPts val="400"/>
              </a:spcBef>
              <a:spcAft>
                <a:spcPts val="0"/>
              </a:spcAft>
              <a:buClr>
                <a:srgbClr val="4B2E83"/>
              </a:buClr>
              <a:buSzPts val="2000"/>
              <a:buFont typeface="Merriweather Sans"/>
              <a:buChar char="&gt;"/>
            </a:pPr>
            <a:r>
              <a:rPr lang="en-US" sz="2000">
                <a:latin typeface="Arial"/>
                <a:ea typeface="Arial"/>
                <a:cs typeface="Arial"/>
                <a:sym typeface="Arial"/>
              </a:rPr>
              <a:t>Grant Manager Dashboard</a:t>
            </a:r>
            <a:endParaRPr/>
          </a:p>
          <a:p>
            <a:pPr indent="-285750" lvl="1" marL="742950" rtl="0" algn="l">
              <a:spcBef>
                <a:spcPts val="360"/>
              </a:spcBef>
              <a:spcAft>
                <a:spcPts val="0"/>
              </a:spcAft>
              <a:buClr>
                <a:srgbClr val="4B2E83"/>
              </a:buClr>
              <a:buSzPts val="1800"/>
              <a:buChar char="–"/>
            </a:pPr>
            <a:r>
              <a:rPr lang="en-US" sz="1800">
                <a:latin typeface="Arial"/>
                <a:ea typeface="Arial"/>
                <a:cs typeface="Arial"/>
                <a:sym typeface="Arial"/>
              </a:rPr>
              <a:t>Expanded access to Grant Financial Analysts and Finance Analyst roles</a:t>
            </a:r>
            <a:endParaRPr/>
          </a:p>
          <a:p>
            <a:pPr indent="-285750" lvl="1" marL="742950" rtl="0" algn="l">
              <a:spcBef>
                <a:spcPts val="360"/>
              </a:spcBef>
              <a:spcAft>
                <a:spcPts val="0"/>
              </a:spcAft>
              <a:buClr>
                <a:srgbClr val="4B2E83"/>
              </a:buClr>
              <a:buSzPts val="1800"/>
              <a:buChar char="–"/>
            </a:pPr>
            <a:r>
              <a:rPr lang="en-US" sz="1800">
                <a:latin typeface="Arial"/>
                <a:ea typeface="Arial"/>
                <a:cs typeface="Arial"/>
                <a:sym typeface="Arial"/>
              </a:rPr>
              <a:t>Added Programs Tab, additional resources linked at the top</a:t>
            </a:r>
            <a:endParaRPr/>
          </a:p>
          <a:p>
            <a:pPr indent="-285750" lvl="1" marL="742950" rtl="0" algn="l">
              <a:spcBef>
                <a:spcPts val="360"/>
              </a:spcBef>
              <a:spcAft>
                <a:spcPts val="0"/>
              </a:spcAft>
              <a:buClr>
                <a:srgbClr val="4B2E83"/>
              </a:buClr>
              <a:buSzPts val="1800"/>
              <a:buChar char="–"/>
            </a:pPr>
            <a:r>
              <a:rPr lang="en-US" sz="1800">
                <a:latin typeface="Arial"/>
                <a:ea typeface="Arial"/>
                <a:cs typeface="Arial"/>
                <a:sym typeface="Arial"/>
              </a:rPr>
              <a:t>Added Percent Spent, Avg Monthly Burn rate, Lifecycle status</a:t>
            </a:r>
            <a:endParaRPr/>
          </a:p>
          <a:p>
            <a:pPr indent="-285750" lvl="1" marL="742950" rtl="0" algn="l">
              <a:spcBef>
                <a:spcPts val="360"/>
              </a:spcBef>
              <a:spcAft>
                <a:spcPts val="0"/>
              </a:spcAft>
              <a:buClr>
                <a:srgbClr val="4B2E83"/>
              </a:buClr>
              <a:buSzPts val="1800"/>
              <a:buChar char="–"/>
            </a:pPr>
            <a:r>
              <a:rPr lang="en-US" sz="1800">
                <a:latin typeface="Arial"/>
                <a:ea typeface="Arial"/>
                <a:cs typeface="Arial"/>
                <a:sym typeface="Arial"/>
              </a:rPr>
              <a:t>Added drill to report link to “Supplier Invoices In Progress or Draft Status R1521” on Grants and Awards tab</a:t>
            </a:r>
            <a:endParaRPr/>
          </a:p>
          <a:p>
            <a:pPr indent="-342900" lvl="0" marL="342900" rtl="0" algn="l">
              <a:spcBef>
                <a:spcPts val="400"/>
              </a:spcBef>
              <a:spcAft>
                <a:spcPts val="0"/>
              </a:spcAft>
              <a:buClr>
                <a:srgbClr val="4B2E83"/>
              </a:buClr>
              <a:buSzPts val="2000"/>
              <a:buFont typeface="Merriweather Sans"/>
              <a:buChar char="&gt;"/>
            </a:pPr>
            <a:r>
              <a:rPr lang="en-US" sz="2000">
                <a:latin typeface="Arial"/>
                <a:ea typeface="Arial"/>
                <a:cs typeface="Arial"/>
                <a:sym typeface="Arial"/>
              </a:rPr>
              <a:t>F &amp; A Encumbrance Toggle Option added to key reports</a:t>
            </a:r>
            <a:endParaRPr/>
          </a:p>
          <a:p>
            <a:pPr indent="-158750" lvl="1" marL="742950" rtl="0" algn="l">
              <a:spcBef>
                <a:spcPts val="400"/>
              </a:spcBef>
              <a:spcAft>
                <a:spcPts val="0"/>
              </a:spcAft>
              <a:buClr>
                <a:srgbClr val="4B2E83"/>
              </a:buClr>
              <a:buSzPts val="2000"/>
              <a:buNone/>
            </a:pPr>
            <a:r>
              <a:t/>
            </a:r>
            <a:endParaRPr>
              <a:latin typeface="Arial"/>
              <a:ea typeface="Arial"/>
              <a:cs typeface="Arial"/>
              <a:sym typeface="Arial"/>
            </a:endParaRPr>
          </a:p>
        </p:txBody>
      </p:sp>
      <p:sp>
        <p:nvSpPr>
          <p:cNvPr id="787" name="Google Shape;787;p122"/>
          <p:cNvSpPr txBox="1"/>
          <p:nvPr/>
        </p:nvSpPr>
        <p:spPr>
          <a:xfrm>
            <a:off x="671758" y="6301355"/>
            <a:ext cx="7229368" cy="330868"/>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US" sz="1200" u="none" cap="none" strike="noStrike">
                <a:solidFill>
                  <a:srgbClr val="4B2E83"/>
                </a:solidFill>
                <a:latin typeface="Arial"/>
                <a:ea typeface="Arial"/>
                <a:cs typeface="Arial"/>
                <a:sym typeface="Arial"/>
              </a:rPr>
              <a:t>MRAM - Bilguun Davaasuren, Stepanka Sirotek - FPB DATAGroup</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87"/>
          <p:cNvSpPr txBox="1"/>
          <p:nvPr>
            <p:ph type="title"/>
          </p:nvPr>
        </p:nvSpPr>
        <p:spPr>
          <a:xfrm>
            <a:off x="671757" y="371510"/>
            <a:ext cx="8184662" cy="991998"/>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3000"/>
              <a:buFont typeface="Arial"/>
              <a:buNone/>
            </a:pPr>
            <a:r>
              <a:rPr b="1" i="0" lang="en-US" sz="3000" u="none" cap="none" strike="noStrike">
                <a:solidFill>
                  <a:srgbClr val="4B2E83"/>
                </a:solidFill>
                <a:latin typeface="Arial"/>
                <a:ea typeface="Arial"/>
                <a:cs typeface="Arial"/>
                <a:sym typeface="Arial"/>
              </a:rPr>
              <a:t>Institutional Base Salary (IBS) - Definition</a:t>
            </a:r>
            <a:endParaRPr/>
          </a:p>
        </p:txBody>
      </p:sp>
      <p:sp>
        <p:nvSpPr>
          <p:cNvPr id="462" name="Google Shape;462;p87"/>
          <p:cNvSpPr txBox="1"/>
          <p:nvPr>
            <p:ph idx="2" type="body"/>
          </p:nvPr>
        </p:nvSpPr>
        <p:spPr>
          <a:xfrm>
            <a:off x="659305" y="1736725"/>
            <a:ext cx="8196210" cy="4015497"/>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Clr>
                <a:srgbClr val="4B2E83"/>
              </a:buClr>
              <a:buSzPts val="2400"/>
              <a:buFont typeface="Merriweather Sans"/>
              <a:buChar char="&gt;"/>
            </a:pPr>
            <a:r>
              <a:rPr lang="en-US">
                <a:latin typeface="Arial"/>
                <a:ea typeface="Arial"/>
                <a:cs typeface="Arial"/>
                <a:sym typeface="Arial"/>
              </a:rPr>
              <a:t>IBS is defined as “the annual compensation paid by an IHE for an individual’s appointment” … and includes time spent on research, instruction, administration, or clinical activities. </a:t>
            </a:r>
            <a:br>
              <a:rPr lang="en-US">
                <a:latin typeface="Arial"/>
                <a:ea typeface="Arial"/>
                <a:cs typeface="Arial"/>
                <a:sym typeface="Arial"/>
              </a:rPr>
            </a:br>
            <a:endParaRPr>
              <a:latin typeface="Arial"/>
              <a:ea typeface="Arial"/>
              <a:cs typeface="Arial"/>
              <a:sym typeface="Arial"/>
            </a:endParaRPr>
          </a:p>
          <a:p>
            <a:pPr indent="-342900" lvl="0" marL="342900" rtl="0" algn="l">
              <a:spcBef>
                <a:spcPts val="480"/>
              </a:spcBef>
              <a:spcAft>
                <a:spcPts val="0"/>
              </a:spcAft>
              <a:buClr>
                <a:srgbClr val="4B2E83"/>
              </a:buClr>
              <a:buSzPts val="2400"/>
              <a:buFont typeface="Merriweather Sans"/>
              <a:buChar char="&gt;"/>
            </a:pPr>
            <a:r>
              <a:rPr lang="en-US">
                <a:latin typeface="Arial"/>
                <a:ea typeface="Arial"/>
                <a:cs typeface="Arial"/>
                <a:sym typeface="Arial"/>
              </a:rPr>
              <a:t>Charges of a faculty member’s salary to a federal award may not exceed the proportionate share of the IBS during the reporting period on the Federal award. </a:t>
            </a:r>
            <a:br>
              <a:rPr lang="en-US">
                <a:latin typeface="Arial"/>
                <a:ea typeface="Arial"/>
                <a:cs typeface="Arial"/>
                <a:sym typeface="Arial"/>
              </a:rPr>
            </a:br>
            <a:br>
              <a:rPr lang="en-US">
                <a:latin typeface="Arial"/>
                <a:ea typeface="Arial"/>
                <a:cs typeface="Arial"/>
                <a:sym typeface="Arial"/>
              </a:rPr>
            </a:br>
            <a:r>
              <a:rPr lang="en-US" u="sng">
                <a:solidFill>
                  <a:schemeClr val="hlink"/>
                </a:solidFill>
                <a:latin typeface="Arial"/>
                <a:ea typeface="Arial"/>
                <a:cs typeface="Arial"/>
                <a:sym typeface="Arial"/>
                <a:hlinkClick r:id="rId3"/>
              </a:rPr>
              <a:t>2 CFR 200.430(i)(2)</a:t>
            </a:r>
            <a:endParaRPr>
              <a:latin typeface="Arial"/>
              <a:ea typeface="Arial"/>
              <a:cs typeface="Arial"/>
              <a:sym typeface="Arial"/>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p:txBody>
      </p:sp>
      <p:sp>
        <p:nvSpPr>
          <p:cNvPr id="463" name="Google Shape;463;p87"/>
          <p:cNvSpPr txBox="1"/>
          <p:nvPr/>
        </p:nvSpPr>
        <p:spPr>
          <a:xfrm>
            <a:off x="671758" y="6301355"/>
            <a:ext cx="7229368" cy="330868"/>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US" sz="1200" u="none" cap="none" strike="noStrike">
                <a:solidFill>
                  <a:srgbClr val="4B2E83"/>
                </a:solidFill>
                <a:latin typeface="Arial"/>
                <a:ea typeface="Arial"/>
                <a:cs typeface="Arial"/>
                <a:sym typeface="Arial"/>
              </a:rPr>
              <a:t>MRAM – Matt Gardner - PAFC</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sp>
        <p:nvSpPr>
          <p:cNvPr id="792" name="Google Shape;792;p123"/>
          <p:cNvSpPr txBox="1"/>
          <p:nvPr>
            <p:ph type="title"/>
          </p:nvPr>
        </p:nvSpPr>
        <p:spPr>
          <a:xfrm>
            <a:off x="671757" y="1179824"/>
            <a:ext cx="6972300" cy="2641756"/>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2"/>
              </a:buClr>
              <a:buSzPts val="5000"/>
              <a:buFont typeface="Encode Sans Black"/>
              <a:buNone/>
            </a:pPr>
            <a:r>
              <a:rPr lang="en-US"/>
              <a:t>Grant Security Hierarchies</a:t>
            </a:r>
            <a:endParaRPr/>
          </a:p>
        </p:txBody>
      </p:sp>
      <p:sp>
        <p:nvSpPr>
          <p:cNvPr id="793" name="Google Shape;793;p123"/>
          <p:cNvSpPr txBox="1"/>
          <p:nvPr/>
        </p:nvSpPr>
        <p:spPr>
          <a:xfrm>
            <a:off x="7266215" y="4833257"/>
            <a:ext cx="2212521" cy="110799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600"/>
              <a:buFont typeface="Arial"/>
              <a:buNone/>
            </a:pPr>
            <a:r>
              <a:rPr b="1" i="0" lang="en-US" sz="6600" u="none" cap="none" strike="noStrike">
                <a:solidFill>
                  <a:srgbClr val="FFFFFF"/>
                </a:solidFill>
                <a:latin typeface="Arial"/>
                <a:ea typeface="Arial"/>
                <a:cs typeface="Arial"/>
                <a:sym typeface="Arial"/>
              </a:rPr>
              <a:t>UW</a:t>
            </a:r>
            <a:endParaRPr b="1" i="0" sz="1050" u="none" cap="none" strike="noStrike">
              <a:solidFill>
                <a:srgbClr val="FFFFFF"/>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sp>
        <p:nvSpPr>
          <p:cNvPr id="798" name="Google Shape;798;p124"/>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solidFill>
                  <a:schemeClr val="accent3"/>
                </a:solidFill>
              </a:rPr>
              <a:t>Hierarchy Level </a:t>
            </a:r>
            <a:endParaRPr/>
          </a:p>
        </p:txBody>
      </p:sp>
      <p:sp>
        <p:nvSpPr>
          <p:cNvPr id="799" name="Google Shape;799;p124"/>
          <p:cNvSpPr txBox="1"/>
          <p:nvPr/>
        </p:nvSpPr>
        <p:spPr>
          <a:xfrm>
            <a:off x="538844" y="1186230"/>
            <a:ext cx="146957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Level 1</a:t>
            </a:r>
            <a:endParaRPr/>
          </a:p>
        </p:txBody>
      </p:sp>
      <p:sp>
        <p:nvSpPr>
          <p:cNvPr id="800" name="Google Shape;800;p124"/>
          <p:cNvSpPr/>
          <p:nvPr/>
        </p:nvSpPr>
        <p:spPr>
          <a:xfrm>
            <a:off x="3416754" y="967581"/>
            <a:ext cx="2053319" cy="697306"/>
          </a:xfrm>
          <a:prstGeom prst="rect">
            <a:avLst/>
          </a:prstGeom>
          <a:solidFill>
            <a:schemeClr val="accent1"/>
          </a:solidFill>
          <a:ln cap="flat" cmpd="sng" w="25400">
            <a:solidFill>
              <a:srgbClr val="1F133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E8D3A2"/>
                </a:solidFill>
                <a:latin typeface="Arial"/>
                <a:ea typeface="Arial"/>
                <a:cs typeface="Arial"/>
                <a:sym typeface="Arial"/>
              </a:rPr>
              <a:t>All Grants</a:t>
            </a:r>
            <a:endParaRPr/>
          </a:p>
        </p:txBody>
      </p:sp>
      <p:cxnSp>
        <p:nvCxnSpPr>
          <p:cNvPr id="801" name="Google Shape;801;p124"/>
          <p:cNvCxnSpPr/>
          <p:nvPr/>
        </p:nvCxnSpPr>
        <p:spPr>
          <a:xfrm>
            <a:off x="195942" y="1959428"/>
            <a:ext cx="8752115" cy="0"/>
          </a:xfrm>
          <a:prstGeom prst="straightConnector1">
            <a:avLst/>
          </a:prstGeom>
          <a:noFill/>
          <a:ln cap="flat" cmpd="sng" w="76200">
            <a:solidFill>
              <a:srgbClr val="482981"/>
            </a:solidFill>
            <a:prstDash val="dash"/>
            <a:round/>
            <a:headEnd len="sm" w="sm" type="none"/>
            <a:tailEnd len="sm" w="sm" type="none"/>
          </a:ln>
        </p:spPr>
      </p:cxnSp>
      <p:cxnSp>
        <p:nvCxnSpPr>
          <p:cNvPr id="802" name="Google Shape;802;p124"/>
          <p:cNvCxnSpPr/>
          <p:nvPr/>
        </p:nvCxnSpPr>
        <p:spPr>
          <a:xfrm>
            <a:off x="195942" y="3077935"/>
            <a:ext cx="8752115" cy="0"/>
          </a:xfrm>
          <a:prstGeom prst="straightConnector1">
            <a:avLst/>
          </a:prstGeom>
          <a:noFill/>
          <a:ln cap="flat" cmpd="sng" w="76200">
            <a:solidFill>
              <a:srgbClr val="482981"/>
            </a:solidFill>
            <a:prstDash val="dash"/>
            <a:round/>
            <a:headEnd len="sm" w="sm" type="none"/>
            <a:tailEnd len="sm" w="sm" type="none"/>
          </a:ln>
        </p:spPr>
      </p:cxnSp>
      <p:sp>
        <p:nvSpPr>
          <p:cNvPr id="803" name="Google Shape;803;p124"/>
          <p:cNvSpPr txBox="1"/>
          <p:nvPr/>
        </p:nvSpPr>
        <p:spPr>
          <a:xfrm>
            <a:off x="538844" y="2386379"/>
            <a:ext cx="146957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Level 2</a:t>
            </a:r>
            <a:endParaRPr/>
          </a:p>
        </p:txBody>
      </p:sp>
      <p:sp>
        <p:nvSpPr>
          <p:cNvPr id="804" name="Google Shape;804;p124"/>
          <p:cNvSpPr/>
          <p:nvPr/>
        </p:nvSpPr>
        <p:spPr>
          <a:xfrm>
            <a:off x="3416754" y="2170029"/>
            <a:ext cx="2053319" cy="697306"/>
          </a:xfrm>
          <a:prstGeom prst="rect">
            <a:avLst/>
          </a:prstGeom>
          <a:solidFill>
            <a:schemeClr val="accent1"/>
          </a:solidFill>
          <a:ln cap="flat" cmpd="sng" w="25400">
            <a:solidFill>
              <a:srgbClr val="1F133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E8D3A2"/>
                </a:solidFill>
                <a:latin typeface="Arial"/>
                <a:ea typeface="Arial"/>
                <a:cs typeface="Arial"/>
                <a:sym typeface="Arial"/>
              </a:rPr>
              <a:t>Schools/Colleges</a:t>
            </a:r>
            <a:endParaRPr/>
          </a:p>
        </p:txBody>
      </p:sp>
      <p:sp>
        <p:nvSpPr>
          <p:cNvPr id="805" name="Google Shape;805;p124"/>
          <p:cNvSpPr txBox="1"/>
          <p:nvPr/>
        </p:nvSpPr>
        <p:spPr>
          <a:xfrm>
            <a:off x="538844" y="3504884"/>
            <a:ext cx="146957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Level 3</a:t>
            </a:r>
            <a:endParaRPr/>
          </a:p>
        </p:txBody>
      </p:sp>
      <p:sp>
        <p:nvSpPr>
          <p:cNvPr id="806" name="Google Shape;806;p124"/>
          <p:cNvSpPr/>
          <p:nvPr/>
        </p:nvSpPr>
        <p:spPr>
          <a:xfrm>
            <a:off x="3416754" y="3345686"/>
            <a:ext cx="2053319" cy="697306"/>
          </a:xfrm>
          <a:prstGeom prst="rect">
            <a:avLst/>
          </a:prstGeom>
          <a:solidFill>
            <a:schemeClr val="accent1"/>
          </a:solidFill>
          <a:ln cap="flat" cmpd="sng" w="25400">
            <a:solidFill>
              <a:srgbClr val="1F133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E8D3A2"/>
                </a:solidFill>
                <a:latin typeface="Arial"/>
                <a:ea typeface="Arial"/>
                <a:cs typeface="Arial"/>
                <a:sym typeface="Arial"/>
              </a:rPr>
              <a:t>Units</a:t>
            </a:r>
            <a:endParaRPr/>
          </a:p>
        </p:txBody>
      </p:sp>
      <p:sp>
        <p:nvSpPr>
          <p:cNvPr id="807" name="Google Shape;807;p124"/>
          <p:cNvSpPr txBox="1"/>
          <p:nvPr/>
        </p:nvSpPr>
        <p:spPr>
          <a:xfrm>
            <a:off x="538844" y="4552323"/>
            <a:ext cx="146957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Level 4</a:t>
            </a:r>
            <a:endParaRPr/>
          </a:p>
        </p:txBody>
      </p:sp>
      <p:cxnSp>
        <p:nvCxnSpPr>
          <p:cNvPr id="808" name="Google Shape;808;p124"/>
          <p:cNvCxnSpPr/>
          <p:nvPr/>
        </p:nvCxnSpPr>
        <p:spPr>
          <a:xfrm>
            <a:off x="269421" y="4253592"/>
            <a:ext cx="8752115" cy="0"/>
          </a:xfrm>
          <a:prstGeom prst="straightConnector1">
            <a:avLst/>
          </a:prstGeom>
          <a:noFill/>
          <a:ln cap="flat" cmpd="sng" w="76200">
            <a:solidFill>
              <a:srgbClr val="482981"/>
            </a:solidFill>
            <a:prstDash val="dash"/>
            <a:round/>
            <a:headEnd len="sm" w="sm" type="none"/>
            <a:tailEnd len="sm" w="sm" type="none"/>
          </a:ln>
        </p:spPr>
      </p:cxnSp>
      <p:sp>
        <p:nvSpPr>
          <p:cNvPr id="809" name="Google Shape;809;p124"/>
          <p:cNvSpPr/>
          <p:nvPr/>
        </p:nvSpPr>
        <p:spPr>
          <a:xfrm>
            <a:off x="3416754" y="4464194"/>
            <a:ext cx="2053319" cy="697306"/>
          </a:xfrm>
          <a:prstGeom prst="rect">
            <a:avLst/>
          </a:prstGeom>
          <a:solidFill>
            <a:schemeClr val="accent1"/>
          </a:solidFill>
          <a:ln cap="flat" cmpd="sng" w="25400">
            <a:solidFill>
              <a:srgbClr val="1F133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E8D3A2"/>
                </a:solidFill>
                <a:latin typeface="Arial"/>
                <a:ea typeface="Arial"/>
                <a:cs typeface="Arial"/>
                <a:sym typeface="Arial"/>
              </a:rPr>
              <a:t>Grant Portfolios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 name="Shape 813"/>
        <p:cNvGrpSpPr/>
        <p:nvPr/>
      </p:nvGrpSpPr>
      <p:grpSpPr>
        <a:xfrm>
          <a:off x="0" y="0"/>
          <a:ext cx="0" cy="0"/>
          <a:chOff x="0" y="0"/>
          <a:chExt cx="0" cy="0"/>
        </a:xfrm>
      </p:grpSpPr>
      <p:sp>
        <p:nvSpPr>
          <p:cNvPr id="814" name="Google Shape;814;p125"/>
          <p:cNvSpPr txBox="1"/>
          <p:nvPr>
            <p:ph type="title"/>
          </p:nvPr>
        </p:nvSpPr>
        <p:spPr>
          <a:xfrm>
            <a:off x="1669408" y="387860"/>
            <a:ext cx="5805181"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accent3"/>
                </a:solidFill>
                <a:latin typeface="Arial"/>
                <a:ea typeface="Arial"/>
                <a:cs typeface="Arial"/>
                <a:sym typeface="Arial"/>
              </a:rPr>
              <a:t>School and Department Visual Flow</a:t>
            </a:r>
            <a:endParaRPr/>
          </a:p>
        </p:txBody>
      </p:sp>
      <p:sp>
        <p:nvSpPr>
          <p:cNvPr id="815" name="Google Shape;815;p125"/>
          <p:cNvSpPr/>
          <p:nvPr/>
        </p:nvSpPr>
        <p:spPr>
          <a:xfrm>
            <a:off x="4171950" y="963386"/>
            <a:ext cx="2310493" cy="791936"/>
          </a:xfrm>
          <a:prstGeom prst="rect">
            <a:avLst/>
          </a:prstGeom>
          <a:solidFill>
            <a:schemeClr val="accent1"/>
          </a:solidFill>
          <a:ln cap="flat" cmpd="sng" w="25400">
            <a:solidFill>
              <a:srgbClr val="1F133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en-US" sz="1350" u="none" cap="none" strike="noStrike">
                <a:solidFill>
                  <a:srgbClr val="E8D3A2"/>
                </a:solidFill>
                <a:latin typeface="Arial"/>
                <a:ea typeface="Arial"/>
                <a:cs typeface="Arial"/>
                <a:sym typeface="Arial"/>
              </a:rPr>
              <a:t>CAS | Psychology Grants (Security GRH 03)</a:t>
            </a:r>
            <a:endParaRPr/>
          </a:p>
        </p:txBody>
      </p:sp>
      <p:cxnSp>
        <p:nvCxnSpPr>
          <p:cNvPr id="816" name="Google Shape;816;p125"/>
          <p:cNvCxnSpPr>
            <a:stCxn id="815" idx="2"/>
            <a:endCxn id="817" idx="0"/>
          </p:cNvCxnSpPr>
          <p:nvPr/>
        </p:nvCxnSpPr>
        <p:spPr>
          <a:xfrm rot="5400000">
            <a:off x="4033147" y="853072"/>
            <a:ext cx="391800" cy="2196300"/>
          </a:xfrm>
          <a:prstGeom prst="bentConnector3">
            <a:avLst>
              <a:gd fmla="val 50000" name="adj1"/>
            </a:avLst>
          </a:prstGeom>
          <a:noFill/>
          <a:ln cap="flat" cmpd="sng" w="38100">
            <a:solidFill>
              <a:srgbClr val="482981"/>
            </a:solidFill>
            <a:prstDash val="solid"/>
            <a:round/>
            <a:headEnd len="sm" w="sm" type="none"/>
            <a:tailEnd len="med" w="med" type="triangle"/>
          </a:ln>
        </p:spPr>
      </p:cxnSp>
      <p:sp>
        <p:nvSpPr>
          <p:cNvPr id="818" name="Google Shape;818;p125"/>
          <p:cNvSpPr txBox="1"/>
          <p:nvPr/>
        </p:nvSpPr>
        <p:spPr>
          <a:xfrm>
            <a:off x="171450" y="2139220"/>
            <a:ext cx="1053193"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Grant managers assigned at level 4</a:t>
            </a:r>
            <a:endParaRPr/>
          </a:p>
        </p:txBody>
      </p:sp>
      <p:cxnSp>
        <p:nvCxnSpPr>
          <p:cNvPr id="819" name="Google Shape;819;p125"/>
          <p:cNvCxnSpPr>
            <a:stCxn id="818" idx="3"/>
            <a:endCxn id="817" idx="1"/>
          </p:cNvCxnSpPr>
          <p:nvPr/>
        </p:nvCxnSpPr>
        <p:spPr>
          <a:xfrm flipH="1" rot="10800000">
            <a:off x="1224643" y="2543319"/>
            <a:ext cx="751200" cy="11400"/>
          </a:xfrm>
          <a:prstGeom prst="straightConnector1">
            <a:avLst/>
          </a:prstGeom>
          <a:noFill/>
          <a:ln cap="flat" cmpd="sng" w="38100">
            <a:solidFill>
              <a:srgbClr val="482981"/>
            </a:solidFill>
            <a:prstDash val="solid"/>
            <a:round/>
            <a:headEnd len="sm" w="sm" type="none"/>
            <a:tailEnd len="med" w="med" type="triangle"/>
          </a:ln>
        </p:spPr>
      </p:cxnSp>
      <p:sp>
        <p:nvSpPr>
          <p:cNvPr id="817" name="Google Shape;817;p125"/>
          <p:cNvSpPr/>
          <p:nvPr/>
        </p:nvSpPr>
        <p:spPr>
          <a:xfrm>
            <a:off x="1975758" y="2147208"/>
            <a:ext cx="2310493" cy="791936"/>
          </a:xfrm>
          <a:prstGeom prst="rect">
            <a:avLst/>
          </a:prstGeom>
          <a:solidFill>
            <a:schemeClr val="accent1"/>
          </a:solidFill>
          <a:ln cap="flat" cmpd="sng" w="25400">
            <a:solidFill>
              <a:srgbClr val="1F133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en-US" sz="1350" u="none" cap="none" strike="noStrike">
                <a:solidFill>
                  <a:srgbClr val="E8D3A2"/>
                </a:solidFill>
                <a:latin typeface="Arial"/>
                <a:ea typeface="Arial"/>
                <a:cs typeface="Arial"/>
                <a:sym typeface="Arial"/>
              </a:rPr>
              <a:t>CAS | Psychology Grants Portfolio Awards Gold (Security GRH 04)</a:t>
            </a:r>
            <a:endParaRPr/>
          </a:p>
        </p:txBody>
      </p:sp>
      <p:cxnSp>
        <p:nvCxnSpPr>
          <p:cNvPr id="820" name="Google Shape;820;p125"/>
          <p:cNvCxnSpPr>
            <a:stCxn id="817" idx="2"/>
            <a:endCxn id="821" idx="1"/>
          </p:cNvCxnSpPr>
          <p:nvPr/>
        </p:nvCxnSpPr>
        <p:spPr>
          <a:xfrm rot="5400000">
            <a:off x="2703355" y="2962694"/>
            <a:ext cx="451200" cy="404100"/>
          </a:xfrm>
          <a:prstGeom prst="bentConnector4">
            <a:avLst>
              <a:gd fmla="val 23071" name="adj1"/>
              <a:gd fmla="val 142435" name="adj2"/>
            </a:avLst>
          </a:prstGeom>
          <a:noFill/>
          <a:ln cap="flat" cmpd="sng" w="38100">
            <a:solidFill>
              <a:srgbClr val="482981"/>
            </a:solidFill>
            <a:prstDash val="solid"/>
            <a:round/>
            <a:headEnd len="sm" w="sm" type="none"/>
            <a:tailEnd len="med" w="med" type="triangle"/>
          </a:ln>
        </p:spPr>
      </p:cxnSp>
      <p:sp>
        <p:nvSpPr>
          <p:cNvPr id="821" name="Google Shape;821;p125"/>
          <p:cNvSpPr/>
          <p:nvPr/>
        </p:nvSpPr>
        <p:spPr>
          <a:xfrm>
            <a:off x="2726872" y="3147332"/>
            <a:ext cx="1322615" cy="485775"/>
          </a:xfrm>
          <a:prstGeom prst="rect">
            <a:avLst/>
          </a:prstGeom>
          <a:solidFill>
            <a:schemeClr val="accent1"/>
          </a:solidFill>
          <a:ln cap="flat" cmpd="sng" w="25400">
            <a:solidFill>
              <a:srgbClr val="1F133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en-US" sz="1350" u="none" cap="none" strike="noStrike">
                <a:solidFill>
                  <a:srgbClr val="E8D3A2"/>
                </a:solidFill>
                <a:latin typeface="Arial"/>
                <a:ea typeface="Arial"/>
                <a:cs typeface="Arial"/>
                <a:sym typeface="Arial"/>
              </a:rPr>
              <a:t>GR000001</a:t>
            </a:r>
            <a:endParaRPr/>
          </a:p>
        </p:txBody>
      </p:sp>
      <p:cxnSp>
        <p:nvCxnSpPr>
          <p:cNvPr id="822" name="Google Shape;822;p125"/>
          <p:cNvCxnSpPr>
            <a:endCxn id="823" idx="1"/>
          </p:cNvCxnSpPr>
          <p:nvPr/>
        </p:nvCxnSpPr>
        <p:spPr>
          <a:xfrm flipH="1" rot="-5400000">
            <a:off x="2245222" y="3700505"/>
            <a:ext cx="792000" cy="171300"/>
          </a:xfrm>
          <a:prstGeom prst="bentConnector2">
            <a:avLst/>
          </a:prstGeom>
          <a:noFill/>
          <a:ln cap="flat" cmpd="sng" w="38100">
            <a:solidFill>
              <a:srgbClr val="482981"/>
            </a:solidFill>
            <a:prstDash val="solid"/>
            <a:round/>
            <a:headEnd len="sm" w="sm" type="none"/>
            <a:tailEnd len="med" w="med" type="triangle"/>
          </a:ln>
        </p:spPr>
      </p:cxnSp>
      <p:sp>
        <p:nvSpPr>
          <p:cNvPr id="823" name="Google Shape;823;p125"/>
          <p:cNvSpPr/>
          <p:nvPr/>
        </p:nvSpPr>
        <p:spPr>
          <a:xfrm>
            <a:off x="2726872" y="3939267"/>
            <a:ext cx="1322615" cy="485775"/>
          </a:xfrm>
          <a:prstGeom prst="rect">
            <a:avLst/>
          </a:prstGeom>
          <a:solidFill>
            <a:schemeClr val="accent1"/>
          </a:solidFill>
          <a:ln cap="flat" cmpd="sng" w="25400">
            <a:solidFill>
              <a:srgbClr val="1F133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en-US" sz="1350" u="none" cap="none" strike="noStrike">
                <a:solidFill>
                  <a:srgbClr val="E8D3A2"/>
                </a:solidFill>
                <a:latin typeface="Arial"/>
                <a:ea typeface="Arial"/>
                <a:cs typeface="Arial"/>
                <a:sym typeface="Arial"/>
              </a:rPr>
              <a:t>GR000002</a:t>
            </a:r>
            <a:endParaRPr/>
          </a:p>
        </p:txBody>
      </p:sp>
      <p:cxnSp>
        <p:nvCxnSpPr>
          <p:cNvPr id="824" name="Google Shape;824;p125"/>
          <p:cNvCxnSpPr>
            <a:endCxn id="825" idx="1"/>
          </p:cNvCxnSpPr>
          <p:nvPr/>
        </p:nvCxnSpPr>
        <p:spPr>
          <a:xfrm flipH="1" rot="-5400000">
            <a:off x="2245221" y="4492440"/>
            <a:ext cx="792000" cy="171300"/>
          </a:xfrm>
          <a:prstGeom prst="bentConnector2">
            <a:avLst/>
          </a:prstGeom>
          <a:noFill/>
          <a:ln cap="flat" cmpd="sng" w="38100">
            <a:solidFill>
              <a:srgbClr val="482981"/>
            </a:solidFill>
            <a:prstDash val="solid"/>
            <a:round/>
            <a:headEnd len="sm" w="sm" type="none"/>
            <a:tailEnd len="med" w="med" type="triangle"/>
          </a:ln>
        </p:spPr>
      </p:cxnSp>
      <p:sp>
        <p:nvSpPr>
          <p:cNvPr id="825" name="Google Shape;825;p125"/>
          <p:cNvSpPr/>
          <p:nvPr/>
        </p:nvSpPr>
        <p:spPr>
          <a:xfrm>
            <a:off x="2726871" y="4731202"/>
            <a:ext cx="1322615" cy="485775"/>
          </a:xfrm>
          <a:prstGeom prst="rect">
            <a:avLst/>
          </a:prstGeom>
          <a:solidFill>
            <a:schemeClr val="accent1"/>
          </a:solidFill>
          <a:ln cap="flat" cmpd="sng" w="25400">
            <a:solidFill>
              <a:srgbClr val="1F133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en-US" sz="1350" u="none" cap="none" strike="noStrike">
                <a:solidFill>
                  <a:srgbClr val="E8D3A2"/>
                </a:solidFill>
                <a:latin typeface="Arial"/>
                <a:ea typeface="Arial"/>
                <a:cs typeface="Arial"/>
                <a:sym typeface="Arial"/>
              </a:rPr>
              <a:t>GR000003</a:t>
            </a:r>
            <a:endParaRPr/>
          </a:p>
        </p:txBody>
      </p:sp>
      <p:cxnSp>
        <p:nvCxnSpPr>
          <p:cNvPr id="826" name="Google Shape;826;p125"/>
          <p:cNvCxnSpPr>
            <a:stCxn id="815" idx="2"/>
            <a:endCxn id="827" idx="0"/>
          </p:cNvCxnSpPr>
          <p:nvPr/>
        </p:nvCxnSpPr>
        <p:spPr>
          <a:xfrm flipH="1" rot="-5400000">
            <a:off x="6096697" y="985822"/>
            <a:ext cx="391800" cy="1930800"/>
          </a:xfrm>
          <a:prstGeom prst="bentConnector3">
            <a:avLst>
              <a:gd fmla="val 50000" name="adj1"/>
            </a:avLst>
          </a:prstGeom>
          <a:noFill/>
          <a:ln cap="flat" cmpd="sng" w="38100">
            <a:solidFill>
              <a:srgbClr val="482981"/>
            </a:solidFill>
            <a:prstDash val="solid"/>
            <a:round/>
            <a:headEnd len="sm" w="sm" type="none"/>
            <a:tailEnd len="med" w="med" type="triangle"/>
          </a:ln>
        </p:spPr>
      </p:cxnSp>
      <p:sp>
        <p:nvSpPr>
          <p:cNvPr id="827" name="Google Shape;827;p125"/>
          <p:cNvSpPr/>
          <p:nvPr/>
        </p:nvSpPr>
        <p:spPr>
          <a:xfrm>
            <a:off x="6102805" y="2147208"/>
            <a:ext cx="2310493" cy="791936"/>
          </a:xfrm>
          <a:prstGeom prst="rect">
            <a:avLst/>
          </a:prstGeom>
          <a:solidFill>
            <a:schemeClr val="accent1"/>
          </a:solidFill>
          <a:ln cap="flat" cmpd="sng" w="25400">
            <a:solidFill>
              <a:srgbClr val="1F133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en-US" sz="1350" u="none" cap="none" strike="noStrike">
                <a:solidFill>
                  <a:srgbClr val="E8D3A2"/>
                </a:solidFill>
                <a:latin typeface="Arial"/>
                <a:ea typeface="Arial"/>
                <a:cs typeface="Arial"/>
                <a:sym typeface="Arial"/>
              </a:rPr>
              <a:t>CAS | Psychology Grants Portfolio Awards Purple (Security GRH 04)</a:t>
            </a:r>
            <a:endParaRPr/>
          </a:p>
        </p:txBody>
      </p:sp>
      <p:cxnSp>
        <p:nvCxnSpPr>
          <p:cNvPr id="828" name="Google Shape;828;p125"/>
          <p:cNvCxnSpPr>
            <a:endCxn id="829" idx="1"/>
          </p:cNvCxnSpPr>
          <p:nvPr/>
        </p:nvCxnSpPr>
        <p:spPr>
          <a:xfrm rot="5400000">
            <a:off x="6818122" y="2962570"/>
            <a:ext cx="451200" cy="404100"/>
          </a:xfrm>
          <a:prstGeom prst="bentConnector4">
            <a:avLst>
              <a:gd fmla="val 23098" name="adj1"/>
              <a:gd fmla="val 142427" name="adj2"/>
            </a:avLst>
          </a:prstGeom>
          <a:noFill/>
          <a:ln cap="flat" cmpd="sng" w="38100">
            <a:solidFill>
              <a:srgbClr val="482981"/>
            </a:solidFill>
            <a:prstDash val="solid"/>
            <a:round/>
            <a:headEnd len="sm" w="sm" type="none"/>
            <a:tailEnd len="med" w="med" type="triangle"/>
          </a:ln>
        </p:spPr>
      </p:cxnSp>
      <p:sp>
        <p:nvSpPr>
          <p:cNvPr id="829" name="Google Shape;829;p125"/>
          <p:cNvSpPr/>
          <p:nvPr/>
        </p:nvSpPr>
        <p:spPr>
          <a:xfrm>
            <a:off x="6841672" y="3147332"/>
            <a:ext cx="1322615" cy="485775"/>
          </a:xfrm>
          <a:prstGeom prst="rect">
            <a:avLst/>
          </a:prstGeom>
          <a:solidFill>
            <a:schemeClr val="accent1"/>
          </a:solidFill>
          <a:ln cap="flat" cmpd="sng" w="25400">
            <a:solidFill>
              <a:srgbClr val="1F133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en-US" sz="1350" u="none" cap="none" strike="noStrike">
                <a:solidFill>
                  <a:srgbClr val="E8D3A2"/>
                </a:solidFill>
                <a:latin typeface="Arial"/>
                <a:ea typeface="Arial"/>
                <a:cs typeface="Arial"/>
                <a:sym typeface="Arial"/>
              </a:rPr>
              <a:t>GR000004</a:t>
            </a:r>
            <a:endParaRPr/>
          </a:p>
        </p:txBody>
      </p:sp>
      <p:cxnSp>
        <p:nvCxnSpPr>
          <p:cNvPr id="830" name="Google Shape;830;p125"/>
          <p:cNvCxnSpPr>
            <a:endCxn id="831" idx="1"/>
          </p:cNvCxnSpPr>
          <p:nvPr/>
        </p:nvCxnSpPr>
        <p:spPr>
          <a:xfrm flipH="1" rot="-5400000">
            <a:off x="6360022" y="3700504"/>
            <a:ext cx="792000" cy="171300"/>
          </a:xfrm>
          <a:prstGeom prst="bentConnector2">
            <a:avLst/>
          </a:prstGeom>
          <a:noFill/>
          <a:ln cap="flat" cmpd="sng" w="38100">
            <a:solidFill>
              <a:srgbClr val="482981"/>
            </a:solidFill>
            <a:prstDash val="solid"/>
            <a:round/>
            <a:headEnd len="sm" w="sm" type="none"/>
            <a:tailEnd len="med" w="med" type="triangle"/>
          </a:ln>
        </p:spPr>
      </p:cxnSp>
      <p:sp>
        <p:nvSpPr>
          <p:cNvPr id="831" name="Google Shape;831;p125"/>
          <p:cNvSpPr/>
          <p:nvPr/>
        </p:nvSpPr>
        <p:spPr>
          <a:xfrm>
            <a:off x="6841672" y="3939266"/>
            <a:ext cx="1322615" cy="485775"/>
          </a:xfrm>
          <a:prstGeom prst="rect">
            <a:avLst/>
          </a:prstGeom>
          <a:solidFill>
            <a:schemeClr val="accent1"/>
          </a:solidFill>
          <a:ln cap="flat" cmpd="sng" w="25400">
            <a:solidFill>
              <a:srgbClr val="1F133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en-US" sz="1350" u="none" cap="none" strike="noStrike">
                <a:solidFill>
                  <a:srgbClr val="E8D3A2"/>
                </a:solidFill>
                <a:latin typeface="Arial"/>
                <a:ea typeface="Arial"/>
                <a:cs typeface="Arial"/>
                <a:sym typeface="Arial"/>
              </a:rPr>
              <a:t>GR000005</a:t>
            </a:r>
            <a:endParaRPr/>
          </a:p>
        </p:txBody>
      </p:sp>
      <p:cxnSp>
        <p:nvCxnSpPr>
          <p:cNvPr id="832" name="Google Shape;832;p125"/>
          <p:cNvCxnSpPr>
            <a:endCxn id="833" idx="1"/>
          </p:cNvCxnSpPr>
          <p:nvPr/>
        </p:nvCxnSpPr>
        <p:spPr>
          <a:xfrm flipH="1" rot="-5400000">
            <a:off x="6360021" y="4492439"/>
            <a:ext cx="792000" cy="171300"/>
          </a:xfrm>
          <a:prstGeom prst="bentConnector2">
            <a:avLst/>
          </a:prstGeom>
          <a:noFill/>
          <a:ln cap="flat" cmpd="sng" w="38100">
            <a:solidFill>
              <a:srgbClr val="482981"/>
            </a:solidFill>
            <a:prstDash val="solid"/>
            <a:round/>
            <a:headEnd len="sm" w="sm" type="none"/>
            <a:tailEnd len="med" w="med" type="triangle"/>
          </a:ln>
        </p:spPr>
      </p:cxnSp>
      <p:sp>
        <p:nvSpPr>
          <p:cNvPr id="833" name="Google Shape;833;p125"/>
          <p:cNvSpPr/>
          <p:nvPr/>
        </p:nvSpPr>
        <p:spPr>
          <a:xfrm>
            <a:off x="6841671" y="4731201"/>
            <a:ext cx="1322615" cy="485775"/>
          </a:xfrm>
          <a:prstGeom prst="rect">
            <a:avLst/>
          </a:prstGeom>
          <a:solidFill>
            <a:schemeClr val="accent1"/>
          </a:solidFill>
          <a:ln cap="flat" cmpd="sng" w="25400">
            <a:solidFill>
              <a:srgbClr val="1F133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en-US" sz="1350" u="none" cap="none" strike="noStrike">
                <a:solidFill>
                  <a:srgbClr val="E8D3A2"/>
                </a:solidFill>
                <a:latin typeface="Arial"/>
                <a:ea typeface="Arial"/>
                <a:cs typeface="Arial"/>
                <a:sym typeface="Arial"/>
              </a:rPr>
              <a:t>GR000006</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 name="Shape 837"/>
        <p:cNvGrpSpPr/>
        <p:nvPr/>
      </p:nvGrpSpPr>
      <p:grpSpPr>
        <a:xfrm>
          <a:off x="0" y="0"/>
          <a:ext cx="0" cy="0"/>
          <a:chOff x="0" y="0"/>
          <a:chExt cx="0" cy="0"/>
        </a:xfrm>
      </p:grpSpPr>
      <p:sp>
        <p:nvSpPr>
          <p:cNvPr id="838" name="Google Shape;838;p126"/>
          <p:cNvSpPr txBox="1"/>
          <p:nvPr>
            <p:ph type="title"/>
          </p:nvPr>
        </p:nvSpPr>
        <p:spPr>
          <a:xfrm>
            <a:off x="671756" y="371511"/>
            <a:ext cx="8184663" cy="991998"/>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4B2E83"/>
              </a:buClr>
              <a:buSzPts val="3000"/>
              <a:buFont typeface="Encode Sans Black"/>
              <a:buNone/>
            </a:pPr>
            <a:r>
              <a:rPr lang="en-US"/>
              <a:t>Grant security is managed via grant hierarchies </a:t>
            </a:r>
            <a:r>
              <a:rPr b="0" lang="en-US" sz="1200"/>
              <a:t>(1 of 2)</a:t>
            </a:r>
            <a:endParaRPr b="0"/>
          </a:p>
        </p:txBody>
      </p:sp>
      <p:sp>
        <p:nvSpPr>
          <p:cNvPr id="839" name="Google Shape;839;p126"/>
          <p:cNvSpPr txBox="1"/>
          <p:nvPr>
            <p:ph idx="2" type="body"/>
          </p:nvPr>
        </p:nvSpPr>
        <p:spPr>
          <a:xfrm>
            <a:off x="659306" y="2320239"/>
            <a:ext cx="8197114" cy="3810086"/>
          </a:xfrm>
          <a:prstGeom prst="rect">
            <a:avLst/>
          </a:prstGeom>
          <a:noFill/>
          <a:ln>
            <a:noFill/>
          </a:ln>
        </p:spPr>
        <p:txBody>
          <a:bodyPr anchorCtr="0" anchor="t" bIns="45700" lIns="91425" spcFirstLastPara="1" rIns="91425" wrap="square" tIns="45700">
            <a:noAutofit/>
          </a:bodyPr>
          <a:lstStyle/>
          <a:p>
            <a:pPr indent="-285750" lvl="0" marL="342900" marR="0" rtl="0" algn="l">
              <a:lnSpc>
                <a:spcPct val="100000"/>
              </a:lnSpc>
              <a:spcBef>
                <a:spcPts val="360"/>
              </a:spcBef>
              <a:spcAft>
                <a:spcPts val="0"/>
              </a:spcAft>
              <a:buClr>
                <a:srgbClr val="4B2E83"/>
              </a:buClr>
              <a:buSzPts val="2400"/>
              <a:buFont typeface="Merriweather Sans"/>
              <a:buChar char="&gt;"/>
            </a:pPr>
            <a:r>
              <a:rPr lang="en-US"/>
              <a:t>There are over 40,000 active grants in Production in Workday</a:t>
            </a:r>
            <a:endParaRPr/>
          </a:p>
          <a:p>
            <a:pPr indent="-285750" lvl="0" marL="342900" marR="0" rtl="0" algn="l">
              <a:lnSpc>
                <a:spcPct val="100000"/>
              </a:lnSpc>
              <a:spcBef>
                <a:spcPts val="360"/>
              </a:spcBef>
              <a:spcAft>
                <a:spcPts val="0"/>
              </a:spcAft>
              <a:buClr>
                <a:srgbClr val="4B2E83"/>
              </a:buClr>
              <a:buSzPts val="2400"/>
              <a:buFont typeface="Merriweather Sans"/>
              <a:buChar char="&gt;"/>
            </a:pPr>
            <a:r>
              <a:rPr lang="en-US"/>
              <a:t>Assigning grant managers individually to all of these would be difficult</a:t>
            </a:r>
            <a:endParaRPr/>
          </a:p>
          <a:p>
            <a:pPr indent="-285750" lvl="0" marL="342900" marR="0" rtl="0" algn="l">
              <a:lnSpc>
                <a:spcPct val="100000"/>
              </a:lnSpc>
              <a:spcBef>
                <a:spcPts val="360"/>
              </a:spcBef>
              <a:spcAft>
                <a:spcPts val="0"/>
              </a:spcAft>
              <a:buClr>
                <a:srgbClr val="4B2E83"/>
              </a:buClr>
              <a:buSzPts val="2400"/>
              <a:buFont typeface="Merriweather Sans"/>
              <a:buChar char="&gt;"/>
            </a:pPr>
            <a:r>
              <a:rPr lang="en-US"/>
              <a:t>Whenever someone is assigned to grant individually, it removes all assignments inherited via grant hierarchies – this has resulted in multiple tickets and issues for departments</a:t>
            </a:r>
            <a:endParaRPr/>
          </a:p>
          <a:p>
            <a:pPr indent="-133350" lvl="0" marL="342900" marR="0" rtl="0" algn="l">
              <a:lnSpc>
                <a:spcPct val="100000"/>
              </a:lnSpc>
              <a:spcBef>
                <a:spcPts val="360"/>
              </a:spcBef>
              <a:spcAft>
                <a:spcPts val="0"/>
              </a:spcAft>
              <a:buClr>
                <a:srgbClr val="4B2E83"/>
              </a:buClr>
              <a:buSzPts val="2400"/>
              <a:buFont typeface="Merriweather Sans"/>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3" name="Shape 843"/>
        <p:cNvGrpSpPr/>
        <p:nvPr/>
      </p:nvGrpSpPr>
      <p:grpSpPr>
        <a:xfrm>
          <a:off x="0" y="0"/>
          <a:ext cx="0" cy="0"/>
          <a:chOff x="0" y="0"/>
          <a:chExt cx="0" cy="0"/>
        </a:xfrm>
      </p:grpSpPr>
      <p:sp>
        <p:nvSpPr>
          <p:cNvPr id="844" name="Google Shape;844;p127"/>
          <p:cNvSpPr txBox="1"/>
          <p:nvPr>
            <p:ph type="title"/>
          </p:nvPr>
        </p:nvSpPr>
        <p:spPr>
          <a:xfrm>
            <a:off x="671756" y="371511"/>
            <a:ext cx="8184663" cy="991998"/>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4B2E83"/>
              </a:buClr>
              <a:buSzPts val="3000"/>
              <a:buFont typeface="Encode Sans Black"/>
              <a:buNone/>
            </a:pPr>
            <a:r>
              <a:rPr lang="en-US"/>
              <a:t>Grant security is managed via grant hierarchies </a:t>
            </a:r>
            <a:r>
              <a:rPr lang="en-US" sz="1200"/>
              <a:t>(2 of 2)</a:t>
            </a:r>
            <a:endParaRPr/>
          </a:p>
        </p:txBody>
      </p:sp>
      <p:sp>
        <p:nvSpPr>
          <p:cNvPr id="845" name="Google Shape;845;p127"/>
          <p:cNvSpPr txBox="1"/>
          <p:nvPr>
            <p:ph idx="2" type="body"/>
          </p:nvPr>
        </p:nvSpPr>
        <p:spPr>
          <a:xfrm>
            <a:off x="659306" y="2320239"/>
            <a:ext cx="8197114" cy="3810086"/>
          </a:xfrm>
          <a:prstGeom prst="rect">
            <a:avLst/>
          </a:prstGeom>
          <a:noFill/>
          <a:ln>
            <a:noFill/>
          </a:ln>
        </p:spPr>
        <p:txBody>
          <a:bodyPr anchorCtr="0" anchor="t" bIns="45700" lIns="91425" spcFirstLastPara="1" rIns="91425" wrap="square" tIns="45700">
            <a:noAutofit/>
          </a:bodyPr>
          <a:lstStyle/>
          <a:p>
            <a:pPr indent="-285750" lvl="0" marL="342900" marR="0" rtl="0" algn="l">
              <a:lnSpc>
                <a:spcPct val="100000"/>
              </a:lnSpc>
              <a:spcBef>
                <a:spcPts val="360"/>
              </a:spcBef>
              <a:spcAft>
                <a:spcPts val="0"/>
              </a:spcAft>
              <a:buClr>
                <a:srgbClr val="4B2E83"/>
              </a:buClr>
              <a:buSzPts val="2400"/>
              <a:buFont typeface="Merriweather Sans"/>
              <a:buChar char="&gt;"/>
            </a:pPr>
            <a:r>
              <a:rPr lang="en-US"/>
              <a:t>We have 300 level 3 grant hierarchies and 600 level 4 grant hierarchies</a:t>
            </a:r>
            <a:endParaRPr/>
          </a:p>
          <a:p>
            <a:pPr indent="-285750" lvl="0" marL="342900" marR="0" rtl="0" algn="l">
              <a:lnSpc>
                <a:spcPct val="100000"/>
              </a:lnSpc>
              <a:spcBef>
                <a:spcPts val="360"/>
              </a:spcBef>
              <a:spcAft>
                <a:spcPts val="0"/>
              </a:spcAft>
              <a:buClr>
                <a:srgbClr val="4B2E83"/>
              </a:buClr>
              <a:buSzPts val="2400"/>
              <a:buFont typeface="Merriweather Sans"/>
              <a:buChar char="&gt;"/>
            </a:pPr>
            <a:r>
              <a:rPr lang="en-US"/>
              <a:t>These allow departments to more easily manage assigning security</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9" name="Shape 849"/>
        <p:cNvGrpSpPr/>
        <p:nvPr/>
      </p:nvGrpSpPr>
      <p:grpSpPr>
        <a:xfrm>
          <a:off x="0" y="0"/>
          <a:ext cx="0" cy="0"/>
          <a:chOff x="0" y="0"/>
          <a:chExt cx="0" cy="0"/>
        </a:xfrm>
      </p:grpSpPr>
      <p:sp>
        <p:nvSpPr>
          <p:cNvPr id="850" name="Google Shape;850;p128"/>
          <p:cNvSpPr txBox="1"/>
          <p:nvPr>
            <p:ph type="title"/>
          </p:nvPr>
        </p:nvSpPr>
        <p:spPr>
          <a:xfrm>
            <a:off x="671757" y="1179824"/>
            <a:ext cx="6972300" cy="2641756"/>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2"/>
              </a:buClr>
              <a:buSzPts val="5000"/>
              <a:buFont typeface="Encode Sans Black"/>
              <a:buNone/>
            </a:pPr>
            <a:r>
              <a:rPr lang="en-US"/>
              <a:t>Upgrading Workday Principal Investigator Assignments</a:t>
            </a:r>
            <a:endParaRPr/>
          </a:p>
        </p:txBody>
      </p:sp>
      <p:sp>
        <p:nvSpPr>
          <p:cNvPr id="851" name="Google Shape;851;p128"/>
          <p:cNvSpPr txBox="1"/>
          <p:nvPr/>
        </p:nvSpPr>
        <p:spPr>
          <a:xfrm>
            <a:off x="7266215" y="4833257"/>
            <a:ext cx="2212521" cy="110799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600"/>
              <a:buFont typeface="Arial"/>
              <a:buNone/>
            </a:pPr>
            <a:r>
              <a:rPr b="1" i="0" lang="en-US" sz="6600" u="none" cap="none" strike="noStrike">
                <a:solidFill>
                  <a:srgbClr val="FFFFFF"/>
                </a:solidFill>
                <a:latin typeface="Arial"/>
                <a:ea typeface="Arial"/>
                <a:cs typeface="Arial"/>
                <a:sym typeface="Arial"/>
              </a:rPr>
              <a:t>UW</a:t>
            </a:r>
            <a:endParaRPr b="1" i="0" sz="1050" u="none" cap="none" strike="noStrike">
              <a:solidFill>
                <a:srgbClr val="FFFFFF"/>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6" name="Shape 856"/>
        <p:cNvGrpSpPr/>
        <p:nvPr/>
      </p:nvGrpSpPr>
      <p:grpSpPr>
        <a:xfrm>
          <a:off x="0" y="0"/>
          <a:ext cx="0" cy="0"/>
          <a:chOff x="0" y="0"/>
          <a:chExt cx="0" cy="0"/>
        </a:xfrm>
      </p:grpSpPr>
      <p:sp>
        <p:nvSpPr>
          <p:cNvPr id="857" name="Google Shape;857;p129"/>
          <p:cNvSpPr txBox="1"/>
          <p:nvPr>
            <p:ph type="title"/>
          </p:nvPr>
        </p:nvSpPr>
        <p:spPr>
          <a:xfrm>
            <a:off x="671756" y="684868"/>
            <a:ext cx="8183759" cy="743999"/>
          </a:xfrm>
          <a:prstGeom prst="rect">
            <a:avLst/>
          </a:prstGeom>
          <a:noFill/>
          <a:ln>
            <a:noFill/>
          </a:ln>
        </p:spPr>
        <p:txBody>
          <a:bodyPr anchorCtr="0" anchor="b" bIns="34275" lIns="68550" spcFirstLastPara="1" rIns="68550" wrap="square" tIns="34275">
            <a:normAutofit/>
          </a:bodyPr>
          <a:lstStyle/>
          <a:p>
            <a:pPr indent="0" lvl="0" marL="0" rtl="0" algn="l">
              <a:lnSpc>
                <a:spcPct val="100000"/>
              </a:lnSpc>
              <a:spcBef>
                <a:spcPts val="0"/>
              </a:spcBef>
              <a:spcAft>
                <a:spcPts val="0"/>
              </a:spcAft>
              <a:buSzPts val="3000"/>
              <a:buNone/>
            </a:pPr>
            <a:r>
              <a:rPr lang="en-US" sz="3000"/>
              <a:t>Current State PI assignments have issues</a:t>
            </a:r>
            <a:endParaRPr/>
          </a:p>
        </p:txBody>
      </p:sp>
      <p:sp>
        <p:nvSpPr>
          <p:cNvPr id="858" name="Google Shape;858;p129"/>
          <p:cNvSpPr txBox="1"/>
          <p:nvPr>
            <p:ph idx="1" type="body"/>
          </p:nvPr>
        </p:nvSpPr>
        <p:spPr>
          <a:xfrm>
            <a:off x="659305" y="2046544"/>
            <a:ext cx="8196210" cy="3011623"/>
          </a:xfrm>
          <a:prstGeom prst="rect">
            <a:avLst/>
          </a:prstGeom>
          <a:noFill/>
          <a:ln>
            <a:noFill/>
          </a:ln>
        </p:spPr>
        <p:txBody>
          <a:bodyPr anchorCtr="0" anchor="t" bIns="34275" lIns="68550" spcFirstLastPara="1" rIns="68550" wrap="square" tIns="34275">
            <a:normAutofit/>
          </a:bodyPr>
          <a:lstStyle/>
          <a:p>
            <a:pPr indent="0" lvl="0" marL="0" rtl="0" algn="l">
              <a:lnSpc>
                <a:spcPct val="100000"/>
              </a:lnSpc>
              <a:spcBef>
                <a:spcPts val="0"/>
              </a:spcBef>
              <a:spcAft>
                <a:spcPts val="0"/>
              </a:spcAft>
              <a:buSzPts val="2400"/>
              <a:buNone/>
            </a:pPr>
            <a:r>
              <a:t/>
            </a:r>
            <a:endParaRPr/>
          </a:p>
          <a:p>
            <a:pPr indent="-228124" lvl="0" marL="342424" rtl="0" algn="l">
              <a:lnSpc>
                <a:spcPct val="100000"/>
              </a:lnSpc>
              <a:spcBef>
                <a:spcPts val="360"/>
              </a:spcBef>
              <a:spcAft>
                <a:spcPts val="0"/>
              </a:spcAft>
              <a:buSzPts val="2400"/>
              <a:buNone/>
            </a:pPr>
            <a:r>
              <a:t/>
            </a:r>
            <a:endParaRPr/>
          </a:p>
          <a:p>
            <a:pPr indent="-228124" lvl="0" marL="342424" rtl="0" algn="l">
              <a:lnSpc>
                <a:spcPct val="100000"/>
              </a:lnSpc>
              <a:spcBef>
                <a:spcPts val="360"/>
              </a:spcBef>
              <a:spcAft>
                <a:spcPts val="0"/>
              </a:spcAft>
              <a:buSzPts val="2400"/>
              <a:buNone/>
            </a:pPr>
            <a:r>
              <a:t/>
            </a:r>
            <a:endParaRPr/>
          </a:p>
          <a:p>
            <a:pPr indent="-228124" lvl="0" marL="342424" rtl="0" algn="l">
              <a:lnSpc>
                <a:spcPct val="100000"/>
              </a:lnSpc>
              <a:spcBef>
                <a:spcPts val="360"/>
              </a:spcBef>
              <a:spcAft>
                <a:spcPts val="0"/>
              </a:spcAft>
              <a:buSzPts val="2400"/>
              <a:buNone/>
            </a:pPr>
            <a:r>
              <a:t/>
            </a:r>
            <a:endParaRPr/>
          </a:p>
          <a:p>
            <a:pPr indent="-228124" lvl="0" marL="342424" rtl="0" algn="l">
              <a:lnSpc>
                <a:spcPct val="100000"/>
              </a:lnSpc>
              <a:spcBef>
                <a:spcPts val="360"/>
              </a:spcBef>
              <a:spcAft>
                <a:spcPts val="0"/>
              </a:spcAft>
              <a:buSzPts val="2400"/>
              <a:buNone/>
            </a:pPr>
            <a:r>
              <a:t/>
            </a:r>
            <a:endParaRPr/>
          </a:p>
        </p:txBody>
      </p:sp>
      <p:sp>
        <p:nvSpPr>
          <p:cNvPr id="859" name="Google Shape;859;p129"/>
          <p:cNvSpPr txBox="1"/>
          <p:nvPr/>
        </p:nvSpPr>
        <p:spPr>
          <a:xfrm>
            <a:off x="452804" y="1890347"/>
            <a:ext cx="8229600" cy="3725775"/>
          </a:xfrm>
          <a:prstGeom prst="rect">
            <a:avLst/>
          </a:prstGeom>
          <a:noFill/>
          <a:ln>
            <a:noFill/>
          </a:ln>
        </p:spPr>
        <p:txBody>
          <a:bodyPr anchorCtr="0" anchor="t" bIns="68550" lIns="68550" spcFirstLastPara="1" rIns="68550" wrap="square" tIns="68550">
            <a:normAutofit/>
          </a:bodyPr>
          <a:lstStyle/>
          <a:p>
            <a:pPr indent="-266224" lvl="0" marL="456724" marR="0" rtl="0" algn="l">
              <a:lnSpc>
                <a:spcPct val="100000"/>
              </a:lnSpc>
              <a:spcBef>
                <a:spcPts val="600"/>
              </a:spcBef>
              <a:spcAft>
                <a:spcPts val="0"/>
              </a:spcAft>
              <a:buClr>
                <a:srgbClr val="33006F"/>
              </a:buClr>
              <a:buSzPts val="1800"/>
              <a:buFont typeface="Arial"/>
              <a:buNone/>
            </a:pPr>
            <a:r>
              <a:t/>
            </a:r>
            <a:endParaRPr b="0" i="0" sz="1800" u="none" cap="none" strike="noStrike">
              <a:solidFill>
                <a:srgbClr val="33006F"/>
              </a:solidFill>
              <a:latin typeface="Calibri"/>
              <a:ea typeface="Calibri"/>
              <a:cs typeface="Calibri"/>
              <a:sym typeface="Calibri"/>
            </a:endParaRPr>
          </a:p>
          <a:p>
            <a:pPr indent="-351056" lvl="0" marL="456724" marR="0" rtl="0" algn="l">
              <a:lnSpc>
                <a:spcPct val="100000"/>
              </a:lnSpc>
              <a:spcBef>
                <a:spcPts val="0"/>
              </a:spcBef>
              <a:spcAft>
                <a:spcPts val="0"/>
              </a:spcAft>
              <a:buClr>
                <a:srgbClr val="33006F"/>
              </a:buClr>
              <a:buSzPts val="2138"/>
              <a:buFont typeface="Arial"/>
              <a:buChar char="&gt;"/>
            </a:pPr>
            <a:r>
              <a:rPr b="1" i="0" lang="en-US" sz="2138" u="none" cap="none" strike="noStrike">
                <a:solidFill>
                  <a:srgbClr val="33006F"/>
                </a:solidFill>
                <a:latin typeface="Calibri"/>
                <a:ea typeface="Calibri"/>
                <a:cs typeface="Calibri"/>
                <a:sym typeface="Calibri"/>
              </a:rPr>
              <a:t>PIs are assigned by position</a:t>
            </a:r>
            <a:endParaRPr/>
          </a:p>
          <a:p>
            <a:pPr indent="-351056" lvl="0" marL="456724" marR="0" rtl="0" algn="l">
              <a:lnSpc>
                <a:spcPct val="100000"/>
              </a:lnSpc>
              <a:spcBef>
                <a:spcPts val="900"/>
              </a:spcBef>
              <a:spcAft>
                <a:spcPts val="0"/>
              </a:spcAft>
              <a:buClr>
                <a:srgbClr val="33006F"/>
              </a:buClr>
              <a:buSzPts val="2138"/>
              <a:buFont typeface="Arial"/>
              <a:buChar char="&gt;"/>
            </a:pPr>
            <a:r>
              <a:rPr b="1" i="0" lang="en-US" sz="2138" u="none" cap="none" strike="noStrike">
                <a:solidFill>
                  <a:srgbClr val="33006F"/>
                </a:solidFill>
                <a:latin typeface="Calibri"/>
                <a:ea typeface="Calibri"/>
                <a:cs typeface="Calibri"/>
                <a:sym typeface="Calibri"/>
              </a:rPr>
              <a:t>Employees change positions all the time </a:t>
            </a:r>
            <a:endParaRPr/>
          </a:p>
          <a:p>
            <a:pPr indent="-351056" lvl="0" marL="456724" marR="0" rtl="0" algn="l">
              <a:lnSpc>
                <a:spcPct val="100000"/>
              </a:lnSpc>
              <a:spcBef>
                <a:spcPts val="900"/>
              </a:spcBef>
              <a:spcAft>
                <a:spcPts val="0"/>
              </a:spcAft>
              <a:buClr>
                <a:srgbClr val="33006F"/>
              </a:buClr>
              <a:buSzPts val="2138"/>
              <a:buFont typeface="Arial"/>
              <a:buChar char="&gt;"/>
            </a:pPr>
            <a:r>
              <a:rPr b="1" i="0" lang="en-US" sz="2138" u="none" cap="none" strike="noStrike">
                <a:solidFill>
                  <a:srgbClr val="33006F"/>
                </a:solidFill>
                <a:latin typeface="Calibri"/>
                <a:ea typeface="Calibri"/>
                <a:cs typeface="Calibri"/>
                <a:sym typeface="Calibri"/>
              </a:rPr>
              <a:t>Assistant Professor -&gt; Adjust Professor, etc.</a:t>
            </a:r>
            <a:endParaRPr/>
          </a:p>
          <a:p>
            <a:pPr indent="-351056" lvl="0" marL="456724" marR="0" rtl="0" algn="l">
              <a:lnSpc>
                <a:spcPct val="100000"/>
              </a:lnSpc>
              <a:spcBef>
                <a:spcPts val="900"/>
              </a:spcBef>
              <a:spcAft>
                <a:spcPts val="0"/>
              </a:spcAft>
              <a:buClr>
                <a:srgbClr val="33006F"/>
              </a:buClr>
              <a:buSzPts val="2138"/>
              <a:buFont typeface="Arial"/>
              <a:buChar char="&gt;"/>
            </a:pPr>
            <a:r>
              <a:rPr b="1" i="0" lang="en-US" sz="2138" u="none" cap="none" strike="noStrike">
                <a:solidFill>
                  <a:srgbClr val="33006F"/>
                </a:solidFill>
                <a:latin typeface="Calibri"/>
                <a:ea typeface="Calibri"/>
                <a:cs typeface="Calibri"/>
                <a:sym typeface="Calibri"/>
              </a:rPr>
              <a:t>Creates a compliance and routing issues</a:t>
            </a:r>
            <a:endParaRPr b="1" i="0" sz="2138" u="none" cap="none" strike="noStrike">
              <a:solidFill>
                <a:srgbClr val="4B2E83"/>
              </a:solidFill>
              <a:latin typeface="Calibri"/>
              <a:ea typeface="Calibri"/>
              <a:cs typeface="Calibri"/>
              <a:sym typeface="Calibri"/>
            </a:endParaRPr>
          </a:p>
          <a:p>
            <a:pPr indent="-228600" lvl="0" marL="419100" marR="0" rtl="0" algn="l">
              <a:lnSpc>
                <a:spcPct val="100000"/>
              </a:lnSpc>
              <a:spcBef>
                <a:spcPts val="1500"/>
              </a:spcBef>
              <a:spcAft>
                <a:spcPts val="0"/>
              </a:spcAft>
              <a:buClr>
                <a:srgbClr val="4B2E83"/>
              </a:buClr>
              <a:buSzPts val="1800"/>
              <a:buFont typeface="Arial"/>
              <a:buNone/>
            </a:pPr>
            <a:r>
              <a:t/>
            </a:r>
            <a:endParaRPr b="0" i="0" sz="2400" u="none" cap="none" strike="noStrike">
              <a:solidFill>
                <a:srgbClr val="4B2E83"/>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3" name="Shape 863"/>
        <p:cNvGrpSpPr/>
        <p:nvPr/>
      </p:nvGrpSpPr>
      <p:grpSpPr>
        <a:xfrm>
          <a:off x="0" y="0"/>
          <a:ext cx="0" cy="0"/>
          <a:chOff x="0" y="0"/>
          <a:chExt cx="0" cy="0"/>
        </a:xfrm>
      </p:grpSpPr>
      <p:sp>
        <p:nvSpPr>
          <p:cNvPr id="864" name="Google Shape;864;p130"/>
          <p:cNvSpPr txBox="1"/>
          <p:nvPr>
            <p:ph type="title"/>
          </p:nvPr>
        </p:nvSpPr>
        <p:spPr>
          <a:xfrm>
            <a:off x="671757" y="371511"/>
            <a:ext cx="8183759" cy="991998"/>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a:t>Current State</a:t>
            </a:r>
            <a:endParaRPr/>
          </a:p>
        </p:txBody>
      </p:sp>
      <p:pic>
        <p:nvPicPr>
          <p:cNvPr descr="An image of a Workday screenshot showing the &quot;Roles&quot; view of a Principal Investigitor assigned to a grant." id="865" name="Google Shape;865;p130"/>
          <p:cNvPicPr preferRelativeResize="0"/>
          <p:nvPr/>
        </p:nvPicPr>
        <p:blipFill rotWithShape="1">
          <a:blip r:embed="rId3">
            <a:alphaModFix/>
          </a:blip>
          <a:srcRect b="0" l="0" r="0" t="0"/>
          <a:stretch/>
        </p:blipFill>
        <p:spPr>
          <a:xfrm>
            <a:off x="539632" y="2284280"/>
            <a:ext cx="8064736" cy="228944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9" name="Shape 869"/>
        <p:cNvGrpSpPr/>
        <p:nvPr/>
      </p:nvGrpSpPr>
      <p:grpSpPr>
        <a:xfrm>
          <a:off x="0" y="0"/>
          <a:ext cx="0" cy="0"/>
          <a:chOff x="0" y="0"/>
          <a:chExt cx="0" cy="0"/>
        </a:xfrm>
      </p:grpSpPr>
      <p:sp>
        <p:nvSpPr>
          <p:cNvPr id="870" name="Google Shape;870;p131"/>
          <p:cNvSpPr txBox="1"/>
          <p:nvPr>
            <p:ph type="title"/>
          </p:nvPr>
        </p:nvSpPr>
        <p:spPr>
          <a:xfrm>
            <a:off x="671757" y="371511"/>
            <a:ext cx="8183759" cy="991998"/>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a:t>Current State is assigned by position</a:t>
            </a:r>
            <a:endParaRPr/>
          </a:p>
        </p:txBody>
      </p:sp>
      <p:pic>
        <p:nvPicPr>
          <p:cNvPr descr="A Workday screenshot of the &quot;Assign Roles&quot; window showing the &quot;Principal Investigator (Grant)&quot; role. The &quot;Assigned To&quot; column box is highlighted. " id="871" name="Google Shape;871;p131"/>
          <p:cNvPicPr preferRelativeResize="0"/>
          <p:nvPr/>
        </p:nvPicPr>
        <p:blipFill rotWithShape="1">
          <a:blip r:embed="rId3">
            <a:alphaModFix/>
          </a:blip>
          <a:srcRect b="0" l="0" r="0" t="0"/>
          <a:stretch/>
        </p:blipFill>
        <p:spPr>
          <a:xfrm>
            <a:off x="285751" y="2190913"/>
            <a:ext cx="8138906" cy="2797466"/>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5" name="Shape 875"/>
        <p:cNvGrpSpPr/>
        <p:nvPr/>
      </p:nvGrpSpPr>
      <p:grpSpPr>
        <a:xfrm>
          <a:off x="0" y="0"/>
          <a:ext cx="0" cy="0"/>
          <a:chOff x="0" y="0"/>
          <a:chExt cx="0" cy="0"/>
        </a:xfrm>
      </p:grpSpPr>
      <p:sp>
        <p:nvSpPr>
          <p:cNvPr id="876" name="Google Shape;876;p132"/>
          <p:cNvSpPr txBox="1"/>
          <p:nvPr>
            <p:ph type="title"/>
          </p:nvPr>
        </p:nvSpPr>
        <p:spPr>
          <a:xfrm>
            <a:off x="671757" y="371511"/>
            <a:ext cx="8183759" cy="991998"/>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a:t>Future State assigned by Eligible Investigator record</a:t>
            </a:r>
            <a:endParaRPr/>
          </a:p>
        </p:txBody>
      </p:sp>
      <p:pic>
        <p:nvPicPr>
          <p:cNvPr descr="A Workday screenshot of the &quot;Assign Roles&quot; window with the &quot;Principal Investigator (Grant)&quot; row highlighted. The &quot;Assigned To&quot; column is highlighted with a drop-down menu highlighting the &quot;Eligible Investigator: Flagg, Nicole&quot; option." id="877" name="Google Shape;877;p132"/>
          <p:cNvPicPr preferRelativeResize="0"/>
          <p:nvPr/>
        </p:nvPicPr>
        <p:blipFill rotWithShape="1">
          <a:blip r:embed="rId3">
            <a:alphaModFix/>
          </a:blip>
          <a:srcRect b="0" l="0" r="0" t="0"/>
          <a:stretch/>
        </p:blipFill>
        <p:spPr>
          <a:xfrm>
            <a:off x="170921" y="2266554"/>
            <a:ext cx="8802159" cy="2199310"/>
          </a:xfrm>
          <a:prstGeom prst="rect">
            <a:avLst/>
          </a:prstGeom>
          <a:noFill/>
          <a:ln>
            <a:noFill/>
          </a:ln>
        </p:spPr>
      </p:pic>
      <p:sp>
        <p:nvSpPr>
          <p:cNvPr id="878" name="Google Shape;878;p132"/>
          <p:cNvSpPr txBox="1"/>
          <p:nvPr/>
        </p:nvSpPr>
        <p:spPr>
          <a:xfrm>
            <a:off x="3510643" y="3845380"/>
            <a:ext cx="1657350" cy="5078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rgbClr val="000000"/>
                </a:solidFill>
                <a:latin typeface="Arial"/>
                <a:ea typeface="Arial"/>
                <a:cs typeface="Arial"/>
                <a:sym typeface="Arial"/>
              </a:rPr>
              <a:t>Future State 🡪</a:t>
            </a:r>
            <a:endParaRPr/>
          </a:p>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rgbClr val="000000"/>
                </a:solidFill>
                <a:latin typeface="Arial"/>
                <a:ea typeface="Arial"/>
                <a:cs typeface="Arial"/>
                <a:sym typeface="Arial"/>
              </a:rPr>
              <a:t>Current State 🡪</a:t>
            </a:r>
            <a:endParaRPr b="1" i="0" sz="135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88"/>
          <p:cNvSpPr txBox="1"/>
          <p:nvPr>
            <p:ph idx="1" type="body"/>
          </p:nvPr>
        </p:nvSpPr>
        <p:spPr>
          <a:xfrm>
            <a:off x="671757" y="371510"/>
            <a:ext cx="8184662" cy="991998"/>
          </a:xfrm>
          <a:prstGeom prst="rect">
            <a:avLst/>
          </a:prstGeom>
          <a:noFill/>
          <a:ln>
            <a:noFill/>
          </a:ln>
        </p:spPr>
        <p:txBody>
          <a:bodyPr anchorCtr="0" anchor="b" bIns="45700" lIns="91425" spcFirstLastPara="1" rIns="91425" wrap="square" tIns="45700">
            <a:normAutofit lnSpcReduction="10000"/>
          </a:bodyPr>
          <a:lstStyle/>
          <a:p>
            <a:pPr indent="0" lvl="0" marL="0" rtl="0" algn="l">
              <a:lnSpc>
                <a:spcPct val="90000"/>
              </a:lnSpc>
              <a:spcBef>
                <a:spcPts val="0"/>
              </a:spcBef>
              <a:spcAft>
                <a:spcPts val="0"/>
              </a:spcAft>
              <a:buClr>
                <a:srgbClr val="4B2E83"/>
              </a:buClr>
              <a:buSzPts val="3000"/>
              <a:buNone/>
            </a:pPr>
            <a:r>
              <a:rPr b="1" lang="en-US">
                <a:latin typeface="Arial"/>
                <a:ea typeface="Arial"/>
                <a:cs typeface="Arial"/>
                <a:sym typeface="Arial"/>
              </a:rPr>
              <a:t>Institutional Base Salary –</a:t>
            </a:r>
            <a:endParaRPr/>
          </a:p>
          <a:p>
            <a:pPr indent="0" lvl="0" marL="0" rtl="0" algn="l">
              <a:lnSpc>
                <a:spcPct val="90000"/>
              </a:lnSpc>
              <a:spcBef>
                <a:spcPts val="600"/>
              </a:spcBef>
              <a:spcAft>
                <a:spcPts val="0"/>
              </a:spcAft>
              <a:buClr>
                <a:srgbClr val="4B2E83"/>
              </a:buClr>
              <a:buSzPts val="3000"/>
              <a:buNone/>
            </a:pPr>
            <a:r>
              <a:rPr b="1" lang="en-US">
                <a:latin typeface="Arial"/>
                <a:ea typeface="Arial"/>
                <a:cs typeface="Arial"/>
                <a:sym typeface="Arial"/>
              </a:rPr>
              <a:t>Currently at the UW</a:t>
            </a:r>
            <a:endParaRPr/>
          </a:p>
        </p:txBody>
      </p:sp>
      <p:sp>
        <p:nvSpPr>
          <p:cNvPr id="469" name="Google Shape;469;p88"/>
          <p:cNvSpPr txBox="1"/>
          <p:nvPr>
            <p:ph idx="2" type="body"/>
          </p:nvPr>
        </p:nvSpPr>
        <p:spPr>
          <a:xfrm>
            <a:off x="374903" y="1736725"/>
            <a:ext cx="8481515" cy="42251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rgbClr val="4B2E83"/>
              </a:buClr>
              <a:buSzPts val="2200"/>
              <a:buFont typeface="Merriweather Sans"/>
              <a:buChar char="&gt;"/>
            </a:pPr>
            <a:r>
              <a:rPr lang="en-US" sz="2200" u="sng">
                <a:latin typeface="Arial"/>
                <a:ea typeface="Arial"/>
                <a:cs typeface="Arial"/>
                <a:sym typeface="Arial"/>
              </a:rPr>
              <a:t>IBS includes:</a:t>
            </a:r>
            <a:endParaRPr/>
          </a:p>
          <a:p>
            <a:pPr indent="-285750" lvl="1" marL="742950" rtl="0" algn="l">
              <a:spcBef>
                <a:spcPts val="380"/>
              </a:spcBef>
              <a:spcAft>
                <a:spcPts val="0"/>
              </a:spcAft>
              <a:buClr>
                <a:srgbClr val="4B2E83"/>
              </a:buClr>
              <a:buSzPts val="1900"/>
              <a:buChar char="–"/>
            </a:pPr>
            <a:r>
              <a:rPr lang="en-US" sz="1900">
                <a:latin typeface="Arial"/>
                <a:ea typeface="Arial"/>
                <a:cs typeface="Arial"/>
                <a:sym typeface="Arial"/>
              </a:rPr>
              <a:t>Regular Salary (REG)</a:t>
            </a:r>
            <a:endParaRPr/>
          </a:p>
          <a:p>
            <a:pPr indent="-285750" lvl="1" marL="742950" rtl="0" algn="l">
              <a:spcBef>
                <a:spcPts val="380"/>
              </a:spcBef>
              <a:spcAft>
                <a:spcPts val="0"/>
              </a:spcAft>
              <a:buClr>
                <a:srgbClr val="4B2E83"/>
              </a:buClr>
              <a:buSzPts val="1900"/>
              <a:buChar char="–"/>
            </a:pPr>
            <a:r>
              <a:rPr lang="en-US" sz="1900">
                <a:latin typeface="Arial"/>
                <a:ea typeface="Arial"/>
                <a:cs typeface="Arial"/>
                <a:sym typeface="Arial"/>
              </a:rPr>
              <a:t>Summer Salary (SUM)</a:t>
            </a:r>
            <a:endParaRPr/>
          </a:p>
          <a:p>
            <a:pPr indent="-285750" lvl="1" marL="742950" rtl="0" algn="l">
              <a:spcBef>
                <a:spcPts val="380"/>
              </a:spcBef>
              <a:spcAft>
                <a:spcPts val="0"/>
              </a:spcAft>
              <a:buClr>
                <a:srgbClr val="4B2E83"/>
              </a:buClr>
              <a:buSzPts val="1900"/>
              <a:buChar char="–"/>
            </a:pPr>
            <a:r>
              <a:rPr lang="en-US" sz="1900">
                <a:latin typeface="Arial"/>
                <a:ea typeface="Arial"/>
                <a:cs typeface="Arial"/>
                <a:sym typeface="Arial"/>
              </a:rPr>
              <a:t>Paid Professional Leave (PLP)</a:t>
            </a:r>
            <a:endParaRPr/>
          </a:p>
          <a:p>
            <a:pPr indent="-285750" lvl="1" marL="742950" rtl="0" algn="l">
              <a:spcBef>
                <a:spcPts val="380"/>
              </a:spcBef>
              <a:spcAft>
                <a:spcPts val="0"/>
              </a:spcAft>
              <a:buClr>
                <a:srgbClr val="4B2E83"/>
              </a:buClr>
              <a:buSzPts val="1900"/>
              <a:buChar char="–"/>
            </a:pPr>
            <a:r>
              <a:rPr lang="en-US" sz="1900">
                <a:latin typeface="Arial"/>
                <a:ea typeface="Arial"/>
                <a:cs typeface="Arial"/>
                <a:sym typeface="Arial"/>
              </a:rPr>
              <a:t>Salary for Retired Faculty (TFA)</a:t>
            </a:r>
            <a:endParaRPr/>
          </a:p>
          <a:p>
            <a:pPr indent="-285750" lvl="1" marL="742950" rtl="0" algn="l">
              <a:spcBef>
                <a:spcPts val="380"/>
              </a:spcBef>
              <a:spcAft>
                <a:spcPts val="0"/>
              </a:spcAft>
              <a:buClr>
                <a:srgbClr val="4B2E83"/>
              </a:buClr>
              <a:buSzPts val="1900"/>
              <a:buChar char="–"/>
            </a:pPr>
            <a:r>
              <a:rPr lang="en-US" sz="1900">
                <a:latin typeface="Arial"/>
                <a:ea typeface="Arial"/>
                <a:cs typeface="Arial"/>
                <a:sym typeface="Arial"/>
              </a:rPr>
              <a:t>Clinical Practice Plan Salary</a:t>
            </a:r>
            <a:endParaRPr/>
          </a:p>
          <a:p>
            <a:pPr indent="-285750" lvl="1" marL="742950" rtl="0" algn="l">
              <a:spcBef>
                <a:spcPts val="380"/>
              </a:spcBef>
              <a:spcAft>
                <a:spcPts val="0"/>
              </a:spcAft>
              <a:buClr>
                <a:srgbClr val="4B2E83"/>
              </a:buClr>
              <a:buSzPts val="1900"/>
              <a:buChar char="–"/>
            </a:pPr>
            <a:r>
              <a:rPr lang="en-US" sz="1900">
                <a:highlight>
                  <a:srgbClr val="FFFF00"/>
                </a:highlight>
                <a:latin typeface="Arial"/>
                <a:ea typeface="Arial"/>
                <a:cs typeface="Arial"/>
                <a:sym typeface="Arial"/>
              </a:rPr>
              <a:t>Administrative Supplement (ADS)</a:t>
            </a:r>
            <a:endParaRPr/>
          </a:p>
          <a:p>
            <a:pPr indent="-285750" lvl="1" marL="742950" rtl="0" algn="l">
              <a:spcBef>
                <a:spcPts val="380"/>
              </a:spcBef>
              <a:spcAft>
                <a:spcPts val="0"/>
              </a:spcAft>
              <a:buClr>
                <a:srgbClr val="4B2E83"/>
              </a:buClr>
              <a:buSzPts val="1900"/>
              <a:buChar char="–"/>
            </a:pPr>
            <a:r>
              <a:rPr lang="en-US" sz="1900">
                <a:highlight>
                  <a:srgbClr val="FFFF00"/>
                </a:highlight>
                <a:latin typeface="Arial"/>
                <a:ea typeface="Arial"/>
                <a:cs typeface="Arial"/>
                <a:sym typeface="Arial"/>
              </a:rPr>
              <a:t>Endowed Supplement (ENS)</a:t>
            </a:r>
            <a:endParaRPr/>
          </a:p>
          <a:p>
            <a:pPr indent="0" lvl="0" marL="0" rtl="0" algn="l">
              <a:spcBef>
                <a:spcPts val="440"/>
              </a:spcBef>
              <a:spcAft>
                <a:spcPts val="0"/>
              </a:spcAft>
              <a:buClr>
                <a:srgbClr val="4B2E83"/>
              </a:buClr>
              <a:buSzPts val="2200"/>
              <a:buNone/>
            </a:pPr>
            <a:r>
              <a:t/>
            </a:r>
            <a:endParaRPr sz="2200">
              <a:latin typeface="Arial"/>
              <a:ea typeface="Arial"/>
              <a:cs typeface="Arial"/>
              <a:sym typeface="Arial"/>
            </a:endParaRPr>
          </a:p>
          <a:p>
            <a:pPr indent="-342900" lvl="0" marL="342900" rtl="0" algn="l">
              <a:spcBef>
                <a:spcPts val="440"/>
              </a:spcBef>
              <a:spcAft>
                <a:spcPts val="0"/>
              </a:spcAft>
              <a:buClr>
                <a:srgbClr val="4B2E83"/>
              </a:buClr>
              <a:buSzPts val="2200"/>
              <a:buFont typeface="Merriweather Sans"/>
              <a:buChar char="&gt;"/>
            </a:pPr>
            <a:r>
              <a:rPr lang="en-US" sz="2200" u="sng">
                <a:latin typeface="Arial"/>
                <a:ea typeface="Arial"/>
                <a:cs typeface="Arial"/>
                <a:sym typeface="Arial"/>
              </a:rPr>
              <a:t>IBS excludes:</a:t>
            </a:r>
            <a:endParaRPr/>
          </a:p>
          <a:p>
            <a:pPr indent="-285750" lvl="1" marL="742950" rtl="0" algn="l">
              <a:spcBef>
                <a:spcPts val="380"/>
              </a:spcBef>
              <a:spcAft>
                <a:spcPts val="0"/>
              </a:spcAft>
              <a:buClr>
                <a:srgbClr val="4B2E83"/>
              </a:buClr>
              <a:buSzPts val="1900"/>
              <a:buChar char="–"/>
            </a:pPr>
            <a:r>
              <a:rPr lang="en-US" sz="1900">
                <a:latin typeface="Arial"/>
                <a:ea typeface="Arial"/>
                <a:cs typeface="Arial"/>
                <a:sym typeface="Arial"/>
              </a:rPr>
              <a:t>Excess Compensation (E/C)</a:t>
            </a:r>
            <a:endParaRPr/>
          </a:p>
          <a:p>
            <a:pPr indent="-285750" lvl="1" marL="742950" rtl="0" algn="l">
              <a:spcBef>
                <a:spcPts val="380"/>
              </a:spcBef>
              <a:spcAft>
                <a:spcPts val="0"/>
              </a:spcAft>
              <a:buClr>
                <a:srgbClr val="4B2E83"/>
              </a:buClr>
              <a:buSzPts val="1900"/>
              <a:buChar char="–"/>
            </a:pPr>
            <a:r>
              <a:rPr lang="en-US" sz="1900">
                <a:latin typeface="Arial"/>
                <a:ea typeface="Arial"/>
                <a:cs typeface="Arial"/>
                <a:sym typeface="Arial"/>
              </a:rPr>
              <a:t>Temporary Supplement (TPS)</a:t>
            </a:r>
            <a:endParaRPr/>
          </a:p>
          <a:p>
            <a:pPr indent="-285750" lvl="1" marL="742950" rtl="0" algn="l">
              <a:spcBef>
                <a:spcPts val="380"/>
              </a:spcBef>
              <a:spcAft>
                <a:spcPts val="0"/>
              </a:spcAft>
              <a:buClr>
                <a:srgbClr val="4B2E83"/>
              </a:buClr>
              <a:buSzPts val="1900"/>
              <a:buChar char="–"/>
            </a:pPr>
            <a:r>
              <a:rPr lang="en-US" sz="1900">
                <a:latin typeface="Arial"/>
                <a:ea typeface="Arial"/>
                <a:cs typeface="Arial"/>
                <a:sym typeface="Arial"/>
              </a:rPr>
              <a:t>Clinical Practice Plan Incentive</a:t>
            </a:r>
            <a:endParaRPr/>
          </a:p>
          <a:p>
            <a:pPr indent="-285750" lvl="1" marL="742950" rtl="0" algn="l">
              <a:spcBef>
                <a:spcPts val="380"/>
              </a:spcBef>
              <a:spcAft>
                <a:spcPts val="0"/>
              </a:spcAft>
              <a:buClr>
                <a:srgbClr val="4B2E83"/>
              </a:buClr>
              <a:buSzPts val="1900"/>
              <a:buChar char="–"/>
            </a:pPr>
            <a:r>
              <a:rPr lang="en-US" sz="1900">
                <a:latin typeface="Arial"/>
                <a:ea typeface="Arial"/>
                <a:cs typeface="Arial"/>
                <a:sym typeface="Arial"/>
              </a:rPr>
              <a:t>Monthly Additional Compensation (MAC)</a:t>
            </a:r>
            <a:endParaRPr/>
          </a:p>
          <a:p>
            <a:pPr indent="-285750" lvl="1" marL="742950" rtl="0" algn="l">
              <a:spcBef>
                <a:spcPts val="380"/>
              </a:spcBef>
              <a:spcAft>
                <a:spcPts val="0"/>
              </a:spcAft>
              <a:buClr>
                <a:srgbClr val="4B2E83"/>
              </a:buClr>
              <a:buSzPts val="1900"/>
              <a:buChar char="–"/>
            </a:pPr>
            <a:r>
              <a:rPr lang="en-US" sz="1900">
                <a:latin typeface="Arial"/>
                <a:ea typeface="Arial"/>
                <a:cs typeface="Arial"/>
                <a:sym typeface="Arial"/>
              </a:rPr>
              <a:t>Semi-Annual Additional Compensation (SAAC)</a:t>
            </a:r>
            <a:endParaRPr/>
          </a:p>
          <a:p>
            <a:pPr indent="-158750" lvl="1" marL="742950" rtl="0" algn="l">
              <a:spcBef>
                <a:spcPts val="400"/>
              </a:spcBef>
              <a:spcAft>
                <a:spcPts val="0"/>
              </a:spcAft>
              <a:buClr>
                <a:srgbClr val="4B2E83"/>
              </a:buClr>
              <a:buSzPts val="2000"/>
              <a:buNone/>
            </a:pPr>
            <a:r>
              <a:t/>
            </a:r>
            <a:endParaRPr>
              <a:latin typeface="Arial"/>
              <a:ea typeface="Arial"/>
              <a:cs typeface="Arial"/>
              <a:sym typeface="Arial"/>
            </a:endParaRPr>
          </a:p>
        </p:txBody>
      </p:sp>
      <p:sp>
        <p:nvSpPr>
          <p:cNvPr id="470" name="Google Shape;470;p88"/>
          <p:cNvSpPr txBox="1"/>
          <p:nvPr>
            <p:ph type="title"/>
          </p:nvPr>
        </p:nvSpPr>
        <p:spPr>
          <a:xfrm>
            <a:off x="671758" y="6301355"/>
            <a:ext cx="7229368" cy="330868"/>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US" sz="1200" u="none" cap="none" strike="noStrike">
                <a:solidFill>
                  <a:srgbClr val="4B2E83"/>
                </a:solidFill>
                <a:latin typeface="Arial"/>
                <a:ea typeface="Arial"/>
                <a:cs typeface="Arial"/>
                <a:sym typeface="Arial"/>
              </a:rPr>
              <a:t>MRAM – Matt Gardner - PAFC</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2" name="Shape 882"/>
        <p:cNvGrpSpPr/>
        <p:nvPr/>
      </p:nvGrpSpPr>
      <p:grpSpPr>
        <a:xfrm>
          <a:off x="0" y="0"/>
          <a:ext cx="0" cy="0"/>
          <a:chOff x="0" y="0"/>
          <a:chExt cx="0" cy="0"/>
        </a:xfrm>
      </p:grpSpPr>
      <p:sp>
        <p:nvSpPr>
          <p:cNvPr id="883" name="Google Shape;883;p133"/>
          <p:cNvSpPr txBox="1"/>
          <p:nvPr>
            <p:ph type="title"/>
          </p:nvPr>
        </p:nvSpPr>
        <p:spPr>
          <a:xfrm>
            <a:off x="671757" y="371511"/>
            <a:ext cx="8183759" cy="991998"/>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Encode Sans Black"/>
              <a:buNone/>
            </a:pPr>
            <a:r>
              <a:rPr lang="en-US" sz="1800"/>
              <a:t>Eligible Investigator record stays regardless of position changes</a:t>
            </a:r>
            <a:endParaRPr/>
          </a:p>
        </p:txBody>
      </p:sp>
      <p:pic>
        <p:nvPicPr>
          <p:cNvPr descr="A Workday screenshot of the &quot;Roles&quot; tab showing the &quot;Assignable Role&quot; of the &quot;Principal Investigator (Grant)&quot;." id="884" name="Google Shape;884;p133"/>
          <p:cNvPicPr preferRelativeResize="0"/>
          <p:nvPr/>
        </p:nvPicPr>
        <p:blipFill rotWithShape="1">
          <a:blip r:embed="rId3">
            <a:alphaModFix/>
          </a:blip>
          <a:srcRect b="0" l="0" r="0" t="0"/>
          <a:stretch/>
        </p:blipFill>
        <p:spPr>
          <a:xfrm>
            <a:off x="314647" y="2423386"/>
            <a:ext cx="8514707" cy="2311901"/>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9" name="Shape 889"/>
        <p:cNvGrpSpPr/>
        <p:nvPr/>
      </p:nvGrpSpPr>
      <p:grpSpPr>
        <a:xfrm>
          <a:off x="0" y="0"/>
          <a:ext cx="0" cy="0"/>
          <a:chOff x="0" y="0"/>
          <a:chExt cx="0" cy="0"/>
        </a:xfrm>
      </p:grpSpPr>
      <p:sp>
        <p:nvSpPr>
          <p:cNvPr id="890" name="Google Shape;890;p134"/>
          <p:cNvSpPr txBox="1"/>
          <p:nvPr/>
        </p:nvSpPr>
        <p:spPr>
          <a:xfrm>
            <a:off x="609600" y="383256"/>
            <a:ext cx="236220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000"/>
              <a:buFont typeface="Arial"/>
              <a:buNone/>
            </a:pPr>
            <a:r>
              <a:rPr b="1" i="0" lang="en-US" sz="2000" u="none" cap="none" strike="noStrike">
                <a:solidFill>
                  <a:srgbClr val="FFFFFF"/>
                </a:solidFill>
                <a:latin typeface="Open Sans ExtraBold"/>
                <a:ea typeface="Open Sans ExtraBold"/>
                <a:cs typeface="Open Sans ExtraBold"/>
                <a:sym typeface="Open Sans ExtraBold"/>
              </a:rPr>
              <a:t>MRAM UPDATE</a:t>
            </a:r>
            <a:endParaRPr/>
          </a:p>
        </p:txBody>
      </p:sp>
      <p:pic>
        <p:nvPicPr>
          <p:cNvPr descr="A yellow Collaborative for Research Education (CORE), University of Washington program logo." id="891" name="Google Shape;891;p134"/>
          <p:cNvPicPr preferRelativeResize="0"/>
          <p:nvPr/>
        </p:nvPicPr>
        <p:blipFill rotWithShape="1">
          <a:blip r:embed="rId3">
            <a:alphaModFix/>
          </a:blip>
          <a:srcRect b="0" l="0" r="0" t="0"/>
          <a:stretch/>
        </p:blipFill>
        <p:spPr>
          <a:xfrm>
            <a:off x="484752" y="1234461"/>
            <a:ext cx="3048000" cy="855095"/>
          </a:xfrm>
          <a:prstGeom prst="rect">
            <a:avLst/>
          </a:prstGeom>
          <a:noFill/>
          <a:ln>
            <a:noFill/>
          </a:ln>
        </p:spPr>
      </p:pic>
      <p:sp>
        <p:nvSpPr>
          <p:cNvPr id="892" name="Google Shape;892;p134"/>
          <p:cNvSpPr txBox="1"/>
          <p:nvPr>
            <p:ph type="title"/>
          </p:nvPr>
        </p:nvSpPr>
        <p:spPr>
          <a:xfrm>
            <a:off x="617308" y="2089556"/>
            <a:ext cx="5830887" cy="136207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accent1"/>
              </a:buClr>
              <a:buSzPts val="3600"/>
              <a:buFont typeface="Open Sans ExtraBold"/>
              <a:buNone/>
            </a:pPr>
            <a:r>
              <a:rPr b="1" lang="en-US">
                <a:latin typeface="Open Sans ExtraBold"/>
                <a:ea typeface="Open Sans ExtraBold"/>
                <a:cs typeface="Open Sans ExtraBold"/>
                <a:sym typeface="Open Sans ExtraBold"/>
              </a:rPr>
              <a:t>NEW INITIATIVE</a:t>
            </a:r>
            <a:endParaRPr/>
          </a:p>
        </p:txBody>
      </p:sp>
      <p:sp>
        <p:nvSpPr>
          <p:cNvPr id="893" name="Google Shape;893;p134"/>
          <p:cNvSpPr txBox="1"/>
          <p:nvPr>
            <p:ph idx="1" type="body"/>
          </p:nvPr>
        </p:nvSpPr>
        <p:spPr>
          <a:xfrm>
            <a:off x="609600" y="3667540"/>
            <a:ext cx="6814930" cy="1144304"/>
          </a:xfrm>
          <a:prstGeom prst="rect">
            <a:avLst/>
          </a:prstGeom>
          <a:noFill/>
          <a:ln>
            <a:noFill/>
          </a:ln>
        </p:spPr>
        <p:txBody>
          <a:bodyPr anchorCtr="0" anchor="t" bIns="45700" lIns="91425" spcFirstLastPara="1" rIns="91425" wrap="square" tIns="45700">
            <a:normAutofit fontScale="92500"/>
          </a:bodyPr>
          <a:lstStyle/>
          <a:p>
            <a:pPr indent="0" lvl="0" marL="0" rtl="0" algn="l">
              <a:spcBef>
                <a:spcPts val="0"/>
              </a:spcBef>
              <a:spcAft>
                <a:spcPts val="0"/>
              </a:spcAft>
              <a:buClr>
                <a:srgbClr val="262626"/>
              </a:buClr>
              <a:buSzPct val="100000"/>
              <a:buNone/>
            </a:pPr>
            <a:r>
              <a:rPr lang="en-US" sz="1800"/>
              <a:t>Stephanie McConnel, Senior Grant Manager, CSE</a:t>
            </a:r>
            <a:endParaRPr/>
          </a:p>
          <a:p>
            <a:pPr indent="0" lvl="0" marL="0" rtl="0" algn="l">
              <a:spcBef>
                <a:spcPts val="333"/>
              </a:spcBef>
              <a:spcAft>
                <a:spcPts val="0"/>
              </a:spcAft>
              <a:buClr>
                <a:srgbClr val="262626"/>
              </a:buClr>
              <a:buSzPct val="100000"/>
              <a:buNone/>
            </a:pPr>
            <a:r>
              <a:rPr lang="en-US" sz="1800"/>
              <a:t>Chelsea Musick, Director of Research Administration, COEd</a:t>
            </a:r>
            <a:endParaRPr/>
          </a:p>
          <a:p>
            <a:pPr indent="0" lvl="0" marL="0" rtl="0" algn="l">
              <a:spcBef>
                <a:spcPts val="333"/>
              </a:spcBef>
              <a:spcAft>
                <a:spcPts val="0"/>
              </a:spcAft>
              <a:buClr>
                <a:srgbClr val="262626"/>
              </a:buClr>
              <a:buSzPct val="100000"/>
              <a:buNone/>
            </a:pPr>
            <a:r>
              <a:rPr lang="en-US" sz="1800"/>
              <a:t>Laurie Stephan, Associate Director for Learning, ORC</a:t>
            </a:r>
            <a:endParaRPr/>
          </a:p>
        </p:txBody>
      </p:sp>
      <p:cxnSp>
        <p:nvCxnSpPr>
          <p:cNvPr id="894" name="Google Shape;894;p134"/>
          <p:cNvCxnSpPr/>
          <p:nvPr/>
        </p:nvCxnSpPr>
        <p:spPr>
          <a:xfrm>
            <a:off x="609600" y="4800600"/>
            <a:ext cx="8686800" cy="0"/>
          </a:xfrm>
          <a:prstGeom prst="straightConnector1">
            <a:avLst/>
          </a:prstGeom>
          <a:noFill/>
          <a:ln cap="flat" cmpd="sng" w="28575">
            <a:solidFill>
              <a:srgbClr val="2F006D"/>
            </a:solidFill>
            <a:prstDash val="solid"/>
            <a:round/>
            <a:headEnd len="sm" w="sm" type="none"/>
            <a:tailEnd len="sm" w="sm" type="none"/>
          </a:ln>
        </p:spPr>
      </p:cxnSp>
      <p:sp>
        <p:nvSpPr>
          <p:cNvPr id="895" name="Google Shape;895;p134"/>
          <p:cNvSpPr txBox="1"/>
          <p:nvPr>
            <p:ph idx="10" type="dt"/>
          </p:nvPr>
        </p:nvSpPr>
        <p:spPr>
          <a:xfrm>
            <a:off x="0" y="6477000"/>
            <a:ext cx="914400" cy="2444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Open Sans"/>
                <a:ea typeface="Open Sans"/>
                <a:cs typeface="Open Sans"/>
                <a:sym typeface="Open Sans"/>
              </a:rPr>
              <a:t>May 2025</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0" name="Shape 900"/>
        <p:cNvGrpSpPr/>
        <p:nvPr/>
      </p:nvGrpSpPr>
      <p:grpSpPr>
        <a:xfrm>
          <a:off x="0" y="0"/>
          <a:ext cx="0" cy="0"/>
          <a:chOff x="0" y="0"/>
          <a:chExt cx="0" cy="0"/>
        </a:xfrm>
      </p:grpSpPr>
      <p:sp>
        <p:nvSpPr>
          <p:cNvPr id="901" name="Google Shape;901;p135"/>
          <p:cNvSpPr txBox="1"/>
          <p:nvPr>
            <p:ph idx="4294967295" type="title"/>
          </p:nvPr>
        </p:nvSpPr>
        <p:spPr>
          <a:xfrm>
            <a:off x="457200" y="30798"/>
            <a:ext cx="8229600" cy="792158"/>
          </a:xfrm>
          <a:prstGeom prst="rect">
            <a:avLst/>
          </a:prstGeom>
          <a:noFill/>
          <a:ln>
            <a:noFill/>
          </a:ln>
        </p:spPr>
        <p:txBody>
          <a:bodyPr anchorCtr="0" anchor="t" bIns="45700" lIns="91425" spcFirstLastPara="1" rIns="91425" wrap="square" tIns="45700">
            <a:normAutofit fontScale="97500"/>
          </a:bodyPr>
          <a:lstStyle/>
          <a:p>
            <a:pPr indent="0" lvl="0" marL="0" marR="0" rtl="0" algn="l">
              <a:lnSpc>
                <a:spcPct val="100000"/>
              </a:lnSpc>
              <a:spcBef>
                <a:spcPts val="0"/>
              </a:spcBef>
              <a:spcAft>
                <a:spcPts val="0"/>
              </a:spcAft>
              <a:buClr>
                <a:schemeClr val="accent1"/>
              </a:buClr>
              <a:buSzPct val="100000"/>
              <a:buFont typeface="Open Sans ExtraBold"/>
              <a:buNone/>
            </a:pPr>
            <a:r>
              <a:rPr b="1" i="0" lang="en-US" sz="2800" u="none" cap="none" strike="noStrike">
                <a:solidFill>
                  <a:schemeClr val="accent1"/>
                </a:solidFill>
                <a:latin typeface="Open Sans ExtraBold"/>
                <a:ea typeface="Open Sans ExtraBold"/>
                <a:cs typeface="Open Sans ExtraBold"/>
                <a:sym typeface="Open Sans ExtraBold"/>
              </a:rPr>
              <a:t>2025 SPRING SCHEDULE</a:t>
            </a:r>
            <a:endParaRPr/>
          </a:p>
        </p:txBody>
      </p:sp>
      <p:sp>
        <p:nvSpPr>
          <p:cNvPr id="902" name="Google Shape;902;p135"/>
          <p:cNvSpPr txBox="1"/>
          <p:nvPr/>
        </p:nvSpPr>
        <p:spPr>
          <a:xfrm>
            <a:off x="4749074" y="30798"/>
            <a:ext cx="429867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70C0"/>
              </a:buClr>
              <a:buSzPts val="1200"/>
              <a:buFont typeface="Arial"/>
              <a:buNone/>
            </a:pPr>
            <a:r>
              <a:rPr b="0" i="0" lang="en-US" sz="1200" u="sng" cap="none" strike="noStrike">
                <a:solidFill>
                  <a:srgbClr val="0070C0"/>
                </a:solidFill>
                <a:latin typeface="Calibri"/>
                <a:ea typeface="Calibri"/>
                <a:cs typeface="Calibri"/>
                <a:sym typeface="Calibri"/>
                <a:hlinkClick r:id="rId3">
                  <a:extLst>
                    <a:ext uri="{A12FA001-AC4F-418D-AE19-62706E023703}">
                      <ahyp:hlinkClr val="tx"/>
                    </a:ext>
                  </a:extLst>
                </a:hlinkClick>
              </a:rPr>
              <a:t>Course Registration </a:t>
            </a:r>
            <a:r>
              <a:rPr b="0" i="0" lang="en-US" sz="1200" u="none" cap="none" strike="noStrike">
                <a:solidFill>
                  <a:srgbClr val="000000"/>
                </a:solidFill>
                <a:latin typeface="Calibri"/>
                <a:ea typeface="Calibri"/>
                <a:cs typeface="Calibri"/>
                <a:sym typeface="Calibri"/>
              </a:rPr>
              <a:t>(https://certificateresearchadmin-uwashington.talentlms.com/plus/catalog)</a:t>
            </a:r>
            <a:endParaRPr/>
          </a:p>
        </p:txBody>
      </p:sp>
      <p:graphicFrame>
        <p:nvGraphicFramePr>
          <p:cNvPr id="903" name="Google Shape;903;p135"/>
          <p:cNvGraphicFramePr/>
          <p:nvPr/>
        </p:nvGraphicFramePr>
        <p:xfrm>
          <a:off x="96251" y="495826"/>
          <a:ext cx="3000000" cy="3000000"/>
        </p:xfrm>
        <a:graphic>
          <a:graphicData uri="http://schemas.openxmlformats.org/drawingml/2006/table">
            <a:tbl>
              <a:tblPr bandRow="1" firstRow="1">
                <a:noFill/>
                <a:tableStyleId>{D045C805-2652-4CCD-9674-185211EF64CF}</a:tableStyleId>
              </a:tblPr>
              <a:tblGrid>
                <a:gridCol w="6175300"/>
                <a:gridCol w="885875"/>
                <a:gridCol w="1926425"/>
              </a:tblGrid>
              <a:tr h="360100">
                <a:tc>
                  <a:txBody>
                    <a:bodyPr/>
                    <a:lstStyle/>
                    <a:p>
                      <a:pPr indent="0" lvl="0" marL="0" marR="0" rtl="0" algn="l">
                        <a:spcBef>
                          <a:spcPts val="0"/>
                        </a:spcBef>
                        <a:spcAft>
                          <a:spcPts val="0"/>
                        </a:spcAft>
                        <a:buNone/>
                      </a:pPr>
                      <a:r>
                        <a:rPr lang="en-US" sz="1800" u="none" cap="none" strike="noStrike"/>
                        <a:t>Course</a:t>
                      </a:r>
                      <a:endParaRPr/>
                    </a:p>
                  </a:txBody>
                  <a:tcPr marT="45725" marB="45725" marR="91450" marL="91450"/>
                </a:tc>
                <a:tc>
                  <a:txBody>
                    <a:bodyPr/>
                    <a:lstStyle/>
                    <a:p>
                      <a:pPr indent="0" lvl="0" marL="0" marR="0" rtl="0" algn="l">
                        <a:spcBef>
                          <a:spcPts val="0"/>
                        </a:spcBef>
                        <a:spcAft>
                          <a:spcPts val="0"/>
                        </a:spcAft>
                        <a:buNone/>
                      </a:pPr>
                      <a:r>
                        <a:rPr lang="en-US" sz="1800"/>
                        <a:t>Date</a:t>
                      </a:r>
                      <a:endParaRPr/>
                    </a:p>
                  </a:txBody>
                  <a:tcPr marT="45725" marB="45725" marR="91450" marL="91450"/>
                </a:tc>
                <a:tc>
                  <a:txBody>
                    <a:bodyPr/>
                    <a:lstStyle/>
                    <a:p>
                      <a:pPr indent="0" lvl="0" marL="0" marR="0" rtl="0" algn="l">
                        <a:spcBef>
                          <a:spcPts val="0"/>
                        </a:spcBef>
                        <a:spcAft>
                          <a:spcPts val="0"/>
                        </a:spcAft>
                        <a:buNone/>
                      </a:pPr>
                      <a:r>
                        <a:rPr lang="en-US" sz="1800"/>
                        <a:t>Time</a:t>
                      </a:r>
                      <a:endParaRPr/>
                    </a:p>
                  </a:txBody>
                  <a:tcPr marT="45725" marB="45725" marR="91450" marL="91450"/>
                </a:tc>
              </a:tr>
              <a:tr h="330100">
                <a:tc>
                  <a:txBody>
                    <a:bodyPr/>
                    <a:lstStyle/>
                    <a:p>
                      <a:pPr indent="0" lvl="0" marL="0" marR="0" rtl="0" algn="l">
                        <a:spcBef>
                          <a:spcPts val="0"/>
                        </a:spcBef>
                        <a:spcAft>
                          <a:spcPts val="0"/>
                        </a:spcAft>
                        <a:buNone/>
                      </a:pPr>
                      <a:r>
                        <a:rPr lang="en-US" sz="1600">
                          <a:solidFill>
                            <a:srgbClr val="232323"/>
                          </a:solidFill>
                          <a:latin typeface="Arial"/>
                          <a:ea typeface="Arial"/>
                          <a:cs typeface="Arial"/>
                          <a:sym typeface="Arial"/>
                        </a:rPr>
                        <a:t>Blueprint of a Proposal</a:t>
                      </a:r>
                      <a:endParaRPr sz="1600">
                        <a:latin typeface="Arial"/>
                        <a:ea typeface="Arial"/>
                        <a:cs typeface="Arial"/>
                        <a:sym typeface="Arial"/>
                      </a:endParaRPr>
                    </a:p>
                  </a:txBody>
                  <a:tcPr marT="45725" marB="45725" marR="91450" marL="91450"/>
                </a:tc>
                <a:tc>
                  <a:txBody>
                    <a:bodyPr/>
                    <a:lstStyle/>
                    <a:p>
                      <a:pPr indent="0" lvl="0" marL="0" marR="0" rtl="0" algn="l">
                        <a:spcBef>
                          <a:spcPts val="0"/>
                        </a:spcBef>
                        <a:spcAft>
                          <a:spcPts val="0"/>
                        </a:spcAft>
                        <a:buNone/>
                      </a:pPr>
                      <a:r>
                        <a:rPr lang="en-US" sz="1600">
                          <a:latin typeface="Arial"/>
                          <a:ea typeface="Arial"/>
                          <a:cs typeface="Arial"/>
                          <a:sym typeface="Arial"/>
                        </a:rPr>
                        <a:t>Mar 27</a:t>
                      </a:r>
                      <a:endParaRPr/>
                    </a:p>
                  </a:txBody>
                  <a:tcPr marT="45725" marB="45725" marR="91450" marL="91450"/>
                </a:tc>
                <a:tc>
                  <a:txBody>
                    <a:bodyPr/>
                    <a:lstStyle/>
                    <a:p>
                      <a:pPr indent="0" lvl="0" marL="0" marR="0" rtl="0" algn="l">
                        <a:spcBef>
                          <a:spcPts val="0"/>
                        </a:spcBef>
                        <a:spcAft>
                          <a:spcPts val="0"/>
                        </a:spcAft>
                        <a:buNone/>
                      </a:pPr>
                      <a:r>
                        <a:rPr lang="en-US" sz="1600">
                          <a:latin typeface="Arial"/>
                          <a:ea typeface="Arial"/>
                          <a:cs typeface="Arial"/>
                          <a:sym typeface="Arial"/>
                        </a:rPr>
                        <a:t>9:30 am-12:00 pm</a:t>
                      </a:r>
                      <a:endParaRPr/>
                    </a:p>
                  </a:txBody>
                  <a:tcPr marT="45725" marB="45725" marR="91450" marL="91450"/>
                </a:tc>
              </a:tr>
              <a:tr h="330100">
                <a:tc>
                  <a:txBody>
                    <a:bodyPr/>
                    <a:lstStyle/>
                    <a:p>
                      <a:pPr indent="0" lvl="0" marL="0" marR="0" rtl="0" algn="l">
                        <a:spcBef>
                          <a:spcPts val="0"/>
                        </a:spcBef>
                        <a:spcAft>
                          <a:spcPts val="0"/>
                        </a:spcAft>
                        <a:buNone/>
                      </a:pPr>
                      <a:r>
                        <a:rPr lang="en-US" sz="1600">
                          <a:solidFill>
                            <a:srgbClr val="232323"/>
                          </a:solidFill>
                          <a:latin typeface="Arial"/>
                          <a:ea typeface="Arial"/>
                          <a:cs typeface="Arial"/>
                          <a:sym typeface="Arial"/>
                        </a:rPr>
                        <a:t>Managing Cost Share at the UW</a:t>
                      </a:r>
                      <a:endParaRPr sz="1600">
                        <a:latin typeface="Arial"/>
                        <a:ea typeface="Arial"/>
                        <a:cs typeface="Arial"/>
                        <a:sym typeface="Arial"/>
                      </a:endParaRPr>
                    </a:p>
                  </a:txBody>
                  <a:tcPr marT="45725" marB="45725" marR="91450" marL="91450"/>
                </a:tc>
                <a:tc>
                  <a:txBody>
                    <a:bodyPr/>
                    <a:lstStyle/>
                    <a:p>
                      <a:pPr indent="0" lvl="0" marL="0" marR="0" rtl="0" algn="l">
                        <a:spcBef>
                          <a:spcPts val="0"/>
                        </a:spcBef>
                        <a:spcAft>
                          <a:spcPts val="0"/>
                        </a:spcAft>
                        <a:buNone/>
                      </a:pPr>
                      <a:r>
                        <a:rPr lang="en-US" sz="1600">
                          <a:latin typeface="Arial"/>
                          <a:ea typeface="Arial"/>
                          <a:cs typeface="Arial"/>
                          <a:sym typeface="Arial"/>
                        </a:rPr>
                        <a:t>Apr 8</a:t>
                      </a:r>
                      <a:endParaRPr/>
                    </a:p>
                  </a:txBody>
                  <a:tcPr marT="45725" marB="45725" marR="91450" marL="91450"/>
                </a:tc>
                <a:tc>
                  <a:txBody>
                    <a:bodyPr/>
                    <a:lstStyle/>
                    <a:p>
                      <a:pPr indent="0" lvl="0" marL="0" marR="0" rtl="0" algn="l">
                        <a:spcBef>
                          <a:spcPts val="0"/>
                        </a:spcBef>
                        <a:spcAft>
                          <a:spcPts val="0"/>
                        </a:spcAft>
                        <a:buNone/>
                      </a:pPr>
                      <a:r>
                        <a:rPr lang="en-US" sz="1600">
                          <a:solidFill>
                            <a:srgbClr val="232323"/>
                          </a:solidFill>
                          <a:latin typeface="Arial"/>
                          <a:ea typeface="Arial"/>
                          <a:cs typeface="Arial"/>
                          <a:sym typeface="Arial"/>
                        </a:rPr>
                        <a:t>9:30 am-11:30 am</a:t>
                      </a:r>
                      <a:endParaRPr sz="1600">
                        <a:latin typeface="Arial"/>
                        <a:ea typeface="Arial"/>
                        <a:cs typeface="Arial"/>
                        <a:sym typeface="Arial"/>
                      </a:endParaRPr>
                    </a:p>
                  </a:txBody>
                  <a:tcPr marT="45725" marB="45725" marR="91450" marL="91450"/>
                </a:tc>
              </a:tr>
              <a:tr h="439500">
                <a:tc>
                  <a:txBody>
                    <a:bodyPr/>
                    <a:lstStyle/>
                    <a:p>
                      <a:pPr indent="0" lvl="0" marL="0" marR="0" rtl="0" algn="l">
                        <a:spcBef>
                          <a:spcPts val="0"/>
                        </a:spcBef>
                        <a:spcAft>
                          <a:spcPts val="0"/>
                        </a:spcAft>
                        <a:buNone/>
                      </a:pPr>
                      <a:r>
                        <a:rPr lang="en-US" sz="1600">
                          <a:latin typeface="Arial"/>
                          <a:ea typeface="Arial"/>
                          <a:cs typeface="Arial"/>
                          <a:sym typeface="Arial"/>
                        </a:rPr>
                        <a:t>SAGE: Creating and Submitting eGC1s</a:t>
                      </a:r>
                      <a:endParaRPr/>
                    </a:p>
                  </a:txBody>
                  <a:tcPr marT="45725" marB="45725" marR="91450" marL="91450"/>
                </a:tc>
                <a:tc>
                  <a:txBody>
                    <a:bodyPr/>
                    <a:lstStyle/>
                    <a:p>
                      <a:pPr indent="0" lvl="0" marL="0" marR="0" rtl="0" algn="l">
                        <a:spcBef>
                          <a:spcPts val="0"/>
                        </a:spcBef>
                        <a:spcAft>
                          <a:spcPts val="0"/>
                        </a:spcAft>
                        <a:buNone/>
                      </a:pPr>
                      <a:r>
                        <a:rPr lang="en-US" sz="1600">
                          <a:latin typeface="Arial"/>
                          <a:ea typeface="Arial"/>
                          <a:cs typeface="Arial"/>
                          <a:sym typeface="Arial"/>
                        </a:rPr>
                        <a:t>Apr 9</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600"/>
                        <a:buFont typeface="Arial"/>
                        <a:buNone/>
                      </a:pPr>
                      <a:r>
                        <a:rPr lang="en-US" sz="1600">
                          <a:latin typeface="Arial"/>
                          <a:ea typeface="Arial"/>
                          <a:cs typeface="Arial"/>
                          <a:sym typeface="Arial"/>
                        </a:rPr>
                        <a:t>1:00 pm – 3:00 pm</a:t>
                      </a:r>
                      <a:endParaRPr/>
                    </a:p>
                  </a:txBody>
                  <a:tcPr marT="45725" marB="45725" marR="91450" marL="91450"/>
                </a:tc>
              </a:tr>
              <a:tr h="570175">
                <a:tc>
                  <a:txBody>
                    <a:bodyPr/>
                    <a:lstStyle/>
                    <a:p>
                      <a:pPr indent="0" lvl="0" marL="0" marR="0" rtl="0" algn="l">
                        <a:spcBef>
                          <a:spcPts val="0"/>
                        </a:spcBef>
                        <a:spcAft>
                          <a:spcPts val="0"/>
                        </a:spcAft>
                        <a:buNone/>
                      </a:pPr>
                      <a:r>
                        <a:rPr lang="en-US" sz="1600">
                          <a:solidFill>
                            <a:srgbClr val="232323"/>
                          </a:solidFill>
                          <a:latin typeface="Arial"/>
                          <a:ea typeface="Arial"/>
                          <a:cs typeface="Arial"/>
                          <a:sym typeface="Arial"/>
                        </a:rPr>
                        <a:t>SAGE: Budget</a:t>
                      </a:r>
                      <a:endParaRPr sz="1600">
                        <a:latin typeface="Arial"/>
                        <a:ea typeface="Arial"/>
                        <a:cs typeface="Arial"/>
                        <a:sym typeface="Arial"/>
                      </a:endParaRPr>
                    </a:p>
                  </a:txBody>
                  <a:tcPr marT="45725" marB="45725" marR="91450" marL="91450"/>
                </a:tc>
                <a:tc>
                  <a:txBody>
                    <a:bodyPr/>
                    <a:lstStyle/>
                    <a:p>
                      <a:pPr indent="0" lvl="0" marL="0" marR="0" rtl="0" algn="l">
                        <a:spcBef>
                          <a:spcPts val="0"/>
                        </a:spcBef>
                        <a:spcAft>
                          <a:spcPts val="0"/>
                        </a:spcAft>
                        <a:buNone/>
                      </a:pPr>
                      <a:r>
                        <a:rPr lang="en-US" sz="1600">
                          <a:latin typeface="Arial"/>
                          <a:ea typeface="Arial"/>
                          <a:cs typeface="Arial"/>
                          <a:sym typeface="Arial"/>
                        </a:rPr>
                        <a:t>Apr 15</a:t>
                      </a:r>
                      <a:endParaRPr/>
                    </a:p>
                  </a:txBody>
                  <a:tcPr marT="45725" marB="45725" marR="91450" marL="91450"/>
                </a:tc>
                <a:tc>
                  <a:txBody>
                    <a:bodyPr/>
                    <a:lstStyle/>
                    <a:p>
                      <a:pPr indent="0" lvl="0" marL="0" marR="0" rtl="0" algn="l">
                        <a:lnSpc>
                          <a:spcPct val="100000"/>
                        </a:lnSpc>
                        <a:spcBef>
                          <a:spcPts val="0"/>
                        </a:spcBef>
                        <a:spcAft>
                          <a:spcPts val="0"/>
                        </a:spcAft>
                        <a:buClr>
                          <a:srgbClr val="232323"/>
                        </a:buClr>
                        <a:buSzPts val="1600"/>
                        <a:buFont typeface="Arial"/>
                        <a:buNone/>
                      </a:pPr>
                      <a:r>
                        <a:rPr lang="en-US" sz="1600">
                          <a:solidFill>
                            <a:srgbClr val="232323"/>
                          </a:solidFill>
                          <a:latin typeface="Arial"/>
                          <a:ea typeface="Arial"/>
                          <a:cs typeface="Arial"/>
                          <a:sym typeface="Arial"/>
                        </a:rPr>
                        <a:t>1:00 pm-3:00 pm</a:t>
                      </a:r>
                      <a:endParaRPr sz="1600">
                        <a:latin typeface="Arial"/>
                        <a:ea typeface="Arial"/>
                        <a:cs typeface="Arial"/>
                        <a:sym typeface="Arial"/>
                      </a:endParaRPr>
                    </a:p>
                  </a:txBody>
                  <a:tcPr marT="45725" marB="45725" marR="91450" marL="91450"/>
                </a:tc>
              </a:tr>
              <a:tr h="330100">
                <a:tc>
                  <a:txBody>
                    <a:bodyPr/>
                    <a:lstStyle/>
                    <a:p>
                      <a:pPr indent="0" lvl="0" marL="0" marR="0" rtl="0" algn="l">
                        <a:spcBef>
                          <a:spcPts val="0"/>
                        </a:spcBef>
                        <a:spcAft>
                          <a:spcPts val="0"/>
                        </a:spcAft>
                        <a:buNone/>
                      </a:pPr>
                      <a:r>
                        <a:rPr lang="en-US" sz="1600">
                          <a:solidFill>
                            <a:srgbClr val="232323"/>
                          </a:solidFill>
                          <a:latin typeface="Arial"/>
                          <a:ea typeface="Arial"/>
                          <a:cs typeface="Arial"/>
                          <a:sym typeface="Arial"/>
                        </a:rPr>
                        <a:t>SAGE: Creating NIH Proposals in Grant Runner</a:t>
                      </a:r>
                      <a:endParaRPr sz="1600">
                        <a:latin typeface="Arial"/>
                        <a:ea typeface="Arial"/>
                        <a:cs typeface="Arial"/>
                        <a:sym typeface="Arial"/>
                      </a:endParaRPr>
                    </a:p>
                  </a:txBody>
                  <a:tcPr marT="45725" marB="45725" marR="91450" marL="91450"/>
                </a:tc>
                <a:tc>
                  <a:txBody>
                    <a:bodyPr/>
                    <a:lstStyle/>
                    <a:p>
                      <a:pPr indent="0" lvl="0" marL="0" marR="0" rtl="0" algn="l">
                        <a:spcBef>
                          <a:spcPts val="0"/>
                        </a:spcBef>
                        <a:spcAft>
                          <a:spcPts val="0"/>
                        </a:spcAft>
                        <a:buNone/>
                      </a:pPr>
                      <a:r>
                        <a:rPr lang="en-US" sz="1600">
                          <a:latin typeface="Arial"/>
                          <a:ea typeface="Arial"/>
                          <a:cs typeface="Arial"/>
                          <a:sym typeface="Arial"/>
                        </a:rPr>
                        <a:t>Apr 29</a:t>
                      </a:r>
                      <a:endParaRPr/>
                    </a:p>
                  </a:txBody>
                  <a:tcPr marT="45725" marB="45725" marR="91450" marL="91450"/>
                </a:tc>
                <a:tc>
                  <a:txBody>
                    <a:bodyPr/>
                    <a:lstStyle/>
                    <a:p>
                      <a:pPr indent="0" lvl="0" marL="0" marR="0" rtl="0" algn="l">
                        <a:lnSpc>
                          <a:spcPct val="100000"/>
                        </a:lnSpc>
                        <a:spcBef>
                          <a:spcPts val="0"/>
                        </a:spcBef>
                        <a:spcAft>
                          <a:spcPts val="0"/>
                        </a:spcAft>
                        <a:buClr>
                          <a:srgbClr val="232323"/>
                        </a:buClr>
                        <a:buSzPts val="1600"/>
                        <a:buFont typeface="Arial"/>
                        <a:buNone/>
                      </a:pPr>
                      <a:r>
                        <a:rPr lang="en-US" sz="1600">
                          <a:solidFill>
                            <a:srgbClr val="232323"/>
                          </a:solidFill>
                          <a:latin typeface="Arial"/>
                          <a:ea typeface="Arial"/>
                          <a:cs typeface="Arial"/>
                          <a:sym typeface="Arial"/>
                        </a:rPr>
                        <a:t>1:00 pm-3:00 pm</a:t>
                      </a:r>
                      <a:endParaRPr sz="1600">
                        <a:latin typeface="Arial"/>
                        <a:ea typeface="Arial"/>
                        <a:cs typeface="Arial"/>
                        <a:sym typeface="Arial"/>
                      </a:endParaRPr>
                    </a:p>
                  </a:txBody>
                  <a:tcPr marT="45725" marB="45725" marR="91450" marL="91450"/>
                </a:tc>
              </a:tr>
              <a:tr h="330100">
                <a:tc>
                  <a:txBody>
                    <a:bodyPr/>
                    <a:lstStyle/>
                    <a:p>
                      <a:pPr indent="0" lvl="0" marL="0" marR="0" rtl="0" algn="l">
                        <a:lnSpc>
                          <a:spcPct val="100000"/>
                        </a:lnSpc>
                        <a:spcBef>
                          <a:spcPts val="0"/>
                        </a:spcBef>
                        <a:spcAft>
                          <a:spcPts val="0"/>
                        </a:spcAft>
                        <a:buClr>
                          <a:srgbClr val="232323"/>
                        </a:buClr>
                        <a:buSzPts val="1600"/>
                        <a:buFont typeface="Arial"/>
                        <a:buNone/>
                      </a:pPr>
                      <a:r>
                        <a:rPr lang="en-US" sz="1600">
                          <a:solidFill>
                            <a:srgbClr val="232323"/>
                          </a:solidFill>
                          <a:latin typeface="Arial"/>
                          <a:ea typeface="Arial"/>
                          <a:cs typeface="Arial"/>
                          <a:sym typeface="Arial"/>
                        </a:rPr>
                        <a:t>Understanding Your New Award</a:t>
                      </a:r>
                      <a:endParaRPr sz="1600">
                        <a:latin typeface="Arial"/>
                        <a:ea typeface="Arial"/>
                        <a:cs typeface="Arial"/>
                        <a:sym typeface="Arial"/>
                      </a:endParaRPr>
                    </a:p>
                  </a:txBody>
                  <a:tcPr marT="45725" marB="45725" marR="91450" marL="91450"/>
                </a:tc>
                <a:tc>
                  <a:txBody>
                    <a:bodyPr/>
                    <a:lstStyle/>
                    <a:p>
                      <a:pPr indent="0" lvl="0" marL="0" marR="0" rtl="0" algn="l">
                        <a:spcBef>
                          <a:spcPts val="0"/>
                        </a:spcBef>
                        <a:spcAft>
                          <a:spcPts val="0"/>
                        </a:spcAft>
                        <a:buNone/>
                      </a:pPr>
                      <a:r>
                        <a:rPr lang="en-US" sz="1600">
                          <a:latin typeface="Arial"/>
                          <a:ea typeface="Arial"/>
                          <a:cs typeface="Arial"/>
                          <a:sym typeface="Arial"/>
                        </a:rPr>
                        <a:t>Apr 29</a:t>
                      </a:r>
                      <a:endParaRPr/>
                    </a:p>
                  </a:txBody>
                  <a:tcPr marT="45725" marB="45725" marR="91450" marL="91450"/>
                </a:tc>
                <a:tc>
                  <a:txBody>
                    <a:bodyPr/>
                    <a:lstStyle/>
                    <a:p>
                      <a:pPr indent="0" lvl="0" marL="0" marR="0" rtl="0" algn="l">
                        <a:lnSpc>
                          <a:spcPct val="100000"/>
                        </a:lnSpc>
                        <a:spcBef>
                          <a:spcPts val="0"/>
                        </a:spcBef>
                        <a:spcAft>
                          <a:spcPts val="0"/>
                        </a:spcAft>
                        <a:buClr>
                          <a:srgbClr val="232323"/>
                        </a:buClr>
                        <a:buSzPts val="1600"/>
                        <a:buFont typeface="Arial"/>
                        <a:buNone/>
                      </a:pPr>
                      <a:r>
                        <a:rPr lang="en-US" sz="1600">
                          <a:solidFill>
                            <a:srgbClr val="232323"/>
                          </a:solidFill>
                          <a:latin typeface="Arial"/>
                          <a:ea typeface="Arial"/>
                          <a:cs typeface="Arial"/>
                          <a:sym typeface="Arial"/>
                        </a:rPr>
                        <a:t>9:30 am-11:00 am</a:t>
                      </a:r>
                      <a:endParaRPr sz="1600">
                        <a:latin typeface="Arial"/>
                        <a:ea typeface="Arial"/>
                        <a:cs typeface="Arial"/>
                        <a:sym typeface="Arial"/>
                      </a:endParaRPr>
                    </a:p>
                  </a:txBody>
                  <a:tcPr marT="45725" marB="45725" marR="91450" marL="91450"/>
                </a:tc>
              </a:tr>
              <a:tr h="330100">
                <a:tc>
                  <a:txBody>
                    <a:bodyPr/>
                    <a:lstStyle/>
                    <a:p>
                      <a:pPr indent="0" lvl="0" marL="0" marR="0" rtl="0" algn="l">
                        <a:lnSpc>
                          <a:spcPct val="100000"/>
                        </a:lnSpc>
                        <a:spcBef>
                          <a:spcPts val="0"/>
                        </a:spcBef>
                        <a:spcAft>
                          <a:spcPts val="0"/>
                        </a:spcAft>
                        <a:buClr>
                          <a:srgbClr val="232323"/>
                        </a:buClr>
                        <a:buSzPts val="1600"/>
                        <a:buFont typeface="Arial"/>
                        <a:buNone/>
                      </a:pPr>
                      <a:r>
                        <a:rPr lang="en-US" sz="1600">
                          <a:solidFill>
                            <a:srgbClr val="232323"/>
                          </a:solidFill>
                          <a:latin typeface="Arial"/>
                          <a:ea typeface="Arial"/>
                          <a:cs typeface="Arial"/>
                          <a:sym typeface="Arial"/>
                        </a:rPr>
                        <a:t>Reading the Notice of Award</a:t>
                      </a:r>
                      <a:endParaRPr sz="1600">
                        <a:latin typeface="Arial"/>
                        <a:ea typeface="Arial"/>
                        <a:cs typeface="Arial"/>
                        <a:sym typeface="Arial"/>
                      </a:endParaRPr>
                    </a:p>
                  </a:txBody>
                  <a:tcPr marT="45725" marB="45725" marR="91450" marL="91450"/>
                </a:tc>
                <a:tc>
                  <a:txBody>
                    <a:bodyPr/>
                    <a:lstStyle/>
                    <a:p>
                      <a:pPr indent="0" lvl="0" marL="0" marR="0" rtl="0" algn="l">
                        <a:spcBef>
                          <a:spcPts val="0"/>
                        </a:spcBef>
                        <a:spcAft>
                          <a:spcPts val="0"/>
                        </a:spcAft>
                        <a:buNone/>
                      </a:pPr>
                      <a:r>
                        <a:rPr lang="en-US" sz="1600">
                          <a:latin typeface="Arial"/>
                          <a:ea typeface="Arial"/>
                          <a:cs typeface="Arial"/>
                          <a:sym typeface="Arial"/>
                        </a:rPr>
                        <a:t>May 6</a:t>
                      </a:r>
                      <a:endParaRPr/>
                    </a:p>
                  </a:txBody>
                  <a:tcPr marT="45725" marB="45725" marR="91450" marL="91450"/>
                </a:tc>
                <a:tc>
                  <a:txBody>
                    <a:bodyPr/>
                    <a:lstStyle/>
                    <a:p>
                      <a:pPr indent="0" lvl="0" marL="0" marR="0" rtl="0" algn="l">
                        <a:lnSpc>
                          <a:spcPct val="100000"/>
                        </a:lnSpc>
                        <a:spcBef>
                          <a:spcPts val="0"/>
                        </a:spcBef>
                        <a:spcAft>
                          <a:spcPts val="0"/>
                        </a:spcAft>
                        <a:buClr>
                          <a:srgbClr val="232323"/>
                        </a:buClr>
                        <a:buSzPts val="1600"/>
                        <a:buFont typeface="Arial"/>
                        <a:buNone/>
                      </a:pPr>
                      <a:r>
                        <a:rPr lang="en-US" sz="1600">
                          <a:solidFill>
                            <a:srgbClr val="232323"/>
                          </a:solidFill>
                          <a:latin typeface="Arial"/>
                          <a:ea typeface="Arial"/>
                          <a:cs typeface="Arial"/>
                          <a:sym typeface="Arial"/>
                        </a:rPr>
                        <a:t>9:30 am-11:00 am</a:t>
                      </a:r>
                      <a:endParaRPr sz="1600">
                        <a:latin typeface="Arial"/>
                        <a:ea typeface="Arial"/>
                        <a:cs typeface="Arial"/>
                        <a:sym typeface="Arial"/>
                      </a:endParaRPr>
                    </a:p>
                  </a:txBody>
                  <a:tcPr marT="45725" marB="45725" marR="91450" marL="91450"/>
                </a:tc>
              </a:tr>
              <a:tr h="330100">
                <a:tc>
                  <a:txBody>
                    <a:bodyPr/>
                    <a:lstStyle/>
                    <a:p>
                      <a:pPr indent="0" lvl="0" marL="0" marR="0" rtl="0" algn="l">
                        <a:spcBef>
                          <a:spcPts val="0"/>
                        </a:spcBef>
                        <a:spcAft>
                          <a:spcPts val="0"/>
                        </a:spcAft>
                        <a:buClr>
                          <a:srgbClr val="232323"/>
                        </a:buClr>
                        <a:buSzPts val="1600"/>
                        <a:buFont typeface="Arial"/>
                        <a:buNone/>
                      </a:pPr>
                      <a:r>
                        <a:rPr lang="en-US" sz="1600">
                          <a:solidFill>
                            <a:srgbClr val="232323"/>
                          </a:solidFill>
                          <a:latin typeface="Arial"/>
                          <a:ea typeface="Arial"/>
                          <a:cs typeface="Arial"/>
                          <a:sym typeface="Arial"/>
                        </a:rPr>
                        <a:t>Award Administration: Fiscal Compliance</a:t>
                      </a:r>
                      <a:endParaRPr sz="1600">
                        <a:solidFill>
                          <a:srgbClr val="0070C0"/>
                        </a:solidFill>
                        <a:latin typeface="Arial"/>
                        <a:ea typeface="Arial"/>
                        <a:cs typeface="Arial"/>
                        <a:sym typeface="Arial"/>
                      </a:endParaRPr>
                    </a:p>
                  </a:txBody>
                  <a:tcPr marT="45725" marB="45725" marR="91450" marL="91450"/>
                </a:tc>
                <a:tc>
                  <a:txBody>
                    <a:bodyPr/>
                    <a:lstStyle/>
                    <a:p>
                      <a:pPr indent="0" lvl="0" marL="0" marR="0" rtl="0" algn="l">
                        <a:spcBef>
                          <a:spcPts val="0"/>
                        </a:spcBef>
                        <a:spcAft>
                          <a:spcPts val="0"/>
                        </a:spcAft>
                        <a:buNone/>
                      </a:pPr>
                      <a:r>
                        <a:rPr lang="en-US" sz="1600">
                          <a:latin typeface="Arial"/>
                          <a:ea typeface="Arial"/>
                          <a:cs typeface="Arial"/>
                          <a:sym typeface="Arial"/>
                        </a:rPr>
                        <a:t>May 13</a:t>
                      </a:r>
                      <a:endParaRPr/>
                    </a:p>
                  </a:txBody>
                  <a:tcPr marT="45725" marB="45725" marR="91450" marL="91450"/>
                </a:tc>
                <a:tc>
                  <a:txBody>
                    <a:bodyPr/>
                    <a:lstStyle/>
                    <a:p>
                      <a:pPr indent="0" lvl="0" marL="0" marR="0" rtl="0" algn="l">
                        <a:spcBef>
                          <a:spcPts val="0"/>
                        </a:spcBef>
                        <a:spcAft>
                          <a:spcPts val="0"/>
                        </a:spcAft>
                        <a:buNone/>
                      </a:pPr>
                      <a:r>
                        <a:rPr lang="en-US" sz="1600">
                          <a:solidFill>
                            <a:srgbClr val="232323"/>
                          </a:solidFill>
                          <a:latin typeface="Arial"/>
                          <a:ea typeface="Arial"/>
                          <a:cs typeface="Arial"/>
                          <a:sym typeface="Arial"/>
                        </a:rPr>
                        <a:t>9:30 am-12:00 pm</a:t>
                      </a:r>
                      <a:endParaRPr sz="1600">
                        <a:latin typeface="Arial"/>
                        <a:ea typeface="Arial"/>
                        <a:cs typeface="Arial"/>
                        <a:sym typeface="Arial"/>
                      </a:endParaRPr>
                    </a:p>
                  </a:txBody>
                  <a:tcPr marT="45725" marB="45725" marR="91450" marL="91450"/>
                </a:tc>
              </a:tr>
              <a:tr h="570175">
                <a:tc>
                  <a:txBody>
                    <a:bodyPr/>
                    <a:lstStyle/>
                    <a:p>
                      <a:pPr indent="0" lvl="0" marL="0" marR="0" rtl="0" algn="l">
                        <a:spcBef>
                          <a:spcPts val="0"/>
                        </a:spcBef>
                        <a:spcAft>
                          <a:spcPts val="0"/>
                        </a:spcAft>
                        <a:buNone/>
                      </a:pPr>
                      <a:r>
                        <a:rPr lang="en-US" sz="1600">
                          <a:solidFill>
                            <a:srgbClr val="232323"/>
                          </a:solidFill>
                          <a:latin typeface="Arial"/>
                          <a:ea typeface="Arial"/>
                          <a:cs typeface="Arial"/>
                          <a:sym typeface="Arial"/>
                        </a:rPr>
                        <a:t>SAGE Awards</a:t>
                      </a:r>
                      <a:endParaRPr sz="1600">
                        <a:latin typeface="Arial"/>
                        <a:ea typeface="Arial"/>
                        <a:cs typeface="Arial"/>
                        <a:sym typeface="Arial"/>
                      </a:endParaRPr>
                    </a:p>
                  </a:txBody>
                  <a:tcPr marT="45725" marB="45725" marR="91450" marL="91450"/>
                </a:tc>
                <a:tc>
                  <a:txBody>
                    <a:bodyPr/>
                    <a:lstStyle/>
                    <a:p>
                      <a:pPr indent="0" lvl="0" marL="0" marR="0" rtl="0" algn="l">
                        <a:spcBef>
                          <a:spcPts val="0"/>
                        </a:spcBef>
                        <a:spcAft>
                          <a:spcPts val="0"/>
                        </a:spcAft>
                        <a:buNone/>
                      </a:pPr>
                      <a:r>
                        <a:rPr lang="en-US" sz="1600">
                          <a:latin typeface="Arial"/>
                          <a:ea typeface="Arial"/>
                          <a:cs typeface="Arial"/>
                          <a:sym typeface="Arial"/>
                        </a:rPr>
                        <a:t>May 14, June 11</a:t>
                      </a:r>
                      <a:endParaRPr/>
                    </a:p>
                  </a:txBody>
                  <a:tcPr marT="45725" marB="45725" marR="91450" marL="91450"/>
                </a:tc>
                <a:tc>
                  <a:txBody>
                    <a:bodyPr/>
                    <a:lstStyle/>
                    <a:p>
                      <a:pPr indent="0" lvl="0" marL="0" marR="0" rtl="0" algn="l">
                        <a:spcBef>
                          <a:spcPts val="0"/>
                        </a:spcBef>
                        <a:spcAft>
                          <a:spcPts val="0"/>
                        </a:spcAft>
                        <a:buNone/>
                      </a:pPr>
                      <a:r>
                        <a:rPr lang="en-US" sz="1600">
                          <a:solidFill>
                            <a:srgbClr val="232323"/>
                          </a:solidFill>
                          <a:latin typeface="Arial"/>
                          <a:ea typeface="Arial"/>
                          <a:cs typeface="Arial"/>
                          <a:sym typeface="Arial"/>
                        </a:rPr>
                        <a:t>1:00 pm-3:30 pm</a:t>
                      </a:r>
                      <a:endParaRPr sz="1600">
                        <a:latin typeface="Arial"/>
                        <a:ea typeface="Arial"/>
                        <a:cs typeface="Arial"/>
                        <a:sym typeface="Arial"/>
                      </a:endParaRPr>
                    </a:p>
                  </a:txBody>
                  <a:tcPr marT="45725" marB="45725" marR="91450" marL="91450"/>
                </a:tc>
              </a:tr>
              <a:tr h="439500">
                <a:tc>
                  <a:txBody>
                    <a:bodyPr/>
                    <a:lstStyle/>
                    <a:p>
                      <a:pPr indent="0" lvl="0" marL="0" marR="0" rtl="0" algn="l">
                        <a:spcBef>
                          <a:spcPts val="0"/>
                        </a:spcBef>
                        <a:spcAft>
                          <a:spcPts val="0"/>
                        </a:spcAft>
                        <a:buNone/>
                      </a:pPr>
                      <a:r>
                        <a:rPr lang="en-US" sz="1600">
                          <a:solidFill>
                            <a:srgbClr val="232323"/>
                          </a:solidFill>
                          <a:latin typeface="Arial"/>
                          <a:ea typeface="Arial"/>
                          <a:cs typeface="Arial"/>
                          <a:sym typeface="Arial"/>
                        </a:rPr>
                        <a:t>New Frontiers of Financial Reporting for Grants Managers</a:t>
                      </a:r>
                      <a:endParaRPr sz="1600">
                        <a:latin typeface="Arial"/>
                        <a:ea typeface="Arial"/>
                        <a:cs typeface="Arial"/>
                        <a:sym typeface="Arial"/>
                      </a:endParaRPr>
                    </a:p>
                  </a:txBody>
                  <a:tcPr marT="45725" marB="45725" marR="91450" marL="91450"/>
                </a:tc>
                <a:tc>
                  <a:txBody>
                    <a:bodyPr/>
                    <a:lstStyle/>
                    <a:p>
                      <a:pPr indent="0" lvl="0" marL="0" marR="0" rtl="0" algn="l">
                        <a:spcBef>
                          <a:spcPts val="0"/>
                        </a:spcBef>
                        <a:spcAft>
                          <a:spcPts val="0"/>
                        </a:spcAft>
                        <a:buNone/>
                      </a:pPr>
                      <a:r>
                        <a:rPr lang="en-US" sz="1600">
                          <a:latin typeface="Arial"/>
                          <a:ea typeface="Arial"/>
                          <a:cs typeface="Arial"/>
                          <a:sym typeface="Arial"/>
                        </a:rPr>
                        <a:t>May 15</a:t>
                      </a:r>
                      <a:endParaRPr/>
                    </a:p>
                  </a:txBody>
                  <a:tcPr marT="45725" marB="45725" marR="91450" marL="91450"/>
                </a:tc>
                <a:tc>
                  <a:txBody>
                    <a:bodyPr/>
                    <a:lstStyle/>
                    <a:p>
                      <a:pPr indent="0" lvl="0" marL="0" marR="0" rtl="0" algn="l">
                        <a:spcBef>
                          <a:spcPts val="0"/>
                        </a:spcBef>
                        <a:spcAft>
                          <a:spcPts val="0"/>
                        </a:spcAft>
                        <a:buNone/>
                      </a:pPr>
                      <a:r>
                        <a:rPr lang="en-US" sz="1600">
                          <a:solidFill>
                            <a:srgbClr val="232323"/>
                          </a:solidFill>
                          <a:latin typeface="Arial"/>
                          <a:ea typeface="Arial"/>
                          <a:cs typeface="Arial"/>
                          <a:sym typeface="Arial"/>
                        </a:rPr>
                        <a:t>9:30 am -11:30 am</a:t>
                      </a:r>
                      <a:endParaRPr sz="1600">
                        <a:latin typeface="Arial"/>
                        <a:ea typeface="Arial"/>
                        <a:cs typeface="Arial"/>
                        <a:sym typeface="Arial"/>
                      </a:endParaRPr>
                    </a:p>
                  </a:txBody>
                  <a:tcPr marT="45725" marB="45725" marR="91450" marL="91450"/>
                </a:tc>
              </a:tr>
              <a:tr h="330100">
                <a:tc>
                  <a:txBody>
                    <a:bodyPr/>
                    <a:lstStyle/>
                    <a:p>
                      <a:pPr indent="0" lvl="0" marL="0" marR="0" rtl="0" algn="l">
                        <a:spcBef>
                          <a:spcPts val="0"/>
                        </a:spcBef>
                        <a:spcAft>
                          <a:spcPts val="0"/>
                        </a:spcAft>
                        <a:buNone/>
                      </a:pPr>
                      <a:r>
                        <a:rPr lang="en-US" sz="1600">
                          <a:latin typeface="Arial"/>
                          <a:ea typeface="Arial"/>
                          <a:cs typeface="Arial"/>
                          <a:sym typeface="Arial"/>
                        </a:rPr>
                        <a:t>Subaward Fundamentals</a:t>
                      </a:r>
                      <a:endParaRPr/>
                    </a:p>
                  </a:txBody>
                  <a:tcPr marT="45725" marB="45725" marR="91450" marL="91450"/>
                </a:tc>
                <a:tc>
                  <a:txBody>
                    <a:bodyPr/>
                    <a:lstStyle/>
                    <a:p>
                      <a:pPr indent="0" lvl="0" marL="0" marR="0" rtl="0" algn="l">
                        <a:spcBef>
                          <a:spcPts val="0"/>
                        </a:spcBef>
                        <a:spcAft>
                          <a:spcPts val="0"/>
                        </a:spcAft>
                        <a:buNone/>
                      </a:pPr>
                      <a:r>
                        <a:rPr lang="en-US" sz="1600">
                          <a:latin typeface="Arial"/>
                          <a:ea typeface="Arial"/>
                          <a:cs typeface="Arial"/>
                          <a:sym typeface="Arial"/>
                        </a:rPr>
                        <a:t>May 29</a:t>
                      </a:r>
                      <a:endParaRPr/>
                    </a:p>
                  </a:txBody>
                  <a:tcPr marT="45725" marB="45725" marR="91450" marL="91450"/>
                </a:tc>
                <a:tc>
                  <a:txBody>
                    <a:bodyPr/>
                    <a:lstStyle/>
                    <a:p>
                      <a:pPr indent="0" lvl="0" marL="0" marR="0" rtl="0" algn="l">
                        <a:spcBef>
                          <a:spcPts val="0"/>
                        </a:spcBef>
                        <a:spcAft>
                          <a:spcPts val="0"/>
                        </a:spcAft>
                        <a:buNone/>
                      </a:pPr>
                      <a:r>
                        <a:rPr lang="en-US" sz="1600">
                          <a:latin typeface="Arial"/>
                          <a:ea typeface="Arial"/>
                          <a:cs typeface="Arial"/>
                          <a:sym typeface="Arial"/>
                        </a:rPr>
                        <a:t>1:00 pm-3:30 pm</a:t>
                      </a:r>
                      <a:endParaRPr/>
                    </a:p>
                  </a:txBody>
                  <a:tcPr marT="45725" marB="45725" marR="91450" marL="91450"/>
                </a:tc>
              </a:tr>
              <a:tr h="439500">
                <a:tc>
                  <a:txBody>
                    <a:bodyPr/>
                    <a:lstStyle/>
                    <a:p>
                      <a:pPr indent="0" lvl="0" marL="0" marR="0" rtl="0" algn="l">
                        <a:spcBef>
                          <a:spcPts val="0"/>
                        </a:spcBef>
                        <a:spcAft>
                          <a:spcPts val="0"/>
                        </a:spcAft>
                        <a:buNone/>
                      </a:pPr>
                      <a:r>
                        <a:rPr lang="en-US" sz="1600">
                          <a:latin typeface="Arial"/>
                          <a:ea typeface="Arial"/>
                          <a:cs typeface="Arial"/>
                          <a:sym typeface="Arial"/>
                        </a:rPr>
                        <a:t>SAGE: Creating and Submitting eGC1s</a:t>
                      </a:r>
                      <a:endParaRPr/>
                    </a:p>
                  </a:txBody>
                  <a:tcPr marT="45725" marB="45725" marR="91450" marL="91450"/>
                </a:tc>
                <a:tc>
                  <a:txBody>
                    <a:bodyPr/>
                    <a:lstStyle/>
                    <a:p>
                      <a:pPr indent="0" lvl="0" marL="0" marR="0" rtl="0" algn="l">
                        <a:spcBef>
                          <a:spcPts val="0"/>
                        </a:spcBef>
                        <a:spcAft>
                          <a:spcPts val="0"/>
                        </a:spcAft>
                        <a:buNone/>
                      </a:pPr>
                      <a:r>
                        <a:rPr lang="en-US" sz="1600">
                          <a:latin typeface="Arial"/>
                          <a:ea typeface="Arial"/>
                          <a:cs typeface="Arial"/>
                          <a:sym typeface="Arial"/>
                        </a:rPr>
                        <a:t>May 29</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600"/>
                        <a:buFont typeface="Arial"/>
                        <a:buNone/>
                      </a:pPr>
                      <a:r>
                        <a:rPr lang="en-US" sz="1600">
                          <a:latin typeface="Arial"/>
                          <a:ea typeface="Arial"/>
                          <a:cs typeface="Arial"/>
                          <a:sym typeface="Arial"/>
                        </a:rPr>
                        <a:t>10:00 am-12:00 pm</a:t>
                      </a:r>
                      <a:endParaRPr/>
                    </a:p>
                  </a:txBody>
                  <a:tcPr marT="45725" marB="45725" marR="91450" marL="91450"/>
                </a:tc>
              </a:tr>
              <a:tr h="439500">
                <a:tc>
                  <a:txBody>
                    <a:bodyPr/>
                    <a:lstStyle/>
                    <a:p>
                      <a:pPr indent="0" lvl="0" marL="0" marR="0" rtl="0" algn="l">
                        <a:spcBef>
                          <a:spcPts val="0"/>
                        </a:spcBef>
                        <a:spcAft>
                          <a:spcPts val="0"/>
                        </a:spcAft>
                        <a:buNone/>
                      </a:pPr>
                      <a:r>
                        <a:rPr lang="en-US" sz="1600">
                          <a:latin typeface="Arial"/>
                          <a:ea typeface="Arial"/>
                          <a:cs typeface="Arial"/>
                          <a:sym typeface="Arial"/>
                        </a:rPr>
                        <a:t>Compliance Case Studies: FCOI, Export Controls, Research Integrity</a:t>
                      </a:r>
                      <a:endParaRPr/>
                    </a:p>
                  </a:txBody>
                  <a:tcPr marT="45725" marB="45725" marR="91450" marL="91450"/>
                </a:tc>
                <a:tc>
                  <a:txBody>
                    <a:bodyPr/>
                    <a:lstStyle/>
                    <a:p>
                      <a:pPr indent="0" lvl="0" marL="0" marR="0" rtl="0" algn="l">
                        <a:spcBef>
                          <a:spcPts val="0"/>
                        </a:spcBef>
                        <a:spcAft>
                          <a:spcPts val="0"/>
                        </a:spcAft>
                        <a:buNone/>
                      </a:pPr>
                      <a:r>
                        <a:rPr lang="en-US" sz="1600">
                          <a:latin typeface="Arial"/>
                          <a:ea typeface="Arial"/>
                          <a:cs typeface="Arial"/>
                          <a:sym typeface="Arial"/>
                        </a:rPr>
                        <a:t>June 3</a:t>
                      </a:r>
                      <a:endParaRPr/>
                    </a:p>
                  </a:txBody>
                  <a:tcPr marT="45725" marB="45725" marR="91450" marL="91450"/>
                </a:tc>
                <a:tc>
                  <a:txBody>
                    <a:bodyPr/>
                    <a:lstStyle/>
                    <a:p>
                      <a:pPr indent="0" lvl="0" marL="0" marR="0" rtl="0" algn="l">
                        <a:spcBef>
                          <a:spcPts val="0"/>
                        </a:spcBef>
                        <a:spcAft>
                          <a:spcPts val="0"/>
                        </a:spcAft>
                        <a:buNone/>
                      </a:pPr>
                      <a:r>
                        <a:rPr lang="en-US" sz="1600">
                          <a:latin typeface="Arial"/>
                          <a:ea typeface="Arial"/>
                          <a:cs typeface="Arial"/>
                          <a:sym typeface="Arial"/>
                        </a:rPr>
                        <a:t>9:30 am -11:30 am</a:t>
                      </a:r>
                      <a:endParaRPr/>
                    </a:p>
                  </a:txBody>
                  <a:tcPr marT="45725" marB="45725" marR="91450" marL="91450"/>
                </a:tc>
              </a:tr>
              <a:tr h="439500">
                <a:tc>
                  <a:txBody>
                    <a:bodyPr/>
                    <a:lstStyle/>
                    <a:p>
                      <a:pPr indent="0" lvl="0" marL="0" marR="0" rtl="0" algn="l">
                        <a:spcBef>
                          <a:spcPts val="0"/>
                        </a:spcBef>
                        <a:spcAft>
                          <a:spcPts val="0"/>
                        </a:spcAft>
                        <a:buNone/>
                      </a:pPr>
                      <a:r>
                        <a:rPr lang="en-US" sz="1600">
                          <a:latin typeface="Arial"/>
                          <a:ea typeface="Arial"/>
                          <a:cs typeface="Arial"/>
                          <a:sym typeface="Arial"/>
                        </a:rPr>
                        <a:t>Subawards in SAGE</a:t>
                      </a:r>
                      <a:endParaRPr/>
                    </a:p>
                  </a:txBody>
                  <a:tcPr marT="45725" marB="45725" marR="91450" marL="91450"/>
                </a:tc>
                <a:tc>
                  <a:txBody>
                    <a:bodyPr/>
                    <a:lstStyle/>
                    <a:p>
                      <a:pPr indent="0" lvl="0" marL="0" marR="0" rtl="0" algn="l">
                        <a:spcBef>
                          <a:spcPts val="0"/>
                        </a:spcBef>
                        <a:spcAft>
                          <a:spcPts val="0"/>
                        </a:spcAft>
                        <a:buNone/>
                      </a:pPr>
                      <a:r>
                        <a:rPr lang="en-US" sz="1600">
                          <a:latin typeface="Arial"/>
                          <a:ea typeface="Arial"/>
                          <a:cs typeface="Arial"/>
                          <a:sym typeface="Arial"/>
                        </a:rPr>
                        <a:t>June 5</a:t>
                      </a:r>
                      <a:endParaRPr/>
                    </a:p>
                  </a:txBody>
                  <a:tcPr marT="45725" marB="45725" marR="91450" marL="91450"/>
                </a:tc>
                <a:tc>
                  <a:txBody>
                    <a:bodyPr/>
                    <a:lstStyle/>
                    <a:p>
                      <a:pPr indent="0" lvl="0" marL="0" marR="0" rtl="0" algn="l">
                        <a:spcBef>
                          <a:spcPts val="0"/>
                        </a:spcBef>
                        <a:spcAft>
                          <a:spcPts val="0"/>
                        </a:spcAft>
                        <a:buNone/>
                      </a:pPr>
                      <a:r>
                        <a:rPr lang="en-US" sz="1600">
                          <a:latin typeface="Arial"/>
                          <a:ea typeface="Arial"/>
                          <a:cs typeface="Arial"/>
                          <a:sym typeface="Arial"/>
                        </a:rPr>
                        <a:t>2:00 pm – 3:30 pm</a:t>
                      </a:r>
                      <a:endParaRPr/>
                    </a:p>
                  </a:txBody>
                  <a:tcPr marT="45725" marB="45725" marR="91450" marL="91450"/>
                </a:tc>
              </a:tr>
              <a:tr h="330100">
                <a:tc>
                  <a:txBody>
                    <a:bodyPr/>
                    <a:lstStyle/>
                    <a:p>
                      <a:pPr indent="0" lvl="0" marL="0" marR="0" rtl="0" algn="l">
                        <a:spcBef>
                          <a:spcPts val="0"/>
                        </a:spcBef>
                        <a:spcAft>
                          <a:spcPts val="0"/>
                        </a:spcAft>
                        <a:buNone/>
                      </a:pPr>
                      <a:r>
                        <a:rPr lang="en-US" sz="1600">
                          <a:solidFill>
                            <a:srgbClr val="232323"/>
                          </a:solidFill>
                          <a:latin typeface="Arial"/>
                          <a:ea typeface="Arial"/>
                          <a:cs typeface="Arial"/>
                          <a:sym typeface="Arial"/>
                        </a:rPr>
                        <a:t>Preparing for Audit</a:t>
                      </a:r>
                      <a:endParaRPr sz="1600">
                        <a:latin typeface="Arial"/>
                        <a:ea typeface="Arial"/>
                        <a:cs typeface="Arial"/>
                        <a:sym typeface="Arial"/>
                      </a:endParaRPr>
                    </a:p>
                  </a:txBody>
                  <a:tcPr marT="45725" marB="45725" marR="91450" marL="91450"/>
                </a:tc>
                <a:tc>
                  <a:txBody>
                    <a:bodyPr/>
                    <a:lstStyle/>
                    <a:p>
                      <a:pPr indent="0" lvl="0" marL="0" marR="0" rtl="0" algn="l">
                        <a:spcBef>
                          <a:spcPts val="0"/>
                        </a:spcBef>
                        <a:spcAft>
                          <a:spcPts val="0"/>
                        </a:spcAft>
                        <a:buNone/>
                      </a:pPr>
                      <a:r>
                        <a:rPr lang="en-US" sz="1600">
                          <a:latin typeface="Arial"/>
                          <a:ea typeface="Arial"/>
                          <a:cs typeface="Arial"/>
                          <a:sym typeface="Arial"/>
                        </a:rPr>
                        <a:t>June 10</a:t>
                      </a:r>
                      <a:endParaRPr/>
                    </a:p>
                  </a:txBody>
                  <a:tcPr marT="45725" marB="45725" marR="91450" marL="91450"/>
                </a:tc>
                <a:tc>
                  <a:txBody>
                    <a:bodyPr/>
                    <a:lstStyle/>
                    <a:p>
                      <a:pPr indent="0" lvl="0" marL="0" marR="0" rtl="0" algn="l">
                        <a:spcBef>
                          <a:spcPts val="0"/>
                        </a:spcBef>
                        <a:spcAft>
                          <a:spcPts val="0"/>
                        </a:spcAft>
                        <a:buNone/>
                      </a:pPr>
                      <a:r>
                        <a:rPr lang="en-US" sz="1600">
                          <a:solidFill>
                            <a:srgbClr val="232323"/>
                          </a:solidFill>
                          <a:latin typeface="Arial"/>
                          <a:ea typeface="Arial"/>
                          <a:cs typeface="Arial"/>
                          <a:sym typeface="Arial"/>
                        </a:rPr>
                        <a:t>9:30 am-11:30 am</a:t>
                      </a:r>
                      <a:endParaRPr sz="1600">
                        <a:latin typeface="Arial"/>
                        <a:ea typeface="Arial"/>
                        <a:cs typeface="Arial"/>
                        <a:sym typeface="Arial"/>
                      </a:endParaRPr>
                    </a:p>
                  </a:txBody>
                  <a:tcPr marT="45725" marB="45725" marR="91450" marL="91450"/>
                </a:tc>
              </a:tr>
            </a:tbl>
          </a:graphicData>
        </a:graphic>
      </p:graphicFrame>
      <p:sp>
        <p:nvSpPr>
          <p:cNvPr id="904" name="Google Shape;904;p135"/>
          <p:cNvSpPr/>
          <p:nvPr/>
        </p:nvSpPr>
        <p:spPr>
          <a:xfrm>
            <a:off x="96251" y="822956"/>
            <a:ext cx="8951498" cy="2746721"/>
          </a:xfrm>
          <a:prstGeom prst="rect">
            <a:avLst/>
          </a:prstGeom>
          <a:solidFill>
            <a:srgbClr val="635739">
              <a:alpha val="71764"/>
            </a:srgbClr>
          </a:solidFill>
          <a:ln cap="flat" cmpd="sng" w="25400">
            <a:solidFill>
              <a:srgbClr val="15002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3"/>
                                        </p:tgtEl>
                                        <p:attrNameLst>
                                          <p:attrName>style.visibility</p:attrName>
                                        </p:attrNameLst>
                                      </p:cBhvr>
                                      <p:to>
                                        <p:strVal val="visible"/>
                                      </p:to>
                                    </p:set>
                                    <p:animEffect filter="fade" transition="in">
                                      <p:cBhvr>
                                        <p:cTn dur="2500"/>
                                        <p:tgtEl>
                                          <p:spTgt spid="903"/>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904"/>
                                        </p:tgtEl>
                                        <p:attrNameLst>
                                          <p:attrName>style.visibility</p:attrName>
                                        </p:attrNameLst>
                                      </p:cBhvr>
                                      <p:to>
                                        <p:strVal val="visible"/>
                                      </p:to>
                                    </p:set>
                                    <p:animEffect filter="fade" transition="in">
                                      <p:cBhvr>
                                        <p:cTn dur="500"/>
                                        <p:tgtEl>
                                          <p:spTgt spid="9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8" name="Shape 908"/>
        <p:cNvGrpSpPr/>
        <p:nvPr/>
      </p:nvGrpSpPr>
      <p:grpSpPr>
        <a:xfrm>
          <a:off x="0" y="0"/>
          <a:ext cx="0" cy="0"/>
          <a:chOff x="0" y="0"/>
          <a:chExt cx="0" cy="0"/>
        </a:xfrm>
      </p:grpSpPr>
      <p:sp>
        <p:nvSpPr>
          <p:cNvPr id="909" name="Google Shape;909;p136"/>
          <p:cNvSpPr txBox="1"/>
          <p:nvPr>
            <p:ph idx="4294967295" type="title"/>
          </p:nvPr>
        </p:nvSpPr>
        <p:spPr>
          <a:xfrm>
            <a:off x="457200" y="142558"/>
            <a:ext cx="8229600" cy="792158"/>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100000"/>
              </a:lnSpc>
              <a:spcBef>
                <a:spcPts val="0"/>
              </a:spcBef>
              <a:spcAft>
                <a:spcPts val="0"/>
              </a:spcAft>
              <a:buClr>
                <a:schemeClr val="accent1"/>
              </a:buClr>
              <a:buSzPct val="100000"/>
              <a:buFont typeface="Open Sans ExtraBold"/>
              <a:buNone/>
            </a:pPr>
            <a:r>
              <a:rPr b="1" i="0" lang="en-US" sz="2800" u="none" cap="none" strike="noStrike">
                <a:solidFill>
                  <a:schemeClr val="accent1"/>
                </a:solidFill>
                <a:latin typeface="Open Sans ExtraBold"/>
                <a:ea typeface="Open Sans ExtraBold"/>
                <a:cs typeface="Open Sans ExtraBold"/>
                <a:sym typeface="Open Sans ExtraBold"/>
              </a:rPr>
              <a:t>ON-DEMAND COURSES ALWAYS AVAILABLE</a:t>
            </a:r>
            <a:endParaRPr/>
          </a:p>
        </p:txBody>
      </p:sp>
      <p:sp>
        <p:nvSpPr>
          <p:cNvPr id="910" name="Google Shape;910;p136"/>
          <p:cNvSpPr txBox="1"/>
          <p:nvPr/>
        </p:nvSpPr>
        <p:spPr>
          <a:xfrm>
            <a:off x="457200" y="1253535"/>
            <a:ext cx="8447809" cy="4897366"/>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rgbClr val="222222"/>
              </a:buClr>
              <a:buSzPts val="1800"/>
              <a:buFont typeface="Arial"/>
              <a:buChar char="•"/>
            </a:pPr>
            <a:r>
              <a:rPr b="0" i="0" lang="en-US" sz="1800" u="none" cap="none" strike="noStrike">
                <a:solidFill>
                  <a:srgbClr val="222222"/>
                </a:solidFill>
                <a:latin typeface="Arial"/>
                <a:ea typeface="Arial"/>
                <a:cs typeface="Arial"/>
                <a:sym typeface="Arial"/>
              </a:rPr>
              <a:t>1000: Introduction to Research Administration</a:t>
            </a:r>
            <a:endParaRPr b="0" i="0" sz="1800" u="none" cap="none" strike="noStrike">
              <a:solidFill>
                <a:srgbClr val="000000"/>
              </a:solidFill>
              <a:latin typeface="Arial"/>
              <a:ea typeface="Arial"/>
              <a:cs typeface="Arial"/>
              <a:sym typeface="Arial"/>
            </a:endParaRPr>
          </a:p>
          <a:p>
            <a:pPr indent="-285750" lvl="0" marL="285750" marR="0" rtl="0" algn="l">
              <a:lnSpc>
                <a:spcPct val="150000"/>
              </a:lnSpc>
              <a:spcBef>
                <a:spcPts val="600"/>
              </a:spcBef>
              <a:spcAft>
                <a:spcPts val="0"/>
              </a:spcAft>
              <a:buClr>
                <a:srgbClr val="222222"/>
              </a:buClr>
              <a:buSzPts val="1800"/>
              <a:buFont typeface="Arial"/>
              <a:buChar char="•"/>
            </a:pPr>
            <a:r>
              <a:rPr b="0" i="0" lang="en-US" sz="1800" u="none" cap="none" strike="noStrike">
                <a:solidFill>
                  <a:srgbClr val="222222"/>
                </a:solidFill>
                <a:latin typeface="Arial"/>
                <a:ea typeface="Arial"/>
                <a:cs typeface="Arial"/>
                <a:sym typeface="Arial"/>
              </a:rPr>
              <a:t>1002: Introduction to Sponsored Project Budgets</a:t>
            </a:r>
            <a:endParaRPr b="0" i="0" sz="1800" u="none" cap="none" strike="noStrike">
              <a:solidFill>
                <a:srgbClr val="000000"/>
              </a:solidFill>
              <a:latin typeface="Arial"/>
              <a:ea typeface="Arial"/>
              <a:cs typeface="Arial"/>
              <a:sym typeface="Arial"/>
            </a:endParaRPr>
          </a:p>
          <a:p>
            <a:pPr indent="-285750" lvl="0" marL="285750" marR="0" rtl="0" algn="l">
              <a:lnSpc>
                <a:spcPct val="150000"/>
              </a:lnSpc>
              <a:spcBef>
                <a:spcPts val="600"/>
              </a:spcBef>
              <a:spcAft>
                <a:spcPts val="0"/>
              </a:spcAft>
              <a:buClr>
                <a:srgbClr val="222222"/>
              </a:buClr>
              <a:buSzPts val="1800"/>
              <a:buFont typeface="Arial"/>
              <a:buChar char="•"/>
            </a:pPr>
            <a:r>
              <a:rPr b="0" i="0" lang="en-US" sz="1800" u="none" cap="none" strike="noStrike">
                <a:solidFill>
                  <a:srgbClr val="222222"/>
                </a:solidFill>
                <a:latin typeface="Arial"/>
                <a:ea typeface="Arial"/>
                <a:cs typeface="Arial"/>
                <a:sym typeface="Arial"/>
              </a:rPr>
              <a:t>1013: Workshop: Preparing Sponsored Project Budgets</a:t>
            </a:r>
            <a:endParaRPr b="0" i="0" sz="1800" u="none" cap="none" strike="noStrike">
              <a:solidFill>
                <a:srgbClr val="000000"/>
              </a:solidFill>
              <a:latin typeface="Arial"/>
              <a:ea typeface="Arial"/>
              <a:cs typeface="Arial"/>
              <a:sym typeface="Arial"/>
            </a:endParaRPr>
          </a:p>
          <a:p>
            <a:pPr indent="-285750" lvl="0" marL="285750" marR="0" rtl="0" algn="l">
              <a:lnSpc>
                <a:spcPct val="150000"/>
              </a:lnSpc>
              <a:spcBef>
                <a:spcPts val="600"/>
              </a:spcBef>
              <a:spcAft>
                <a:spcPts val="0"/>
              </a:spcAft>
              <a:buClr>
                <a:srgbClr val="222222"/>
              </a:buClr>
              <a:buSzPts val="1800"/>
              <a:buFont typeface="Arial"/>
              <a:buChar char="•"/>
            </a:pPr>
            <a:r>
              <a:rPr b="0" i="0" lang="en-US" sz="1800" u="none" cap="none" strike="noStrike">
                <a:solidFill>
                  <a:srgbClr val="222222"/>
                </a:solidFill>
                <a:latin typeface="Arial"/>
                <a:ea typeface="Arial"/>
                <a:cs typeface="Arial"/>
                <a:sym typeface="Arial"/>
              </a:rPr>
              <a:t>1031: Non-Financial Compliance Basics</a:t>
            </a:r>
            <a:endParaRPr b="0" i="0" sz="1800" u="none" cap="none" strike="noStrike">
              <a:solidFill>
                <a:srgbClr val="000000"/>
              </a:solidFill>
              <a:latin typeface="Arial"/>
              <a:ea typeface="Arial"/>
              <a:cs typeface="Arial"/>
              <a:sym typeface="Arial"/>
            </a:endParaRPr>
          </a:p>
          <a:p>
            <a:pPr indent="-285750" lvl="0" marL="285750" marR="0" rtl="0" algn="l">
              <a:lnSpc>
                <a:spcPct val="150000"/>
              </a:lnSpc>
              <a:spcBef>
                <a:spcPts val="600"/>
              </a:spcBef>
              <a:spcAft>
                <a:spcPts val="0"/>
              </a:spcAft>
              <a:buClr>
                <a:srgbClr val="222222"/>
              </a:buClr>
              <a:buSzPts val="1800"/>
              <a:buFont typeface="Arial"/>
              <a:buChar char="•"/>
            </a:pPr>
            <a:r>
              <a:rPr b="0" i="0" lang="en-US" sz="1800" u="none" cap="none" strike="noStrike">
                <a:solidFill>
                  <a:srgbClr val="222222"/>
                </a:solidFill>
                <a:latin typeface="Arial"/>
                <a:ea typeface="Arial"/>
                <a:cs typeface="Arial"/>
                <a:sym typeface="Arial"/>
              </a:rPr>
              <a:t>1044: Payroll &amp; Non-Payroll Accounting Adjustments on Sponsored Awards</a:t>
            </a:r>
            <a:endParaRPr b="0" i="0" sz="1800" u="none" cap="none" strike="noStrike">
              <a:solidFill>
                <a:srgbClr val="000000"/>
              </a:solidFill>
              <a:latin typeface="Arial"/>
              <a:ea typeface="Arial"/>
              <a:cs typeface="Arial"/>
              <a:sym typeface="Arial"/>
            </a:endParaRPr>
          </a:p>
          <a:p>
            <a:pPr indent="-285750" lvl="0" marL="285750" marR="0" rtl="0" algn="l">
              <a:lnSpc>
                <a:spcPct val="150000"/>
              </a:lnSpc>
              <a:spcBef>
                <a:spcPts val="600"/>
              </a:spcBef>
              <a:spcAft>
                <a:spcPts val="0"/>
              </a:spcAft>
              <a:buClr>
                <a:srgbClr val="222222"/>
              </a:buClr>
              <a:buSzPts val="1800"/>
              <a:buFont typeface="Arial"/>
              <a:buChar char="•"/>
            </a:pPr>
            <a:r>
              <a:rPr b="0" i="0" lang="en-US" sz="1800" u="none" cap="none" strike="noStrike">
                <a:solidFill>
                  <a:srgbClr val="222222"/>
                </a:solidFill>
                <a:latin typeface="Arial"/>
                <a:ea typeface="Arial"/>
                <a:cs typeface="Arial"/>
                <a:sym typeface="Arial"/>
              </a:rPr>
              <a:t>1045: Post Award Food Purchases &amp; Compliance</a:t>
            </a:r>
            <a:endParaRPr b="0" i="0" sz="1800" u="none" cap="none" strike="noStrike">
              <a:solidFill>
                <a:srgbClr val="000000"/>
              </a:solidFill>
              <a:latin typeface="Arial"/>
              <a:ea typeface="Arial"/>
              <a:cs typeface="Arial"/>
              <a:sym typeface="Arial"/>
            </a:endParaRPr>
          </a:p>
          <a:p>
            <a:pPr indent="-285750" lvl="0" marL="285750" marR="0" rtl="0" algn="l">
              <a:lnSpc>
                <a:spcPct val="150000"/>
              </a:lnSpc>
              <a:spcBef>
                <a:spcPts val="600"/>
              </a:spcBef>
              <a:spcAft>
                <a:spcPts val="0"/>
              </a:spcAft>
              <a:buClr>
                <a:srgbClr val="222222"/>
              </a:buClr>
              <a:buSzPts val="1800"/>
              <a:buFont typeface="Arial"/>
              <a:buChar char="•"/>
            </a:pPr>
            <a:r>
              <a:rPr b="0" i="0" lang="en-US" sz="1800" u="none" cap="none" strike="noStrike">
                <a:solidFill>
                  <a:srgbClr val="222222"/>
                </a:solidFill>
                <a:latin typeface="Arial"/>
                <a:ea typeface="Arial"/>
                <a:cs typeface="Arial"/>
                <a:sym typeface="Arial"/>
              </a:rPr>
              <a:t>1046: Timing of Expenditures &amp; Benefit to Award</a:t>
            </a:r>
            <a:endParaRPr b="0" i="0" sz="1800" u="none" cap="none" strike="noStrike">
              <a:solidFill>
                <a:srgbClr val="000000"/>
              </a:solidFill>
              <a:latin typeface="Arial"/>
              <a:ea typeface="Arial"/>
              <a:cs typeface="Arial"/>
              <a:sym typeface="Arial"/>
            </a:endParaRPr>
          </a:p>
          <a:p>
            <a:pPr indent="-285750" lvl="0" marL="285750" marR="0" rtl="0" algn="l">
              <a:lnSpc>
                <a:spcPct val="150000"/>
              </a:lnSpc>
              <a:spcBef>
                <a:spcPts val="600"/>
              </a:spcBef>
              <a:spcAft>
                <a:spcPts val="0"/>
              </a:spcAft>
              <a:buClr>
                <a:srgbClr val="222222"/>
              </a:buClr>
              <a:buSzPts val="1800"/>
              <a:buFont typeface="Arial"/>
              <a:buChar char="•"/>
            </a:pPr>
            <a:r>
              <a:rPr b="0" i="0" lang="en-US" sz="1800" u="none" cap="none" strike="noStrike">
                <a:solidFill>
                  <a:srgbClr val="222222"/>
                </a:solidFill>
                <a:latin typeface="Arial"/>
                <a:ea typeface="Arial"/>
                <a:cs typeface="Arial"/>
                <a:sym typeface="Arial"/>
              </a:rPr>
              <a:t>1050: Records Management for Research Teams: the Basics</a:t>
            </a:r>
            <a:endParaRPr/>
          </a:p>
          <a:p>
            <a:pPr indent="-285750" lvl="0" marL="285750" marR="0" rtl="0" algn="l">
              <a:lnSpc>
                <a:spcPct val="150000"/>
              </a:lnSpc>
              <a:spcBef>
                <a:spcPts val="600"/>
              </a:spcBef>
              <a:spcAft>
                <a:spcPts val="0"/>
              </a:spcAft>
              <a:buClr>
                <a:srgbClr val="222222"/>
              </a:buClr>
              <a:buSzPts val="1800"/>
              <a:buFont typeface="Arial"/>
              <a:buChar char="•"/>
            </a:pPr>
            <a:r>
              <a:rPr b="0" i="0" lang="en-US" sz="1800" u="none" cap="none" strike="noStrike">
                <a:solidFill>
                  <a:srgbClr val="222222"/>
                </a:solidFill>
                <a:latin typeface="Arial"/>
                <a:ea typeface="Arial"/>
                <a:cs typeface="Arial"/>
                <a:sym typeface="Arial"/>
              </a:rPr>
              <a:t>2000: Direct Billing of F&amp;A Type Costs</a:t>
            </a:r>
            <a:endParaRPr/>
          </a:p>
          <a:p>
            <a:pPr indent="-285750" lvl="0" marL="285750" marR="0" rtl="0" algn="l">
              <a:lnSpc>
                <a:spcPct val="150000"/>
              </a:lnSpc>
              <a:spcBef>
                <a:spcPts val="600"/>
              </a:spcBef>
              <a:spcAft>
                <a:spcPts val="0"/>
              </a:spcAft>
              <a:buClr>
                <a:srgbClr val="222222"/>
              </a:buClr>
              <a:buSzPts val="1800"/>
              <a:buFont typeface="Arial"/>
              <a:buChar char="•"/>
            </a:pPr>
            <a:r>
              <a:rPr b="0" i="0" lang="en-US" sz="1800" u="none" cap="none" strike="noStrike">
                <a:solidFill>
                  <a:srgbClr val="222222"/>
                </a:solidFill>
                <a:latin typeface="Arial"/>
                <a:ea typeface="Arial"/>
                <a:cs typeface="Arial"/>
                <a:sym typeface="Arial"/>
              </a:rPr>
              <a:t>2001: Understanding Cost Share at the UW</a:t>
            </a:r>
            <a:endParaRPr b="0" i="0" sz="1800" u="none" cap="none" strike="noStrike">
              <a:solidFill>
                <a:srgbClr val="000000"/>
              </a:solidFill>
              <a:latin typeface="Arial"/>
              <a:ea typeface="Arial"/>
              <a:cs typeface="Arial"/>
              <a:sym typeface="Arial"/>
            </a:endParaRPr>
          </a:p>
        </p:txBody>
      </p:sp>
      <p:sp>
        <p:nvSpPr>
          <p:cNvPr id="911" name="Google Shape;911;p136"/>
          <p:cNvSpPr txBox="1"/>
          <p:nvPr/>
        </p:nvSpPr>
        <p:spPr>
          <a:xfrm>
            <a:off x="509968" y="727787"/>
            <a:ext cx="8902128"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70C0"/>
              </a:buClr>
              <a:buSzPts val="1600"/>
              <a:buFont typeface="Arial"/>
              <a:buNone/>
            </a:pPr>
            <a:r>
              <a:rPr b="0" i="0" lang="en-US" sz="1600" u="sng" cap="none" strike="noStrike">
                <a:solidFill>
                  <a:srgbClr val="0070C0"/>
                </a:solidFill>
                <a:latin typeface="Calibri"/>
                <a:ea typeface="Calibri"/>
                <a:cs typeface="Calibri"/>
                <a:sym typeface="Calibri"/>
                <a:hlinkClick r:id="rId3">
                  <a:extLst>
                    <a:ext uri="{A12FA001-AC4F-418D-AE19-62706E023703}">
                      <ahyp:hlinkClr val="tx"/>
                    </a:ext>
                  </a:extLst>
                </a:hlinkClick>
              </a:rPr>
              <a:t>Course Registration </a:t>
            </a:r>
            <a:r>
              <a:rPr b="0" i="0" lang="en-US" sz="1600" u="none" cap="none" strike="noStrike">
                <a:solidFill>
                  <a:srgbClr val="000000"/>
                </a:solidFill>
                <a:latin typeface="Calibri"/>
                <a:ea typeface="Calibri"/>
                <a:cs typeface="Calibri"/>
                <a:sym typeface="Calibri"/>
              </a:rPr>
              <a:t>(https://certificateresearchadmin-uwashington.talentlms.com/plus/catalog)</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6" name="Shape 916"/>
        <p:cNvGrpSpPr/>
        <p:nvPr/>
      </p:nvGrpSpPr>
      <p:grpSpPr>
        <a:xfrm>
          <a:off x="0" y="0"/>
          <a:ext cx="0" cy="0"/>
          <a:chOff x="0" y="0"/>
          <a:chExt cx="0" cy="0"/>
        </a:xfrm>
      </p:grpSpPr>
      <p:sp>
        <p:nvSpPr>
          <p:cNvPr id="917" name="Google Shape;917;p137"/>
          <p:cNvSpPr txBox="1"/>
          <p:nvPr>
            <p:ph idx="4294967295" type="title"/>
          </p:nvPr>
        </p:nvSpPr>
        <p:spPr>
          <a:xfrm>
            <a:off x="457200" y="142558"/>
            <a:ext cx="8229600" cy="947688"/>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100000"/>
              </a:lnSpc>
              <a:spcBef>
                <a:spcPts val="0"/>
              </a:spcBef>
              <a:spcAft>
                <a:spcPts val="0"/>
              </a:spcAft>
              <a:buClr>
                <a:schemeClr val="accent1"/>
              </a:buClr>
              <a:buSzPct val="100000"/>
              <a:buFont typeface="Open Sans ExtraBold"/>
              <a:buNone/>
            </a:pPr>
            <a:r>
              <a:rPr b="1" i="0" lang="en-US" sz="2800" u="none" cap="none" strike="noStrike">
                <a:solidFill>
                  <a:schemeClr val="accent1"/>
                </a:solidFill>
                <a:latin typeface="Open Sans ExtraBold"/>
                <a:ea typeface="Open Sans ExtraBold"/>
                <a:cs typeface="Open Sans ExtraBold"/>
                <a:sym typeface="Open Sans ExtraBold"/>
              </a:rPr>
              <a:t>Community of Practice for Research Administrators (CoPRA)</a:t>
            </a:r>
            <a:endParaRPr/>
          </a:p>
        </p:txBody>
      </p:sp>
      <p:sp>
        <p:nvSpPr>
          <p:cNvPr id="918" name="Google Shape;918;p137"/>
          <p:cNvSpPr txBox="1"/>
          <p:nvPr/>
        </p:nvSpPr>
        <p:spPr>
          <a:xfrm>
            <a:off x="457200" y="1253535"/>
            <a:ext cx="8447809" cy="4939301"/>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800"/>
              <a:buFont typeface="Arial"/>
              <a:buNone/>
            </a:pPr>
            <a:r>
              <a:rPr b="1" i="0" lang="en-US" sz="1800" u="none" cap="none" strike="noStrike">
                <a:solidFill>
                  <a:srgbClr val="000000"/>
                </a:solidFill>
                <a:latin typeface="Play"/>
                <a:ea typeface="Play"/>
                <a:cs typeface="Play"/>
                <a:sym typeface="Play"/>
              </a:rPr>
              <a:t>PURPOSE</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80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A tri-campus community of practice led by and for practitioners of research administration at the UW who share a passion for their work and believe they can learn to do it better through regular interactions with members of their community. </a:t>
            </a:r>
            <a:endParaRPr/>
          </a:p>
          <a:p>
            <a:pPr indent="0" lvl="0" marL="0" marR="0" rtl="0" algn="l">
              <a:lnSpc>
                <a:spcPct val="115000"/>
              </a:lnSpc>
              <a:spcBef>
                <a:spcPts val="800"/>
              </a:spcBef>
              <a:spcAft>
                <a:spcPts val="0"/>
              </a:spcAft>
              <a:buClr>
                <a:srgbClr val="000000"/>
              </a:buClr>
              <a:buSzPts val="1800"/>
              <a:buFont typeface="Arial"/>
              <a:buNone/>
            </a:pPr>
            <a:r>
              <a:rPr b="1" i="0" lang="en-US" sz="1800" u="none" cap="none" strike="noStrike">
                <a:solidFill>
                  <a:srgbClr val="000000"/>
                </a:solidFill>
                <a:latin typeface="Play"/>
                <a:ea typeface="Play"/>
                <a:cs typeface="Play"/>
                <a:sym typeface="Play"/>
              </a:rPr>
              <a:t> </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800"/>
              </a:spcBef>
              <a:spcAft>
                <a:spcPts val="0"/>
              </a:spcAft>
              <a:buClr>
                <a:srgbClr val="000000"/>
              </a:buClr>
              <a:buSzPts val="1800"/>
              <a:buFont typeface="Arial"/>
              <a:buNone/>
            </a:pPr>
            <a:r>
              <a:rPr b="1" i="0" lang="en-US" sz="1800" u="none" cap="none" strike="noStrike">
                <a:solidFill>
                  <a:srgbClr val="000000"/>
                </a:solidFill>
                <a:latin typeface="Play"/>
                <a:ea typeface="Play"/>
                <a:cs typeface="Play"/>
                <a:sym typeface="Play"/>
              </a:rPr>
              <a:t>NEED</a:t>
            </a:r>
            <a:endParaRPr b="0" i="0" sz="1800" u="none" cap="none" strike="noStrike">
              <a:solidFill>
                <a:srgbClr val="000000"/>
              </a:solidFill>
              <a:latin typeface="Arial"/>
              <a:ea typeface="Arial"/>
              <a:cs typeface="Arial"/>
              <a:sym typeface="Arial"/>
            </a:endParaRPr>
          </a:p>
          <a:p>
            <a:pPr indent="-342900" lvl="0" marL="342900" marR="0" rtl="0" algn="l">
              <a:lnSpc>
                <a:spcPct val="115000"/>
              </a:lnSpc>
              <a:spcBef>
                <a:spcPts val="800"/>
              </a:spcBef>
              <a:spcAft>
                <a:spcPts val="0"/>
              </a:spcAft>
              <a:buClr>
                <a:srgbClr val="000000"/>
              </a:buClr>
              <a:buSzPts val="1600"/>
              <a:buFont typeface="Noto Sans Symbols"/>
              <a:buChar char="∙"/>
            </a:pPr>
            <a:r>
              <a:rPr b="0" i="0" lang="en-US" sz="1600" u="none" cap="none" strike="noStrike">
                <a:solidFill>
                  <a:srgbClr val="000000"/>
                </a:solidFill>
                <a:latin typeface="Arial"/>
                <a:ea typeface="Arial"/>
                <a:cs typeface="Arial"/>
                <a:sym typeface="Arial"/>
              </a:rPr>
              <a:t>Knowledge is a critical asset that has been decimated in the transition of systems; this community will rebuild the knowledge base through shared practices and understanding. </a:t>
            </a:r>
            <a:endParaRPr/>
          </a:p>
          <a:p>
            <a:pPr indent="-342900" lvl="0" marL="342900" marR="0" rtl="0" algn="l">
              <a:lnSpc>
                <a:spcPct val="115000"/>
              </a:lnSpc>
              <a:spcBef>
                <a:spcPts val="0"/>
              </a:spcBef>
              <a:spcAft>
                <a:spcPts val="0"/>
              </a:spcAft>
              <a:buClr>
                <a:srgbClr val="000000"/>
              </a:buClr>
              <a:buSzPts val="1600"/>
              <a:buFont typeface="Noto Sans Symbols"/>
              <a:buChar char="∙"/>
            </a:pPr>
            <a:r>
              <a:rPr b="0" i="0" lang="en-US" sz="1600" u="none" cap="none" strike="noStrike">
                <a:solidFill>
                  <a:srgbClr val="000000"/>
                </a:solidFill>
                <a:latin typeface="Arial"/>
                <a:ea typeface="Arial"/>
                <a:cs typeface="Arial"/>
                <a:sym typeface="Arial"/>
              </a:rPr>
              <a:t>This community will focus on people doing the work to create a social structure that enables them to learn with and from each other. </a:t>
            </a:r>
            <a:endParaRPr/>
          </a:p>
          <a:p>
            <a:pPr indent="-228600" lvl="0" marL="342900" marR="0" rtl="0" algn="l">
              <a:lnSpc>
                <a:spcPct val="115000"/>
              </a:lnSpc>
              <a:spcBef>
                <a:spcPts val="80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800"/>
              </a:spcBef>
              <a:spcAft>
                <a:spcPts val="0"/>
              </a:spcAft>
              <a:buClr>
                <a:srgbClr val="000000"/>
              </a:buClr>
              <a:buSzPts val="1800"/>
              <a:buFont typeface="Arial"/>
              <a:buNone/>
            </a:pPr>
            <a:r>
              <a:rPr b="1" i="0" lang="en-US" sz="1800" u="none" cap="none" strike="noStrike">
                <a:solidFill>
                  <a:srgbClr val="000000"/>
                </a:solidFill>
                <a:latin typeface="Play"/>
                <a:ea typeface="Play"/>
                <a:cs typeface="Play"/>
                <a:sym typeface="Play"/>
              </a:rPr>
              <a:t>BENEFIT</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80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Members can expect to gain valuable insights, share best practices, and develop professionally through</a:t>
            </a:r>
            <a:r>
              <a:rPr b="0" i="0" lang="en-US" sz="1800" u="none" cap="none" strike="noStrike">
                <a:solidFill>
                  <a:srgbClr val="000000"/>
                </a:solidFill>
                <a:latin typeface="Quattrocento Sans"/>
                <a:ea typeface="Quattrocento Sans"/>
                <a:cs typeface="Quattrocento Sans"/>
                <a:sym typeface="Quattrocento Sans"/>
              </a:rPr>
              <a:t> </a:t>
            </a:r>
            <a:r>
              <a:rPr b="0" i="0" lang="en-US" sz="1800" u="none" cap="none" strike="noStrike">
                <a:solidFill>
                  <a:srgbClr val="000000"/>
                </a:solidFill>
                <a:latin typeface="Arial"/>
                <a:ea typeface="Arial"/>
                <a:cs typeface="Arial"/>
                <a:sym typeface="Arial"/>
              </a:rPr>
              <a:t>collaborative learning.</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3" name="Shape 923"/>
        <p:cNvGrpSpPr/>
        <p:nvPr/>
      </p:nvGrpSpPr>
      <p:grpSpPr>
        <a:xfrm>
          <a:off x="0" y="0"/>
          <a:ext cx="0" cy="0"/>
          <a:chOff x="0" y="0"/>
          <a:chExt cx="0" cy="0"/>
        </a:xfrm>
      </p:grpSpPr>
      <p:sp>
        <p:nvSpPr>
          <p:cNvPr id="924" name="Google Shape;924;p138"/>
          <p:cNvSpPr txBox="1"/>
          <p:nvPr>
            <p:ph idx="4294967295" type="title"/>
          </p:nvPr>
        </p:nvSpPr>
        <p:spPr>
          <a:xfrm>
            <a:off x="457200" y="142558"/>
            <a:ext cx="8229600" cy="947688"/>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100000"/>
              </a:lnSpc>
              <a:spcBef>
                <a:spcPts val="0"/>
              </a:spcBef>
              <a:spcAft>
                <a:spcPts val="0"/>
              </a:spcAft>
              <a:buClr>
                <a:schemeClr val="accent1"/>
              </a:buClr>
              <a:buSzPct val="100000"/>
              <a:buFont typeface="Open Sans ExtraBold"/>
              <a:buNone/>
            </a:pPr>
            <a:r>
              <a:rPr b="1" i="0" lang="en-US" sz="2800" u="none" cap="none" strike="noStrike">
                <a:solidFill>
                  <a:schemeClr val="accent1"/>
                </a:solidFill>
                <a:latin typeface="Open Sans ExtraBold"/>
                <a:ea typeface="Open Sans ExtraBold"/>
                <a:cs typeface="Open Sans ExtraBold"/>
                <a:sym typeface="Open Sans ExtraBold"/>
              </a:rPr>
              <a:t>CoPRA </a:t>
            </a:r>
            <a:r>
              <a:rPr b="1" i="0" lang="en-US" sz="1200" u="none" cap="none" strike="noStrike">
                <a:solidFill>
                  <a:schemeClr val="accent1"/>
                </a:solidFill>
                <a:latin typeface="Open Sans ExtraBold"/>
                <a:ea typeface="Open Sans ExtraBold"/>
                <a:cs typeface="Open Sans ExtraBold"/>
                <a:sym typeface="Open Sans ExtraBold"/>
              </a:rPr>
              <a:t>(1 of 2)</a:t>
            </a:r>
            <a:endParaRPr b="1" i="0" sz="2800" u="none" cap="none" strike="noStrike">
              <a:solidFill>
                <a:schemeClr val="accent1"/>
              </a:solidFill>
              <a:latin typeface="Open Sans ExtraBold"/>
              <a:ea typeface="Open Sans ExtraBold"/>
              <a:cs typeface="Open Sans ExtraBold"/>
              <a:sym typeface="Open Sans ExtraBold"/>
            </a:endParaRPr>
          </a:p>
        </p:txBody>
      </p:sp>
      <p:sp>
        <p:nvSpPr>
          <p:cNvPr id="925" name="Google Shape;925;p138"/>
          <p:cNvSpPr txBox="1"/>
          <p:nvPr/>
        </p:nvSpPr>
        <p:spPr>
          <a:xfrm>
            <a:off x="651013" y="1362866"/>
            <a:ext cx="8035787" cy="3060005"/>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2000"/>
              <a:buFont typeface="Arial"/>
              <a:buNone/>
            </a:pPr>
            <a:r>
              <a:rPr b="1" i="0" lang="en-US" sz="2000" u="none" cap="none" strike="noStrike">
                <a:solidFill>
                  <a:srgbClr val="000000"/>
                </a:solidFill>
                <a:latin typeface="Play"/>
                <a:ea typeface="Play"/>
                <a:cs typeface="Play"/>
                <a:sym typeface="Play"/>
              </a:rPr>
              <a:t>GOAL</a:t>
            </a:r>
            <a:endParaRPr b="0" i="0" sz="2000" u="none" cap="none" strike="noStrike">
              <a:solidFill>
                <a:srgbClr val="000000"/>
              </a:solidFill>
              <a:latin typeface="Arial"/>
              <a:ea typeface="Arial"/>
              <a:cs typeface="Arial"/>
              <a:sym typeface="Arial"/>
            </a:endParaRPr>
          </a:p>
          <a:p>
            <a:pPr indent="0" lvl="0" marL="0" marR="0" rtl="0" algn="l">
              <a:lnSpc>
                <a:spcPct val="115000"/>
              </a:lnSpc>
              <a:spcBef>
                <a:spcPts val="80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The conversation continues after CORE: </a:t>
            </a:r>
            <a:r>
              <a:rPr b="0" i="0" lang="en-US" sz="1800" u="none" cap="none" strike="noStrike">
                <a:solidFill>
                  <a:srgbClr val="000000"/>
                </a:solidFill>
                <a:latin typeface="Arial"/>
                <a:ea typeface="Arial"/>
                <a:cs typeface="Arial"/>
                <a:sym typeface="Arial"/>
              </a:rPr>
              <a:t>CoPRA aims to become a collaborative source of knowledge about how to do one’s job as a grant manager effectively. </a:t>
            </a:r>
            <a:endParaRPr/>
          </a:p>
          <a:p>
            <a:pPr indent="0" lvl="0" marL="0" marR="0" rtl="0" algn="l">
              <a:lnSpc>
                <a:spcPct val="115000"/>
              </a:lnSpc>
              <a:spcBef>
                <a:spcPts val="80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800"/>
              </a:spcBef>
              <a:spcAft>
                <a:spcPts val="0"/>
              </a:spcAft>
              <a:buClr>
                <a:srgbClr val="000000"/>
              </a:buClr>
              <a:buSzPts val="2000"/>
              <a:buFont typeface="Arial"/>
              <a:buNone/>
            </a:pPr>
            <a:r>
              <a:rPr b="1" i="0" lang="en-US" sz="2000" u="none" cap="none" strike="noStrike">
                <a:solidFill>
                  <a:srgbClr val="000000"/>
                </a:solidFill>
                <a:latin typeface="Play"/>
                <a:ea typeface="Play"/>
                <a:cs typeface="Play"/>
                <a:sym typeface="Play"/>
              </a:rPr>
              <a:t>SPONSORSHIP</a:t>
            </a:r>
            <a:endParaRPr b="0" i="0" sz="20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800"/>
              <a:buFont typeface="Arial"/>
              <a:buNone/>
            </a:pPr>
            <a:r>
              <a:rPr b="0" i="0" lang="en-US" sz="1800" u="none" cap="none" strike="noStrike">
                <a:solidFill>
                  <a:srgbClr val="000000"/>
                </a:solidFill>
                <a:latin typeface="Play"/>
                <a:ea typeface="Play"/>
                <a:cs typeface="Play"/>
                <a:sym typeface="Play"/>
              </a:rPr>
              <a:t>Directive supported by the Vice Provost of Research, facilitated and managed by CORE Training, driven by the practitioners of the community.</a:t>
            </a:r>
            <a:endParaRPr/>
          </a:p>
          <a:p>
            <a:pPr indent="-228600" lvl="0" marL="342900" marR="0" rtl="0" algn="l">
              <a:lnSpc>
                <a:spcPct val="115000"/>
              </a:lnSpc>
              <a:spcBef>
                <a:spcPts val="80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0" name="Shape 930"/>
        <p:cNvGrpSpPr/>
        <p:nvPr/>
      </p:nvGrpSpPr>
      <p:grpSpPr>
        <a:xfrm>
          <a:off x="0" y="0"/>
          <a:ext cx="0" cy="0"/>
          <a:chOff x="0" y="0"/>
          <a:chExt cx="0" cy="0"/>
        </a:xfrm>
      </p:grpSpPr>
      <p:sp>
        <p:nvSpPr>
          <p:cNvPr id="931" name="Google Shape;931;p139"/>
          <p:cNvSpPr txBox="1"/>
          <p:nvPr>
            <p:ph idx="4294967295" type="title"/>
          </p:nvPr>
        </p:nvSpPr>
        <p:spPr>
          <a:xfrm>
            <a:off x="457200" y="142558"/>
            <a:ext cx="8229600" cy="947688"/>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100000"/>
              </a:lnSpc>
              <a:spcBef>
                <a:spcPts val="0"/>
              </a:spcBef>
              <a:spcAft>
                <a:spcPts val="0"/>
              </a:spcAft>
              <a:buClr>
                <a:schemeClr val="accent1"/>
              </a:buClr>
              <a:buSzPct val="100000"/>
              <a:buFont typeface="Open Sans ExtraBold"/>
              <a:buNone/>
            </a:pPr>
            <a:r>
              <a:rPr b="1" i="0" lang="en-US" sz="2800" u="none" cap="none" strike="noStrike">
                <a:solidFill>
                  <a:schemeClr val="accent1"/>
                </a:solidFill>
                <a:latin typeface="Open Sans ExtraBold"/>
                <a:ea typeface="Open Sans ExtraBold"/>
                <a:cs typeface="Open Sans ExtraBold"/>
                <a:sym typeface="Open Sans ExtraBold"/>
              </a:rPr>
              <a:t>CoPRA </a:t>
            </a:r>
            <a:r>
              <a:rPr b="1" i="0" lang="en-US" sz="1200" u="none" cap="none" strike="noStrike">
                <a:solidFill>
                  <a:schemeClr val="accent1"/>
                </a:solidFill>
                <a:latin typeface="Open Sans ExtraBold"/>
                <a:ea typeface="Open Sans ExtraBold"/>
                <a:cs typeface="Open Sans ExtraBold"/>
                <a:sym typeface="Open Sans ExtraBold"/>
              </a:rPr>
              <a:t>(2 of 2)</a:t>
            </a:r>
            <a:endParaRPr b="1" i="0" sz="2800" u="none" cap="none" strike="noStrike">
              <a:solidFill>
                <a:schemeClr val="accent1"/>
              </a:solidFill>
              <a:latin typeface="Open Sans ExtraBold"/>
              <a:ea typeface="Open Sans ExtraBold"/>
              <a:cs typeface="Open Sans ExtraBold"/>
              <a:sym typeface="Open Sans ExtraBold"/>
            </a:endParaRPr>
          </a:p>
        </p:txBody>
      </p:sp>
      <p:sp>
        <p:nvSpPr>
          <p:cNvPr id="932" name="Google Shape;932;p139"/>
          <p:cNvSpPr txBox="1"/>
          <p:nvPr/>
        </p:nvSpPr>
        <p:spPr>
          <a:xfrm>
            <a:off x="457200" y="1253535"/>
            <a:ext cx="8447809" cy="40977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Play"/>
                <a:ea typeface="Play"/>
                <a:cs typeface="Play"/>
                <a:sym typeface="Play"/>
              </a:rPr>
              <a:t>COMMUNITY IN ACTION</a:t>
            </a:r>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rgbClr val="000000"/>
              </a:solidFill>
              <a:latin typeface="Arial"/>
              <a:ea typeface="Arial"/>
              <a:cs typeface="Arial"/>
              <a:sym typeface="Arial"/>
            </a:endParaRPr>
          </a:p>
          <a:p>
            <a:pPr indent="-342900" lvl="2" marL="1257300" marR="0" rtl="0" algn="l">
              <a:lnSpc>
                <a:spcPct val="115000"/>
              </a:lnSpc>
              <a:spcBef>
                <a:spcPts val="0"/>
              </a:spcBef>
              <a:spcAft>
                <a:spcPts val="0"/>
              </a:spcAft>
              <a:buClr>
                <a:srgbClr val="0070C0"/>
              </a:buClr>
              <a:buSzPts val="1800"/>
              <a:buFont typeface="Noto Sans Symbols"/>
              <a:buChar char="∙"/>
            </a:pPr>
            <a:r>
              <a:rPr b="0" i="0" lang="en-US" sz="1800" u="sng" cap="none" strike="noStrike">
                <a:solidFill>
                  <a:srgbClr val="0070C0"/>
                </a:solidFill>
                <a:latin typeface="Play"/>
                <a:ea typeface="Play"/>
                <a:cs typeface="Play"/>
                <a:sym typeface="Play"/>
                <a:hlinkClick r:id="rId3">
                  <a:extLst>
                    <a:ext uri="{A12FA001-AC4F-418D-AE19-62706E023703}">
                      <ahyp:hlinkClr val="tx"/>
                    </a:ext>
                  </a:extLst>
                </a:hlinkClick>
              </a:rPr>
              <a:t>Teams channel</a:t>
            </a:r>
            <a:r>
              <a:rPr b="0" i="0" lang="en-US" sz="1800" u="none" cap="none" strike="noStrike">
                <a:solidFill>
                  <a:srgbClr val="0070C0"/>
                </a:solidFill>
                <a:latin typeface="Play"/>
                <a:ea typeface="Play"/>
                <a:cs typeface="Play"/>
                <a:sym typeface="Play"/>
              </a:rPr>
              <a:t> </a:t>
            </a:r>
            <a:r>
              <a:rPr b="0" i="0" lang="en-US" sz="1800" u="none" cap="none" strike="noStrike">
                <a:solidFill>
                  <a:srgbClr val="000000"/>
                </a:solidFill>
                <a:latin typeface="Play"/>
                <a:ea typeface="Play"/>
                <a:cs typeface="Play"/>
                <a:sym typeface="Play"/>
              </a:rPr>
              <a:t>and chat for online forums/discussions to sustain ongoing dialogue and knowledge sharing </a:t>
            </a:r>
            <a:endParaRPr b="0" i="0" sz="1800" u="none" cap="none" strike="noStrike">
              <a:solidFill>
                <a:srgbClr val="000000"/>
              </a:solidFill>
              <a:latin typeface="Arial"/>
              <a:ea typeface="Arial"/>
              <a:cs typeface="Arial"/>
              <a:sym typeface="Arial"/>
            </a:endParaRPr>
          </a:p>
          <a:p>
            <a:pPr indent="-342900" lvl="2" marL="1257300" marR="0" rtl="0" algn="l">
              <a:lnSpc>
                <a:spcPct val="115000"/>
              </a:lnSpc>
              <a:spcBef>
                <a:spcPts val="600"/>
              </a:spcBef>
              <a:spcAft>
                <a:spcPts val="0"/>
              </a:spcAft>
              <a:buClr>
                <a:srgbClr val="000000"/>
              </a:buClr>
              <a:buSzPts val="1800"/>
              <a:buFont typeface="Noto Sans Symbols"/>
              <a:buChar char="∙"/>
            </a:pPr>
            <a:r>
              <a:rPr b="0" i="0" lang="en-US" sz="1800" u="none" cap="none" strike="noStrike">
                <a:solidFill>
                  <a:srgbClr val="000000"/>
                </a:solidFill>
                <a:latin typeface="Play"/>
                <a:ea typeface="Play"/>
                <a:cs typeface="Play"/>
                <a:sym typeface="Play"/>
              </a:rPr>
              <a:t>MRAM listserv for announcements and updates</a:t>
            </a:r>
            <a:endParaRPr/>
          </a:p>
          <a:p>
            <a:pPr indent="-342900" lvl="2" marL="1257300" marR="0" rtl="0" algn="l">
              <a:lnSpc>
                <a:spcPct val="115000"/>
              </a:lnSpc>
              <a:spcBef>
                <a:spcPts val="600"/>
              </a:spcBef>
              <a:spcAft>
                <a:spcPts val="0"/>
              </a:spcAft>
              <a:buClr>
                <a:srgbClr val="000000"/>
              </a:buClr>
              <a:buSzPts val="1800"/>
              <a:buFont typeface="Noto Sans Symbols"/>
              <a:buChar char="∙"/>
            </a:pPr>
            <a:r>
              <a:rPr b="0" i="0" lang="en-US" sz="1800" u="none" cap="none" strike="noStrike">
                <a:solidFill>
                  <a:srgbClr val="000000"/>
                </a:solidFill>
                <a:latin typeface="Play"/>
                <a:ea typeface="Play"/>
                <a:cs typeface="Play"/>
                <a:sym typeface="Play"/>
              </a:rPr>
              <a:t>Live meetings/workshops to facilitate in-depth discussions and collaboration (Trumba calendar)</a:t>
            </a:r>
            <a:endParaRPr b="0" i="0" sz="1800" u="none" cap="none" strike="noStrike">
              <a:solidFill>
                <a:srgbClr val="000000"/>
              </a:solidFill>
              <a:latin typeface="Play"/>
              <a:ea typeface="Play"/>
              <a:cs typeface="Play"/>
              <a:sym typeface="Play"/>
            </a:endParaRPr>
          </a:p>
          <a:p>
            <a:pPr indent="-342900" lvl="2" marL="1257300" marR="0" rtl="0" algn="l">
              <a:lnSpc>
                <a:spcPct val="115000"/>
              </a:lnSpc>
              <a:spcBef>
                <a:spcPts val="600"/>
              </a:spcBef>
              <a:spcAft>
                <a:spcPts val="0"/>
              </a:spcAft>
              <a:buClr>
                <a:srgbClr val="0070C0"/>
              </a:buClr>
              <a:buSzPts val="1800"/>
              <a:buFont typeface="Noto Sans Symbols"/>
              <a:buChar char="∙"/>
            </a:pPr>
            <a:r>
              <a:rPr b="0" i="0" lang="en-US" sz="1800" u="sng" cap="none" strike="noStrike">
                <a:solidFill>
                  <a:srgbClr val="0070C0"/>
                </a:solidFill>
                <a:latin typeface="Play"/>
                <a:ea typeface="Play"/>
                <a:cs typeface="Play"/>
                <a:sym typeface="Play"/>
                <a:hlinkClick r:id="rId4">
                  <a:extLst>
                    <a:ext uri="{A12FA001-AC4F-418D-AE19-62706E023703}">
                      <ahyp:hlinkClr val="tx"/>
                    </a:ext>
                  </a:extLst>
                </a:hlinkClick>
              </a:rPr>
              <a:t>Informational website</a:t>
            </a:r>
            <a:endParaRPr b="0" i="0" sz="1800" u="none" cap="none" strike="noStrike">
              <a:solidFill>
                <a:srgbClr val="0070C0"/>
              </a:solidFill>
              <a:latin typeface="Arial"/>
              <a:ea typeface="Arial"/>
              <a:cs typeface="Arial"/>
              <a:sym typeface="Arial"/>
            </a:endParaRPr>
          </a:p>
          <a:p>
            <a:pPr indent="0" lvl="0" marL="0" marR="0" rtl="0" algn="l">
              <a:lnSpc>
                <a:spcPct val="115000"/>
              </a:lnSpc>
              <a:spcBef>
                <a:spcPts val="800"/>
              </a:spcBef>
              <a:spcAft>
                <a:spcPts val="0"/>
              </a:spcAft>
              <a:buClr>
                <a:schemeClr val="dk1"/>
              </a:buClr>
              <a:buSzPts val="1800"/>
              <a:buFont typeface="Arial"/>
              <a:buNone/>
            </a:pPr>
            <a:r>
              <a:t/>
            </a:r>
            <a:endParaRPr b="0" i="0" sz="1800" u="none" cap="none" strike="noStrike">
              <a:solidFill>
                <a:srgbClr val="000000"/>
              </a:solidFill>
              <a:latin typeface="Play"/>
              <a:ea typeface="Play"/>
              <a:cs typeface="Play"/>
              <a:sym typeface="Play"/>
            </a:endParaRPr>
          </a:p>
          <a:p>
            <a:pPr indent="0" lvl="0" marL="0" marR="0" rtl="0" algn="l">
              <a:lnSpc>
                <a:spcPct val="115000"/>
              </a:lnSpc>
              <a:spcBef>
                <a:spcPts val="800"/>
              </a:spcBef>
              <a:spcAft>
                <a:spcPts val="0"/>
              </a:spcAft>
              <a:buClr>
                <a:schemeClr val="dk1"/>
              </a:buClr>
              <a:buSzPts val="1800"/>
              <a:buFont typeface="Arial"/>
              <a:buNone/>
            </a:pPr>
            <a:r>
              <a:t/>
            </a:r>
            <a:endParaRPr b="0" i="0" sz="1800" u="none" cap="none" strike="noStrike">
              <a:solidFill>
                <a:srgbClr val="000000"/>
              </a:solidFill>
              <a:latin typeface="Play"/>
              <a:ea typeface="Play"/>
              <a:cs typeface="Play"/>
              <a:sym typeface="Play"/>
            </a:endParaRPr>
          </a:p>
          <a:p>
            <a:pPr indent="-228600" lvl="0" marL="342900" marR="0" rtl="0" algn="l">
              <a:lnSpc>
                <a:spcPct val="115000"/>
              </a:lnSpc>
              <a:spcBef>
                <a:spcPts val="800"/>
              </a:spcBef>
              <a:spcAft>
                <a:spcPts val="0"/>
              </a:spcAft>
              <a:buClr>
                <a:schemeClr val="dk1"/>
              </a:buClr>
              <a:buSzPts val="1800"/>
              <a:buFont typeface="Noto Sans Symbols"/>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7" name="Shape 937"/>
        <p:cNvGrpSpPr/>
        <p:nvPr/>
      </p:nvGrpSpPr>
      <p:grpSpPr>
        <a:xfrm>
          <a:off x="0" y="0"/>
          <a:ext cx="0" cy="0"/>
          <a:chOff x="0" y="0"/>
          <a:chExt cx="0" cy="0"/>
        </a:xfrm>
      </p:grpSpPr>
      <p:sp>
        <p:nvSpPr>
          <p:cNvPr id="938" name="Google Shape;938;p140"/>
          <p:cNvSpPr txBox="1"/>
          <p:nvPr>
            <p:ph idx="4294967295" type="title"/>
          </p:nvPr>
        </p:nvSpPr>
        <p:spPr>
          <a:xfrm>
            <a:off x="457200" y="142558"/>
            <a:ext cx="8229600" cy="947688"/>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100000"/>
              </a:lnSpc>
              <a:spcBef>
                <a:spcPts val="0"/>
              </a:spcBef>
              <a:spcAft>
                <a:spcPts val="0"/>
              </a:spcAft>
              <a:buClr>
                <a:schemeClr val="accent1"/>
              </a:buClr>
              <a:buSzPct val="100000"/>
              <a:buFont typeface="Open Sans ExtraBold"/>
              <a:buNone/>
            </a:pPr>
            <a:r>
              <a:rPr b="1" i="0" lang="en-US" sz="2800" u="none" cap="none" strike="noStrike">
                <a:solidFill>
                  <a:schemeClr val="accent1"/>
                </a:solidFill>
                <a:latin typeface="Open Sans ExtraBold"/>
                <a:ea typeface="Open Sans ExtraBold"/>
                <a:cs typeface="Open Sans ExtraBold"/>
                <a:sym typeface="Open Sans ExtraBold"/>
              </a:rPr>
              <a:t>CoPRA</a:t>
            </a:r>
            <a:endParaRPr/>
          </a:p>
        </p:txBody>
      </p:sp>
      <p:sp>
        <p:nvSpPr>
          <p:cNvPr id="939" name="Google Shape;939;p140"/>
          <p:cNvSpPr txBox="1"/>
          <p:nvPr/>
        </p:nvSpPr>
        <p:spPr>
          <a:xfrm>
            <a:off x="457200" y="1507534"/>
            <a:ext cx="8447809" cy="3592843"/>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800"/>
              <a:buFont typeface="Arial"/>
              <a:buNone/>
            </a:pPr>
            <a:r>
              <a:rPr b="1" i="0" lang="en-US" sz="1800" u="none" cap="none" strike="noStrike">
                <a:solidFill>
                  <a:srgbClr val="000000"/>
                </a:solidFill>
                <a:latin typeface="Play"/>
                <a:ea typeface="Play"/>
                <a:cs typeface="Play"/>
                <a:sym typeface="Play"/>
              </a:rPr>
              <a:t>HOW TO GET INVOLVED WITH CoPRA?</a:t>
            </a:r>
            <a:endParaRPr b="0" i="0" sz="1800" u="none" cap="none" strike="noStrike">
              <a:solidFill>
                <a:srgbClr val="000000"/>
              </a:solidFill>
              <a:latin typeface="Arial"/>
              <a:ea typeface="Arial"/>
              <a:cs typeface="Arial"/>
              <a:sym typeface="Arial"/>
            </a:endParaRPr>
          </a:p>
          <a:p>
            <a:pPr indent="-285750" lvl="0" marL="633095" marR="0" rtl="0" algn="l">
              <a:lnSpc>
                <a:spcPct val="115000"/>
              </a:lnSpc>
              <a:spcBef>
                <a:spcPts val="80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Start by completing the needs identification survey! Link below.</a:t>
            </a:r>
            <a:endParaRPr/>
          </a:p>
          <a:p>
            <a:pPr indent="-285750" lvl="0" marL="633095" marR="0" rtl="0" algn="l">
              <a:lnSpc>
                <a:spcPct val="115000"/>
              </a:lnSpc>
              <a:spcBef>
                <a:spcPts val="80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Our first meeting will be after year-end close; topic determined by survey results. </a:t>
            </a:r>
            <a:endParaRPr/>
          </a:p>
          <a:p>
            <a:pPr indent="-285750" lvl="0" marL="633095" marR="0" rtl="0" algn="l">
              <a:lnSpc>
                <a:spcPct val="115000"/>
              </a:lnSpc>
              <a:spcBef>
                <a:spcPts val="80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MRAM listserv will be our primary vehicle of communication so watch for updates via the listserv and at the June MRAM.</a:t>
            </a:r>
            <a:endParaRPr/>
          </a:p>
          <a:p>
            <a:pPr indent="-285750" lvl="0" marL="633095" marR="0" rtl="0" algn="l">
              <a:lnSpc>
                <a:spcPct val="114999"/>
              </a:lnSpc>
              <a:spcBef>
                <a:spcPts val="80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Survey complete by 5/16</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80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115000"/>
              </a:lnSpc>
              <a:spcBef>
                <a:spcPts val="800"/>
              </a:spcBef>
              <a:spcAft>
                <a:spcPts val="0"/>
              </a:spcAft>
              <a:buClr>
                <a:srgbClr val="0070C0"/>
              </a:buClr>
              <a:buSzPts val="2000"/>
              <a:buFont typeface="Arial"/>
              <a:buNone/>
            </a:pPr>
            <a:r>
              <a:rPr b="0" i="0" lang="en-US" sz="2000" u="sng" cap="none" strike="noStrike">
                <a:solidFill>
                  <a:srgbClr val="0070C0"/>
                </a:solidFill>
                <a:latin typeface="Arial"/>
                <a:ea typeface="Arial"/>
                <a:cs typeface="Arial"/>
                <a:sym typeface="Arial"/>
                <a:hlinkClick r:id="rId3">
                  <a:extLst>
                    <a:ext uri="{A12FA001-AC4F-418D-AE19-62706E023703}">
                      <ahyp:hlinkClr val="tx"/>
                    </a:ext>
                  </a:extLst>
                </a:hlinkClick>
              </a:rPr>
              <a:t>Community needs survey</a:t>
            </a:r>
            <a:endParaRPr b="0" i="0" sz="2000" u="none" cap="none" strike="noStrike">
              <a:solidFill>
                <a:srgbClr val="0070C0"/>
              </a:solidFill>
              <a:latin typeface="Arial"/>
              <a:ea typeface="Arial"/>
              <a:cs typeface="Arial"/>
              <a:sym typeface="Arial"/>
            </a:endParaRPr>
          </a:p>
          <a:p>
            <a:pPr indent="0" lvl="0" marL="0" marR="0" rtl="0" algn="l">
              <a:lnSpc>
                <a:spcPct val="150000"/>
              </a:lnSpc>
              <a:spcBef>
                <a:spcPts val="80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89"/>
          <p:cNvSpPr txBox="1"/>
          <p:nvPr>
            <p:ph type="title"/>
          </p:nvPr>
        </p:nvSpPr>
        <p:spPr>
          <a:xfrm>
            <a:off x="671757" y="371510"/>
            <a:ext cx="8184662" cy="991998"/>
          </a:xfrm>
          <a:prstGeom prst="rect">
            <a:avLst/>
          </a:prstGeom>
          <a:noFill/>
          <a:ln>
            <a:noFill/>
          </a:ln>
        </p:spPr>
        <p:txBody>
          <a:bodyPr anchorCtr="0" anchor="b" bIns="45700" lIns="91425" spcFirstLastPara="1" rIns="91425" wrap="square" tIns="45700">
            <a:normAutofit fontScale="90000"/>
          </a:bodyPr>
          <a:lstStyle/>
          <a:p>
            <a:pPr indent="0" lvl="0" marL="0" marR="0" rtl="0" algn="l">
              <a:lnSpc>
                <a:spcPct val="90000"/>
              </a:lnSpc>
              <a:spcBef>
                <a:spcPts val="0"/>
              </a:spcBef>
              <a:spcAft>
                <a:spcPts val="0"/>
              </a:spcAft>
              <a:buClr>
                <a:srgbClr val="4B2E83"/>
              </a:buClr>
              <a:buSzPct val="100000"/>
              <a:buFont typeface="Arial"/>
              <a:buNone/>
            </a:pPr>
            <a:r>
              <a:rPr b="1" i="0" lang="en-US" sz="3000" u="none" cap="none" strike="noStrike">
                <a:solidFill>
                  <a:srgbClr val="4B2E83"/>
                </a:solidFill>
                <a:latin typeface="Arial"/>
                <a:ea typeface="Arial"/>
                <a:cs typeface="Arial"/>
                <a:sym typeface="Arial"/>
              </a:rPr>
              <a:t>Institutional Base Salary – </a:t>
            </a:r>
            <a:endParaRPr/>
          </a:p>
          <a:p>
            <a:pPr indent="0" lvl="0" marL="0" marR="0" rtl="0" algn="l">
              <a:lnSpc>
                <a:spcPct val="90000"/>
              </a:lnSpc>
              <a:spcBef>
                <a:spcPts val="540"/>
              </a:spcBef>
              <a:spcAft>
                <a:spcPts val="0"/>
              </a:spcAft>
              <a:buClr>
                <a:srgbClr val="4B2E83"/>
              </a:buClr>
              <a:buSzPct val="100000"/>
              <a:buFont typeface="Arial"/>
              <a:buNone/>
            </a:pPr>
            <a:r>
              <a:rPr b="1" i="0" lang="en-US" sz="3000" u="none" cap="none" strike="noStrike">
                <a:solidFill>
                  <a:srgbClr val="4B2E83"/>
                </a:solidFill>
                <a:latin typeface="Arial"/>
                <a:ea typeface="Arial"/>
                <a:cs typeface="Arial"/>
                <a:sym typeface="Arial"/>
              </a:rPr>
              <a:t>Changes effective July 1, 2025</a:t>
            </a:r>
            <a:endParaRPr/>
          </a:p>
        </p:txBody>
      </p:sp>
      <p:sp>
        <p:nvSpPr>
          <p:cNvPr id="476" name="Google Shape;476;p89"/>
          <p:cNvSpPr txBox="1"/>
          <p:nvPr>
            <p:ph idx="2" type="body"/>
          </p:nvPr>
        </p:nvSpPr>
        <p:spPr>
          <a:xfrm>
            <a:off x="659305" y="1736725"/>
            <a:ext cx="8196210" cy="4015497"/>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spcBef>
                <a:spcPts val="0"/>
              </a:spcBef>
              <a:spcAft>
                <a:spcPts val="0"/>
              </a:spcAft>
              <a:buClr>
                <a:srgbClr val="4B2E83"/>
              </a:buClr>
              <a:buSzPct val="100000"/>
              <a:buNone/>
            </a:pPr>
            <a:r>
              <a:rPr lang="en-US">
                <a:latin typeface="Arial"/>
                <a:ea typeface="Arial"/>
                <a:cs typeface="Arial"/>
                <a:sym typeface="Arial"/>
              </a:rPr>
              <a:t>Administrative Supplements (ADS) and Endowed Supplements (ENS) will be excluded from the University’s definition of IBS</a:t>
            </a:r>
            <a:endParaRPr/>
          </a:p>
          <a:p>
            <a:pPr indent="-213359" lvl="0" marL="342900" rtl="0" algn="l">
              <a:spcBef>
                <a:spcPts val="408"/>
              </a:spcBef>
              <a:spcAft>
                <a:spcPts val="0"/>
              </a:spcAft>
              <a:buClr>
                <a:srgbClr val="4B2E83"/>
              </a:buClr>
              <a:buSzPct val="100000"/>
              <a:buFont typeface="Merriweather Sans"/>
              <a:buNone/>
            </a:pPr>
            <a:r>
              <a:t/>
            </a:r>
            <a:endParaRPr>
              <a:latin typeface="Arial"/>
              <a:ea typeface="Arial"/>
              <a:cs typeface="Arial"/>
              <a:sym typeface="Arial"/>
            </a:endParaRPr>
          </a:p>
          <a:p>
            <a:pPr indent="0" lvl="0" marL="0" rtl="0" algn="l">
              <a:spcBef>
                <a:spcPts val="408"/>
              </a:spcBef>
              <a:spcAft>
                <a:spcPts val="0"/>
              </a:spcAft>
              <a:buClr>
                <a:srgbClr val="4B2E83"/>
              </a:buClr>
              <a:buSzPct val="100000"/>
              <a:buNone/>
            </a:pPr>
            <a:r>
              <a:rPr lang="en-US">
                <a:latin typeface="Arial"/>
                <a:ea typeface="Arial"/>
                <a:cs typeface="Arial"/>
                <a:sym typeface="Arial"/>
              </a:rPr>
              <a:t>Reasons for the change:</a:t>
            </a:r>
            <a:endParaRPr/>
          </a:p>
          <a:p>
            <a:pPr indent="-342900" lvl="0" marL="342900" rtl="0" algn="l">
              <a:spcBef>
                <a:spcPts val="408"/>
              </a:spcBef>
              <a:spcAft>
                <a:spcPts val="0"/>
              </a:spcAft>
              <a:buClr>
                <a:srgbClr val="4B2E83"/>
              </a:buClr>
              <a:buSzPct val="100000"/>
              <a:buFont typeface="Merriweather Sans"/>
              <a:buChar char="&gt;"/>
            </a:pPr>
            <a:r>
              <a:rPr lang="en-US">
                <a:latin typeface="Arial"/>
                <a:ea typeface="Arial"/>
                <a:cs typeface="Arial"/>
                <a:sym typeface="Arial"/>
              </a:rPr>
              <a:t>Consistent treatment of supplemental pay within the IBS definition</a:t>
            </a:r>
            <a:br>
              <a:rPr lang="en-US">
                <a:latin typeface="Arial"/>
                <a:ea typeface="Arial"/>
                <a:cs typeface="Arial"/>
                <a:sym typeface="Arial"/>
              </a:rPr>
            </a:br>
            <a:endParaRPr>
              <a:latin typeface="Arial"/>
              <a:ea typeface="Arial"/>
              <a:cs typeface="Arial"/>
              <a:sym typeface="Arial"/>
            </a:endParaRPr>
          </a:p>
          <a:p>
            <a:pPr indent="-342900" lvl="0" marL="342900" rtl="0" algn="l">
              <a:spcBef>
                <a:spcPts val="408"/>
              </a:spcBef>
              <a:spcAft>
                <a:spcPts val="0"/>
              </a:spcAft>
              <a:buClr>
                <a:srgbClr val="4B2E83"/>
              </a:buClr>
              <a:buSzPct val="100000"/>
              <a:buFont typeface="Merriweather Sans"/>
              <a:buChar char="&gt;"/>
            </a:pPr>
            <a:r>
              <a:rPr lang="en-US">
                <a:latin typeface="Arial"/>
                <a:ea typeface="Arial"/>
                <a:cs typeface="Arial"/>
                <a:sym typeface="Arial"/>
              </a:rPr>
              <a:t>ADS is not typically determined based on a time/effort commitment; instead, it is associated with a higher level of responsibility</a:t>
            </a:r>
            <a:br>
              <a:rPr lang="en-US">
                <a:latin typeface="Arial"/>
                <a:ea typeface="Arial"/>
                <a:cs typeface="Arial"/>
                <a:sym typeface="Arial"/>
              </a:rPr>
            </a:br>
            <a:endParaRPr>
              <a:latin typeface="Arial"/>
              <a:ea typeface="Arial"/>
              <a:cs typeface="Arial"/>
              <a:sym typeface="Arial"/>
            </a:endParaRPr>
          </a:p>
          <a:p>
            <a:pPr indent="-342900" lvl="0" marL="342900" rtl="0" algn="l">
              <a:spcBef>
                <a:spcPts val="408"/>
              </a:spcBef>
              <a:spcAft>
                <a:spcPts val="0"/>
              </a:spcAft>
              <a:buClr>
                <a:srgbClr val="4B2E83"/>
              </a:buClr>
              <a:buSzPct val="100000"/>
              <a:buFont typeface="Merriweather Sans"/>
              <a:buChar char="&gt;"/>
            </a:pPr>
            <a:r>
              <a:rPr lang="en-US">
                <a:latin typeface="Arial"/>
                <a:ea typeface="Arial"/>
                <a:cs typeface="Arial"/>
                <a:sym typeface="Arial"/>
              </a:rPr>
              <a:t>Reduce confusion and inconsistency when thinking about salary and effort charged to sponsored awards</a:t>
            </a:r>
            <a:endParaRPr/>
          </a:p>
          <a:p>
            <a:pPr indent="-213359" lvl="0" marL="342900" rtl="0" algn="l">
              <a:spcBef>
                <a:spcPts val="408"/>
              </a:spcBef>
              <a:spcAft>
                <a:spcPts val="0"/>
              </a:spcAft>
              <a:buClr>
                <a:srgbClr val="4B2E83"/>
              </a:buClr>
              <a:buSzPct val="100000"/>
              <a:buFont typeface="Merriweather Sans"/>
              <a:buNone/>
            </a:pPr>
            <a:r>
              <a:t/>
            </a:r>
            <a:endParaRPr>
              <a:latin typeface="Arial"/>
              <a:ea typeface="Arial"/>
              <a:cs typeface="Arial"/>
              <a:sym typeface="Arial"/>
            </a:endParaRPr>
          </a:p>
        </p:txBody>
      </p:sp>
      <p:sp>
        <p:nvSpPr>
          <p:cNvPr id="477" name="Google Shape;477;p89"/>
          <p:cNvSpPr txBox="1"/>
          <p:nvPr/>
        </p:nvSpPr>
        <p:spPr>
          <a:xfrm>
            <a:off x="671758" y="6301355"/>
            <a:ext cx="7229368" cy="330868"/>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US" sz="1200" u="none" cap="none" strike="noStrike">
                <a:solidFill>
                  <a:srgbClr val="4B2E83"/>
                </a:solidFill>
                <a:latin typeface="Arial"/>
                <a:ea typeface="Arial"/>
                <a:cs typeface="Arial"/>
                <a:sym typeface="Arial"/>
              </a:rPr>
              <a:t>MRAM – Matt Gardner - PAFC</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90"/>
          <p:cNvSpPr txBox="1"/>
          <p:nvPr>
            <p:ph type="title"/>
          </p:nvPr>
        </p:nvSpPr>
        <p:spPr>
          <a:xfrm>
            <a:off x="671757" y="371510"/>
            <a:ext cx="8184662" cy="991998"/>
          </a:xfrm>
          <a:prstGeom prst="rect">
            <a:avLst/>
          </a:prstGeom>
          <a:noFill/>
          <a:ln>
            <a:noFill/>
          </a:ln>
        </p:spPr>
        <p:txBody>
          <a:bodyPr anchorCtr="0" anchor="b" bIns="45700" lIns="91425" spcFirstLastPara="1" rIns="91425" wrap="square" tIns="45700">
            <a:normAutofit fontScale="90000"/>
          </a:bodyPr>
          <a:lstStyle/>
          <a:p>
            <a:pPr indent="0" lvl="0" marL="0" marR="0" rtl="0" algn="l">
              <a:lnSpc>
                <a:spcPct val="90000"/>
              </a:lnSpc>
              <a:spcBef>
                <a:spcPts val="0"/>
              </a:spcBef>
              <a:spcAft>
                <a:spcPts val="0"/>
              </a:spcAft>
              <a:buClr>
                <a:srgbClr val="4B2E83"/>
              </a:buClr>
              <a:buSzPct val="100000"/>
              <a:buFont typeface="Arial"/>
              <a:buNone/>
            </a:pPr>
            <a:r>
              <a:rPr b="1" i="0" lang="en-US" sz="3000" u="none" cap="none" strike="noStrike">
                <a:solidFill>
                  <a:srgbClr val="4B2E83"/>
                </a:solidFill>
                <a:latin typeface="Arial"/>
                <a:ea typeface="Arial"/>
                <a:cs typeface="Arial"/>
                <a:sym typeface="Arial"/>
              </a:rPr>
              <a:t>Institutional Base Salary –</a:t>
            </a:r>
            <a:endParaRPr/>
          </a:p>
          <a:p>
            <a:pPr indent="0" lvl="0" marL="0" marR="0" rtl="0" algn="l">
              <a:lnSpc>
                <a:spcPct val="90000"/>
              </a:lnSpc>
              <a:spcBef>
                <a:spcPts val="540"/>
              </a:spcBef>
              <a:spcAft>
                <a:spcPts val="0"/>
              </a:spcAft>
              <a:buClr>
                <a:srgbClr val="4B2E83"/>
              </a:buClr>
              <a:buSzPct val="100000"/>
              <a:buFont typeface="Arial"/>
              <a:buNone/>
            </a:pPr>
            <a:r>
              <a:rPr b="1" i="0" lang="en-US" sz="3000" u="none" cap="none" strike="noStrike">
                <a:solidFill>
                  <a:srgbClr val="4B2E83"/>
                </a:solidFill>
                <a:latin typeface="Arial"/>
                <a:ea typeface="Arial"/>
                <a:cs typeface="Arial"/>
                <a:sym typeface="Arial"/>
              </a:rPr>
              <a:t>Effective July 1, 2025</a:t>
            </a:r>
            <a:endParaRPr/>
          </a:p>
        </p:txBody>
      </p:sp>
      <p:sp>
        <p:nvSpPr>
          <p:cNvPr id="483" name="Google Shape;483;p90"/>
          <p:cNvSpPr txBox="1"/>
          <p:nvPr>
            <p:ph idx="2" type="body"/>
          </p:nvPr>
        </p:nvSpPr>
        <p:spPr>
          <a:xfrm>
            <a:off x="374903" y="1736725"/>
            <a:ext cx="8481515" cy="4225163"/>
          </a:xfrm>
          <a:prstGeom prst="rect">
            <a:avLst/>
          </a:prstGeom>
          <a:noFill/>
          <a:ln>
            <a:noFill/>
          </a:ln>
        </p:spPr>
        <p:txBody>
          <a:bodyPr anchorCtr="0" anchor="t" bIns="45700" lIns="91425" spcFirstLastPara="1" rIns="91425" wrap="square" tIns="45700">
            <a:normAutofit fontScale="92500"/>
          </a:bodyPr>
          <a:lstStyle/>
          <a:p>
            <a:pPr indent="-342900" lvl="0" marL="342900" rtl="0" algn="l">
              <a:spcBef>
                <a:spcPts val="0"/>
              </a:spcBef>
              <a:spcAft>
                <a:spcPts val="0"/>
              </a:spcAft>
              <a:buClr>
                <a:srgbClr val="4B2E83"/>
              </a:buClr>
              <a:buSzPct val="100000"/>
              <a:buFont typeface="Merriweather Sans"/>
              <a:buChar char="&gt;"/>
            </a:pPr>
            <a:r>
              <a:rPr lang="en-US" sz="2200" u="sng">
                <a:latin typeface="Arial"/>
                <a:ea typeface="Arial"/>
                <a:cs typeface="Arial"/>
                <a:sym typeface="Arial"/>
              </a:rPr>
              <a:t>IBS includes:</a:t>
            </a:r>
            <a:endParaRPr/>
          </a:p>
          <a:p>
            <a:pPr indent="-285781" lvl="1" marL="742950" rtl="0" algn="l">
              <a:spcBef>
                <a:spcPts val="351"/>
              </a:spcBef>
              <a:spcAft>
                <a:spcPts val="0"/>
              </a:spcAft>
              <a:buClr>
                <a:srgbClr val="4B2E83"/>
              </a:buClr>
              <a:buSzPct val="100000"/>
              <a:buChar char="–"/>
            </a:pPr>
            <a:r>
              <a:rPr lang="en-US" sz="1900">
                <a:latin typeface="Arial"/>
                <a:ea typeface="Arial"/>
                <a:cs typeface="Arial"/>
                <a:sym typeface="Arial"/>
              </a:rPr>
              <a:t>Regular Salary (REG)</a:t>
            </a:r>
            <a:endParaRPr/>
          </a:p>
          <a:p>
            <a:pPr indent="-285781" lvl="1" marL="742950" rtl="0" algn="l">
              <a:spcBef>
                <a:spcPts val="351"/>
              </a:spcBef>
              <a:spcAft>
                <a:spcPts val="0"/>
              </a:spcAft>
              <a:buClr>
                <a:srgbClr val="4B2E83"/>
              </a:buClr>
              <a:buSzPct val="100000"/>
              <a:buChar char="–"/>
            </a:pPr>
            <a:r>
              <a:rPr lang="en-US" sz="1900">
                <a:latin typeface="Arial"/>
                <a:ea typeface="Arial"/>
                <a:cs typeface="Arial"/>
                <a:sym typeface="Arial"/>
              </a:rPr>
              <a:t>Summer Salary (SUM)</a:t>
            </a:r>
            <a:endParaRPr/>
          </a:p>
          <a:p>
            <a:pPr indent="-285781" lvl="1" marL="742950" rtl="0" algn="l">
              <a:spcBef>
                <a:spcPts val="351"/>
              </a:spcBef>
              <a:spcAft>
                <a:spcPts val="0"/>
              </a:spcAft>
              <a:buClr>
                <a:srgbClr val="4B2E83"/>
              </a:buClr>
              <a:buSzPct val="100000"/>
              <a:buChar char="–"/>
            </a:pPr>
            <a:r>
              <a:rPr lang="en-US" sz="1900">
                <a:latin typeface="Arial"/>
                <a:ea typeface="Arial"/>
                <a:cs typeface="Arial"/>
                <a:sym typeface="Arial"/>
              </a:rPr>
              <a:t>Paid Professional Leave (PLP)</a:t>
            </a:r>
            <a:endParaRPr/>
          </a:p>
          <a:p>
            <a:pPr indent="-285781" lvl="1" marL="742950" rtl="0" algn="l">
              <a:spcBef>
                <a:spcPts val="351"/>
              </a:spcBef>
              <a:spcAft>
                <a:spcPts val="0"/>
              </a:spcAft>
              <a:buClr>
                <a:srgbClr val="4B2E83"/>
              </a:buClr>
              <a:buSzPct val="100000"/>
              <a:buChar char="–"/>
            </a:pPr>
            <a:r>
              <a:rPr lang="en-US" sz="1900">
                <a:latin typeface="Arial"/>
                <a:ea typeface="Arial"/>
                <a:cs typeface="Arial"/>
                <a:sym typeface="Arial"/>
              </a:rPr>
              <a:t>Salary for Retired Faculty (TFA)</a:t>
            </a:r>
            <a:endParaRPr/>
          </a:p>
          <a:p>
            <a:pPr indent="-285781" lvl="1" marL="742950" rtl="0" algn="l">
              <a:spcBef>
                <a:spcPts val="351"/>
              </a:spcBef>
              <a:spcAft>
                <a:spcPts val="0"/>
              </a:spcAft>
              <a:buClr>
                <a:srgbClr val="4B2E83"/>
              </a:buClr>
              <a:buSzPct val="100000"/>
              <a:buChar char="–"/>
            </a:pPr>
            <a:r>
              <a:rPr lang="en-US" sz="1900">
                <a:latin typeface="Arial"/>
                <a:ea typeface="Arial"/>
                <a:cs typeface="Arial"/>
                <a:sym typeface="Arial"/>
              </a:rPr>
              <a:t>Clinical Practice Plan Salary</a:t>
            </a:r>
            <a:endParaRPr/>
          </a:p>
          <a:p>
            <a:pPr indent="-174180" lvl="1" marL="742950" rtl="0" algn="l">
              <a:spcBef>
                <a:spcPts val="351"/>
              </a:spcBef>
              <a:spcAft>
                <a:spcPts val="0"/>
              </a:spcAft>
              <a:buClr>
                <a:srgbClr val="4B2E83"/>
              </a:buClr>
              <a:buSzPct val="100000"/>
              <a:buNone/>
            </a:pPr>
            <a:r>
              <a:t/>
            </a:r>
            <a:endParaRPr sz="1900">
              <a:latin typeface="Arial"/>
              <a:ea typeface="Arial"/>
              <a:cs typeface="Arial"/>
              <a:sym typeface="Arial"/>
            </a:endParaRPr>
          </a:p>
          <a:p>
            <a:pPr indent="-174180" lvl="1" marL="742950" rtl="0" algn="l">
              <a:spcBef>
                <a:spcPts val="351"/>
              </a:spcBef>
              <a:spcAft>
                <a:spcPts val="0"/>
              </a:spcAft>
              <a:buClr>
                <a:srgbClr val="4B2E83"/>
              </a:buClr>
              <a:buSzPct val="100000"/>
              <a:buNone/>
            </a:pPr>
            <a:r>
              <a:t/>
            </a:r>
            <a:endParaRPr sz="1900">
              <a:latin typeface="Arial"/>
              <a:ea typeface="Arial"/>
              <a:cs typeface="Arial"/>
              <a:sym typeface="Arial"/>
            </a:endParaRPr>
          </a:p>
          <a:p>
            <a:pPr indent="-213677" lvl="0" marL="342900" rtl="0" algn="l">
              <a:spcBef>
                <a:spcPts val="407"/>
              </a:spcBef>
              <a:spcAft>
                <a:spcPts val="0"/>
              </a:spcAft>
              <a:buClr>
                <a:srgbClr val="4B2E83"/>
              </a:buClr>
              <a:buSzPct val="100000"/>
              <a:buFont typeface="Merriweather Sans"/>
              <a:buNone/>
            </a:pPr>
            <a:r>
              <a:t/>
            </a:r>
            <a:endParaRPr sz="2200">
              <a:latin typeface="Arial"/>
              <a:ea typeface="Arial"/>
              <a:cs typeface="Arial"/>
              <a:sym typeface="Arial"/>
            </a:endParaRPr>
          </a:p>
          <a:p>
            <a:pPr indent="-213677" lvl="0" marL="342900" rtl="0" algn="l">
              <a:spcBef>
                <a:spcPts val="407"/>
              </a:spcBef>
              <a:spcAft>
                <a:spcPts val="0"/>
              </a:spcAft>
              <a:buClr>
                <a:srgbClr val="4B2E83"/>
              </a:buClr>
              <a:buSzPct val="100000"/>
              <a:buFont typeface="Merriweather Sans"/>
              <a:buNone/>
            </a:pPr>
            <a:r>
              <a:t/>
            </a:r>
            <a:endParaRPr sz="2200">
              <a:latin typeface="Arial"/>
              <a:ea typeface="Arial"/>
              <a:cs typeface="Arial"/>
              <a:sym typeface="Arial"/>
            </a:endParaRPr>
          </a:p>
          <a:p>
            <a:pPr indent="-213677" lvl="0" marL="342900" rtl="0" algn="l">
              <a:spcBef>
                <a:spcPts val="407"/>
              </a:spcBef>
              <a:spcAft>
                <a:spcPts val="0"/>
              </a:spcAft>
              <a:buClr>
                <a:srgbClr val="4B2E83"/>
              </a:buClr>
              <a:buSzPct val="100000"/>
              <a:buFont typeface="Merriweather Sans"/>
              <a:buNone/>
            </a:pPr>
            <a:r>
              <a:t/>
            </a:r>
            <a:endParaRPr sz="2200" u="sng">
              <a:latin typeface="Arial"/>
              <a:ea typeface="Arial"/>
              <a:cs typeface="Arial"/>
              <a:sym typeface="Arial"/>
            </a:endParaRPr>
          </a:p>
          <a:p>
            <a:pPr indent="-342900" lvl="0" marL="342900" rtl="0" algn="l">
              <a:spcBef>
                <a:spcPts val="407"/>
              </a:spcBef>
              <a:spcAft>
                <a:spcPts val="0"/>
              </a:spcAft>
              <a:buClr>
                <a:srgbClr val="4B2E83"/>
              </a:buClr>
              <a:buSzPct val="100000"/>
              <a:buFont typeface="Merriweather Sans"/>
              <a:buChar char="&gt;"/>
            </a:pPr>
            <a:r>
              <a:rPr lang="en-US" sz="2200" u="sng">
                <a:latin typeface="Arial"/>
                <a:ea typeface="Arial"/>
                <a:cs typeface="Arial"/>
                <a:sym typeface="Arial"/>
              </a:rPr>
              <a:t>IBS excludes:</a:t>
            </a:r>
            <a:endParaRPr/>
          </a:p>
          <a:p>
            <a:pPr indent="-285781" lvl="1" marL="742950" rtl="0" algn="l">
              <a:spcBef>
                <a:spcPts val="351"/>
              </a:spcBef>
              <a:spcAft>
                <a:spcPts val="0"/>
              </a:spcAft>
              <a:buClr>
                <a:srgbClr val="4B2E83"/>
              </a:buClr>
              <a:buSzPct val="100000"/>
              <a:buChar char="–"/>
            </a:pPr>
            <a:r>
              <a:rPr lang="en-US" sz="1900">
                <a:latin typeface="Arial"/>
                <a:ea typeface="Arial"/>
                <a:cs typeface="Arial"/>
                <a:sym typeface="Arial"/>
              </a:rPr>
              <a:t>Excess Compensation (E/C)</a:t>
            </a:r>
            <a:endParaRPr/>
          </a:p>
          <a:p>
            <a:pPr indent="-285781" lvl="1" marL="742950" rtl="0" algn="l">
              <a:spcBef>
                <a:spcPts val="351"/>
              </a:spcBef>
              <a:spcAft>
                <a:spcPts val="0"/>
              </a:spcAft>
              <a:buClr>
                <a:srgbClr val="4B2E83"/>
              </a:buClr>
              <a:buSzPct val="100000"/>
              <a:buChar char="–"/>
            </a:pPr>
            <a:r>
              <a:rPr lang="en-US" sz="1900">
                <a:latin typeface="Arial"/>
                <a:ea typeface="Arial"/>
                <a:cs typeface="Arial"/>
                <a:sym typeface="Arial"/>
              </a:rPr>
              <a:t>Temporary Supplement (TPS)</a:t>
            </a:r>
            <a:endParaRPr/>
          </a:p>
          <a:p>
            <a:pPr indent="-285781" lvl="1" marL="742950" rtl="0" algn="l">
              <a:spcBef>
                <a:spcPts val="351"/>
              </a:spcBef>
              <a:spcAft>
                <a:spcPts val="0"/>
              </a:spcAft>
              <a:buClr>
                <a:srgbClr val="4B2E83"/>
              </a:buClr>
              <a:buSzPct val="100000"/>
              <a:buChar char="–"/>
            </a:pPr>
            <a:r>
              <a:rPr lang="en-US" sz="1900">
                <a:highlight>
                  <a:srgbClr val="FFFF00"/>
                </a:highlight>
                <a:latin typeface="Arial"/>
                <a:ea typeface="Arial"/>
                <a:cs typeface="Arial"/>
                <a:sym typeface="Arial"/>
              </a:rPr>
              <a:t>Administrative Supplement (ADS)*</a:t>
            </a:r>
            <a:endParaRPr/>
          </a:p>
          <a:p>
            <a:pPr indent="-285781" lvl="1" marL="742950" rtl="0" algn="l">
              <a:spcBef>
                <a:spcPts val="351"/>
              </a:spcBef>
              <a:spcAft>
                <a:spcPts val="0"/>
              </a:spcAft>
              <a:buClr>
                <a:srgbClr val="4B2E83"/>
              </a:buClr>
              <a:buSzPct val="100000"/>
              <a:buChar char="–"/>
            </a:pPr>
            <a:r>
              <a:rPr lang="en-US" sz="1900">
                <a:highlight>
                  <a:srgbClr val="FFFF00"/>
                </a:highlight>
                <a:latin typeface="Arial"/>
                <a:ea typeface="Arial"/>
                <a:cs typeface="Arial"/>
                <a:sym typeface="Arial"/>
              </a:rPr>
              <a:t>Endowed Supplement (ENS)*</a:t>
            </a:r>
            <a:endParaRPr/>
          </a:p>
          <a:p>
            <a:pPr indent="-285781" lvl="1" marL="742950" rtl="0" algn="l">
              <a:spcBef>
                <a:spcPts val="351"/>
              </a:spcBef>
              <a:spcAft>
                <a:spcPts val="0"/>
              </a:spcAft>
              <a:buClr>
                <a:srgbClr val="4B2E83"/>
              </a:buClr>
              <a:buSzPct val="100000"/>
              <a:buChar char="–"/>
            </a:pPr>
            <a:r>
              <a:rPr lang="en-US" sz="1900">
                <a:latin typeface="Arial"/>
                <a:ea typeface="Arial"/>
                <a:cs typeface="Arial"/>
                <a:sym typeface="Arial"/>
              </a:rPr>
              <a:t>Clinical Practice Plan Incentive</a:t>
            </a:r>
            <a:endParaRPr/>
          </a:p>
          <a:p>
            <a:pPr indent="-285781" lvl="1" marL="742950" rtl="0" algn="l">
              <a:spcBef>
                <a:spcPts val="351"/>
              </a:spcBef>
              <a:spcAft>
                <a:spcPts val="0"/>
              </a:spcAft>
              <a:buClr>
                <a:srgbClr val="4B2E83"/>
              </a:buClr>
              <a:buSzPct val="100000"/>
              <a:buChar char="–"/>
            </a:pPr>
            <a:r>
              <a:rPr lang="en-US" sz="1900">
                <a:latin typeface="Arial"/>
                <a:ea typeface="Arial"/>
                <a:cs typeface="Arial"/>
                <a:sym typeface="Arial"/>
              </a:rPr>
              <a:t>Monthly Additional Compensation (MAC)</a:t>
            </a:r>
            <a:endParaRPr/>
          </a:p>
          <a:p>
            <a:pPr indent="-285781" lvl="1" marL="742950" rtl="0" algn="l">
              <a:spcBef>
                <a:spcPts val="351"/>
              </a:spcBef>
              <a:spcAft>
                <a:spcPts val="0"/>
              </a:spcAft>
              <a:buClr>
                <a:srgbClr val="4B2E83"/>
              </a:buClr>
              <a:buSzPct val="100000"/>
              <a:buChar char="–"/>
            </a:pPr>
            <a:r>
              <a:rPr lang="en-US" sz="1900">
                <a:latin typeface="Arial"/>
                <a:ea typeface="Arial"/>
                <a:cs typeface="Arial"/>
                <a:sym typeface="Arial"/>
              </a:rPr>
              <a:t>Semi-Annual Additional Compensation (SAAC)</a:t>
            </a:r>
            <a:endParaRPr/>
          </a:p>
          <a:p>
            <a:pPr indent="-168275" lvl="1" marL="742950" rtl="0" algn="l">
              <a:spcBef>
                <a:spcPts val="370"/>
              </a:spcBef>
              <a:spcAft>
                <a:spcPts val="0"/>
              </a:spcAft>
              <a:buClr>
                <a:srgbClr val="4B2E83"/>
              </a:buClr>
              <a:buSzPct val="100000"/>
              <a:buNone/>
            </a:pPr>
            <a:r>
              <a:t/>
            </a:r>
            <a:endParaRPr>
              <a:latin typeface="Arial"/>
              <a:ea typeface="Arial"/>
              <a:cs typeface="Arial"/>
              <a:sym typeface="Arial"/>
            </a:endParaRPr>
          </a:p>
        </p:txBody>
      </p:sp>
      <p:sp>
        <p:nvSpPr>
          <p:cNvPr id="484" name="Google Shape;484;p90"/>
          <p:cNvSpPr txBox="1"/>
          <p:nvPr/>
        </p:nvSpPr>
        <p:spPr>
          <a:xfrm>
            <a:off x="671758" y="6301355"/>
            <a:ext cx="7229368" cy="330868"/>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US" sz="1200" u="none" cap="none" strike="noStrike">
                <a:solidFill>
                  <a:srgbClr val="4B2E83"/>
                </a:solidFill>
                <a:latin typeface="Arial"/>
                <a:ea typeface="Arial"/>
                <a:cs typeface="Arial"/>
                <a:sym typeface="Arial"/>
              </a:rPr>
              <a:t>MRAM – Matt Gardner - PAFC</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91"/>
          <p:cNvSpPr txBox="1"/>
          <p:nvPr>
            <p:ph type="title"/>
          </p:nvPr>
        </p:nvSpPr>
        <p:spPr>
          <a:xfrm>
            <a:off x="671757" y="371510"/>
            <a:ext cx="8184662" cy="991998"/>
          </a:xfrm>
          <a:prstGeom prst="rect">
            <a:avLst/>
          </a:prstGeom>
          <a:noFill/>
          <a:ln>
            <a:noFill/>
          </a:ln>
        </p:spPr>
        <p:txBody>
          <a:bodyPr anchorCtr="0" anchor="b" bIns="45700" lIns="91425" spcFirstLastPara="1" rIns="91425" wrap="square" tIns="45700">
            <a:normAutofit fontScale="90000"/>
          </a:bodyPr>
          <a:lstStyle/>
          <a:p>
            <a:pPr indent="0" lvl="0" marL="0" marR="0" rtl="0" algn="l">
              <a:lnSpc>
                <a:spcPct val="90000"/>
              </a:lnSpc>
              <a:spcBef>
                <a:spcPts val="0"/>
              </a:spcBef>
              <a:spcAft>
                <a:spcPts val="0"/>
              </a:spcAft>
              <a:buClr>
                <a:srgbClr val="4B2E83"/>
              </a:buClr>
              <a:buSzPct val="100000"/>
              <a:buFont typeface="Arial"/>
              <a:buNone/>
            </a:pPr>
            <a:r>
              <a:rPr b="1" i="0" lang="en-US" sz="3000" u="none" cap="none" strike="noStrike">
                <a:solidFill>
                  <a:srgbClr val="4B2E83"/>
                </a:solidFill>
                <a:latin typeface="Arial"/>
                <a:ea typeface="Arial"/>
                <a:cs typeface="Arial"/>
                <a:sym typeface="Arial"/>
              </a:rPr>
              <a:t>Institutional Base Salary – </a:t>
            </a:r>
            <a:endParaRPr/>
          </a:p>
          <a:p>
            <a:pPr indent="0" lvl="0" marL="0" marR="0" rtl="0" algn="l">
              <a:lnSpc>
                <a:spcPct val="90000"/>
              </a:lnSpc>
              <a:spcBef>
                <a:spcPts val="540"/>
              </a:spcBef>
              <a:spcAft>
                <a:spcPts val="0"/>
              </a:spcAft>
              <a:buClr>
                <a:srgbClr val="4B2E83"/>
              </a:buClr>
              <a:buSzPct val="100000"/>
              <a:buFont typeface="Arial"/>
              <a:buNone/>
            </a:pPr>
            <a:r>
              <a:rPr b="1" i="0" lang="en-US" sz="3000" u="none" cap="none" strike="noStrike">
                <a:solidFill>
                  <a:srgbClr val="4B2E83"/>
                </a:solidFill>
                <a:latin typeface="Arial"/>
                <a:ea typeface="Arial"/>
                <a:cs typeface="Arial"/>
                <a:sym typeface="Arial"/>
              </a:rPr>
              <a:t>Impacts (1 of 2)</a:t>
            </a:r>
            <a:endParaRPr/>
          </a:p>
        </p:txBody>
      </p:sp>
      <p:sp>
        <p:nvSpPr>
          <p:cNvPr id="490" name="Google Shape;490;p91"/>
          <p:cNvSpPr txBox="1"/>
          <p:nvPr>
            <p:ph idx="2" type="body"/>
          </p:nvPr>
        </p:nvSpPr>
        <p:spPr>
          <a:xfrm>
            <a:off x="659305" y="1736725"/>
            <a:ext cx="7853759" cy="4015497"/>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rtl="0" algn="l">
              <a:spcBef>
                <a:spcPts val="0"/>
              </a:spcBef>
              <a:spcAft>
                <a:spcPts val="0"/>
              </a:spcAft>
              <a:buClr>
                <a:srgbClr val="4B2E83"/>
              </a:buClr>
              <a:buSzPct val="100000"/>
              <a:buFont typeface="Merriweather Sans"/>
              <a:buChar char="&gt;"/>
            </a:pPr>
            <a:r>
              <a:rPr lang="en-US">
                <a:latin typeface="Arial"/>
                <a:ea typeface="Arial"/>
                <a:cs typeface="Arial"/>
                <a:sym typeface="Arial"/>
              </a:rPr>
              <a:t>Beginning with payroll for the pay period 7/1/2025 – 7/15/2025, IBS for the Workday salary cap calculation will not include ADS or ENS</a:t>
            </a:r>
            <a:endParaRPr/>
          </a:p>
          <a:p>
            <a:pPr indent="-201930" lvl="0" marL="342900" rtl="0" algn="l">
              <a:spcBef>
                <a:spcPts val="444"/>
              </a:spcBef>
              <a:spcAft>
                <a:spcPts val="0"/>
              </a:spcAft>
              <a:buClr>
                <a:srgbClr val="4B2E83"/>
              </a:buClr>
              <a:buSzPct val="100000"/>
              <a:buFont typeface="Merriweather Sans"/>
              <a:buNone/>
            </a:pPr>
            <a:r>
              <a:t/>
            </a:r>
            <a:endParaRPr>
              <a:latin typeface="Arial"/>
              <a:ea typeface="Arial"/>
              <a:cs typeface="Arial"/>
              <a:sym typeface="Arial"/>
            </a:endParaRPr>
          </a:p>
          <a:p>
            <a:pPr indent="-342900" lvl="0" marL="342900" rtl="0" algn="l">
              <a:spcBef>
                <a:spcPts val="444"/>
              </a:spcBef>
              <a:spcAft>
                <a:spcPts val="0"/>
              </a:spcAft>
              <a:buClr>
                <a:srgbClr val="4B2E83"/>
              </a:buClr>
              <a:buSzPct val="100000"/>
              <a:buFont typeface="Merriweather Sans"/>
              <a:buChar char="&gt;"/>
            </a:pPr>
            <a:r>
              <a:rPr lang="en-US">
                <a:latin typeface="Arial"/>
                <a:ea typeface="Arial"/>
                <a:cs typeface="Arial"/>
                <a:sym typeface="Arial"/>
              </a:rPr>
              <a:t>This change will eliminate the need to adjust REG salary allocations in Workday in the future due to the faculty receiving an ADS or ENS</a:t>
            </a:r>
            <a:endParaRPr/>
          </a:p>
          <a:p>
            <a:pPr indent="-201930" lvl="0" marL="342900" rtl="0" algn="l">
              <a:spcBef>
                <a:spcPts val="444"/>
              </a:spcBef>
              <a:spcAft>
                <a:spcPts val="0"/>
              </a:spcAft>
              <a:buClr>
                <a:srgbClr val="4B2E83"/>
              </a:buClr>
              <a:buSzPct val="100000"/>
              <a:buFont typeface="Merriweather Sans"/>
              <a:buNone/>
            </a:pPr>
            <a:r>
              <a:t/>
            </a:r>
            <a:endParaRPr>
              <a:latin typeface="Arial"/>
              <a:ea typeface="Arial"/>
              <a:cs typeface="Arial"/>
              <a:sym typeface="Arial"/>
            </a:endParaRPr>
          </a:p>
          <a:p>
            <a:pPr indent="-342900" lvl="0" marL="342900" rtl="0" algn="l">
              <a:spcBef>
                <a:spcPts val="444"/>
              </a:spcBef>
              <a:spcAft>
                <a:spcPts val="0"/>
              </a:spcAft>
              <a:buClr>
                <a:srgbClr val="4B2E83"/>
              </a:buClr>
              <a:buSzPct val="100000"/>
              <a:buFont typeface="Merriweather Sans"/>
              <a:buChar char="&gt;"/>
            </a:pPr>
            <a:r>
              <a:rPr lang="en-US">
                <a:latin typeface="Arial"/>
                <a:ea typeface="Arial"/>
                <a:cs typeface="Arial"/>
                <a:sym typeface="Arial"/>
              </a:rPr>
              <a:t>Salary allocations which currently account for an ADS/ENS will require an adjustment</a:t>
            </a:r>
            <a:endParaRPr/>
          </a:p>
          <a:p>
            <a:pPr indent="-285750" lvl="1" marL="742950" rtl="0" algn="l">
              <a:spcBef>
                <a:spcPts val="370"/>
              </a:spcBef>
              <a:spcAft>
                <a:spcPts val="0"/>
              </a:spcAft>
              <a:buClr>
                <a:srgbClr val="4B2E83"/>
              </a:buClr>
              <a:buSzPct val="100000"/>
              <a:buChar char="–"/>
            </a:pPr>
            <a:r>
              <a:rPr lang="en-US">
                <a:latin typeface="Arial"/>
                <a:ea typeface="Arial"/>
                <a:cs typeface="Arial"/>
                <a:sym typeface="Arial"/>
              </a:rPr>
              <a:t>PAFC will discuss this impact at our ECC Office Hour on May 15</a:t>
            </a:r>
            <a:r>
              <a:rPr baseline="30000" lang="en-US">
                <a:latin typeface="Arial"/>
                <a:ea typeface="Arial"/>
                <a:cs typeface="Arial"/>
                <a:sym typeface="Arial"/>
              </a:rPr>
              <a:t>th</a:t>
            </a:r>
            <a:r>
              <a:rPr lang="en-US">
                <a:latin typeface="Arial"/>
                <a:ea typeface="Arial"/>
                <a:cs typeface="Arial"/>
                <a:sym typeface="Arial"/>
              </a:rPr>
              <a:t> and in June (more on this in a bit)</a:t>
            </a:r>
            <a:endParaRPr/>
          </a:p>
          <a:p>
            <a:pPr indent="-168275" lvl="1" marL="742950" rtl="0" algn="l">
              <a:spcBef>
                <a:spcPts val="370"/>
              </a:spcBef>
              <a:spcAft>
                <a:spcPts val="0"/>
              </a:spcAft>
              <a:buClr>
                <a:srgbClr val="4B2E83"/>
              </a:buClr>
              <a:buSzPct val="100000"/>
              <a:buNone/>
            </a:pPr>
            <a:r>
              <a:t/>
            </a:r>
            <a:endParaRPr>
              <a:latin typeface="Arial"/>
              <a:ea typeface="Arial"/>
              <a:cs typeface="Arial"/>
              <a:sym typeface="Arial"/>
            </a:endParaRPr>
          </a:p>
          <a:p>
            <a:pPr indent="-201930" lvl="0" marL="342900" rtl="0" algn="l">
              <a:spcBef>
                <a:spcPts val="444"/>
              </a:spcBef>
              <a:spcAft>
                <a:spcPts val="0"/>
              </a:spcAft>
              <a:buClr>
                <a:srgbClr val="4B2E83"/>
              </a:buClr>
              <a:buSzPct val="100000"/>
              <a:buFont typeface="Merriweather Sans"/>
              <a:buNone/>
            </a:pPr>
            <a:r>
              <a:t/>
            </a:r>
            <a:endParaRPr>
              <a:latin typeface="Arial"/>
              <a:ea typeface="Arial"/>
              <a:cs typeface="Arial"/>
              <a:sym typeface="Arial"/>
            </a:endParaRPr>
          </a:p>
          <a:p>
            <a:pPr indent="-201930" lvl="0" marL="342900" rtl="0" algn="l">
              <a:spcBef>
                <a:spcPts val="444"/>
              </a:spcBef>
              <a:spcAft>
                <a:spcPts val="0"/>
              </a:spcAft>
              <a:buClr>
                <a:srgbClr val="4B2E83"/>
              </a:buClr>
              <a:buSzPct val="100000"/>
              <a:buFont typeface="Merriweather Sans"/>
              <a:buNone/>
            </a:pPr>
            <a:r>
              <a:t/>
            </a:r>
            <a:endParaRPr>
              <a:latin typeface="Arial"/>
              <a:ea typeface="Arial"/>
              <a:cs typeface="Arial"/>
              <a:sym typeface="Arial"/>
            </a:endParaRPr>
          </a:p>
          <a:p>
            <a:pPr indent="-201930" lvl="0" marL="342900" rtl="0" algn="l">
              <a:spcBef>
                <a:spcPts val="444"/>
              </a:spcBef>
              <a:spcAft>
                <a:spcPts val="0"/>
              </a:spcAft>
              <a:buClr>
                <a:srgbClr val="4B2E83"/>
              </a:buClr>
              <a:buSzPct val="100000"/>
              <a:buFont typeface="Merriweather Sans"/>
              <a:buNone/>
            </a:pPr>
            <a:r>
              <a:t/>
            </a:r>
            <a:endParaRPr>
              <a:latin typeface="Arial"/>
              <a:ea typeface="Arial"/>
              <a:cs typeface="Arial"/>
              <a:sym typeface="Arial"/>
            </a:endParaRPr>
          </a:p>
          <a:p>
            <a:pPr indent="-201930" lvl="0" marL="342900" rtl="0" algn="l">
              <a:spcBef>
                <a:spcPts val="444"/>
              </a:spcBef>
              <a:spcAft>
                <a:spcPts val="0"/>
              </a:spcAft>
              <a:buClr>
                <a:srgbClr val="4B2E83"/>
              </a:buClr>
              <a:buSzPct val="100000"/>
              <a:buFont typeface="Merriweather Sans"/>
              <a:buNone/>
            </a:pPr>
            <a:r>
              <a:t/>
            </a:r>
            <a:endParaRPr>
              <a:latin typeface="Arial"/>
              <a:ea typeface="Arial"/>
              <a:cs typeface="Arial"/>
              <a:sym typeface="Arial"/>
            </a:endParaRPr>
          </a:p>
          <a:p>
            <a:pPr indent="-201930" lvl="0" marL="342900" rtl="0" algn="l">
              <a:spcBef>
                <a:spcPts val="444"/>
              </a:spcBef>
              <a:spcAft>
                <a:spcPts val="0"/>
              </a:spcAft>
              <a:buClr>
                <a:srgbClr val="4B2E83"/>
              </a:buClr>
              <a:buSzPct val="100000"/>
              <a:buFont typeface="Merriweather Sans"/>
              <a:buNone/>
            </a:pPr>
            <a:r>
              <a:t/>
            </a:r>
            <a:endParaRPr>
              <a:latin typeface="Arial"/>
              <a:ea typeface="Arial"/>
              <a:cs typeface="Arial"/>
              <a:sym typeface="Arial"/>
            </a:endParaRPr>
          </a:p>
        </p:txBody>
      </p:sp>
      <p:sp>
        <p:nvSpPr>
          <p:cNvPr id="491" name="Google Shape;491;p91"/>
          <p:cNvSpPr txBox="1"/>
          <p:nvPr/>
        </p:nvSpPr>
        <p:spPr>
          <a:xfrm>
            <a:off x="671758" y="6301355"/>
            <a:ext cx="7229368" cy="330868"/>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US" sz="1200" u="none" cap="none" strike="noStrike">
                <a:solidFill>
                  <a:srgbClr val="4B2E83"/>
                </a:solidFill>
                <a:latin typeface="Arial"/>
                <a:ea typeface="Arial"/>
                <a:cs typeface="Arial"/>
                <a:sym typeface="Arial"/>
              </a:rPr>
              <a:t>MRAM – Matt Gardner - PAFC</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92"/>
          <p:cNvSpPr txBox="1"/>
          <p:nvPr>
            <p:ph type="title"/>
          </p:nvPr>
        </p:nvSpPr>
        <p:spPr>
          <a:xfrm>
            <a:off x="671757" y="371510"/>
            <a:ext cx="8184662" cy="991998"/>
          </a:xfrm>
          <a:prstGeom prst="rect">
            <a:avLst/>
          </a:prstGeom>
          <a:noFill/>
          <a:ln>
            <a:noFill/>
          </a:ln>
        </p:spPr>
        <p:txBody>
          <a:bodyPr anchorCtr="0" anchor="b" bIns="45700" lIns="91425" spcFirstLastPara="1" rIns="91425" wrap="square" tIns="45700">
            <a:normAutofit fontScale="90000"/>
          </a:bodyPr>
          <a:lstStyle/>
          <a:p>
            <a:pPr indent="0" lvl="0" marL="0" marR="0" rtl="0" algn="l">
              <a:lnSpc>
                <a:spcPct val="90000"/>
              </a:lnSpc>
              <a:spcBef>
                <a:spcPts val="0"/>
              </a:spcBef>
              <a:spcAft>
                <a:spcPts val="0"/>
              </a:spcAft>
              <a:buClr>
                <a:srgbClr val="4B2E83"/>
              </a:buClr>
              <a:buSzPct val="100000"/>
              <a:buFont typeface="Arial"/>
              <a:buNone/>
            </a:pPr>
            <a:r>
              <a:rPr b="1" i="0" lang="en-US" sz="3000" u="none" cap="none" strike="noStrike">
                <a:solidFill>
                  <a:srgbClr val="4B2E83"/>
                </a:solidFill>
                <a:latin typeface="Arial"/>
                <a:ea typeface="Arial"/>
                <a:cs typeface="Arial"/>
                <a:sym typeface="Arial"/>
              </a:rPr>
              <a:t>Institutional Base Salary – </a:t>
            </a:r>
            <a:endParaRPr/>
          </a:p>
          <a:p>
            <a:pPr indent="0" lvl="0" marL="0" marR="0" rtl="0" algn="l">
              <a:lnSpc>
                <a:spcPct val="90000"/>
              </a:lnSpc>
              <a:spcBef>
                <a:spcPts val="540"/>
              </a:spcBef>
              <a:spcAft>
                <a:spcPts val="0"/>
              </a:spcAft>
              <a:buClr>
                <a:srgbClr val="4B2E83"/>
              </a:buClr>
              <a:buSzPct val="100000"/>
              <a:buFont typeface="Arial"/>
              <a:buNone/>
            </a:pPr>
            <a:r>
              <a:rPr b="1" i="0" lang="en-US" sz="3000" u="none" cap="none" strike="noStrike">
                <a:solidFill>
                  <a:srgbClr val="4B2E83"/>
                </a:solidFill>
                <a:latin typeface="Arial"/>
                <a:ea typeface="Arial"/>
                <a:cs typeface="Arial"/>
                <a:sym typeface="Arial"/>
              </a:rPr>
              <a:t>Impacts (2 of 2)</a:t>
            </a:r>
            <a:endParaRPr/>
          </a:p>
        </p:txBody>
      </p:sp>
      <p:sp>
        <p:nvSpPr>
          <p:cNvPr id="497" name="Google Shape;497;p92"/>
          <p:cNvSpPr txBox="1"/>
          <p:nvPr>
            <p:ph idx="2" type="body"/>
          </p:nvPr>
        </p:nvSpPr>
        <p:spPr>
          <a:xfrm>
            <a:off x="659305" y="1736725"/>
            <a:ext cx="8196210" cy="4015497"/>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rgbClr val="4B2E83"/>
              </a:buClr>
              <a:buSzPts val="2400"/>
              <a:buFont typeface="Merriweather Sans"/>
              <a:buChar char="&gt;"/>
            </a:pPr>
            <a:r>
              <a:rPr lang="en-US">
                <a:latin typeface="Arial"/>
                <a:ea typeface="Arial"/>
                <a:cs typeface="Arial"/>
                <a:sym typeface="Arial"/>
              </a:rPr>
              <a:t>For proposals, the full uncapped IBS is to be included, per GIM 35</a:t>
            </a:r>
            <a:endParaRPr/>
          </a:p>
          <a:p>
            <a:pPr indent="-285750" lvl="1" marL="742950" rtl="0" algn="l">
              <a:spcBef>
                <a:spcPts val="400"/>
              </a:spcBef>
              <a:spcAft>
                <a:spcPts val="0"/>
              </a:spcAft>
              <a:buClr>
                <a:srgbClr val="4B2E83"/>
              </a:buClr>
              <a:buSzPts val="2000"/>
              <a:buChar char="–"/>
            </a:pPr>
            <a:r>
              <a:rPr lang="en-US">
                <a:latin typeface="Arial"/>
                <a:ea typeface="Arial"/>
                <a:cs typeface="Arial"/>
                <a:sym typeface="Arial"/>
              </a:rPr>
              <a:t>Example: If a faculty member has REG and ADS pay, the full uncapped IBS is just the REG portion</a:t>
            </a:r>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342900" lvl="0" marL="342900" rtl="0" algn="l">
              <a:spcBef>
                <a:spcPts val="480"/>
              </a:spcBef>
              <a:spcAft>
                <a:spcPts val="0"/>
              </a:spcAft>
              <a:buClr>
                <a:srgbClr val="4B2E83"/>
              </a:buClr>
              <a:buSzPts val="2400"/>
              <a:buFont typeface="Merriweather Sans"/>
              <a:buChar char="&gt;"/>
            </a:pPr>
            <a:r>
              <a:rPr lang="en-US">
                <a:latin typeface="Arial"/>
                <a:ea typeface="Arial"/>
                <a:cs typeface="Arial"/>
                <a:sym typeface="Arial"/>
              </a:rPr>
              <a:t>For documenting salary cap on proposals, see guidance from OSP</a:t>
            </a:r>
            <a:endParaRPr/>
          </a:p>
          <a:p>
            <a:pPr indent="-285750" lvl="1" marL="742950" rtl="0" algn="l">
              <a:spcBef>
                <a:spcPts val="400"/>
              </a:spcBef>
              <a:spcAft>
                <a:spcPts val="0"/>
              </a:spcAft>
              <a:buClr>
                <a:srgbClr val="4B2E83"/>
              </a:buClr>
              <a:buSzPts val="2000"/>
              <a:buChar char="–"/>
            </a:pPr>
            <a:r>
              <a:rPr lang="en-US" u="sng">
                <a:solidFill>
                  <a:schemeClr val="hlink"/>
                </a:solidFill>
                <a:latin typeface="Arial"/>
                <a:ea typeface="Arial"/>
                <a:cs typeface="Arial"/>
                <a:sym typeface="Arial"/>
                <a:hlinkClick r:id="rId3"/>
              </a:rPr>
              <a:t>https://www.washington.edu/research/faq/salary-cap-proposal-budgets/</a:t>
            </a:r>
            <a:endParaRPr>
              <a:latin typeface="Arial"/>
              <a:ea typeface="Arial"/>
              <a:cs typeface="Arial"/>
              <a:sym typeface="Arial"/>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p:txBody>
      </p:sp>
      <p:sp>
        <p:nvSpPr>
          <p:cNvPr id="498" name="Google Shape;498;p92"/>
          <p:cNvSpPr txBox="1"/>
          <p:nvPr/>
        </p:nvSpPr>
        <p:spPr>
          <a:xfrm>
            <a:off x="671758" y="6301355"/>
            <a:ext cx="7229368" cy="330868"/>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US" sz="1200" u="none" cap="none" strike="noStrike">
                <a:solidFill>
                  <a:srgbClr val="4B2E83"/>
                </a:solidFill>
                <a:latin typeface="Arial"/>
                <a:ea typeface="Arial"/>
                <a:cs typeface="Arial"/>
                <a:sym typeface="Arial"/>
              </a:rPr>
              <a:t>MRAM – Matt Gardner - PAFC</a:t>
            </a:r>
            <a:endParaRPr/>
          </a:p>
        </p:txBody>
      </p:sp>
    </p:spTree>
  </p:cSld>
  <p:clrMapOvr>
    <a:masterClrMapping/>
  </p:clrMapOvr>
</p:sld>
</file>

<file path=ppt/theme/theme1.xml><?xml version="1.0" encoding="utf-8"?>
<a:theme xmlns:a="http://schemas.openxmlformats.org/drawingml/2006/main" xmlns:r="http://schemas.openxmlformats.org/officeDocument/2006/relationships" name="3_Custom Design">
  <a:themeElements>
    <a:clrScheme name="Custom 2">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0563C1"/>
      </a:hlink>
      <a:folHlink>
        <a:srgbClr val="0563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6_Custom Design">
  <a:themeElements>
    <a:clrScheme name="4b2e83 1">
      <a:dk1>
        <a:srgbClr val="4B2E83"/>
      </a:dk1>
      <a:lt1>
        <a:srgbClr val="E8D3A2"/>
      </a:lt1>
      <a:dk2>
        <a:srgbClr val="4B2E83"/>
      </a:dk2>
      <a:lt2>
        <a:srgbClr val="FFFFFF"/>
      </a:lt2>
      <a:accent1>
        <a:srgbClr val="4B2E83"/>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xmlns:r="http://schemas.openxmlformats.org/officeDocument/2006/relationships" name="1_Office Theme">
  <a:themeElements>
    <a:clrScheme name="UW BRAND">
      <a:dk1>
        <a:srgbClr val="000000"/>
      </a:dk1>
      <a:lt1>
        <a:srgbClr val="FFFFFF"/>
      </a:lt1>
      <a:dk2>
        <a:srgbClr val="44546A"/>
      </a:dk2>
      <a:lt2>
        <a:srgbClr val="E7E6E6"/>
      </a:lt2>
      <a:accent1>
        <a:srgbClr val="32006E"/>
      </a:accent1>
      <a:accent2>
        <a:srgbClr val="4B2E83"/>
      </a:accent2>
      <a:accent3>
        <a:srgbClr val="B7A57A"/>
      </a:accent3>
      <a:accent4>
        <a:srgbClr val="85754D"/>
      </a:accent4>
      <a:accent5>
        <a:srgbClr val="FFC700"/>
      </a:accent5>
      <a:accent6>
        <a:srgbClr val="AADB1E"/>
      </a:accent6>
      <a:hlink>
        <a:srgbClr val="2AD2C9"/>
      </a:hlink>
      <a:folHlink>
        <a:srgbClr val="C5B4E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8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1_Custom Design">
  <a:themeElements>
    <a:clrScheme name="4b2e83">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4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7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5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