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3" r:id="rId5"/>
    <p:sldMasterId id="2147483724" r:id="rId6"/>
    <p:sldMasterId id="2147483725" r:id="rId7"/>
    <p:sldMasterId id="2147483726" r:id="rId8"/>
    <p:sldMasterId id="2147483727" r:id="rId9"/>
    <p:sldMasterId id="2147483728" r:id="rId10"/>
    <p:sldMasterId id="2147483729" r:id="rId11"/>
    <p:sldMasterId id="2147483730" r:id="rId12"/>
    <p:sldMasterId id="2147483731" r:id="rId13"/>
    <p:sldMasterId id="2147483732"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Lst>
  <p:sldSz cy="6858000" cx="9144000"/>
  <p:notesSz cx="6858000" cy="9144000"/>
  <p:embeddedFontLst>
    <p:embeddedFont>
      <p:font typeface="Encode Sans"/>
      <p:regular r:id="rId93"/>
      <p:bold r:id="rId94"/>
    </p:embeddedFont>
    <p:embeddedFont>
      <p:font typeface="Open Sans ExtraBold"/>
      <p:bold r:id="rId95"/>
      <p:boldItalic r:id="rId96"/>
    </p:embeddedFont>
    <p:embeddedFont>
      <p:font typeface="Arial Black"/>
      <p:regular r:id="rId97"/>
    </p:embeddedFont>
    <p:embeddedFont>
      <p:font typeface="Encode Sans Black"/>
      <p:bold r:id="rId98"/>
    </p:embeddedFont>
    <p:embeddedFont>
      <p:font typeface="Open Sans Light"/>
      <p:regular r:id="rId99"/>
      <p:bold r:id="rId100"/>
      <p:italic r:id="rId101"/>
      <p:boldItalic r:id="rId102"/>
    </p:embeddedFont>
    <p:embeddedFont>
      <p:font typeface="Open Sans"/>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70CA01-D5DF-45D5-912C-DEF5AC1D20F0}">
  <a:tblStyle styleId="{1070CA01-D5DF-45D5-912C-DEF5AC1D20F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BF79C75-D00D-4C09-A987-27D87AB27E3D}" styleName="Table_1">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8E7EC"/>
          </a:solidFill>
        </a:fill>
      </a:tcStyle>
    </a:band1H>
    <a:band2H>
      <a:tcTxStyle/>
    </a:band2H>
    <a:band1V>
      <a:tcTxStyle/>
      <a:tcStyle>
        <a:fill>
          <a:solidFill>
            <a:srgbClr val="E8E7EC"/>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5.xml"/><Relationship Id="rId42" Type="http://schemas.openxmlformats.org/officeDocument/2006/relationships/slide" Target="slides/slide27.xml"/><Relationship Id="rId41" Type="http://schemas.openxmlformats.org/officeDocument/2006/relationships/slide" Target="slides/slide26.xml"/><Relationship Id="rId44" Type="http://schemas.openxmlformats.org/officeDocument/2006/relationships/slide" Target="slides/slide29.xml"/><Relationship Id="rId43" Type="http://schemas.openxmlformats.org/officeDocument/2006/relationships/slide" Target="slides/slide28.xml"/><Relationship Id="rId46" Type="http://schemas.openxmlformats.org/officeDocument/2006/relationships/slide" Target="slides/slide31.xml"/><Relationship Id="rId45" Type="http://schemas.openxmlformats.org/officeDocument/2006/relationships/slide" Target="slides/slide30.xml"/><Relationship Id="rId106" Type="http://schemas.openxmlformats.org/officeDocument/2006/relationships/font" Target="fonts/OpenSans-boldItalic.fntdata"/><Relationship Id="rId105" Type="http://schemas.openxmlformats.org/officeDocument/2006/relationships/font" Target="fonts/OpenSans-italic.fntdata"/><Relationship Id="rId104" Type="http://schemas.openxmlformats.org/officeDocument/2006/relationships/font" Target="fonts/OpenSans-bold.fntdata"/><Relationship Id="rId48" Type="http://schemas.openxmlformats.org/officeDocument/2006/relationships/slide" Target="slides/slide33.xml"/><Relationship Id="rId47" Type="http://schemas.openxmlformats.org/officeDocument/2006/relationships/slide" Target="slides/slide32.xml"/><Relationship Id="rId49" Type="http://schemas.openxmlformats.org/officeDocument/2006/relationships/slide" Target="slides/slide34.xml"/><Relationship Id="rId103" Type="http://schemas.openxmlformats.org/officeDocument/2006/relationships/font" Target="fonts/OpenSans-regular.fntdata"/><Relationship Id="rId102" Type="http://schemas.openxmlformats.org/officeDocument/2006/relationships/font" Target="fonts/OpenSansLight-boldItalic.fntdata"/><Relationship Id="rId101" Type="http://schemas.openxmlformats.org/officeDocument/2006/relationships/font" Target="fonts/OpenSansLight-italic.fntdata"/><Relationship Id="rId100" Type="http://schemas.openxmlformats.org/officeDocument/2006/relationships/font" Target="fonts/OpenSansLight-bold.fntdata"/><Relationship Id="rId31" Type="http://schemas.openxmlformats.org/officeDocument/2006/relationships/slide" Target="slides/slide16.xml"/><Relationship Id="rId30" Type="http://schemas.openxmlformats.org/officeDocument/2006/relationships/slide" Target="slides/slide15.xml"/><Relationship Id="rId33" Type="http://schemas.openxmlformats.org/officeDocument/2006/relationships/slide" Target="slides/slide18.xml"/><Relationship Id="rId32" Type="http://schemas.openxmlformats.org/officeDocument/2006/relationships/slide" Target="slides/slide17.xml"/><Relationship Id="rId35" Type="http://schemas.openxmlformats.org/officeDocument/2006/relationships/slide" Target="slides/slide20.xml"/><Relationship Id="rId34" Type="http://schemas.openxmlformats.org/officeDocument/2006/relationships/slide" Target="slides/slide19.xml"/><Relationship Id="rId37" Type="http://schemas.openxmlformats.org/officeDocument/2006/relationships/slide" Target="slides/slide22.xml"/><Relationship Id="rId36" Type="http://schemas.openxmlformats.org/officeDocument/2006/relationships/slide" Target="slides/slide21.xml"/><Relationship Id="rId39" Type="http://schemas.openxmlformats.org/officeDocument/2006/relationships/slide" Target="slides/slide24.xml"/><Relationship Id="rId38" Type="http://schemas.openxmlformats.org/officeDocument/2006/relationships/slide" Target="slides/slide23.xml"/><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29" Type="http://schemas.openxmlformats.org/officeDocument/2006/relationships/slide" Target="slides/slide14.xml"/><Relationship Id="rId95" Type="http://schemas.openxmlformats.org/officeDocument/2006/relationships/font" Target="fonts/OpenSansExtraBold-bold.fntdata"/><Relationship Id="rId94" Type="http://schemas.openxmlformats.org/officeDocument/2006/relationships/font" Target="fonts/EncodeSans-bold.fntdata"/><Relationship Id="rId97" Type="http://schemas.openxmlformats.org/officeDocument/2006/relationships/font" Target="fonts/ArialBlack-regular.fntdata"/><Relationship Id="rId96" Type="http://schemas.openxmlformats.org/officeDocument/2006/relationships/font" Target="fonts/OpenSansExtraBold-boldItalic.fntdata"/><Relationship Id="rId11" Type="http://schemas.openxmlformats.org/officeDocument/2006/relationships/slideMaster" Target="slideMasters/slideMaster7.xml"/><Relationship Id="rId99" Type="http://schemas.openxmlformats.org/officeDocument/2006/relationships/font" Target="fonts/OpenSansLight-regular.fntdata"/><Relationship Id="rId10" Type="http://schemas.openxmlformats.org/officeDocument/2006/relationships/slideMaster" Target="slideMasters/slideMaster6.xml"/><Relationship Id="rId98" Type="http://schemas.openxmlformats.org/officeDocument/2006/relationships/font" Target="fonts/EncodeSansBlack-bold.fntdata"/><Relationship Id="rId13" Type="http://schemas.openxmlformats.org/officeDocument/2006/relationships/slideMaster" Target="slideMasters/slideMaster9.xml"/><Relationship Id="rId12" Type="http://schemas.openxmlformats.org/officeDocument/2006/relationships/slideMaster" Target="slideMasters/slideMaster8.xml"/><Relationship Id="rId91" Type="http://schemas.openxmlformats.org/officeDocument/2006/relationships/slide" Target="slides/slide76.xml"/><Relationship Id="rId90" Type="http://schemas.openxmlformats.org/officeDocument/2006/relationships/slide" Target="slides/slide75.xml"/><Relationship Id="rId93" Type="http://schemas.openxmlformats.org/officeDocument/2006/relationships/font" Target="fonts/EncodeSans-regular.fntdata"/><Relationship Id="rId92" Type="http://schemas.openxmlformats.org/officeDocument/2006/relationships/slide" Target="slides/slide77.xml"/><Relationship Id="rId15" Type="http://schemas.openxmlformats.org/officeDocument/2006/relationships/notesMaster" Target="notesMasters/notesMaster1.xml"/><Relationship Id="rId14" Type="http://schemas.openxmlformats.org/officeDocument/2006/relationships/slideMaster" Target="slideMasters/slideMaster10.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 Id="rId84" Type="http://schemas.openxmlformats.org/officeDocument/2006/relationships/slide" Target="slides/slide69.xml"/><Relationship Id="rId83" Type="http://schemas.openxmlformats.org/officeDocument/2006/relationships/slide" Target="slides/slide68.xml"/><Relationship Id="rId86" Type="http://schemas.openxmlformats.org/officeDocument/2006/relationships/slide" Target="slides/slide71.xml"/><Relationship Id="rId85" Type="http://schemas.openxmlformats.org/officeDocument/2006/relationships/slide" Target="slides/slide70.xml"/><Relationship Id="rId88" Type="http://schemas.openxmlformats.org/officeDocument/2006/relationships/slide" Target="slides/slide73.xml"/><Relationship Id="rId87" Type="http://schemas.openxmlformats.org/officeDocument/2006/relationships/slide" Target="slides/slide72.xml"/><Relationship Id="rId89" Type="http://schemas.openxmlformats.org/officeDocument/2006/relationships/slide" Target="slides/slide74.xml"/><Relationship Id="rId80" Type="http://schemas.openxmlformats.org/officeDocument/2006/relationships/slide" Target="slides/slide65.xml"/><Relationship Id="rId82" Type="http://schemas.openxmlformats.org/officeDocument/2006/relationships/slide" Target="slides/slide67.xml"/><Relationship Id="rId81" Type="http://schemas.openxmlformats.org/officeDocument/2006/relationships/slide" Target="slides/slide66.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8.xml"/><Relationship Id="rId72" Type="http://schemas.openxmlformats.org/officeDocument/2006/relationships/slide" Target="slides/slide57.xml"/><Relationship Id="rId75" Type="http://schemas.openxmlformats.org/officeDocument/2006/relationships/slide" Target="slides/slide60.xml"/><Relationship Id="rId74" Type="http://schemas.openxmlformats.org/officeDocument/2006/relationships/slide" Target="slides/slide59.xml"/><Relationship Id="rId77" Type="http://schemas.openxmlformats.org/officeDocument/2006/relationships/slide" Target="slides/slide62.xml"/><Relationship Id="rId76" Type="http://schemas.openxmlformats.org/officeDocument/2006/relationships/slide" Target="slides/slide61.xml"/><Relationship Id="rId79" Type="http://schemas.openxmlformats.org/officeDocument/2006/relationships/slide" Target="slides/slide64.xml"/><Relationship Id="rId78" Type="http://schemas.openxmlformats.org/officeDocument/2006/relationships/slide" Target="slides/slide63.xml"/><Relationship Id="rId71" Type="http://schemas.openxmlformats.org/officeDocument/2006/relationships/slide" Target="slides/slide56.xml"/><Relationship Id="rId70" Type="http://schemas.openxmlformats.org/officeDocument/2006/relationships/slide" Target="slides/slide55.xml"/><Relationship Id="rId62" Type="http://schemas.openxmlformats.org/officeDocument/2006/relationships/slide" Target="slides/slide47.xml"/><Relationship Id="rId61" Type="http://schemas.openxmlformats.org/officeDocument/2006/relationships/slide" Target="slides/slide46.xml"/><Relationship Id="rId64" Type="http://schemas.openxmlformats.org/officeDocument/2006/relationships/slide" Target="slides/slide49.xml"/><Relationship Id="rId63" Type="http://schemas.openxmlformats.org/officeDocument/2006/relationships/slide" Target="slides/slide48.xml"/><Relationship Id="rId66" Type="http://schemas.openxmlformats.org/officeDocument/2006/relationships/slide" Target="slides/slide51.xml"/><Relationship Id="rId65" Type="http://schemas.openxmlformats.org/officeDocument/2006/relationships/slide" Target="slides/slide50.xml"/><Relationship Id="rId68" Type="http://schemas.openxmlformats.org/officeDocument/2006/relationships/slide" Target="slides/slide53.xml"/><Relationship Id="rId67" Type="http://schemas.openxmlformats.org/officeDocument/2006/relationships/slide" Target="slides/slide52.xml"/><Relationship Id="rId60" Type="http://schemas.openxmlformats.org/officeDocument/2006/relationships/slide" Target="slides/slide45.xml"/><Relationship Id="rId69" Type="http://schemas.openxmlformats.org/officeDocument/2006/relationships/slide" Target="slides/slide54.xml"/><Relationship Id="rId51" Type="http://schemas.openxmlformats.org/officeDocument/2006/relationships/slide" Target="slides/slide36.xml"/><Relationship Id="rId50" Type="http://schemas.openxmlformats.org/officeDocument/2006/relationships/slide" Target="slides/slide35.xml"/><Relationship Id="rId53" Type="http://schemas.openxmlformats.org/officeDocument/2006/relationships/slide" Target="slides/slide38.xml"/><Relationship Id="rId52" Type="http://schemas.openxmlformats.org/officeDocument/2006/relationships/slide" Target="slides/slide37.xml"/><Relationship Id="rId55" Type="http://schemas.openxmlformats.org/officeDocument/2006/relationships/slide" Target="slides/slide40.xml"/><Relationship Id="rId54" Type="http://schemas.openxmlformats.org/officeDocument/2006/relationships/slide" Target="slides/slide39.xml"/><Relationship Id="rId57" Type="http://schemas.openxmlformats.org/officeDocument/2006/relationships/slide" Target="slides/slide42.xml"/><Relationship Id="rId56" Type="http://schemas.openxmlformats.org/officeDocument/2006/relationships/slide" Target="slides/slide41.xml"/><Relationship Id="rId59" Type="http://schemas.openxmlformats.org/officeDocument/2006/relationships/slide" Target="slides/slide44.xml"/><Relationship Id="rId58"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7382f8a463_0_84:notes"/>
          <p:cNvSpPr/>
          <p:nvPr>
            <p:ph idx="2" type="sldImg"/>
          </p:nvPr>
        </p:nvSpPr>
        <p:spPr>
          <a:xfrm>
            <a:off x="1497013" y="1200150"/>
            <a:ext cx="43212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37382f8a463_0_84: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9" name="Google Shape;449;g37382f8a463_0_84: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74b7a7da33_1_2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74b7a7da33_1_2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74b7a7da33_1_2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374b7a7da33_1_2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74b7a7da33_1_6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374b7a7da33_1_6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 want to review with you all today the Diversity in Clinical Trials Initiative, whose implementation date is coming up on January 1</a:t>
            </a:r>
            <a:r>
              <a:rPr baseline="30000" lang="en"/>
              <a:t>st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I’ll go over the policy requirements, exceptions, and then would like to talk about some of the resources being stood up for researchers to support compliance.</a:t>
            </a:r>
            <a:endParaRPr/>
          </a:p>
        </p:txBody>
      </p:sp>
      <p:sp>
        <p:nvSpPr>
          <p:cNvPr id="528" name="Google Shape;528;g374b7a7da33_1_6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74b7a7da33_1_6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374b7a7da33_1_6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Recall that in 2023, the WA State legislature passed the Diversity in Clinical Trials law to improve participation of underrepresented demographic groups in clinical trials.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 of the law required that institutions like UW develop a policy that requires researchers to… [</a:t>
            </a:r>
            <a:r>
              <a:rPr b="1" lang="en"/>
              <a:t>REVIEW</a:t>
            </a:r>
            <a:r>
              <a:rPr lang="en"/>
              <a:t> Slide]</a:t>
            </a:r>
            <a:endParaRPr/>
          </a:p>
        </p:txBody>
      </p:sp>
      <p:sp>
        <p:nvSpPr>
          <p:cNvPr id="535" name="Google Shape;535;g374b7a7da33_1_6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74b7a7da33_1_6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374b7a7da33_1_6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Our institutional policy is broader that the state law, applying to </a:t>
            </a:r>
            <a:r>
              <a:rPr lang="en" u="sng"/>
              <a:t>all</a:t>
            </a:r>
            <a:r>
              <a:rPr lang="en"/>
              <a:t> types of UW clinical trials, not just drug/device studies, so behavioral or surgical interventional trials are included.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applies to clinical trials where UW employees or agents are responsible for or engaged in recruitment and consent activities. If the UW is only engaged for example, as a data coordinating site and is not responsible for recruitment and consent, the policy does not apply.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would apply regardless of where the research is occurring (e.g., WA state, international) and would apply for studies relying on an external IRB and for non-UW sites relying on the UW IRB for review.</a:t>
            </a:r>
            <a:endParaRPr/>
          </a:p>
        </p:txBody>
      </p:sp>
      <p:sp>
        <p:nvSpPr>
          <p:cNvPr id="542" name="Google Shape;542;g374b7a7da33_1_6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74b7a7da33_1_6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74b7a7da33_1_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There are some exceptions to the policy including [</a:t>
            </a:r>
            <a:r>
              <a:rPr b="1" lang="en"/>
              <a:t>REVIEW</a:t>
            </a:r>
            <a:r>
              <a:rPr lang="en"/>
              <a: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we have recently provided additional clarification to the exception regarding ‘small populations’. [</a:t>
            </a:r>
            <a:r>
              <a:rPr b="1" lang="en"/>
              <a:t>CLICK</a:t>
            </a:r>
            <a:r>
              <a:rPr lang="en"/>
              <a:t> for Fly-in]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
              <a:t>If the </a:t>
            </a:r>
            <a:r>
              <a:rPr b="1" lang="en"/>
              <a:t>available</a:t>
            </a:r>
            <a:r>
              <a:rPr lang="en"/>
              <a:t> target population is ≤100, or the total study cohort enrollment is ≤30 across </a:t>
            </a:r>
            <a:r>
              <a:rPr b="1" lang="en" u="none"/>
              <a:t>all sites</a:t>
            </a:r>
            <a:r>
              <a:rPr lang="en"/>
              <a:t>, the population may be too small to allow for statistical calculation.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
              <a:t>Some examples of studies that may not have an available population greater than 100 individuals might include studies involving rare diseases or unique and limited populations (e.g., a study involving astronauts).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
              <a:t>For multi-site research, the cohort enrollment includes all sites so if the local UW site is only enrolling 10 participants but there are 25 other study sites each enrolling 10 people, the cohort for the study overall is 250 and therefore the study is subject to the DCT requirements. The UW site would be expected to develop a reasonable diversity plan for their targeted 10 participants.</a:t>
            </a:r>
            <a:endParaRPr/>
          </a:p>
          <a:p>
            <a:pPr indent="0" lvl="0" marL="0" rtl="0" algn="l">
              <a:spcBef>
                <a:spcPts val="0"/>
              </a:spcBef>
              <a:spcAft>
                <a:spcPts val="0"/>
              </a:spcAft>
              <a:buNone/>
            </a:pPr>
            <a:r>
              <a:t/>
            </a:r>
            <a:endParaRPr/>
          </a:p>
        </p:txBody>
      </p:sp>
      <p:sp>
        <p:nvSpPr>
          <p:cNvPr id="549" name="Google Shape;549;g374b7a7da33_1_6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74b7a7da33_1_6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374b7a7da33_1_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HSD has developed a diversity supplement that researchers will submit as part of their application to HSD (either for UW or external IRB review).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diversity plan solicits information in 5 areas… [</a:t>
            </a:r>
            <a:r>
              <a:rPr b="1" lang="en"/>
              <a:t>REVIEW </a:t>
            </a:r>
            <a:r>
              <a:rPr lang="en"/>
              <a:t>Slide]</a:t>
            </a:r>
            <a:endParaRPr/>
          </a:p>
          <a:p>
            <a:pPr indent="0" lvl="0" marL="0" rtl="0" algn="l">
              <a:spcBef>
                <a:spcPts val="0"/>
              </a:spcBef>
              <a:spcAft>
                <a:spcPts val="0"/>
              </a:spcAft>
              <a:buNone/>
            </a:pPr>
            <a:r>
              <a:t/>
            </a:r>
            <a:endParaRPr/>
          </a:p>
        </p:txBody>
      </p:sp>
      <p:sp>
        <p:nvSpPr>
          <p:cNvPr id="557" name="Google Shape;557;g374b7a7da33_1_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74b7a7da33_1_6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374b7a7da33_1_6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I want to call out the policy requirements regarding enrollment of individuals with a non-English language preference.</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
              <a:t>[</a:t>
            </a:r>
            <a:r>
              <a:rPr b="1" lang="en"/>
              <a:t>REVIEW</a:t>
            </a:r>
            <a:r>
              <a:rPr lang="en"/>
              <a:t> Slide]</a:t>
            </a:r>
            <a:endParaRPr/>
          </a:p>
          <a:p>
            <a:pPr indent="0" lvl="0" marL="0" rtl="0" algn="l">
              <a:spcBef>
                <a:spcPts val="0"/>
              </a:spcBef>
              <a:spcAft>
                <a:spcPts val="0"/>
              </a:spcAft>
              <a:buNone/>
            </a:pPr>
            <a:r>
              <a:t/>
            </a:r>
            <a:endParaRPr/>
          </a:p>
        </p:txBody>
      </p:sp>
      <p:sp>
        <p:nvSpPr>
          <p:cNvPr id="565" name="Google Shape;565;g374b7a7da33_1_6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74b7a7da33_1_6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374b7a7da33_1_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To implement the DCT requirements, researchers will need more time and money. Some of the specific implications include: [</a:t>
            </a:r>
            <a:r>
              <a:rPr b="1" lang="en"/>
              <a:t>REVIEW</a:t>
            </a:r>
            <a:r>
              <a:rPr lang="en"/>
              <a: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because of these requirements that we have published our policy and guidance a year in advance (this past January) so that researchers have time to plan and budget for the additional costs.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January 1, 2026, new study submissions for clinical trials subject to the DCT policy will be expected to comply. Insufficient funding will generally not be an acceptable justification for excluding participants from underrepresented communities.</a:t>
            </a:r>
            <a:endParaRPr/>
          </a:p>
          <a:p>
            <a:pPr indent="0" lvl="0" marL="0" rtl="0" algn="l">
              <a:spcBef>
                <a:spcPts val="0"/>
              </a:spcBef>
              <a:spcAft>
                <a:spcPts val="0"/>
              </a:spcAft>
              <a:buNone/>
            </a:pPr>
            <a:r>
              <a:t/>
            </a:r>
            <a:endParaRPr/>
          </a:p>
        </p:txBody>
      </p:sp>
      <p:sp>
        <p:nvSpPr>
          <p:cNvPr id="572" name="Google Shape;572;g374b7a7da33_1_6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74b7a7da33_1_6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374b7a7da33_1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I next want to talk about some of the resources being stood up to help researchers comply with the DCT requirements.</a:t>
            </a:r>
            <a:endParaRPr/>
          </a:p>
          <a:p>
            <a:pPr indent="0" lvl="0" marL="0" rtl="0" algn="l">
              <a:spcBef>
                <a:spcPts val="0"/>
              </a:spcBef>
              <a:spcAft>
                <a:spcPts val="0"/>
              </a:spcAft>
              <a:buNone/>
            </a:pPr>
            <a:r>
              <a:t/>
            </a:r>
            <a:endParaRPr/>
          </a:p>
        </p:txBody>
      </p:sp>
      <p:sp>
        <p:nvSpPr>
          <p:cNvPr id="579" name="Google Shape;579;g374b7a7da33_1_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74b7a7da33_1_2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74b7a7da33_1_2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74b7a7da33_1_6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74b7a7da33_1_6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UW Med Language Access and Cultural Advocacy office has established relationships with translation and interpreter services companies that researchers can now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Researcher wouldn’t need to identify and separately contract with companies. Instead, they can submit an email request for services, receive a quote and then be invoiced directly. Translations can happen in a matter of days for some languages.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also obtain quotes to help in preparing budget estimates for grants, contracts, or other funding proposals.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these services are available now for use by any UW researcher.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NOTE</a:t>
            </a:r>
            <a:r>
              <a:rPr lang="en"/>
              <a:t> – Translation services provided in association with a clinical visit do not incur additional research charges but research only visits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the Office of Healthcare Equity is working with UWLACA to establish a process by which unfunded or underfunded studies can access free translation and interpreter services. More information on this will be published in our newsletter when it goes live.</a:t>
            </a:r>
            <a:endParaRPr/>
          </a:p>
        </p:txBody>
      </p:sp>
      <p:sp>
        <p:nvSpPr>
          <p:cNvPr id="585" name="Google Shape;585;g374b7a7da33_1_6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74b7a7da33_1_6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374b7a7da33_1_6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Health Sciences Library offers a lit search review service to help researchers obtain information to identify underrepresented communities within their target population and intervention.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free resource open to all UW researchers now.</a:t>
            </a:r>
            <a:endParaRPr/>
          </a:p>
          <a:p>
            <a:pPr indent="0" lvl="0" marL="0" rtl="0" algn="l">
              <a:spcBef>
                <a:spcPts val="0"/>
              </a:spcBef>
              <a:spcAft>
                <a:spcPts val="0"/>
              </a:spcAft>
              <a:buNone/>
            </a:pPr>
            <a:r>
              <a:t/>
            </a:r>
            <a:endParaRPr/>
          </a:p>
        </p:txBody>
      </p:sp>
      <p:sp>
        <p:nvSpPr>
          <p:cNvPr id="594" name="Google Shape;594;g374b7a7da33_1_6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74b7a7da33_1_6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374b7a7da33_1_6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Another service that will help investigators identify their target population is the Clinical Trial Dashboard.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tool pulls from data in Epic and Oncore to give breakdowns of available populations within the data set that align with the different underrepresented communities identified in the WA State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can be filtered down by ICD-10 codes to look at race/ethnicity, sex, age,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tool should be available this fall and will be free to use.</a:t>
            </a:r>
            <a:endParaRPr/>
          </a:p>
        </p:txBody>
      </p:sp>
      <p:sp>
        <p:nvSpPr>
          <p:cNvPr id="603" name="Google Shape;603;g374b7a7da33_1_6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74b7a7da33_1_6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74b7a7da33_1_6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ITHS has established a recruitment support service to provide consultations to researchers on developing appropriate recruitment and retention strategies, including helping with designing culturally sensitive recruitment materials and budgeting and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draws from a pool of expertise across different offices, include representatives from HSD to ensure the plan developed will meet the policy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service is live now and open to researchers across WWAMI region at no cost.</a:t>
            </a:r>
            <a:endParaRPr/>
          </a:p>
        </p:txBody>
      </p:sp>
      <p:sp>
        <p:nvSpPr>
          <p:cNvPr id="612" name="Google Shape;612;g374b7a7da33_1_6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74b7a7da33_1_6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74b7a7da33_1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Recall that the DCT law requires that e-consent be offered as an option to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UW has available free e-consent resources now with REDCap and DocuSign.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FDA-regulated studies, we don’t currently have any part 11 compliant e-tool. Two systems are being added to address this:</a:t>
            </a:r>
            <a:endParaRPr/>
          </a:p>
          <a:p>
            <a:pPr indent="-171450" lvl="0" marL="171450" rtl="0" algn="l">
              <a:spcBef>
                <a:spcPts val="0"/>
              </a:spcBef>
              <a:spcAft>
                <a:spcPts val="0"/>
              </a:spcAft>
              <a:buClr>
                <a:schemeClr val="dk1"/>
              </a:buClr>
              <a:buSzPts val="1200"/>
              <a:buFont typeface="Arial"/>
              <a:buChar char="•"/>
            </a:pPr>
            <a:r>
              <a:rPr lang="en"/>
              <a:t>A part 11 compliant REDCap instance that will also support EDC</a:t>
            </a:r>
            <a:endParaRPr/>
          </a:p>
          <a:p>
            <a:pPr indent="-171450" lvl="0" marL="171450" rtl="0" algn="l">
              <a:spcBef>
                <a:spcPts val="0"/>
              </a:spcBef>
              <a:spcAft>
                <a:spcPts val="0"/>
              </a:spcAft>
              <a:buClr>
                <a:schemeClr val="dk1"/>
              </a:buClr>
              <a:buSzPts val="1200"/>
              <a:buFont typeface="Arial"/>
              <a:buChar char="•"/>
            </a:pPr>
            <a:r>
              <a:rPr lang="en"/>
              <a:t>Florence e-consent module</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
              <a:t>Both should be available by the end of this calendar year. Costs are still being determined for use of the part 11 REDCap instance but the Florence e-consent module will be free for all studies except industry-sponsored trials.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
              <a:t>Look for more information about these in future hsd newsletters.</a:t>
            </a:r>
            <a:endParaRPr/>
          </a:p>
        </p:txBody>
      </p:sp>
      <p:sp>
        <p:nvSpPr>
          <p:cNvPr id="621" name="Google Shape;621;g374b7a7da33_1_6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74b7a7da33_1_6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374b7a7da33_1_6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Finally, I’ve listed here links to available resources about these services and other information about the DCTI.</a:t>
            </a:r>
            <a:endParaRPr/>
          </a:p>
        </p:txBody>
      </p:sp>
      <p:sp>
        <p:nvSpPr>
          <p:cNvPr id="628" name="Google Shape;628;g374b7a7da33_1_6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74b7a7da33_1_7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374b7a7da33_1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Feel free to send any questions you have about the DCTI to hsdinfo@uw.edu.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5" name="Google Shape;655;g374b7a7da33_1_7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74b7a7da33_1_8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62" name="Google Shape;662;g374b7a7da33_1_8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74b7a7da33_1_8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374b7a7da33_1_8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69" name="Google Shape;669;g374b7a7da33_1_89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74b7a7da33_1_9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75" name="Google Shape;675;g374b7a7da33_1_9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74b7a7da33_1_2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374b7a7da33_1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74b7a7da33_1_2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74b7a7da33_1_1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80" name="Google Shape;680;g374b7a7da33_1_1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74b7a7da33_1_1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74b7a7da33_1_11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Mike</a:t>
            </a:r>
            <a:endParaRPr sz="1100"/>
          </a:p>
        </p:txBody>
      </p:sp>
      <p:sp>
        <p:nvSpPr>
          <p:cNvPr id="687" name="Google Shape;687;g374b7a7da33_1_114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74b7a7da33_1_1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74b7a7da33_1_11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Mike - both of the informal types are still proposals</a:t>
            </a:r>
            <a:endParaRPr sz="1100"/>
          </a:p>
        </p:txBody>
      </p:sp>
      <p:sp>
        <p:nvSpPr>
          <p:cNvPr id="695" name="Google Shape;695;g374b7a7da33_1_114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74b7a7da33_1_1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374b7a7da33_1_11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674EA7"/>
                </a:solidFill>
              </a:rPr>
              <a:t>Mike</a:t>
            </a:r>
            <a:endParaRPr sz="1100">
              <a:solidFill>
                <a:srgbClr val="674EA7"/>
              </a:solidFill>
            </a:endParaRPr>
          </a:p>
          <a:p>
            <a:pPr indent="0" lvl="0" marL="0" rtl="0" algn="l">
              <a:spcBef>
                <a:spcPts val="1800"/>
              </a:spcBef>
              <a:spcAft>
                <a:spcPts val="0"/>
              </a:spcAft>
              <a:buClr>
                <a:schemeClr val="dk1"/>
              </a:buClr>
              <a:buSzPts val="1100"/>
              <a:buFont typeface="Arial"/>
              <a:buNone/>
            </a:pPr>
            <a:r>
              <a:rPr lang="en" sz="1000">
                <a:solidFill>
                  <a:srgbClr val="674EA7"/>
                </a:solidFill>
                <a:latin typeface="Open Sans"/>
                <a:ea typeface="Open Sans"/>
                <a:cs typeface="Open Sans"/>
                <a:sym typeface="Open Sans"/>
              </a:rPr>
              <a:t>ATF eGC1s are used to document when a sponsor and UW PI have determined to establish sponsored program activity that:</a:t>
            </a:r>
            <a:endParaRPr sz="1000">
              <a:solidFill>
                <a:srgbClr val="674EA7"/>
              </a:solidFill>
              <a:latin typeface="Open Sans"/>
              <a:ea typeface="Open Sans"/>
              <a:cs typeface="Open Sans"/>
              <a:sym typeface="Open Sans"/>
            </a:endParaRPr>
          </a:p>
          <a:p>
            <a:pPr indent="-292100" lvl="0" marL="457200" rtl="0" algn="l">
              <a:spcBef>
                <a:spcPts val="1800"/>
              </a:spcBef>
              <a:spcAft>
                <a:spcPts val="0"/>
              </a:spcAft>
              <a:buClr>
                <a:srgbClr val="674EA7"/>
              </a:buClr>
              <a:buSzPts val="1000"/>
              <a:buFont typeface="Open Sans"/>
              <a:buChar char="●"/>
            </a:pPr>
            <a:r>
              <a:rPr lang="en" sz="1000">
                <a:solidFill>
                  <a:srgbClr val="674EA7"/>
                </a:solidFill>
                <a:latin typeface="Open Sans"/>
                <a:ea typeface="Open Sans"/>
                <a:cs typeface="Open Sans"/>
                <a:sym typeface="Open Sans"/>
              </a:rPr>
              <a:t>Lacks a proposal eGC1, or </a:t>
            </a:r>
            <a:endParaRPr sz="1000">
              <a:solidFill>
                <a:srgbClr val="674EA7"/>
              </a:solidFill>
              <a:latin typeface="Open Sans"/>
              <a:ea typeface="Open Sans"/>
              <a:cs typeface="Open Sans"/>
              <a:sym typeface="Open Sans"/>
            </a:endParaRPr>
          </a:p>
          <a:p>
            <a:pPr indent="-292100" lvl="0" marL="457200" rtl="0" algn="l">
              <a:spcBef>
                <a:spcPts val="0"/>
              </a:spcBef>
              <a:spcAft>
                <a:spcPts val="0"/>
              </a:spcAft>
              <a:buClr>
                <a:srgbClr val="674EA7"/>
              </a:buClr>
              <a:buSzPts val="1000"/>
              <a:buFont typeface="Open Sans"/>
              <a:buChar char="●"/>
            </a:pPr>
            <a:r>
              <a:rPr lang="en" sz="1000">
                <a:solidFill>
                  <a:srgbClr val="674EA7"/>
                </a:solidFill>
                <a:latin typeface="Open Sans"/>
                <a:ea typeface="Open Sans"/>
                <a:cs typeface="Open Sans"/>
                <a:sym typeface="Open Sans"/>
              </a:rPr>
              <a:t>Needs a supporting agreement for an existing UW sponsored program, or</a:t>
            </a:r>
            <a:endParaRPr sz="1000">
              <a:solidFill>
                <a:srgbClr val="674EA7"/>
              </a:solidFill>
              <a:latin typeface="Open Sans"/>
              <a:ea typeface="Open Sans"/>
              <a:cs typeface="Open Sans"/>
              <a:sym typeface="Open Sans"/>
            </a:endParaRPr>
          </a:p>
          <a:p>
            <a:pPr indent="-292100" lvl="0" marL="457200" rtl="0" algn="l">
              <a:lnSpc>
                <a:spcPct val="115000"/>
              </a:lnSpc>
              <a:spcBef>
                <a:spcPts val="0"/>
              </a:spcBef>
              <a:spcAft>
                <a:spcPts val="0"/>
              </a:spcAft>
              <a:buClr>
                <a:srgbClr val="674EA7"/>
              </a:buClr>
              <a:buSzPts val="1000"/>
              <a:buChar char="●"/>
            </a:pPr>
            <a:r>
              <a:rPr lang="en" sz="1000">
                <a:solidFill>
                  <a:srgbClr val="674EA7"/>
                </a:solidFill>
                <a:latin typeface="Open Sans"/>
                <a:ea typeface="Open Sans"/>
                <a:cs typeface="Open Sans"/>
                <a:sym typeface="Open Sans"/>
              </a:rPr>
              <a:t>Requires discussion with the sponsor prior to submitting a proposal such as confidentiality/non-disclosure agreements and teaming agreements.</a:t>
            </a:r>
            <a:endParaRPr sz="1000">
              <a:solidFill>
                <a:srgbClr val="674EA7"/>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674EA7"/>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00">
                <a:solidFill>
                  <a:srgbClr val="674EA7"/>
                </a:solidFill>
                <a:latin typeface="Open Sans"/>
                <a:ea typeface="Open Sans"/>
                <a:cs typeface="Open Sans"/>
                <a:sym typeface="Open Sans"/>
              </a:rPr>
              <a:t>Although not a proposal, an ATF eGC1 still requires the same campus unit approval and institutional review.</a:t>
            </a:r>
            <a:r>
              <a:rPr lang="en" sz="1000">
                <a:solidFill>
                  <a:srgbClr val="674EA7"/>
                </a:solidFill>
                <a:latin typeface="Arial"/>
                <a:ea typeface="Arial"/>
                <a:cs typeface="Arial"/>
                <a:sym typeface="Arial"/>
              </a:rPr>
              <a:t> </a:t>
            </a:r>
            <a:endParaRPr sz="1000">
              <a:solidFill>
                <a:srgbClr val="674EA7"/>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rgbClr val="674EA7"/>
                </a:solidFill>
                <a:latin typeface="Arial"/>
                <a:ea typeface="Arial"/>
                <a:cs typeface="Arial"/>
                <a:sym typeface="Arial"/>
              </a:rPr>
              <a:t>There are two types of ATFs, ATF’s with funding and ATFs without funding (non-award agreements). </a:t>
            </a:r>
            <a:endParaRPr sz="1000">
              <a:solidFill>
                <a:srgbClr val="674EA7"/>
              </a:solidFill>
              <a:latin typeface="Arial"/>
              <a:ea typeface="Arial"/>
              <a:cs typeface="Arial"/>
              <a:sym typeface="Arial"/>
            </a:endParaRPr>
          </a:p>
          <a:p>
            <a:pPr indent="0" lvl="0" marL="0" rtl="0" algn="l">
              <a:spcBef>
                <a:spcPts val="0"/>
              </a:spcBef>
              <a:spcAft>
                <a:spcPts val="0"/>
              </a:spcAft>
              <a:buNone/>
            </a:pPr>
            <a:r>
              <a:t/>
            </a:r>
            <a:endParaRPr sz="1000"/>
          </a:p>
        </p:txBody>
      </p:sp>
      <p:sp>
        <p:nvSpPr>
          <p:cNvPr id="702" name="Google Shape;702;g374b7a7da33_1_115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374b7a7da33_1_1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374b7a7da33_1_11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Mike</a:t>
            </a:r>
            <a:endParaRPr sz="1100"/>
          </a:p>
        </p:txBody>
      </p:sp>
      <p:sp>
        <p:nvSpPr>
          <p:cNvPr id="710" name="Google Shape;710;g374b7a7da33_1_116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74b7a7da33_1_1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374b7a7da33_1_116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Mike</a:t>
            </a:r>
            <a:endParaRPr sz="1100"/>
          </a:p>
        </p:txBody>
      </p:sp>
      <p:sp>
        <p:nvSpPr>
          <p:cNvPr id="718" name="Google Shape;718;g374b7a7da33_1_116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74b7a7da33_1_1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374b7a7da33_1_11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Elizabeth</a:t>
            </a:r>
            <a:endParaRPr sz="1100"/>
          </a:p>
        </p:txBody>
      </p:sp>
      <p:sp>
        <p:nvSpPr>
          <p:cNvPr id="725" name="Google Shape;725;g374b7a7da33_1_117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74b7a7da33_1_1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374b7a7da33_1_11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Elizabeth</a:t>
            </a:r>
            <a:endParaRPr sz="1100"/>
          </a:p>
        </p:txBody>
      </p:sp>
      <p:sp>
        <p:nvSpPr>
          <p:cNvPr id="732" name="Google Shape;732;g374b7a7da33_1_11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74b7a7da33_1_1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374b7a7da33_1_11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Elizabeth</a:t>
            </a:r>
            <a:endParaRPr sz="1100"/>
          </a:p>
        </p:txBody>
      </p:sp>
      <p:sp>
        <p:nvSpPr>
          <p:cNvPr id="739" name="Google Shape;739;g374b7a7da33_1_11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74b7a7da33_1_11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74b7a7da33_1_11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2200"/>
              </a:spcBef>
              <a:spcAft>
                <a:spcPts val="0"/>
              </a:spcAft>
              <a:buClr>
                <a:schemeClr val="dk1"/>
              </a:buClr>
              <a:buSzPts val="1100"/>
              <a:buFont typeface="Arial"/>
              <a:buNone/>
            </a:pPr>
            <a:r>
              <a:rPr b="1" lang="en" sz="1100">
                <a:solidFill>
                  <a:srgbClr val="3D3D3D"/>
                </a:solidFill>
                <a:latin typeface="Arial"/>
                <a:ea typeface="Arial"/>
                <a:cs typeface="Arial"/>
                <a:sym typeface="Arial"/>
              </a:rPr>
              <a:t>Elizabeth</a:t>
            </a:r>
            <a:endParaRPr b="1" sz="1100">
              <a:solidFill>
                <a:srgbClr val="3D3D3D"/>
              </a:solidFill>
              <a:latin typeface="Arial"/>
              <a:ea typeface="Arial"/>
              <a:cs typeface="Arial"/>
              <a:sym typeface="Arial"/>
            </a:endParaRPr>
          </a:p>
          <a:p>
            <a:pPr indent="0" lvl="0" marL="0" rtl="0" algn="l">
              <a:lnSpc>
                <a:spcPct val="172222"/>
              </a:lnSpc>
              <a:spcBef>
                <a:spcPts val="1100"/>
              </a:spcBef>
              <a:spcAft>
                <a:spcPts val="1100"/>
              </a:spcAft>
              <a:buClr>
                <a:schemeClr val="dk1"/>
              </a:buClr>
              <a:buSzPts val="1100"/>
              <a:buFont typeface="Arial"/>
              <a:buNone/>
            </a:pPr>
            <a:r>
              <a:rPr lang="en" sz="1100">
                <a:solidFill>
                  <a:srgbClr val="3D3D3D"/>
                </a:solidFill>
                <a:latin typeface="Open Sans"/>
                <a:ea typeface="Open Sans"/>
                <a:cs typeface="Open Sans"/>
                <a:sym typeface="Open Sans"/>
              </a:rPr>
              <a:t>System required fields on the Details page include: Full Application Title, Short Title, Start and End Dates, Application Type, Project Type, Sponsored Program Activity (SPA) Type, and Sponsor fields.</a:t>
            </a:r>
            <a:endParaRPr sz="1100"/>
          </a:p>
        </p:txBody>
      </p:sp>
      <p:sp>
        <p:nvSpPr>
          <p:cNvPr id="747" name="Google Shape;747;g374b7a7da33_1_119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74b7a7da33_1_2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374b7a7da33_1_2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374b7a7da33_1_1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374b7a7da33_1_12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Elizabeth</a:t>
            </a:r>
            <a:endParaRPr sz="1100"/>
          </a:p>
        </p:txBody>
      </p:sp>
      <p:sp>
        <p:nvSpPr>
          <p:cNvPr id="754" name="Google Shape;754;g374b7a7da33_1_120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74b7a7da33_1_1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74b7a7da33_1_12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400"/>
          </a:p>
        </p:txBody>
      </p:sp>
      <p:sp>
        <p:nvSpPr>
          <p:cNvPr id="761" name="Google Shape;761;g374b7a7da33_1_12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74b7a7da33_1_1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74b7a7da33_1_12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Elizabeth</a:t>
            </a:r>
            <a:endParaRPr sz="1100"/>
          </a:p>
        </p:txBody>
      </p:sp>
      <p:sp>
        <p:nvSpPr>
          <p:cNvPr id="768" name="Google Shape;768;g374b7a7da33_1_121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74b7a7da33_1_1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74b7a7da33_1_12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g374b7a7da33_1_121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74b7a7da33_1_1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81" name="Google Shape;781;g374b7a7da33_1_1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74b7a7da33_1_1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86" name="Google Shape;786;g374b7a7da33_1_13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74b7a7da33_1_1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74b7a7da33_1_13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793" name="Google Shape;793;g374b7a7da33_1_13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74b7a7da33_1_13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74b7a7da33_1_13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g374b7a7da33_1_137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74b7a7da33_1_13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374b7a7da33_1_13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08" name="Google Shape;808;g374b7a7da33_1_138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74b7a7da33_1_13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74b7a7da33_1_13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16" name="Google Shape;816;g374b7a7da33_1_13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74b7a7da33_1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374b7a7da33_1_2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74b7a7da33_1_13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74b7a7da33_1_13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24" name="Google Shape;824;g374b7a7da33_1_139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74b7a7da33_1_1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30" name="Google Shape;830;g374b7a7da33_1_14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74b7a7da33_1_15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374b7a7da33_1_1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6" name="Google Shape;836;g374b7a7da33_1_15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374b7a7da33_1_15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g374b7a7da33_1_1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4" name="Google Shape;844;g374b7a7da33_1_15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74b7a7da33_1_16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g374b7a7da33_1_1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51" name="Google Shape;851;g374b7a7da33_1_16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74b7a7da33_1_16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374b7a7da33_1_1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58" name="Google Shape;858;g374b7a7da33_1_16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74b7a7da33_1_16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g374b7a7da33_1_1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8" name="Google Shape;868;g374b7a7da33_1_16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374b7a7da33_1_16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g374b7a7da33_1_1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9" name="Google Shape;879;g374b7a7da33_1_16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74b7a7da33_1_16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g374b7a7da33_1_16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91" name="Google Shape;891;g374b7a7da33_1_16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74b7a7da33_1_1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g374b7a7da33_1_16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01" name="Google Shape;901;g374b7a7da33_1_1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74b7a7da33_1_2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74b7a7da33_1_2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374b7a7da33_1_16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g374b7a7da33_1_16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08" name="Google Shape;908;g374b7a7da33_1_16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374d7f29408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4" name="Google Shape;914;g374d7f29408_0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374d7f29408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0" name="Google Shape;920;g374d7f29408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374d7f29408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6" name="Google Shape;926;g374d7f29408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74d7f29408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2" name="Google Shape;932;g374d7f29408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374d7f29408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 name="Google Shape;938;g374d7f29408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374d7f29408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4" name="Google Shape;944;g374d7f29408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374d7f29408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0" name="Google Shape;950;g374d7f29408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374d7f29408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6" name="Google Shape;956;g374d7f29408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374d7f29408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2" name="Google Shape;962;g374d7f29408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74b7a7da33_1_2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374b7a7da33_1_2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74d7f29408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 name="Google Shape;968;g374d7f29408_0_2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374d7f29408_0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4" name="Google Shape;974;g374d7f29408_0_2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374d7f29408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0" name="Google Shape;980;g374d7f29408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374d7f29408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6" name="Google Shape;986;g374d7f29408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374d7f29408_0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2" name="Google Shape;992;g374d7f29408_0_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374d7f29408_0_6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g374d7f29408_0_6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g374d7f29408_0_6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374d7f29408_0_6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g374d7f29408_0_6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0" name="Google Shape;1010;g374d7f29408_0_6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374d7f29408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g374d7f29408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74b7a7da33_1_2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74b7a7da33_1_2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74b7a7da33_1_2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74b7a7da33_1_2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4.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0.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 Id="rId3"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png"/><Relationship Id="rId3" Type="http://schemas.openxmlformats.org/officeDocument/2006/relationships/image" Target="../media/image24.png"/><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png"/><Relationship Id="rId3"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png"/><Relationship Id="rId3"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png"/><Relationship Id="rId3"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png"/><Relationship Id="rId3" Type="http://schemas.openxmlformats.org/officeDocument/2006/relationships/image" Target="../media/image3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png"/><Relationship Id="rId3" Type="http://schemas.openxmlformats.org/officeDocument/2006/relationships/image" Target="../media/image35.png"/><Relationship Id="rId4" Type="http://schemas.openxmlformats.org/officeDocument/2006/relationships/image" Target="../media/image3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png"/><Relationship Id="rId3" Type="http://schemas.openxmlformats.org/officeDocument/2006/relationships/image" Target="../media/image3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png"/><Relationship Id="rId3"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7.jpg"/><Relationship Id="rId3" Type="http://schemas.openxmlformats.org/officeDocument/2006/relationships/image" Target="../media/image3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0.png"/><Relationship Id="rId3" Type="http://schemas.openxmlformats.org/officeDocument/2006/relationships/image" Target="../media/image4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26" name="Shape 126"/>
        <p:cNvGrpSpPr/>
        <p:nvPr/>
      </p:nvGrpSpPr>
      <p:grpSpPr>
        <a:xfrm>
          <a:off x="0" y="0"/>
          <a:ext cx="0" cy="0"/>
          <a:chOff x="0" y="0"/>
          <a:chExt cx="0" cy="0"/>
        </a:xfrm>
      </p:grpSpPr>
      <p:pic>
        <p:nvPicPr>
          <p:cNvPr descr="UW_W Logo_White.png" id="127" name="Google Shape;127;p2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28" name="Google Shape;128;p26"/>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129" name="Google Shape;129;p26"/>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30" name="Google Shape;130;p26"/>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1" name="Shape 131"/>
        <p:cNvGrpSpPr/>
        <p:nvPr/>
      </p:nvGrpSpPr>
      <p:grpSpPr>
        <a:xfrm>
          <a:off x="0" y="0"/>
          <a:ext cx="0" cy="0"/>
          <a:chOff x="0" y="0"/>
          <a:chExt cx="0" cy="0"/>
        </a:xfrm>
      </p:grpSpPr>
      <p:sp>
        <p:nvSpPr>
          <p:cNvPr id="132" name="Google Shape;132;p2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33" name="Google Shape;133;p27"/>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34" name="Google Shape;134;p27"/>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35" name="Google Shape;135;p27"/>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136" name="Google Shape;136;p2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37" name="Shape 137"/>
        <p:cNvGrpSpPr/>
        <p:nvPr/>
      </p:nvGrpSpPr>
      <p:grpSpPr>
        <a:xfrm>
          <a:off x="0" y="0"/>
          <a:ext cx="0" cy="0"/>
          <a:chOff x="0" y="0"/>
          <a:chExt cx="0" cy="0"/>
        </a:xfrm>
      </p:grpSpPr>
      <p:pic>
        <p:nvPicPr>
          <p:cNvPr descr="UW_W Logo_White.png" id="138" name="Google Shape;138;p2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39" name="Google Shape;139;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0" name="Google Shape;140;p28"/>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41" name="Google Shape;141;p28"/>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42"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144" name="Google Shape;144;p2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5" name="Google Shape;145;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46" name="Google Shape;146;p2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48" name="Shape 148"/>
        <p:cNvGrpSpPr/>
        <p:nvPr/>
      </p:nvGrpSpPr>
      <p:grpSpPr>
        <a:xfrm>
          <a:off x="0" y="0"/>
          <a:ext cx="0" cy="0"/>
          <a:chOff x="0" y="0"/>
          <a:chExt cx="0" cy="0"/>
        </a:xfrm>
      </p:grpSpPr>
      <p:sp>
        <p:nvSpPr>
          <p:cNvPr id="149" name="Google Shape;149;p3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0" name="Google Shape;150;p3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1" name="Google Shape;151;p3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52" name="Google Shape;152;p3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3" name="Shape 153"/>
        <p:cNvGrpSpPr/>
        <p:nvPr/>
      </p:nvGrpSpPr>
      <p:grpSpPr>
        <a:xfrm>
          <a:off x="0" y="0"/>
          <a:ext cx="0" cy="0"/>
          <a:chOff x="0" y="0"/>
          <a:chExt cx="0" cy="0"/>
        </a:xfrm>
      </p:grpSpPr>
      <p:sp>
        <p:nvSpPr>
          <p:cNvPr id="154" name="Google Shape;154;p3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5" name="Google Shape;155;p3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56" name="Google Shape;156;p32"/>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157" name="Google Shape;157;p32"/>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8" name="Shape 158"/>
        <p:cNvGrpSpPr/>
        <p:nvPr/>
      </p:nvGrpSpPr>
      <p:grpSpPr>
        <a:xfrm>
          <a:off x="0" y="0"/>
          <a:ext cx="0" cy="0"/>
          <a:chOff x="0" y="0"/>
          <a:chExt cx="0" cy="0"/>
        </a:xfrm>
      </p:grpSpPr>
      <p:sp>
        <p:nvSpPr>
          <p:cNvPr id="159" name="Google Shape;159;p3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1" name="Google Shape;161;p3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2" name="Google Shape;162;p33"/>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163" name="Google Shape;163;p3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64" name="Shape 164"/>
        <p:cNvGrpSpPr/>
        <p:nvPr/>
      </p:nvGrpSpPr>
      <p:grpSpPr>
        <a:xfrm>
          <a:off x="0" y="0"/>
          <a:ext cx="0" cy="0"/>
          <a:chOff x="0" y="0"/>
          <a:chExt cx="0" cy="0"/>
        </a:xfrm>
      </p:grpSpPr>
      <p:sp>
        <p:nvSpPr>
          <p:cNvPr id="165" name="Google Shape;165;p3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3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7" name="Google Shape;167;p34"/>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168" name="Google Shape;168;p3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70" name="Shape 170"/>
        <p:cNvGrpSpPr/>
        <p:nvPr/>
      </p:nvGrpSpPr>
      <p:grpSpPr>
        <a:xfrm>
          <a:off x="0" y="0"/>
          <a:ext cx="0" cy="0"/>
          <a:chOff x="0" y="0"/>
          <a:chExt cx="0" cy="0"/>
        </a:xfrm>
      </p:grpSpPr>
      <p:sp>
        <p:nvSpPr>
          <p:cNvPr id="171" name="Google Shape;171;p3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3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3" name="Google Shape;173;p3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74" name="Google Shape;174;p3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5" name="Shape 175"/>
        <p:cNvGrpSpPr/>
        <p:nvPr/>
      </p:nvGrpSpPr>
      <p:grpSpPr>
        <a:xfrm>
          <a:off x="0" y="0"/>
          <a:ext cx="0" cy="0"/>
          <a:chOff x="0" y="0"/>
          <a:chExt cx="0" cy="0"/>
        </a:xfrm>
      </p:grpSpPr>
      <p:sp>
        <p:nvSpPr>
          <p:cNvPr id="176" name="Google Shape;176;p3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7" name="Google Shape;177;p3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78" name="Google Shape;178;p37"/>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179" name="Google Shape;179;p37"/>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80" name="Shape 180"/>
        <p:cNvGrpSpPr/>
        <p:nvPr/>
      </p:nvGrpSpPr>
      <p:grpSpPr>
        <a:xfrm>
          <a:off x="0" y="0"/>
          <a:ext cx="0" cy="0"/>
          <a:chOff x="0" y="0"/>
          <a:chExt cx="0" cy="0"/>
        </a:xfrm>
      </p:grpSpPr>
      <p:sp>
        <p:nvSpPr>
          <p:cNvPr id="181" name="Google Shape;181;p3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3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3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4" name="Google Shape;184;p38"/>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185" name="Google Shape;185;p38"/>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86" name="Shape 186"/>
        <p:cNvGrpSpPr/>
        <p:nvPr/>
      </p:nvGrpSpPr>
      <p:grpSpPr>
        <a:xfrm>
          <a:off x="0" y="0"/>
          <a:ext cx="0" cy="0"/>
          <a:chOff x="0" y="0"/>
          <a:chExt cx="0" cy="0"/>
        </a:xfrm>
      </p:grpSpPr>
      <p:sp>
        <p:nvSpPr>
          <p:cNvPr id="187" name="Google Shape;187;p3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8" name="Google Shape;188;p3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9" name="Google Shape;189;p39"/>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190" name="Google Shape;190;p3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2" name="Shape 192"/>
        <p:cNvGrpSpPr/>
        <p:nvPr/>
      </p:nvGrpSpPr>
      <p:grpSpPr>
        <a:xfrm>
          <a:off x="0" y="0"/>
          <a:ext cx="0" cy="0"/>
          <a:chOff x="0" y="0"/>
          <a:chExt cx="0" cy="0"/>
        </a:xfrm>
      </p:grpSpPr>
      <p:sp>
        <p:nvSpPr>
          <p:cNvPr id="193" name="Google Shape;193;p41"/>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94" name="Google Shape;194;p4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95" name="Google Shape;195;p41"/>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96" name="Google Shape;196;p41"/>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97" name="Shape 197"/>
        <p:cNvGrpSpPr/>
        <p:nvPr/>
      </p:nvGrpSpPr>
      <p:grpSpPr>
        <a:xfrm>
          <a:off x="0" y="0"/>
          <a:ext cx="0" cy="0"/>
          <a:chOff x="0" y="0"/>
          <a:chExt cx="0" cy="0"/>
        </a:xfrm>
      </p:grpSpPr>
      <p:sp>
        <p:nvSpPr>
          <p:cNvPr id="198" name="Google Shape;198;p4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9" name="Google Shape;199;p4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00" name="Google Shape;200;p42"/>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01" name="Google Shape;201;p4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02" name="Shape 202"/>
        <p:cNvGrpSpPr/>
        <p:nvPr/>
      </p:nvGrpSpPr>
      <p:grpSpPr>
        <a:xfrm>
          <a:off x="0" y="0"/>
          <a:ext cx="0" cy="0"/>
          <a:chOff x="0" y="0"/>
          <a:chExt cx="0" cy="0"/>
        </a:xfrm>
      </p:grpSpPr>
      <p:sp>
        <p:nvSpPr>
          <p:cNvPr id="203" name="Google Shape;203;p4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4" name="Google Shape;204;p43"/>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5" name="Google Shape;205;p43"/>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06" name="Google Shape;206;p43"/>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07" name="Google Shape;207;p4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08" name="Shape 208"/>
        <p:cNvGrpSpPr/>
        <p:nvPr/>
      </p:nvGrpSpPr>
      <p:grpSpPr>
        <a:xfrm>
          <a:off x="0" y="0"/>
          <a:ext cx="0" cy="0"/>
          <a:chOff x="0" y="0"/>
          <a:chExt cx="0" cy="0"/>
        </a:xfrm>
      </p:grpSpPr>
      <p:sp>
        <p:nvSpPr>
          <p:cNvPr id="209" name="Google Shape;209;p44"/>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0" name="Google Shape;210;p4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11" name="Google Shape;211;p44"/>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12" name="Google Shape;212;p4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13" name="Shape 213"/>
        <p:cNvGrpSpPr/>
        <p:nvPr/>
      </p:nvGrpSpPr>
      <p:grpSpPr>
        <a:xfrm>
          <a:off x="0" y="0"/>
          <a:ext cx="0" cy="0"/>
          <a:chOff x="0" y="0"/>
          <a:chExt cx="0" cy="0"/>
        </a:xfrm>
      </p:grpSpPr>
      <p:sp>
        <p:nvSpPr>
          <p:cNvPr id="214" name="Google Shape;214;p45"/>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b="0" i="1" lang="en" sz="900" u="none" cap="none" strike="noStrike">
                <a:solidFill>
                  <a:schemeClr val="lt1"/>
                </a:solidFill>
                <a:latin typeface="Open Sans"/>
                <a:ea typeface="Open Sans"/>
                <a:cs typeface="Open Sans"/>
                <a:sym typeface="Open Sans"/>
              </a:rPr>
              <a:t>Confidential – Do Not Distribute</a:t>
            </a:r>
            <a:endParaRPr/>
          </a:p>
        </p:txBody>
      </p:sp>
      <p:grpSp>
        <p:nvGrpSpPr>
          <p:cNvPr id="215" name="Google Shape;215;p45"/>
          <p:cNvGrpSpPr/>
          <p:nvPr/>
        </p:nvGrpSpPr>
        <p:grpSpPr>
          <a:xfrm>
            <a:off x="4329603" y="3682706"/>
            <a:ext cx="484792" cy="62263"/>
            <a:chOff x="5960925" y="3683949"/>
            <a:chExt cx="646390" cy="62263"/>
          </a:xfrm>
        </p:grpSpPr>
        <p:sp>
          <p:nvSpPr>
            <p:cNvPr id="216" name="Google Shape;216;p45"/>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7" name="Google Shape;217;p45"/>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8" name="Google Shape;218;p45"/>
          <p:cNvSpPr txBox="1"/>
          <p:nvPr>
            <p:ph idx="1" type="body"/>
          </p:nvPr>
        </p:nvSpPr>
        <p:spPr>
          <a:xfrm>
            <a:off x="501778" y="1596747"/>
            <a:ext cx="8140500" cy="1727700"/>
          </a:xfrm>
          <a:prstGeom prst="rect">
            <a:avLst/>
          </a:prstGeom>
          <a:noFill/>
          <a:ln>
            <a:noFill/>
          </a:ln>
        </p:spPr>
        <p:txBody>
          <a:bodyPr anchorCtr="0" anchor="t" bIns="45700" lIns="0" spcFirstLastPara="1" rIns="91425" wrap="square" tIns="45700">
            <a:normAutofit/>
          </a:bodyPr>
          <a:lstStyle>
            <a:lvl1pPr indent="-228600" lvl="0" marL="457200" algn="ctr">
              <a:lnSpc>
                <a:spcPct val="90000"/>
              </a:lnSpc>
              <a:spcBef>
                <a:spcPts val="1000"/>
              </a:spcBef>
              <a:spcAft>
                <a:spcPts val="0"/>
              </a:spcAft>
              <a:buClr>
                <a:srgbClr val="2D2161"/>
              </a:buClr>
              <a:buSzPts val="5280"/>
              <a:buNone/>
              <a:defRPr b="0" i="0" sz="6600">
                <a:solidFill>
                  <a:srgbClr val="2D2161"/>
                </a:solidFill>
                <a:latin typeface="Calibri"/>
                <a:ea typeface="Calibri"/>
                <a:cs typeface="Calibri"/>
                <a:sym typeface="Calibri"/>
              </a:defRPr>
            </a:lvl1pPr>
            <a:lvl2pPr indent="-228600" lvl="1" marL="914400" algn="ctr">
              <a:lnSpc>
                <a:spcPct val="90000"/>
              </a:lnSpc>
              <a:spcBef>
                <a:spcPts val="500"/>
              </a:spcBef>
              <a:spcAft>
                <a:spcPts val="0"/>
              </a:spcAft>
              <a:buClr>
                <a:schemeClr val="lt1"/>
              </a:buClr>
              <a:buSzPts val="5280"/>
              <a:buNone/>
              <a:defRPr sz="6600">
                <a:solidFill>
                  <a:schemeClr val="lt1"/>
                </a:solidFill>
                <a:latin typeface="Encode Sans"/>
                <a:ea typeface="Encode Sans"/>
                <a:cs typeface="Encode Sans"/>
                <a:sym typeface="Encode Sans"/>
              </a:defRPr>
            </a:lvl2pPr>
            <a:lvl3pPr indent="-228600" lvl="2" marL="1371600" algn="ctr">
              <a:lnSpc>
                <a:spcPct val="90000"/>
              </a:lnSpc>
              <a:spcBef>
                <a:spcPts val="500"/>
              </a:spcBef>
              <a:spcAft>
                <a:spcPts val="0"/>
              </a:spcAft>
              <a:buClr>
                <a:schemeClr val="lt1"/>
              </a:buClr>
              <a:buSzPts val="5280"/>
              <a:buNone/>
              <a:defRPr sz="6600">
                <a:solidFill>
                  <a:schemeClr val="lt1"/>
                </a:solidFill>
                <a:latin typeface="Encode Sans"/>
                <a:ea typeface="Encode Sans"/>
                <a:cs typeface="Encode Sans"/>
                <a:sym typeface="Encode Sans"/>
              </a:defRPr>
            </a:lvl3pPr>
            <a:lvl4pPr indent="-228600" lvl="3" marL="1828800" algn="ctr">
              <a:lnSpc>
                <a:spcPct val="90000"/>
              </a:lnSpc>
              <a:spcBef>
                <a:spcPts val="500"/>
              </a:spcBef>
              <a:spcAft>
                <a:spcPts val="0"/>
              </a:spcAft>
              <a:buClr>
                <a:schemeClr val="lt1"/>
              </a:buClr>
              <a:buSzPts val="6600"/>
              <a:buNone/>
              <a:defRPr sz="6600">
                <a:solidFill>
                  <a:schemeClr val="lt1"/>
                </a:solidFill>
                <a:latin typeface="Encode Sans"/>
                <a:ea typeface="Encode Sans"/>
                <a:cs typeface="Encode Sans"/>
                <a:sym typeface="Encode Sans"/>
              </a:defRPr>
            </a:lvl4pPr>
            <a:lvl5pPr indent="-228600" lvl="4" marL="2286000" algn="ctr">
              <a:lnSpc>
                <a:spcPct val="90000"/>
              </a:lnSpc>
              <a:spcBef>
                <a:spcPts val="500"/>
              </a:spcBef>
              <a:spcAft>
                <a:spcPts val="0"/>
              </a:spcAft>
              <a:buClr>
                <a:schemeClr val="lt1"/>
              </a:buClr>
              <a:buSzPts val="6600"/>
              <a:buNone/>
              <a:defRPr sz="6600">
                <a:solidFill>
                  <a:schemeClr val="lt1"/>
                </a:solidFill>
                <a:latin typeface="Encode Sans"/>
                <a:ea typeface="Encode Sans"/>
                <a:cs typeface="Encode Sans"/>
                <a:sym typeface="Encode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45"/>
          <p:cNvSpPr txBox="1"/>
          <p:nvPr>
            <p:ph idx="2" type="body"/>
          </p:nvPr>
        </p:nvSpPr>
        <p:spPr>
          <a:xfrm>
            <a:off x="1600199" y="4103127"/>
            <a:ext cx="5943600" cy="309600"/>
          </a:xfrm>
          <a:prstGeom prst="rect">
            <a:avLst/>
          </a:prstGeom>
          <a:noFill/>
          <a:ln>
            <a:noFill/>
          </a:ln>
        </p:spPr>
        <p:txBody>
          <a:bodyPr anchorCtr="0" anchor="t" bIns="45700" lIns="0" spcFirstLastPara="1" rIns="91425" wrap="square" tIns="45700">
            <a:noAutofit/>
          </a:bodyPr>
          <a:lstStyle>
            <a:lvl1pPr indent="-228600" lvl="0" marL="457200" algn="ctr">
              <a:lnSpc>
                <a:spcPct val="90000"/>
              </a:lnSpc>
              <a:spcBef>
                <a:spcPts val="1000"/>
              </a:spcBef>
              <a:spcAft>
                <a:spcPts val="0"/>
              </a:spcAft>
              <a:buClr>
                <a:srgbClr val="2D2161"/>
              </a:buClr>
              <a:buSzPts val="1920"/>
              <a:buNone/>
              <a:defRPr b="0" i="0" sz="2400">
                <a:solidFill>
                  <a:srgbClr val="2D2161"/>
                </a:solidFill>
                <a:latin typeface="Calibri"/>
                <a:ea typeface="Calibri"/>
                <a:cs typeface="Calibri"/>
                <a:sym typeface="Calibri"/>
              </a:defRPr>
            </a:lvl1pPr>
            <a:lvl2pPr indent="-228600" lvl="1" marL="914400" algn="ctr">
              <a:lnSpc>
                <a:spcPct val="90000"/>
              </a:lnSpc>
              <a:spcBef>
                <a:spcPts val="500"/>
              </a:spcBef>
              <a:spcAft>
                <a:spcPts val="0"/>
              </a:spcAft>
              <a:buClr>
                <a:schemeClr val="lt1"/>
              </a:buClr>
              <a:buSzPts val="1600"/>
              <a:buNone/>
              <a:defRPr>
                <a:solidFill>
                  <a:schemeClr val="lt1"/>
                </a:solidFill>
              </a:defRPr>
            </a:lvl2pPr>
            <a:lvl3pPr indent="-228600" lvl="2" marL="1371600" algn="ctr">
              <a:lnSpc>
                <a:spcPct val="90000"/>
              </a:lnSpc>
              <a:spcBef>
                <a:spcPts val="500"/>
              </a:spcBef>
              <a:spcAft>
                <a:spcPts val="0"/>
              </a:spcAft>
              <a:buClr>
                <a:schemeClr val="lt1"/>
              </a:buClr>
              <a:buSzPts val="1280"/>
              <a:buNone/>
              <a:defRPr>
                <a:solidFill>
                  <a:schemeClr val="lt1"/>
                </a:solidFill>
              </a:defRPr>
            </a:lvl3pPr>
            <a:lvl4pPr indent="-228600" lvl="3" marL="1828800" algn="ctr">
              <a:lnSpc>
                <a:spcPct val="90000"/>
              </a:lnSpc>
              <a:spcBef>
                <a:spcPts val="500"/>
              </a:spcBef>
              <a:spcAft>
                <a:spcPts val="0"/>
              </a:spcAft>
              <a:buClr>
                <a:schemeClr val="lt1"/>
              </a:buClr>
              <a:buSzPts val="1600"/>
              <a:buNone/>
              <a:defRPr>
                <a:solidFill>
                  <a:schemeClr val="lt1"/>
                </a:solidFill>
              </a:defRPr>
            </a:lvl4pPr>
            <a:lvl5pPr indent="-228600" lvl="4" marL="2286000" algn="ctr">
              <a:lnSpc>
                <a:spcPct val="90000"/>
              </a:lnSpc>
              <a:spcBef>
                <a:spcPts val="500"/>
              </a:spcBef>
              <a:spcAft>
                <a:spcPts val="0"/>
              </a:spcAft>
              <a:buClr>
                <a:schemeClr val="lt1"/>
              </a:buClr>
              <a:buSzPts val="16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45"/>
          <p:cNvSpPr txBox="1"/>
          <p:nvPr>
            <p:ph idx="3" type="body"/>
          </p:nvPr>
        </p:nvSpPr>
        <p:spPr>
          <a:xfrm>
            <a:off x="3752849" y="4770935"/>
            <a:ext cx="1638300" cy="230700"/>
          </a:xfrm>
          <a:prstGeom prst="rect">
            <a:avLst/>
          </a:prstGeom>
          <a:noFill/>
          <a:ln>
            <a:noFill/>
          </a:ln>
        </p:spPr>
        <p:txBody>
          <a:bodyPr anchorCtr="0" anchor="t" bIns="45700" lIns="0" spcFirstLastPara="1" rIns="91425" wrap="square" tIns="45700">
            <a:noAutofit/>
          </a:bodyPr>
          <a:lstStyle>
            <a:lvl1pPr indent="-228600" lvl="0" marL="457200" algn="ctr">
              <a:lnSpc>
                <a:spcPct val="90000"/>
              </a:lnSpc>
              <a:spcBef>
                <a:spcPts val="1000"/>
              </a:spcBef>
              <a:spcAft>
                <a:spcPts val="0"/>
              </a:spcAft>
              <a:buClr>
                <a:srgbClr val="2D2161"/>
              </a:buClr>
              <a:buSzPts val="1280"/>
              <a:buNone/>
              <a:defRPr b="0" i="0" sz="1600">
                <a:solidFill>
                  <a:srgbClr val="2D2161"/>
                </a:solidFill>
                <a:latin typeface="Calibri"/>
                <a:ea typeface="Calibri"/>
                <a:cs typeface="Calibri"/>
                <a:sym typeface="Calibri"/>
              </a:defRPr>
            </a:lvl1pPr>
            <a:lvl2pPr indent="-228600" lvl="1" marL="914400" algn="ctr">
              <a:lnSpc>
                <a:spcPct val="90000"/>
              </a:lnSpc>
              <a:spcBef>
                <a:spcPts val="500"/>
              </a:spcBef>
              <a:spcAft>
                <a:spcPts val="0"/>
              </a:spcAft>
              <a:buClr>
                <a:schemeClr val="lt1"/>
              </a:buClr>
              <a:buSzPts val="1280"/>
              <a:buNone/>
              <a:defRPr sz="1600">
                <a:solidFill>
                  <a:schemeClr val="lt1"/>
                </a:solidFill>
                <a:latin typeface="Open Sans"/>
                <a:ea typeface="Open Sans"/>
                <a:cs typeface="Open Sans"/>
                <a:sym typeface="Open Sans"/>
              </a:defRPr>
            </a:lvl2pPr>
            <a:lvl3pPr indent="-228600" lvl="2" marL="1371600" algn="ctr">
              <a:lnSpc>
                <a:spcPct val="90000"/>
              </a:lnSpc>
              <a:spcBef>
                <a:spcPts val="500"/>
              </a:spcBef>
              <a:spcAft>
                <a:spcPts val="0"/>
              </a:spcAft>
              <a:buClr>
                <a:schemeClr val="lt1"/>
              </a:buClr>
              <a:buSzPts val="1280"/>
              <a:buNone/>
              <a:defRPr sz="1600">
                <a:solidFill>
                  <a:schemeClr val="lt1"/>
                </a:solidFill>
                <a:latin typeface="Open Sans"/>
                <a:ea typeface="Open Sans"/>
                <a:cs typeface="Open Sans"/>
                <a:sym typeface="Open Sans"/>
              </a:defRPr>
            </a:lvl3pPr>
            <a:lvl4pPr indent="-228600" lvl="3" marL="1828800" algn="ctr">
              <a:lnSpc>
                <a:spcPct val="90000"/>
              </a:lnSpc>
              <a:spcBef>
                <a:spcPts val="500"/>
              </a:spcBef>
              <a:spcAft>
                <a:spcPts val="0"/>
              </a:spcAft>
              <a:buClr>
                <a:schemeClr val="lt1"/>
              </a:buClr>
              <a:buSzPts val="1600"/>
              <a:buNone/>
              <a:defRPr sz="1600">
                <a:solidFill>
                  <a:schemeClr val="lt1"/>
                </a:solidFill>
                <a:latin typeface="Open Sans"/>
                <a:ea typeface="Open Sans"/>
                <a:cs typeface="Open Sans"/>
                <a:sym typeface="Open Sans"/>
              </a:defRPr>
            </a:lvl4pPr>
            <a:lvl5pPr indent="-228600" lvl="4" marL="2286000" algn="ctr">
              <a:lnSpc>
                <a:spcPct val="90000"/>
              </a:lnSpc>
              <a:spcBef>
                <a:spcPts val="500"/>
              </a:spcBef>
              <a:spcAft>
                <a:spcPts val="0"/>
              </a:spcAft>
              <a:buClr>
                <a:schemeClr val="lt1"/>
              </a:buClr>
              <a:buSzPts val="1600"/>
              <a:buNone/>
              <a:defRPr sz="1600">
                <a:solidFill>
                  <a:schemeClr val="lt1"/>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45"/>
          <p:cNvSpPr txBox="1"/>
          <p:nvPr>
            <p:ph idx="11" type="ftr"/>
          </p:nvPr>
        </p:nvSpPr>
        <p:spPr>
          <a:xfrm>
            <a:off x="581950" y="6333490"/>
            <a:ext cx="30861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22" name="Shape 222"/>
        <p:cNvGrpSpPr/>
        <p:nvPr/>
      </p:nvGrpSpPr>
      <p:grpSpPr>
        <a:xfrm>
          <a:off x="0" y="0"/>
          <a:ext cx="0" cy="0"/>
          <a:chOff x="0" y="0"/>
          <a:chExt cx="0" cy="0"/>
        </a:xfrm>
      </p:grpSpPr>
      <p:sp>
        <p:nvSpPr>
          <p:cNvPr id="223" name="Google Shape;223;p46"/>
          <p:cNvSpPr txBox="1"/>
          <p:nvPr/>
        </p:nvSpPr>
        <p:spPr>
          <a:xfrm>
            <a:off x="411746" y="1437861"/>
            <a:ext cx="4229700" cy="784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6000"/>
              <a:buFont typeface="Calibri"/>
              <a:buNone/>
            </a:pPr>
            <a:r>
              <a:t/>
            </a:r>
            <a:endParaRPr b="0" i="0" sz="6000" u="none" cap="none" strike="noStrike">
              <a:solidFill>
                <a:srgbClr val="474747"/>
              </a:solidFill>
              <a:latin typeface="Encode Sans"/>
              <a:ea typeface="Encode Sans"/>
              <a:cs typeface="Encode Sans"/>
              <a:sym typeface="Encode Sans"/>
            </a:endParaRPr>
          </a:p>
        </p:txBody>
      </p:sp>
      <p:sp>
        <p:nvSpPr>
          <p:cNvPr id="224" name="Google Shape;224;p46"/>
          <p:cNvSpPr/>
          <p:nvPr/>
        </p:nvSpPr>
        <p:spPr>
          <a:xfrm>
            <a:off x="345070" y="1345740"/>
            <a:ext cx="379545"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46"/>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b="0" i="1" lang="en" sz="900" u="none" cap="none" strike="noStrike">
                <a:solidFill>
                  <a:schemeClr val="lt1"/>
                </a:solidFill>
                <a:latin typeface="Open Sans"/>
                <a:ea typeface="Open Sans"/>
                <a:cs typeface="Open Sans"/>
                <a:sym typeface="Open Sans"/>
              </a:rPr>
              <a:t>Confidential – Do Not Distribute</a:t>
            </a:r>
            <a:endParaRPr/>
          </a:p>
        </p:txBody>
      </p:sp>
      <p:sp>
        <p:nvSpPr>
          <p:cNvPr id="226" name="Google Shape;226;p46"/>
          <p:cNvSpPr txBox="1"/>
          <p:nvPr>
            <p:ph idx="1" type="body"/>
          </p:nvPr>
        </p:nvSpPr>
        <p:spPr>
          <a:xfrm>
            <a:off x="359556" y="547486"/>
            <a:ext cx="7878900" cy="6705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Clr>
                <a:srgbClr val="2D2161"/>
              </a:buClr>
              <a:buSzPts val="3520"/>
              <a:buNone/>
              <a:defRPr b="0" i="0" sz="4400">
                <a:solidFill>
                  <a:srgbClr val="2D2161"/>
                </a:solidFill>
                <a:latin typeface="Calibri"/>
                <a:ea typeface="Calibri"/>
                <a:cs typeface="Calibri"/>
                <a:sym typeface="Calibri"/>
              </a:defRPr>
            </a:lvl1pPr>
            <a:lvl2pPr indent="-320040" lvl="1" marL="914400" algn="l">
              <a:lnSpc>
                <a:spcPct val="90000"/>
              </a:lnSpc>
              <a:spcBef>
                <a:spcPts val="500"/>
              </a:spcBef>
              <a:spcAft>
                <a:spcPts val="0"/>
              </a:spcAft>
              <a:buClr>
                <a:schemeClr val="dk1"/>
              </a:buClr>
              <a:buSzPts val="1440"/>
              <a:buChar char="○"/>
              <a:defRPr/>
            </a:lvl2pPr>
            <a:lvl3pPr indent="-320039" lvl="2" marL="1371600" algn="l">
              <a:lnSpc>
                <a:spcPct val="90000"/>
              </a:lnSpc>
              <a:spcBef>
                <a:spcPts val="500"/>
              </a:spcBef>
              <a:spcAft>
                <a:spcPts val="0"/>
              </a:spcAft>
              <a:buClr>
                <a:schemeClr val="dk1"/>
              </a:buClr>
              <a:buSzPts val="144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46"/>
          <p:cNvSpPr txBox="1"/>
          <p:nvPr>
            <p:ph idx="2" type="body"/>
          </p:nvPr>
        </p:nvSpPr>
        <p:spPr>
          <a:xfrm>
            <a:off x="352462" y="1836509"/>
            <a:ext cx="7569900" cy="531900"/>
          </a:xfrm>
          <a:prstGeom prst="rect">
            <a:avLst/>
          </a:prstGeom>
          <a:noFill/>
          <a:ln>
            <a:noFill/>
          </a:ln>
        </p:spPr>
        <p:txBody>
          <a:bodyPr anchorCtr="0" anchor="ctr" bIns="45700" lIns="0" spcFirstLastPara="1" rIns="91425" wrap="square" tIns="45700">
            <a:noAutofit/>
          </a:bodyPr>
          <a:lstStyle>
            <a:lvl1pPr indent="-228600" lvl="0" marL="457200" algn="l">
              <a:lnSpc>
                <a:spcPct val="90000"/>
              </a:lnSpc>
              <a:spcBef>
                <a:spcPts val="1000"/>
              </a:spcBef>
              <a:spcAft>
                <a:spcPts val="0"/>
              </a:spcAft>
              <a:buClr>
                <a:srgbClr val="2D2161"/>
              </a:buClr>
              <a:buSzPts val="2080"/>
              <a:buNone/>
              <a:defRPr b="1" i="0" sz="2600">
                <a:solidFill>
                  <a:srgbClr val="2D216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920"/>
              <a:buNone/>
              <a:defRPr b="1" sz="2400"/>
            </a:lvl2pPr>
            <a:lvl3pPr indent="-228600" lvl="2" marL="1371600" algn="l">
              <a:lnSpc>
                <a:spcPct val="90000"/>
              </a:lnSpc>
              <a:spcBef>
                <a:spcPts val="500"/>
              </a:spcBef>
              <a:spcAft>
                <a:spcPts val="0"/>
              </a:spcAft>
              <a:buClr>
                <a:schemeClr val="dk1"/>
              </a:buClr>
              <a:buSzPts val="1920"/>
              <a:buNone/>
              <a:defRPr b="1" sz="2400"/>
            </a:lvl3pPr>
            <a:lvl4pPr indent="-228600" lvl="3" marL="1828800" algn="l">
              <a:lnSpc>
                <a:spcPct val="90000"/>
              </a:lnSpc>
              <a:spcBef>
                <a:spcPts val="500"/>
              </a:spcBef>
              <a:spcAft>
                <a:spcPts val="0"/>
              </a:spcAft>
              <a:buClr>
                <a:schemeClr val="dk1"/>
              </a:buClr>
              <a:buSzPts val="2400"/>
              <a:buNone/>
              <a:defRPr b="1" sz="2400"/>
            </a:lvl4pPr>
            <a:lvl5pPr indent="-228600" lvl="4" marL="2286000" algn="l">
              <a:lnSpc>
                <a:spcPct val="90000"/>
              </a:lnSpc>
              <a:spcBef>
                <a:spcPts val="500"/>
              </a:spcBef>
              <a:spcAft>
                <a:spcPts val="0"/>
              </a:spcAft>
              <a:buClr>
                <a:schemeClr val="dk1"/>
              </a:buClr>
              <a:buSzPts val="2400"/>
              <a:buNone/>
              <a:defRPr b="1"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46"/>
          <p:cNvSpPr txBox="1"/>
          <p:nvPr>
            <p:ph idx="3" type="body"/>
          </p:nvPr>
        </p:nvSpPr>
        <p:spPr>
          <a:xfrm>
            <a:off x="275035" y="2368322"/>
            <a:ext cx="4525800" cy="3589500"/>
          </a:xfrm>
          <a:prstGeom prst="rect">
            <a:avLst/>
          </a:prstGeom>
          <a:noFill/>
          <a:ln>
            <a:noFill/>
          </a:ln>
        </p:spPr>
        <p:txBody>
          <a:bodyPr anchorCtr="0" anchor="t" bIns="45700" lIns="0" spcFirstLastPara="1" rIns="91425" wrap="square" tIns="45700">
            <a:normAutofit/>
          </a:bodyPr>
          <a:lstStyle>
            <a:lvl1pPr indent="-350520" lvl="0" marL="457200" algn="l">
              <a:lnSpc>
                <a:spcPct val="90000"/>
              </a:lnSpc>
              <a:spcBef>
                <a:spcPts val="1000"/>
              </a:spcBef>
              <a:spcAft>
                <a:spcPts val="0"/>
              </a:spcAft>
              <a:buClr>
                <a:schemeClr val="dk1"/>
              </a:buClr>
              <a:buSzPts val="1920"/>
              <a:buFont typeface="Arial"/>
              <a:buChar char="•"/>
              <a:defRPr b="0" i="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600"/>
              <a:buNone/>
              <a:defRPr/>
            </a:lvl2pPr>
            <a:lvl3pPr indent="-228600" lvl="2" marL="1371600" algn="l">
              <a:lnSpc>
                <a:spcPct val="90000"/>
              </a:lnSpc>
              <a:spcBef>
                <a:spcPts val="500"/>
              </a:spcBef>
              <a:spcAft>
                <a:spcPts val="0"/>
              </a:spcAft>
              <a:buClr>
                <a:schemeClr val="dk1"/>
              </a:buClr>
              <a:buSzPts val="128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46"/>
          <p:cNvSpPr txBox="1"/>
          <p:nvPr>
            <p:ph idx="4" type="body"/>
          </p:nvPr>
        </p:nvSpPr>
        <p:spPr>
          <a:xfrm>
            <a:off x="5050973" y="2368323"/>
            <a:ext cx="3674100" cy="3589500"/>
          </a:xfrm>
          <a:prstGeom prst="rect">
            <a:avLst/>
          </a:prstGeom>
          <a:noFill/>
          <a:ln>
            <a:noFill/>
          </a:ln>
        </p:spPr>
        <p:txBody>
          <a:bodyPr anchorCtr="0" anchor="t" bIns="45700" lIns="0" spcFirstLastPara="1" rIns="91425" wrap="square" tIns="45700">
            <a:normAutofit/>
          </a:bodyPr>
          <a:lstStyle>
            <a:lvl1pPr indent="-350520" lvl="0" marL="457200" algn="l">
              <a:lnSpc>
                <a:spcPct val="90000"/>
              </a:lnSpc>
              <a:spcBef>
                <a:spcPts val="1000"/>
              </a:spcBef>
              <a:spcAft>
                <a:spcPts val="0"/>
              </a:spcAft>
              <a:buClr>
                <a:schemeClr val="dk1"/>
              </a:buClr>
              <a:buSzPts val="1920"/>
              <a:buChar char="●"/>
              <a:defRPr b="0" i="0">
                <a:latin typeface="Calibri"/>
                <a:ea typeface="Calibri"/>
                <a:cs typeface="Calibri"/>
                <a:sym typeface="Calibri"/>
              </a:defRPr>
            </a:lvl1pPr>
            <a:lvl2pPr indent="-330200" lvl="1" marL="914400" algn="l">
              <a:lnSpc>
                <a:spcPct val="90000"/>
              </a:lnSpc>
              <a:spcBef>
                <a:spcPts val="500"/>
              </a:spcBef>
              <a:spcAft>
                <a:spcPts val="0"/>
              </a:spcAft>
              <a:buClr>
                <a:schemeClr val="dk1"/>
              </a:buClr>
              <a:buSzPts val="1600"/>
              <a:buChar char="○"/>
              <a:defRPr b="0" i="0">
                <a:latin typeface="Calibri"/>
                <a:ea typeface="Calibri"/>
                <a:cs typeface="Calibri"/>
                <a:sym typeface="Calibri"/>
              </a:defRPr>
            </a:lvl2pPr>
            <a:lvl3pPr indent="-309880" lvl="2" marL="1371600" algn="l">
              <a:lnSpc>
                <a:spcPct val="90000"/>
              </a:lnSpc>
              <a:spcBef>
                <a:spcPts val="500"/>
              </a:spcBef>
              <a:spcAft>
                <a:spcPts val="0"/>
              </a:spcAft>
              <a:buClr>
                <a:schemeClr val="dk1"/>
              </a:buClr>
              <a:buSzPts val="1280"/>
              <a:buChar char="■"/>
              <a:defRPr b="0" i="0">
                <a:latin typeface="Calibri"/>
                <a:ea typeface="Calibri"/>
                <a:cs typeface="Calibri"/>
                <a:sym typeface="Calibri"/>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46"/>
          <p:cNvSpPr txBox="1"/>
          <p:nvPr>
            <p:ph idx="11" type="ftr"/>
          </p:nvPr>
        </p:nvSpPr>
        <p:spPr>
          <a:xfrm>
            <a:off x="309610" y="6333711"/>
            <a:ext cx="30861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31" name="Shape 231"/>
        <p:cNvGrpSpPr/>
        <p:nvPr/>
      </p:nvGrpSpPr>
      <p:grpSpPr>
        <a:xfrm>
          <a:off x="0" y="0"/>
          <a:ext cx="0" cy="0"/>
          <a:chOff x="0" y="0"/>
          <a:chExt cx="0" cy="0"/>
        </a:xfrm>
      </p:grpSpPr>
      <p:grpSp>
        <p:nvGrpSpPr>
          <p:cNvPr id="232" name="Google Shape;232;p47"/>
          <p:cNvGrpSpPr/>
          <p:nvPr/>
        </p:nvGrpSpPr>
        <p:grpSpPr>
          <a:xfrm>
            <a:off x="4367181" y="3995857"/>
            <a:ext cx="484792" cy="62263"/>
            <a:chOff x="5960925" y="3683949"/>
            <a:chExt cx="646390" cy="62263"/>
          </a:xfrm>
        </p:grpSpPr>
        <p:sp>
          <p:nvSpPr>
            <p:cNvPr id="233" name="Google Shape;233;p47"/>
            <p:cNvSpPr/>
            <p:nvPr/>
          </p:nvSpPr>
          <p:spPr>
            <a:xfrm>
              <a:off x="610125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47"/>
            <p:cNvSpPr/>
            <p:nvPr/>
          </p:nvSpPr>
          <p:spPr>
            <a:xfrm flipH="1">
              <a:off x="5960925" y="3683949"/>
              <a:ext cx="506059" cy="62263"/>
            </a:xfrm>
            <a:custGeom>
              <a:rect b="b" l="l" r="r" t="t"/>
              <a:pathLst>
                <a:path extrusionOk="0" h="77345" w="538361">
                  <a:moveTo>
                    <a:pt x="0" y="0"/>
                  </a:moveTo>
                  <a:lnTo>
                    <a:pt x="538361" y="0"/>
                  </a:lnTo>
                  <a:lnTo>
                    <a:pt x="519311" y="77345"/>
                  </a:lnTo>
                  <a:lnTo>
                    <a:pt x="0" y="77345"/>
                  </a:lnTo>
                  <a:lnTo>
                    <a:pt x="0" y="0"/>
                  </a:lnTo>
                  <a:close/>
                </a:path>
              </a:pathLst>
            </a:custGeom>
            <a:solidFill>
              <a:srgbClr val="33A1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35" name="Google Shape;235;p47"/>
          <p:cNvSpPr/>
          <p:nvPr/>
        </p:nvSpPr>
        <p:spPr>
          <a:xfrm>
            <a:off x="309610" y="6569526"/>
            <a:ext cx="1211700" cy="13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b="0" i="1" lang="en" sz="900" u="none" cap="none" strike="noStrike">
                <a:solidFill>
                  <a:schemeClr val="lt1"/>
                </a:solidFill>
                <a:latin typeface="Open Sans"/>
                <a:ea typeface="Open Sans"/>
                <a:cs typeface="Open Sans"/>
                <a:sym typeface="Open Sans"/>
              </a:rPr>
              <a:t>Confidential – Do Not Distribute</a:t>
            </a:r>
            <a:endParaRPr/>
          </a:p>
        </p:txBody>
      </p:sp>
      <p:sp>
        <p:nvSpPr>
          <p:cNvPr id="236" name="Google Shape;236;p47"/>
          <p:cNvSpPr txBox="1"/>
          <p:nvPr>
            <p:ph idx="1" type="body"/>
          </p:nvPr>
        </p:nvSpPr>
        <p:spPr>
          <a:xfrm>
            <a:off x="1338173" y="2624137"/>
            <a:ext cx="6548400" cy="1015200"/>
          </a:xfrm>
          <a:prstGeom prst="rect">
            <a:avLst/>
          </a:prstGeom>
          <a:noFill/>
          <a:ln>
            <a:noFill/>
          </a:ln>
        </p:spPr>
        <p:txBody>
          <a:bodyPr anchorCtr="0" anchor="t" bIns="45700" lIns="0" spcFirstLastPara="1" rIns="91425" wrap="square" tIns="45700">
            <a:normAutofit/>
          </a:bodyPr>
          <a:lstStyle>
            <a:lvl1pPr indent="-228600" lvl="0" marL="457200" algn="ctr">
              <a:lnSpc>
                <a:spcPct val="90000"/>
              </a:lnSpc>
              <a:spcBef>
                <a:spcPts val="1000"/>
              </a:spcBef>
              <a:spcAft>
                <a:spcPts val="0"/>
              </a:spcAft>
              <a:buClr>
                <a:schemeClr val="accent1"/>
              </a:buClr>
              <a:buSzPts val="5280"/>
              <a:buNone/>
              <a:defRPr b="0" i="0" sz="6600">
                <a:solidFill>
                  <a:schemeClr val="accent1"/>
                </a:solidFill>
                <a:latin typeface="Calibri"/>
                <a:ea typeface="Calibri"/>
                <a:cs typeface="Calibri"/>
                <a:sym typeface="Calibri"/>
              </a:defRPr>
            </a:lvl1pPr>
            <a:lvl2pPr indent="-320040" lvl="1" marL="914400" algn="l">
              <a:lnSpc>
                <a:spcPct val="90000"/>
              </a:lnSpc>
              <a:spcBef>
                <a:spcPts val="500"/>
              </a:spcBef>
              <a:spcAft>
                <a:spcPts val="0"/>
              </a:spcAft>
              <a:buClr>
                <a:schemeClr val="dk1"/>
              </a:buClr>
              <a:buSzPts val="1440"/>
              <a:buChar char="○"/>
              <a:defRPr/>
            </a:lvl2pPr>
            <a:lvl3pPr indent="-320039" lvl="2" marL="1371600" algn="l">
              <a:lnSpc>
                <a:spcPct val="90000"/>
              </a:lnSpc>
              <a:spcBef>
                <a:spcPts val="500"/>
              </a:spcBef>
              <a:spcAft>
                <a:spcPts val="0"/>
              </a:spcAft>
              <a:buClr>
                <a:schemeClr val="dk1"/>
              </a:buClr>
              <a:buSzPts val="144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8" name="Shape 238"/>
        <p:cNvGrpSpPr/>
        <p:nvPr/>
      </p:nvGrpSpPr>
      <p:grpSpPr>
        <a:xfrm>
          <a:off x="0" y="0"/>
          <a:ext cx="0" cy="0"/>
          <a:chOff x="0" y="0"/>
          <a:chExt cx="0" cy="0"/>
        </a:xfrm>
      </p:grpSpPr>
      <p:sp>
        <p:nvSpPr>
          <p:cNvPr id="239" name="Google Shape;239;p49"/>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40" name="Google Shape;240;p49"/>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41" name="Google Shape;241;p49"/>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42" name="Google Shape;242;p49"/>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43" name="Shape 243"/>
        <p:cNvGrpSpPr/>
        <p:nvPr/>
      </p:nvGrpSpPr>
      <p:grpSpPr>
        <a:xfrm>
          <a:off x="0" y="0"/>
          <a:ext cx="0" cy="0"/>
          <a:chOff x="0" y="0"/>
          <a:chExt cx="0" cy="0"/>
        </a:xfrm>
      </p:grpSpPr>
      <p:sp>
        <p:nvSpPr>
          <p:cNvPr id="244" name="Google Shape;244;p50"/>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5" name="Google Shape;245;p50"/>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46" name="Google Shape;246;p5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47" name="Google Shape;247;p50"/>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48" name="Shape 248"/>
        <p:cNvGrpSpPr/>
        <p:nvPr/>
      </p:nvGrpSpPr>
      <p:grpSpPr>
        <a:xfrm>
          <a:off x="0" y="0"/>
          <a:ext cx="0" cy="0"/>
          <a:chOff x="0" y="0"/>
          <a:chExt cx="0" cy="0"/>
        </a:xfrm>
      </p:grpSpPr>
      <p:sp>
        <p:nvSpPr>
          <p:cNvPr id="249" name="Google Shape;249;p51"/>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0" name="Google Shape;250;p51"/>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1" name="Google Shape;251;p51"/>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52" name="Google Shape;252;p51"/>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53" name="Google Shape;253;p5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54" name="Shape 254"/>
        <p:cNvGrpSpPr/>
        <p:nvPr/>
      </p:nvGrpSpPr>
      <p:grpSpPr>
        <a:xfrm>
          <a:off x="0" y="0"/>
          <a:ext cx="0" cy="0"/>
          <a:chOff x="0" y="0"/>
          <a:chExt cx="0" cy="0"/>
        </a:xfrm>
      </p:grpSpPr>
      <p:sp>
        <p:nvSpPr>
          <p:cNvPr id="255" name="Google Shape;255;p52"/>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6" name="Google Shape;256;p5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57" name="Google Shape;257;p52"/>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58" name="Google Shape;258;p5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60" name="Shape 260"/>
        <p:cNvGrpSpPr/>
        <p:nvPr/>
      </p:nvGrpSpPr>
      <p:grpSpPr>
        <a:xfrm>
          <a:off x="0" y="0"/>
          <a:ext cx="0" cy="0"/>
          <a:chOff x="0" y="0"/>
          <a:chExt cx="0" cy="0"/>
        </a:xfrm>
      </p:grpSpPr>
      <p:sp>
        <p:nvSpPr>
          <p:cNvPr id="261" name="Google Shape;261;p54"/>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2" name="Google Shape;262;p54"/>
          <p:cNvPicPr preferRelativeResize="0"/>
          <p:nvPr/>
        </p:nvPicPr>
        <p:blipFill rotWithShape="1">
          <a:blip r:embed="rId2">
            <a:alphaModFix/>
          </a:blip>
          <a:srcRect b="0" l="0" r="0" t="0"/>
          <a:stretch/>
        </p:blipFill>
        <p:spPr>
          <a:xfrm>
            <a:off x="813587" y="4006085"/>
            <a:ext cx="2284305" cy="112770"/>
          </a:xfrm>
          <a:prstGeom prst="rect">
            <a:avLst/>
          </a:prstGeom>
          <a:noFill/>
          <a:ln>
            <a:noFill/>
          </a:ln>
        </p:spPr>
      </p:pic>
      <p:pic>
        <p:nvPicPr>
          <p:cNvPr descr="University of Washington logo" id="263" name="Google Shape;263;p54"/>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pic>
        <p:nvPicPr>
          <p:cNvPr descr="W logo" id="264" name="Google Shape;264;p54"/>
          <p:cNvPicPr preferRelativeResize="0"/>
          <p:nvPr/>
        </p:nvPicPr>
        <p:blipFill rotWithShape="1">
          <a:blip r:embed="rId4">
            <a:alphaModFix/>
          </a:blip>
          <a:srcRect b="0" l="0" r="0" t="0"/>
          <a:stretch/>
        </p:blipFill>
        <p:spPr>
          <a:xfrm>
            <a:off x="7445815" y="5945854"/>
            <a:ext cx="1371600" cy="92354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65" name="Shape 265"/>
        <p:cNvGrpSpPr/>
        <p:nvPr/>
      </p:nvGrpSpPr>
      <p:grpSpPr>
        <a:xfrm>
          <a:off x="0" y="0"/>
          <a:ext cx="0" cy="0"/>
          <a:chOff x="0" y="0"/>
          <a:chExt cx="0" cy="0"/>
        </a:xfrm>
      </p:grpSpPr>
      <p:sp>
        <p:nvSpPr>
          <p:cNvPr id="266" name="Google Shape;266;p55"/>
          <p:cNvSpPr txBox="1"/>
          <p:nvPr>
            <p:ph type="title"/>
          </p:nvPr>
        </p:nvSpPr>
        <p:spPr>
          <a:xfrm>
            <a:off x="671757" y="365069"/>
            <a:ext cx="8184600" cy="9984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7" name="Google Shape;267;p55"/>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268" name="Google Shape;268;p55"/>
          <p:cNvSpPr txBox="1"/>
          <p:nvPr>
            <p:ph idx="1"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69" name="Google Shape;269;p55"/>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70" name="Google Shape;270;p55"/>
          <p:cNvPicPr preferRelativeResize="0"/>
          <p:nvPr/>
        </p:nvPicPr>
        <p:blipFill rotWithShape="1">
          <a:blip r:embed="rId3">
            <a:alphaModFix/>
          </a:blip>
          <a:srcRect b="0" l="0" r="0" t="0"/>
          <a:stretch/>
        </p:blipFill>
        <p:spPr>
          <a:xfrm>
            <a:off x="6248401" y="6354234"/>
            <a:ext cx="2540000" cy="2667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71" name="Shape 271"/>
        <p:cNvGrpSpPr/>
        <p:nvPr/>
      </p:nvGrpSpPr>
      <p:grpSpPr>
        <a:xfrm>
          <a:off x="0" y="0"/>
          <a:ext cx="0" cy="0"/>
          <a:chOff x="0" y="0"/>
          <a:chExt cx="0" cy="0"/>
        </a:xfrm>
      </p:grpSpPr>
      <p:sp>
        <p:nvSpPr>
          <p:cNvPr id="272" name="Google Shape;272;p56"/>
          <p:cNvSpPr txBox="1"/>
          <p:nvPr>
            <p:ph type="title"/>
          </p:nvPr>
        </p:nvSpPr>
        <p:spPr>
          <a:xfrm>
            <a:off x="671756" y="371511"/>
            <a:ext cx="8064600" cy="992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3" name="Google Shape;273;p56"/>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274" name="Google Shape;274;p56"/>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75" name="Google Shape;275;p56"/>
          <p:cNvPicPr preferRelativeResize="0"/>
          <p:nvPr/>
        </p:nvPicPr>
        <p:blipFill rotWithShape="1">
          <a:blip r:embed="rId3">
            <a:alphaModFix/>
          </a:blip>
          <a:srcRect b="0" l="0" r="0" t="0"/>
          <a:stretch/>
        </p:blipFill>
        <p:spPr>
          <a:xfrm>
            <a:off x="7445815" y="5945854"/>
            <a:ext cx="1371600" cy="92354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76" name="Shape 276"/>
        <p:cNvGrpSpPr/>
        <p:nvPr/>
      </p:nvGrpSpPr>
      <p:grpSpPr>
        <a:xfrm>
          <a:off x="0" y="0"/>
          <a:ext cx="0" cy="0"/>
          <a:chOff x="0" y="0"/>
          <a:chExt cx="0" cy="0"/>
        </a:xfrm>
      </p:grpSpPr>
      <p:sp>
        <p:nvSpPr>
          <p:cNvPr id="277" name="Google Shape;277;p57"/>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8" name="Google Shape;278;p57"/>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279" name="Google Shape;279;p57"/>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80" name="Google Shape;280;p57"/>
          <p:cNvPicPr preferRelativeResize="0"/>
          <p:nvPr/>
        </p:nvPicPr>
        <p:blipFill rotWithShape="1">
          <a:blip r:embed="rId3">
            <a:alphaModFix/>
          </a:blip>
          <a:srcRect b="0" l="0" r="0" t="0"/>
          <a:stretch/>
        </p:blipFill>
        <p:spPr>
          <a:xfrm>
            <a:off x="6248401" y="6354234"/>
            <a:ext cx="2540000" cy="266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82" name="Shape 282"/>
        <p:cNvGrpSpPr/>
        <p:nvPr/>
      </p:nvGrpSpPr>
      <p:grpSpPr>
        <a:xfrm>
          <a:off x="0" y="0"/>
          <a:ext cx="0" cy="0"/>
          <a:chOff x="0" y="0"/>
          <a:chExt cx="0" cy="0"/>
        </a:xfrm>
      </p:grpSpPr>
      <p:sp>
        <p:nvSpPr>
          <p:cNvPr id="283" name="Google Shape;283;p5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4" name="Google Shape;284;p59"/>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285" name="Google Shape;285;p59"/>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86" name="Google Shape;286;p59"/>
          <p:cNvPicPr preferRelativeResize="0"/>
          <p:nvPr/>
        </p:nvPicPr>
        <p:blipFill rotWithShape="1">
          <a:blip r:embed="rId3">
            <a:alphaModFix/>
          </a:blip>
          <a:srcRect b="0" l="0" r="0" t="0"/>
          <a:stretch/>
        </p:blipFill>
        <p:spPr>
          <a:xfrm>
            <a:off x="7448139" y="5949410"/>
            <a:ext cx="1371600" cy="92354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7" name="Shape 287"/>
        <p:cNvGrpSpPr/>
        <p:nvPr/>
      </p:nvGrpSpPr>
      <p:grpSpPr>
        <a:xfrm>
          <a:off x="0" y="0"/>
          <a:ext cx="0" cy="0"/>
          <a:chOff x="0" y="0"/>
          <a:chExt cx="0" cy="0"/>
        </a:xfrm>
      </p:grpSpPr>
      <p:sp>
        <p:nvSpPr>
          <p:cNvPr id="288" name="Google Shape;288;p60"/>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9" name="Google Shape;289;p60"/>
          <p:cNvPicPr preferRelativeResize="0"/>
          <p:nvPr/>
        </p:nvPicPr>
        <p:blipFill rotWithShape="1">
          <a:blip r:embed="rId2">
            <a:alphaModFix/>
          </a:blip>
          <a:srcRect b="0" l="0" r="0" t="0"/>
          <a:stretch/>
        </p:blipFill>
        <p:spPr>
          <a:xfrm>
            <a:off x="813587" y="4006085"/>
            <a:ext cx="2284305" cy="112770"/>
          </a:xfrm>
          <a:prstGeom prst="rect">
            <a:avLst/>
          </a:prstGeom>
          <a:noFill/>
          <a:ln>
            <a:noFill/>
          </a:ln>
        </p:spPr>
      </p:pic>
      <p:pic>
        <p:nvPicPr>
          <p:cNvPr descr="University of Washington logo" id="290" name="Google Shape;290;p60"/>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W logo" id="291" name="Google Shape;291;p60"/>
          <p:cNvPicPr preferRelativeResize="0"/>
          <p:nvPr/>
        </p:nvPicPr>
        <p:blipFill rotWithShape="1">
          <a:blip r:embed="rId4">
            <a:alphaModFix/>
          </a:blip>
          <a:srcRect b="0" l="0" r="0" t="0"/>
          <a:stretch/>
        </p:blipFill>
        <p:spPr>
          <a:xfrm>
            <a:off x="7448139" y="5949410"/>
            <a:ext cx="1371600" cy="92354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2" name="Shape 292"/>
        <p:cNvGrpSpPr/>
        <p:nvPr/>
      </p:nvGrpSpPr>
      <p:grpSpPr>
        <a:xfrm>
          <a:off x="0" y="0"/>
          <a:ext cx="0" cy="0"/>
          <a:chOff x="0" y="0"/>
          <a:chExt cx="0" cy="0"/>
        </a:xfrm>
      </p:grpSpPr>
      <p:sp>
        <p:nvSpPr>
          <p:cNvPr id="293" name="Google Shape;293;p61"/>
          <p:cNvSpPr txBox="1"/>
          <p:nvPr>
            <p:ph type="title"/>
          </p:nvPr>
        </p:nvSpPr>
        <p:spPr>
          <a:xfrm>
            <a:off x="671756" y="371511"/>
            <a:ext cx="81846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4" name="Google Shape;294;p61"/>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295" name="Google Shape;295;p61"/>
          <p:cNvSpPr txBox="1"/>
          <p:nvPr>
            <p:ph idx="1"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61"/>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97" name="Google Shape;297;p61"/>
          <p:cNvPicPr preferRelativeResize="0"/>
          <p:nvPr/>
        </p:nvPicPr>
        <p:blipFill rotWithShape="1">
          <a:blip r:embed="rId3">
            <a:alphaModFix/>
          </a:blip>
          <a:srcRect b="0" l="0" r="0" t="0"/>
          <a:stretch/>
        </p:blipFill>
        <p:spPr>
          <a:xfrm>
            <a:off x="6382155" y="6487457"/>
            <a:ext cx="2425296" cy="16337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98" name="Shape 298"/>
        <p:cNvGrpSpPr/>
        <p:nvPr/>
      </p:nvGrpSpPr>
      <p:grpSpPr>
        <a:xfrm>
          <a:off x="0" y="0"/>
          <a:ext cx="0" cy="0"/>
          <a:chOff x="0" y="0"/>
          <a:chExt cx="0" cy="0"/>
        </a:xfrm>
      </p:grpSpPr>
      <p:sp>
        <p:nvSpPr>
          <p:cNvPr id="299" name="Google Shape;299;p62"/>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0" name="Google Shape;300;p62"/>
          <p:cNvPicPr preferRelativeResize="0"/>
          <p:nvPr/>
        </p:nvPicPr>
        <p:blipFill rotWithShape="1">
          <a:blip r:embed="rId2">
            <a:alphaModFix/>
          </a:blip>
          <a:srcRect b="0" l="0" r="0" t="0"/>
          <a:stretch/>
        </p:blipFill>
        <p:spPr>
          <a:xfrm>
            <a:off x="784225" y="1437805"/>
            <a:ext cx="1358183" cy="67050"/>
          </a:xfrm>
          <a:prstGeom prst="rect">
            <a:avLst/>
          </a:prstGeom>
          <a:noFill/>
          <a:ln>
            <a:noFill/>
          </a:ln>
        </p:spPr>
      </p:pic>
      <p:sp>
        <p:nvSpPr>
          <p:cNvPr id="301" name="Google Shape;301;p62"/>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02" name="Google Shape;302;p62"/>
          <p:cNvPicPr preferRelativeResize="0"/>
          <p:nvPr/>
        </p:nvPicPr>
        <p:blipFill rotWithShape="1">
          <a:blip r:embed="rId3">
            <a:alphaModFix/>
          </a:blip>
          <a:srcRect b="0" l="0" r="0" t="0"/>
          <a:stretch/>
        </p:blipFill>
        <p:spPr>
          <a:xfrm>
            <a:off x="6363105" y="6487457"/>
            <a:ext cx="2425296" cy="16337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lt1"/>
        </a:solidFill>
      </p:bgPr>
    </p:bg>
    <p:spTree>
      <p:nvGrpSpPr>
        <p:cNvPr id="307" name="Shape 307"/>
        <p:cNvGrpSpPr/>
        <p:nvPr/>
      </p:nvGrpSpPr>
      <p:grpSpPr>
        <a:xfrm>
          <a:off x="0" y="0"/>
          <a:ext cx="0" cy="0"/>
          <a:chOff x="0" y="0"/>
          <a:chExt cx="0" cy="0"/>
        </a:xfrm>
      </p:grpSpPr>
      <p:sp>
        <p:nvSpPr>
          <p:cNvPr id="308" name="Google Shape;308;p64"/>
          <p:cNvSpPr txBox="1"/>
          <p:nvPr>
            <p:ph type="title"/>
          </p:nvPr>
        </p:nvSpPr>
        <p:spPr>
          <a:xfrm>
            <a:off x="609600" y="1447800"/>
            <a:ext cx="5830800" cy="1362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Open Sans ExtraBold"/>
              <a:buNone/>
              <a:defRPr b="1" sz="3600"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9" name="Google Shape;309;p64"/>
          <p:cNvSpPr txBox="1"/>
          <p:nvPr>
            <p:ph idx="1" type="body"/>
          </p:nvPr>
        </p:nvSpPr>
        <p:spPr>
          <a:xfrm>
            <a:off x="609600" y="4138744"/>
            <a:ext cx="5297400" cy="6732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262626"/>
              </a:buClr>
              <a:buSzPts val="2000"/>
              <a:buNone/>
              <a:defRPr b="1" sz="2000">
                <a:solidFill>
                  <a:srgbClr val="262626"/>
                </a:solidFill>
                <a:latin typeface="Open Sans"/>
                <a:ea typeface="Open Sans"/>
                <a:cs typeface="Open Sans"/>
                <a:sym typeface="Open Sans"/>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310" name="Google Shape;310;p64"/>
          <p:cNvPicPr preferRelativeResize="0"/>
          <p:nvPr/>
        </p:nvPicPr>
        <p:blipFill rotWithShape="1">
          <a:blip r:embed="rId2">
            <a:alphaModFix/>
          </a:blip>
          <a:srcRect b="0" l="0" r="0" t="0"/>
          <a:stretch/>
        </p:blipFill>
        <p:spPr>
          <a:xfrm>
            <a:off x="0" y="0"/>
            <a:ext cx="9144000" cy="796066"/>
          </a:xfrm>
          <a:prstGeom prst="rect">
            <a:avLst/>
          </a:prstGeom>
          <a:noFill/>
          <a:ln>
            <a:noFill/>
          </a:ln>
        </p:spPr>
      </p:pic>
      <p:pic>
        <p:nvPicPr>
          <p:cNvPr id="311" name="Google Shape;311;p64"/>
          <p:cNvPicPr preferRelativeResize="0"/>
          <p:nvPr/>
        </p:nvPicPr>
        <p:blipFill rotWithShape="1">
          <a:blip r:embed="rId3">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312" name="Shape 312"/>
        <p:cNvGrpSpPr/>
        <p:nvPr/>
      </p:nvGrpSpPr>
      <p:grpSpPr>
        <a:xfrm>
          <a:off x="0" y="0"/>
          <a:ext cx="0" cy="0"/>
          <a:chOff x="0" y="0"/>
          <a:chExt cx="0" cy="0"/>
        </a:xfrm>
      </p:grpSpPr>
      <p:sp>
        <p:nvSpPr>
          <p:cNvPr id="313" name="Google Shape;313;p65"/>
          <p:cNvSpPr txBox="1"/>
          <p:nvPr>
            <p:ph type="title"/>
          </p:nvPr>
        </p:nvSpPr>
        <p:spPr>
          <a:xfrm>
            <a:off x="457200" y="277327"/>
            <a:ext cx="8229600" cy="7161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2800"/>
              <a:buFont typeface="Open Sans ExtraBold"/>
              <a:buNone/>
              <a:defRPr b="1" sz="2800">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4" name="Google Shape;314;p65"/>
          <p:cNvSpPr txBox="1"/>
          <p:nvPr>
            <p:ph idx="1" type="body"/>
          </p:nvPr>
        </p:nvSpPr>
        <p:spPr>
          <a:xfrm>
            <a:off x="457200" y="1338748"/>
            <a:ext cx="8229600" cy="45261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atin typeface="Open Sans"/>
                <a:ea typeface="Open Sans"/>
                <a:cs typeface="Open Sans"/>
                <a:sym typeface="Open Sa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15" name="Google Shape;315;p65"/>
          <p:cNvCxnSpPr/>
          <p:nvPr/>
        </p:nvCxnSpPr>
        <p:spPr>
          <a:xfrm>
            <a:off x="457200" y="1090001"/>
            <a:ext cx="8686800" cy="0"/>
          </a:xfrm>
          <a:prstGeom prst="straightConnector1">
            <a:avLst/>
          </a:prstGeom>
          <a:noFill/>
          <a:ln cap="flat" cmpd="sng" w="28575">
            <a:solidFill>
              <a:srgbClr val="2F006D"/>
            </a:solidFill>
            <a:prstDash val="solid"/>
            <a:round/>
            <a:headEnd len="sm" w="sm" type="none"/>
            <a:tailEnd len="sm" w="sm" type="none"/>
          </a:ln>
        </p:spPr>
      </p:cxnSp>
      <p:sp>
        <p:nvSpPr>
          <p:cNvPr id="316" name="Google Shape;316;p65"/>
          <p:cNvSpPr txBox="1"/>
          <p:nvPr/>
        </p:nvSpPr>
        <p:spPr>
          <a:xfrm>
            <a:off x="54864" y="6520875"/>
            <a:ext cx="402300" cy="244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17" name="Google Shape;317;p65"/>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1"/>
        </a:solidFill>
      </p:bgPr>
    </p:bg>
    <p:spTree>
      <p:nvGrpSpPr>
        <p:cNvPr id="318" name="Shape 318"/>
        <p:cNvGrpSpPr/>
        <p:nvPr/>
      </p:nvGrpSpPr>
      <p:grpSpPr>
        <a:xfrm>
          <a:off x="0" y="0"/>
          <a:ext cx="0" cy="0"/>
          <a:chOff x="0" y="0"/>
          <a:chExt cx="0" cy="0"/>
        </a:xfrm>
      </p:grpSpPr>
      <p:sp>
        <p:nvSpPr>
          <p:cNvPr id="319" name="Google Shape;319;p66"/>
          <p:cNvSpPr txBox="1"/>
          <p:nvPr/>
        </p:nvSpPr>
        <p:spPr>
          <a:xfrm>
            <a:off x="54864" y="6520875"/>
            <a:ext cx="402300" cy="244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 sz="1000">
                <a:solidFill>
                  <a:schemeClr val="accent1"/>
                </a:solidFill>
                <a:latin typeface="Open Sans"/>
                <a:ea typeface="Open Sans"/>
                <a:cs typeface="Open Sans"/>
                <a:sym typeface="Open Sans"/>
              </a:rPr>
              <a:t>‹#›</a:t>
            </a:fld>
            <a:endParaRPr sz="1000">
              <a:solidFill>
                <a:schemeClr val="accent1"/>
              </a:solidFill>
              <a:latin typeface="Open Sans"/>
              <a:ea typeface="Open Sans"/>
              <a:cs typeface="Open Sans"/>
              <a:sym typeface="Open Sans"/>
            </a:endParaRPr>
          </a:p>
        </p:txBody>
      </p:sp>
      <p:pic>
        <p:nvPicPr>
          <p:cNvPr id="320" name="Google Shape;320;p66"/>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bg>
      <p:bgPr>
        <a:solidFill>
          <a:schemeClr val="lt1"/>
        </a:solidFill>
      </p:bgPr>
    </p:bg>
    <p:spTree>
      <p:nvGrpSpPr>
        <p:cNvPr id="321" name="Shape 321"/>
        <p:cNvGrpSpPr/>
        <p:nvPr/>
      </p:nvGrpSpPr>
      <p:grpSpPr>
        <a:xfrm>
          <a:off x="0" y="0"/>
          <a:ext cx="0" cy="0"/>
          <a:chOff x="0" y="0"/>
          <a:chExt cx="0" cy="0"/>
        </a:xfrm>
      </p:grpSpPr>
      <p:pic>
        <p:nvPicPr>
          <p:cNvPr id="322" name="Google Shape;322;p6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sp>
        <p:nvSpPr>
          <p:cNvPr id="323" name="Google Shape;323;p6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324" name="Shape 324"/>
        <p:cNvGrpSpPr/>
        <p:nvPr/>
      </p:nvGrpSpPr>
      <p:grpSpPr>
        <a:xfrm>
          <a:off x="0" y="0"/>
          <a:ext cx="0" cy="0"/>
          <a:chOff x="0" y="0"/>
          <a:chExt cx="0" cy="0"/>
        </a:xfrm>
      </p:grpSpPr>
      <p:sp>
        <p:nvSpPr>
          <p:cNvPr id="325" name="Google Shape;325;p68"/>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26" name="Google Shape;326;p68"/>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6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328" name="Google Shape;328;p68"/>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29" name="Google Shape;329;p6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30" name="Google Shape;330;p68"/>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31" name="Google Shape;331;p68"/>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BFBFBF"/>
        </a:solidFill>
      </p:bgPr>
    </p:bg>
    <p:spTree>
      <p:nvGrpSpPr>
        <p:cNvPr id="332" name="Shape 332"/>
        <p:cNvGrpSpPr/>
        <p:nvPr/>
      </p:nvGrpSpPr>
      <p:grpSpPr>
        <a:xfrm>
          <a:off x="0" y="0"/>
          <a:ext cx="0" cy="0"/>
          <a:chOff x="0" y="0"/>
          <a:chExt cx="0" cy="0"/>
        </a:xfrm>
      </p:grpSpPr>
      <p:sp>
        <p:nvSpPr>
          <p:cNvPr id="333" name="Google Shape;333;p69"/>
          <p:cNvSpPr/>
          <p:nvPr/>
        </p:nvSpPr>
        <p:spPr>
          <a:xfrm>
            <a:off x="609600" y="2582678"/>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34" name="Google Shape;334;p69"/>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5" name="Google Shape;335;p6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36" name="Google Shape;336;p69"/>
          <p:cNvSpPr txBox="1"/>
          <p:nvPr>
            <p:ph type="title"/>
          </p:nvPr>
        </p:nvSpPr>
        <p:spPr>
          <a:xfrm>
            <a:off x="312864" y="2438400"/>
            <a:ext cx="7391400"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337" name="Shape 337"/>
        <p:cNvGrpSpPr/>
        <p:nvPr/>
      </p:nvGrpSpPr>
      <p:grpSpPr>
        <a:xfrm>
          <a:off x="0" y="0"/>
          <a:ext cx="0" cy="0"/>
          <a:chOff x="0" y="0"/>
          <a:chExt cx="0" cy="0"/>
        </a:xfrm>
      </p:grpSpPr>
      <p:sp>
        <p:nvSpPr>
          <p:cNvPr id="338" name="Google Shape;338;p70"/>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39" name="Google Shape;339;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7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7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342" name="Google Shape;342;p7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43" name="Google Shape;343;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4" name="Google Shape;344;p7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45" name="Google Shape;345;p70"/>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346" name="Shape 346"/>
        <p:cNvGrpSpPr/>
        <p:nvPr/>
      </p:nvGrpSpPr>
      <p:grpSpPr>
        <a:xfrm>
          <a:off x="0" y="0"/>
          <a:ext cx="0" cy="0"/>
          <a:chOff x="0" y="0"/>
          <a:chExt cx="0" cy="0"/>
        </a:xfrm>
      </p:grpSpPr>
      <p:sp>
        <p:nvSpPr>
          <p:cNvPr id="347" name="Google Shape;347;p71"/>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48" name="Google Shape;348;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71"/>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0" name="Google Shape;350;p71"/>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351" name="Google Shape;351;p7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52" name="Google Shape;352;p7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53" name="Google Shape;353;p7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54" name="Google Shape;354;p71"/>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355" name="Shape 355"/>
        <p:cNvGrpSpPr/>
        <p:nvPr/>
      </p:nvGrpSpPr>
      <p:grpSpPr>
        <a:xfrm>
          <a:off x="0" y="0"/>
          <a:ext cx="0" cy="0"/>
          <a:chOff x="0" y="0"/>
          <a:chExt cx="0" cy="0"/>
        </a:xfrm>
      </p:grpSpPr>
      <p:sp>
        <p:nvSpPr>
          <p:cNvPr id="356" name="Google Shape;356;p72"/>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57" name="Google Shape;357;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7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9" name="Google Shape;359;p7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0" name="Google Shape;360;p7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61" name="Google Shape;361;p7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362" name="Google Shape;362;p7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63" name="Google Shape;363;p7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64" name="Google Shape;364;p7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65" name="Google Shape;365;p72"/>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366" name="Shape 366"/>
        <p:cNvGrpSpPr/>
        <p:nvPr/>
      </p:nvGrpSpPr>
      <p:grpSpPr>
        <a:xfrm>
          <a:off x="0" y="0"/>
          <a:ext cx="0" cy="0"/>
          <a:chOff x="0" y="0"/>
          <a:chExt cx="0" cy="0"/>
        </a:xfrm>
      </p:grpSpPr>
      <p:sp>
        <p:nvSpPr>
          <p:cNvPr id="367" name="Google Shape;367;p73"/>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68" name="Google Shape;368;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73"/>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0" name="Google Shape;370;p73"/>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1" name="Google Shape;371;p73"/>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2" name="Google Shape;372;p73"/>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373" name="Google Shape;373;p7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74" name="Google Shape;374;p7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5" name="Google Shape;375;p7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76" name="Google Shape;376;p73"/>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7" name="Shape 377"/>
        <p:cNvGrpSpPr/>
        <p:nvPr/>
      </p:nvGrpSpPr>
      <p:grpSpPr>
        <a:xfrm>
          <a:off x="0" y="0"/>
          <a:ext cx="0" cy="0"/>
          <a:chOff x="0" y="0"/>
          <a:chExt cx="0" cy="0"/>
        </a:xfrm>
      </p:grpSpPr>
      <p:sp>
        <p:nvSpPr>
          <p:cNvPr id="378" name="Google Shape;378;p74"/>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79" name="Google Shape;379;p74"/>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74"/>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81" name="Google Shape;381;p7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382" name="Google Shape;382;p7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83" name="Google Shape;383;p7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84" name="Google Shape;384;p7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85" name="Google Shape;385;p74"/>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6" name="Shape 386"/>
        <p:cNvGrpSpPr/>
        <p:nvPr/>
      </p:nvGrpSpPr>
      <p:grpSpPr>
        <a:xfrm>
          <a:off x="0" y="0"/>
          <a:ext cx="0" cy="0"/>
          <a:chOff x="0" y="0"/>
          <a:chExt cx="0" cy="0"/>
        </a:xfrm>
      </p:grpSpPr>
      <p:sp>
        <p:nvSpPr>
          <p:cNvPr id="387" name="Google Shape;387;p75"/>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88" name="Google Shape;388;p75"/>
          <p:cNvSpPr txBox="1"/>
          <p:nvPr>
            <p:ph type="title"/>
          </p:nvPr>
        </p:nvSpPr>
        <p:spPr>
          <a:xfrm>
            <a:off x="1792288" y="4800600"/>
            <a:ext cx="5486400" cy="566700"/>
          </a:xfrm>
          <a:prstGeom prst="rect">
            <a:avLst/>
          </a:prstGeom>
          <a:solidFill>
            <a:srgbClr val="323F4F"/>
          </a:solid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000"/>
              <a:buFont typeface="Open Sans"/>
              <a:buNone/>
              <a:defRPr b="1"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75"/>
          <p:cNvSpPr/>
          <p:nvPr>
            <p:ph idx="2" type="pic"/>
          </p:nvPr>
        </p:nvSpPr>
        <p:spPr>
          <a:xfrm>
            <a:off x="1792288" y="612775"/>
            <a:ext cx="5486400" cy="4114800"/>
          </a:xfrm>
          <a:prstGeom prst="rect">
            <a:avLst/>
          </a:prstGeom>
          <a:noFill/>
          <a:ln>
            <a:noFill/>
          </a:ln>
        </p:spPr>
      </p:sp>
      <p:sp>
        <p:nvSpPr>
          <p:cNvPr id="390" name="Google Shape;390;p7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3F3F3F"/>
              </a:buClr>
              <a:buSzPts val="1400"/>
              <a:buNone/>
              <a:defRPr sz="1400">
                <a:solidFill>
                  <a:srgbClr val="3F3F3F"/>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391" name="Google Shape;391;p7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92" name="Google Shape;392;p7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93" name="Google Shape;393;p7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94" name="Google Shape;394;p75"/>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395" name="Shape 395"/>
        <p:cNvGrpSpPr/>
        <p:nvPr/>
      </p:nvGrpSpPr>
      <p:grpSpPr>
        <a:xfrm>
          <a:off x="0" y="0"/>
          <a:ext cx="0" cy="0"/>
          <a:chOff x="0" y="0"/>
          <a:chExt cx="0" cy="0"/>
        </a:xfrm>
      </p:grpSpPr>
      <p:sp>
        <p:nvSpPr>
          <p:cNvPr id="396" name="Google Shape;396;p76"/>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97" name="Google Shape;397;p7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98" name="Google Shape;398;p7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99" name="Google Shape;399;p7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0" name="Google Shape;400;p76"/>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01" name="Google Shape;401;p76"/>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191919"/>
                </a:solidFill>
                <a:latin typeface="Open Sans"/>
                <a:ea typeface="Open Sans"/>
                <a:cs typeface="Open Sans"/>
                <a:sym typeface="Open Sans"/>
              </a:defRPr>
            </a:lvl1pPr>
            <a:lvl2pPr indent="0" lvl="1" marL="0" algn="l">
              <a:spcBef>
                <a:spcPts val="0"/>
              </a:spcBef>
              <a:buNone/>
              <a:defRPr sz="1000">
                <a:solidFill>
                  <a:srgbClr val="191919"/>
                </a:solidFill>
                <a:latin typeface="Open Sans"/>
                <a:ea typeface="Open Sans"/>
                <a:cs typeface="Open Sans"/>
                <a:sym typeface="Open Sans"/>
              </a:defRPr>
            </a:lvl2pPr>
            <a:lvl3pPr indent="0" lvl="2" marL="0" algn="l">
              <a:spcBef>
                <a:spcPts val="0"/>
              </a:spcBef>
              <a:buNone/>
              <a:defRPr sz="1000">
                <a:solidFill>
                  <a:srgbClr val="191919"/>
                </a:solidFill>
                <a:latin typeface="Open Sans"/>
                <a:ea typeface="Open Sans"/>
                <a:cs typeface="Open Sans"/>
                <a:sym typeface="Open Sans"/>
              </a:defRPr>
            </a:lvl3pPr>
            <a:lvl4pPr indent="0" lvl="3" marL="0" algn="l">
              <a:spcBef>
                <a:spcPts val="0"/>
              </a:spcBef>
              <a:buNone/>
              <a:defRPr sz="1000">
                <a:solidFill>
                  <a:srgbClr val="191919"/>
                </a:solidFill>
                <a:latin typeface="Open Sans"/>
                <a:ea typeface="Open Sans"/>
                <a:cs typeface="Open Sans"/>
                <a:sym typeface="Open Sans"/>
              </a:defRPr>
            </a:lvl4pPr>
            <a:lvl5pPr indent="0" lvl="4" marL="0" algn="l">
              <a:spcBef>
                <a:spcPts val="0"/>
              </a:spcBef>
              <a:buNone/>
              <a:defRPr sz="1000">
                <a:solidFill>
                  <a:srgbClr val="191919"/>
                </a:solidFill>
                <a:latin typeface="Open Sans"/>
                <a:ea typeface="Open Sans"/>
                <a:cs typeface="Open Sans"/>
                <a:sym typeface="Open Sans"/>
              </a:defRPr>
            </a:lvl5pPr>
            <a:lvl6pPr indent="0" lvl="5" marL="0" algn="l">
              <a:spcBef>
                <a:spcPts val="0"/>
              </a:spcBef>
              <a:buNone/>
              <a:defRPr sz="1000">
                <a:solidFill>
                  <a:srgbClr val="191919"/>
                </a:solidFill>
                <a:latin typeface="Open Sans"/>
                <a:ea typeface="Open Sans"/>
                <a:cs typeface="Open Sans"/>
                <a:sym typeface="Open Sans"/>
              </a:defRPr>
            </a:lvl6pPr>
            <a:lvl7pPr indent="0" lvl="6" marL="0" algn="l">
              <a:spcBef>
                <a:spcPts val="0"/>
              </a:spcBef>
              <a:buNone/>
              <a:defRPr sz="1000">
                <a:solidFill>
                  <a:srgbClr val="191919"/>
                </a:solidFill>
                <a:latin typeface="Open Sans"/>
                <a:ea typeface="Open Sans"/>
                <a:cs typeface="Open Sans"/>
                <a:sym typeface="Open Sans"/>
              </a:defRPr>
            </a:lvl7pPr>
            <a:lvl8pPr indent="0" lvl="7" marL="0" algn="l">
              <a:spcBef>
                <a:spcPts val="0"/>
              </a:spcBef>
              <a:buNone/>
              <a:defRPr sz="1000">
                <a:solidFill>
                  <a:srgbClr val="191919"/>
                </a:solidFill>
                <a:latin typeface="Open Sans"/>
                <a:ea typeface="Open Sans"/>
                <a:cs typeface="Open Sans"/>
                <a:sym typeface="Open Sans"/>
              </a:defRPr>
            </a:lvl8pPr>
            <a:lvl9pPr indent="0" lvl="8" marL="0" algn="l">
              <a:spcBef>
                <a:spcPts val="0"/>
              </a:spcBef>
              <a:buNone/>
              <a:defRPr sz="1000">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402" name="Shape 402"/>
        <p:cNvGrpSpPr/>
        <p:nvPr/>
      </p:nvGrpSpPr>
      <p:grpSpPr>
        <a:xfrm>
          <a:off x="0" y="0"/>
          <a:ext cx="0" cy="0"/>
          <a:chOff x="0" y="0"/>
          <a:chExt cx="0" cy="0"/>
        </a:xfrm>
      </p:grpSpPr>
      <p:sp>
        <p:nvSpPr>
          <p:cNvPr id="403" name="Google Shape;403;p77"/>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404" name="Google Shape;404;p7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05" name="Google Shape;405;p7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6" name="Google Shape;406;p7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07" name="Google Shape;407;p77"/>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08" name="Google Shape;408;p77"/>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409" name="Shape 409"/>
        <p:cNvGrpSpPr/>
        <p:nvPr/>
      </p:nvGrpSpPr>
      <p:grpSpPr>
        <a:xfrm>
          <a:off x="0" y="0"/>
          <a:ext cx="0" cy="0"/>
          <a:chOff x="0" y="0"/>
          <a:chExt cx="0" cy="0"/>
        </a:xfrm>
      </p:grpSpPr>
      <p:pic>
        <p:nvPicPr>
          <p:cNvPr id="410" name="Google Shape;410;p78"/>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11" name="Google Shape;411;p7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12" name="Google Shape;412;p7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13" name="Google Shape;413;p78"/>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4" name="Google Shape;414;p78"/>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415" name="Shape 415"/>
        <p:cNvGrpSpPr/>
        <p:nvPr/>
      </p:nvGrpSpPr>
      <p:grpSpPr>
        <a:xfrm>
          <a:off x="0" y="0"/>
          <a:ext cx="0" cy="0"/>
          <a:chOff x="0" y="0"/>
          <a:chExt cx="0" cy="0"/>
        </a:xfrm>
      </p:grpSpPr>
      <p:sp>
        <p:nvSpPr>
          <p:cNvPr id="416" name="Google Shape;416;p79"/>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417" name="Shape 417"/>
        <p:cNvGrpSpPr/>
        <p:nvPr/>
      </p:nvGrpSpPr>
      <p:grpSpPr>
        <a:xfrm>
          <a:off x="0" y="0"/>
          <a:ext cx="0" cy="0"/>
          <a:chOff x="0" y="0"/>
          <a:chExt cx="0" cy="0"/>
        </a:xfrm>
      </p:grpSpPr>
      <p:sp>
        <p:nvSpPr>
          <p:cNvPr id="418" name="Google Shape;418;p80"/>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19" name="Google Shape;419;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0" name="Google Shape;420;p8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21" name="Google Shape;421;p8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2" name="Google Shape;422;p8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23" name="Google Shape;423;p80"/>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424" name="Shape 424"/>
        <p:cNvGrpSpPr/>
        <p:nvPr/>
      </p:nvGrpSpPr>
      <p:grpSpPr>
        <a:xfrm>
          <a:off x="0" y="0"/>
          <a:ext cx="0" cy="0"/>
          <a:chOff x="0" y="0"/>
          <a:chExt cx="0" cy="0"/>
        </a:xfrm>
      </p:grpSpPr>
      <p:sp>
        <p:nvSpPr>
          <p:cNvPr id="425" name="Google Shape;425;p81"/>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26" name="Google Shape;426;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427" name="Shape 427"/>
        <p:cNvGrpSpPr/>
        <p:nvPr/>
      </p:nvGrpSpPr>
      <p:grpSpPr>
        <a:xfrm>
          <a:off x="0" y="0"/>
          <a:ext cx="0" cy="0"/>
          <a:chOff x="0" y="0"/>
          <a:chExt cx="0" cy="0"/>
        </a:xfrm>
      </p:grpSpPr>
      <p:sp>
        <p:nvSpPr>
          <p:cNvPr id="428" name="Google Shape;428;p82"/>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429" name="Shape 429"/>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0" name="Shape 430"/>
        <p:cNvGrpSpPr/>
        <p:nvPr/>
      </p:nvGrpSpPr>
      <p:grpSpPr>
        <a:xfrm>
          <a:off x="0" y="0"/>
          <a:ext cx="0" cy="0"/>
          <a:chOff x="0" y="0"/>
          <a:chExt cx="0" cy="0"/>
        </a:xfrm>
      </p:grpSpPr>
      <p:sp>
        <p:nvSpPr>
          <p:cNvPr id="431" name="Google Shape;431;p84"/>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32" name="Google Shape;432;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3" name="Google Shape;433;p84"/>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34" name="Google Shape;434;p8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35" name="Google Shape;435;p8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36" name="Google Shape;436;p8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37" name="Google Shape;437;p84"/>
          <p:cNvSpPr/>
          <p:nvPr/>
        </p:nvSpPr>
        <p:spPr>
          <a:xfrm>
            <a:off x="8382000" y="6289685"/>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8" name="Shape 438"/>
        <p:cNvGrpSpPr/>
        <p:nvPr/>
      </p:nvGrpSpPr>
      <p:grpSpPr>
        <a:xfrm>
          <a:off x="0" y="0"/>
          <a:ext cx="0" cy="0"/>
          <a:chOff x="0" y="0"/>
          <a:chExt cx="0" cy="0"/>
        </a:xfrm>
      </p:grpSpPr>
      <p:sp>
        <p:nvSpPr>
          <p:cNvPr id="439" name="Google Shape;439;p85"/>
          <p:cNvSpPr/>
          <p:nvPr/>
        </p:nvSpPr>
        <p:spPr>
          <a:xfrm>
            <a:off x="128726" y="152400"/>
            <a:ext cx="8862900" cy="6588000"/>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40" name="Google Shape;440;p85"/>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1" name="Google Shape;441;p85"/>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42" name="Google Shape;442;p85"/>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443" name="Google Shape;443;p85"/>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444" name="Google Shape;444;p85"/>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45" name="Google Shape;445;p85"/>
          <p:cNvSpPr/>
          <p:nvPr/>
        </p:nvSpPr>
        <p:spPr>
          <a:xfrm rot="5400000">
            <a:off x="64782" y="6214838"/>
            <a:ext cx="609600" cy="415800"/>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73.xml"/><Relationship Id="rId11" Type="http://schemas.openxmlformats.org/officeDocument/2006/relationships/slideLayout" Target="../slideLayouts/slideLayout64.xml"/><Relationship Id="rId22" Type="http://schemas.openxmlformats.org/officeDocument/2006/relationships/slideLayout" Target="../slideLayouts/slideLayout75.xml"/><Relationship Id="rId10" Type="http://schemas.openxmlformats.org/officeDocument/2006/relationships/slideLayout" Target="../slideLayouts/slideLayout63.xml"/><Relationship Id="rId21" Type="http://schemas.openxmlformats.org/officeDocument/2006/relationships/slideLayout" Target="../slideLayouts/slideLayout74.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23" Type="http://schemas.openxmlformats.org/officeDocument/2006/relationships/theme" Target="../theme/theme10.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1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3" name="Shape 303"/>
        <p:cNvGrpSpPr/>
        <p:nvPr/>
      </p:nvGrpSpPr>
      <p:grpSpPr>
        <a:xfrm>
          <a:off x="0" y="0"/>
          <a:ext cx="0" cy="0"/>
          <a:chOff x="0" y="0"/>
          <a:chExt cx="0" cy="0"/>
        </a:xfrm>
      </p:grpSpPr>
      <p:sp>
        <p:nvSpPr>
          <p:cNvPr id="304" name="Google Shape;304;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5" name="Google Shape;305;p6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6" name="Google Shape;306;p6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Open Sans"/>
                <a:ea typeface="Open Sans"/>
                <a:cs typeface="Open Sans"/>
                <a:sym typeface="Open Sans"/>
              </a:defRPr>
            </a:lvl1pPr>
            <a:lvl2pPr indent="0" lvl="1" marL="0" marR="0" rtl="0" algn="l">
              <a:spcBef>
                <a:spcPts val="0"/>
              </a:spcBef>
              <a:buNone/>
              <a:defRPr b="0" i="0" sz="1000" u="none" cap="none" strike="noStrike">
                <a:solidFill>
                  <a:srgbClr val="191919"/>
                </a:solidFill>
                <a:latin typeface="Open Sans"/>
                <a:ea typeface="Open Sans"/>
                <a:cs typeface="Open Sans"/>
                <a:sym typeface="Open Sans"/>
              </a:defRPr>
            </a:lvl2pPr>
            <a:lvl3pPr indent="0" lvl="2" marL="0" marR="0" rtl="0" algn="l">
              <a:spcBef>
                <a:spcPts val="0"/>
              </a:spcBef>
              <a:buNone/>
              <a:defRPr b="0" i="0" sz="1000" u="none" cap="none" strike="noStrike">
                <a:solidFill>
                  <a:srgbClr val="191919"/>
                </a:solidFill>
                <a:latin typeface="Open Sans"/>
                <a:ea typeface="Open Sans"/>
                <a:cs typeface="Open Sans"/>
                <a:sym typeface="Open Sans"/>
              </a:defRPr>
            </a:lvl3pPr>
            <a:lvl4pPr indent="0" lvl="3" marL="0" marR="0" rtl="0" algn="l">
              <a:spcBef>
                <a:spcPts val="0"/>
              </a:spcBef>
              <a:buNone/>
              <a:defRPr b="0" i="0" sz="1000" u="none" cap="none" strike="noStrike">
                <a:solidFill>
                  <a:srgbClr val="191919"/>
                </a:solidFill>
                <a:latin typeface="Open Sans"/>
                <a:ea typeface="Open Sans"/>
                <a:cs typeface="Open Sans"/>
                <a:sym typeface="Open Sans"/>
              </a:defRPr>
            </a:lvl4pPr>
            <a:lvl5pPr indent="0" lvl="4" marL="0" marR="0" rtl="0" algn="l">
              <a:spcBef>
                <a:spcPts val="0"/>
              </a:spcBef>
              <a:buNone/>
              <a:defRPr b="0" i="0" sz="1000" u="none" cap="none" strike="noStrike">
                <a:solidFill>
                  <a:srgbClr val="191919"/>
                </a:solidFill>
                <a:latin typeface="Open Sans"/>
                <a:ea typeface="Open Sans"/>
                <a:cs typeface="Open Sans"/>
                <a:sym typeface="Open Sans"/>
              </a:defRPr>
            </a:lvl5pPr>
            <a:lvl6pPr indent="0" lvl="5" marL="0" marR="0" rtl="0" algn="l">
              <a:spcBef>
                <a:spcPts val="0"/>
              </a:spcBef>
              <a:buNone/>
              <a:defRPr b="0" i="0" sz="1000" u="none" cap="none" strike="noStrike">
                <a:solidFill>
                  <a:srgbClr val="191919"/>
                </a:solidFill>
                <a:latin typeface="Open Sans"/>
                <a:ea typeface="Open Sans"/>
                <a:cs typeface="Open Sans"/>
                <a:sym typeface="Open Sans"/>
              </a:defRPr>
            </a:lvl6pPr>
            <a:lvl7pPr indent="0" lvl="6" marL="0" marR="0" rtl="0" algn="l">
              <a:spcBef>
                <a:spcPts val="0"/>
              </a:spcBef>
              <a:buNone/>
              <a:defRPr b="0" i="0" sz="1000" u="none" cap="none" strike="noStrike">
                <a:solidFill>
                  <a:srgbClr val="191919"/>
                </a:solidFill>
                <a:latin typeface="Open Sans"/>
                <a:ea typeface="Open Sans"/>
                <a:cs typeface="Open Sans"/>
                <a:sym typeface="Open Sans"/>
              </a:defRPr>
            </a:lvl7pPr>
            <a:lvl8pPr indent="0" lvl="7" marL="0" marR="0" rtl="0" algn="l">
              <a:spcBef>
                <a:spcPts val="0"/>
              </a:spcBef>
              <a:buNone/>
              <a:defRPr b="0" i="0" sz="1000" u="none" cap="none" strike="noStrike">
                <a:solidFill>
                  <a:srgbClr val="191919"/>
                </a:solidFill>
                <a:latin typeface="Open Sans"/>
                <a:ea typeface="Open Sans"/>
                <a:cs typeface="Open Sans"/>
                <a:sym typeface="Open Sans"/>
              </a:defRPr>
            </a:lvl8pPr>
            <a:lvl9pPr indent="0" lvl="8" marL="0" marR="0" rtl="0" algn="l">
              <a:spcBef>
                <a:spcPts val="0"/>
              </a:spcBef>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9" name="Shape 16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7" name="Shape 2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59" name="Shape 25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1" name="Shape 28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vinceg@uw.edu" TargetMode="External"/><Relationship Id="rId10" Type="http://schemas.openxmlformats.org/officeDocument/2006/relationships/hyperlink" Target="mailto:vinceg@uw.edu" TargetMode="External"/><Relationship Id="rId13" Type="http://schemas.openxmlformats.org/officeDocument/2006/relationships/hyperlink" Target="https://washington.zoom.us/j/346891888" TargetMode="External"/><Relationship Id="rId12" Type="http://schemas.openxmlformats.org/officeDocument/2006/relationships/hyperlink" Target="mailto:corehelp@uw.edu"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mailto:kirsten5@uw.edu" TargetMode="External"/><Relationship Id="rId4" Type="http://schemas.openxmlformats.org/officeDocument/2006/relationships/hyperlink" Target="mailto:gcafco@uw.edu" TargetMode="External"/><Relationship Id="rId9" Type="http://schemas.openxmlformats.org/officeDocument/2006/relationships/hyperlink" Target="mailto:sagehelp@uw.edu" TargetMode="External"/><Relationship Id="rId5" Type="http://schemas.openxmlformats.org/officeDocument/2006/relationships/hyperlink" Target="mailto:jmmalone@uw.edu" TargetMode="External"/><Relationship Id="rId6" Type="http://schemas.openxmlformats.org/officeDocument/2006/relationships/hyperlink" Target="mailto:osp@uw.edu" TargetMode="External"/><Relationship Id="rId7" Type="http://schemas.openxmlformats.org/officeDocument/2006/relationships/hyperlink" Target="mailto:osp@uw.edu" TargetMode="External"/><Relationship Id="rId8" Type="http://schemas.openxmlformats.org/officeDocument/2006/relationships/hyperlink" Target="mailto:ospsub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hyperlink" Target="mailto:effortreporting@uw.edu" TargetMode="External"/><Relationship Id="rId4" Type="http://schemas.openxmlformats.org/officeDocument/2006/relationships/hyperlink" Target="mailto:effortreporting@uw.edu" TargetMode="External"/><Relationship Id="rId5" Type="http://schemas.openxmlformats.org/officeDocument/2006/relationships/hyperlink" Target="mailto:gcafco@uw.edu" TargetMode="External"/><Relationship Id="rId6" Type="http://schemas.openxmlformats.org/officeDocument/2006/relationships/hyperlink" Target="https://finance.uw.edu/pafc/" TargetMode="External"/><Relationship Id="rId7" Type="http://schemas.openxmlformats.org/officeDocument/2006/relationships/hyperlink" Target="mailto:mgard4@uw.edu" TargetMode="External"/><Relationship Id="rId8" Type="http://schemas.openxmlformats.org/officeDocument/2006/relationships/hyperlink" Target="mailto:parksd2@uw.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50.png"/><Relationship Id="rId4" Type="http://schemas.openxmlformats.org/officeDocument/2006/relationships/hyperlink" Target="https://uwnetid.sharepoint.com/sites/uwlaca/SitePages/Language-Access-Resources-for-Clinical-Trials-Research.aspx" TargetMode="External"/><Relationship Id="rId5"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10" Type="http://schemas.openxmlformats.org/officeDocument/2006/relationships/hyperlink" Target="https://www.iths.org/dcti/" TargetMode="External"/><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s://www.washington.edu/research/hsd/guidance/dct/?mkt_tok=MTMxLUFRTy0yMjUAAAGX4Rx5an_ceazDS4e546WceEqvNMgp1n4-z9SAwI87zCCDXmqet4o-NKUw695i49hkO4EVhk9MBSbygwNKvxrl62rpGSP2FXwObb72fMLygMEn" TargetMode="External"/><Relationship Id="rId4" Type="http://schemas.openxmlformats.org/officeDocument/2006/relationships/hyperlink" Target="https://www.washington.edu/research/forms-and-templates/supplement-dct/" TargetMode="External"/><Relationship Id="rId9" Type="http://schemas.openxmlformats.org/officeDocument/2006/relationships/hyperlink" Target="https://uwnetid.sharepoint.com/sites/uwlaca/SitePages/Language-Access-Resources-for-Clinical-Trials-Research.aspx" TargetMode="External"/><Relationship Id="rId5" Type="http://schemas.openxmlformats.org/officeDocument/2006/relationships/hyperlink" Target="mailto:hsdinfo@uw.edu" TargetMode="External"/><Relationship Id="rId6" Type="http://schemas.openxmlformats.org/officeDocument/2006/relationships/hyperlink" Target="https://equity.uwmedicine.org/community-centered-research-resources/" TargetMode="External"/><Relationship Id="rId7" Type="http://schemas.openxmlformats.org/officeDocument/2006/relationships/hyperlink" Target="https://www.iths.org/investigators/services/recruitment-support-service/" TargetMode="External"/><Relationship Id="rId8" Type="http://schemas.openxmlformats.org/officeDocument/2006/relationships/hyperlink" Target="mailto:recruitmentsupport@uw.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hyperlink" Target="mailto:hsdinfo@uw.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hyperlink" Target="https://grants.nih.gov/grants/guide/notice-files/NOT-OD-25-142.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hyperlink" Target="https://grants.nih.gov/grants/guide/notice-files/NOT-OD-25-100.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hyperlink" Target="https://policy.uw.edu/directory/po/executive-orders/eo-34-grant-and-contract-support-of-university-activities/" TargetMode="External"/><Relationship Id="rId4" Type="http://schemas.openxmlformats.org/officeDocument/2006/relationships/hyperlink" Target="https://www.washington.edu/research/policies/gim-1/" TargetMode="External"/><Relationship Id="rId5" Type="http://schemas.openxmlformats.org/officeDocument/2006/relationships/hyperlink" Target="https://www.washington.edu/research/policies/gim-19/" TargetMode="External"/><Relationship Id="rId6" Type="http://schemas.openxmlformats.org/officeDocument/2006/relationships/hyperlink" Target="https://www.washington.edu/research/faq/need-use-egc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hyperlink" Target="https://www.washington.edu/research/forms-and-templates/sponsored-research-agreement-sra-template/" TargetMode="External"/><Relationship Id="rId4" Type="http://schemas.openxmlformats.org/officeDocument/2006/relationships/hyperlink" Target="https://www.washington.edu/research/policies/gim-19/" TargetMode="External"/><Relationship Id="rId5" Type="http://schemas.openxmlformats.org/officeDocument/2006/relationships/hyperlink" Target="https://www.washington.edu/research/forms-and-templates/sponsored-research-agreement-sra-templat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4.xml"/><Relationship Id="rId3" Type="http://schemas.openxmlformats.org/officeDocument/2006/relationships/hyperlink" Target="https://www.washington.edu/research/myresearch-lifecycle/setup/collaborations/agreement-types/" TargetMode="External"/><Relationship Id="rId4" Type="http://schemas.openxmlformats.org/officeDocument/2006/relationships/hyperlink" Target="https://www.washington.edu/research/faq/naa-egc1-instructions/" TargetMode="External"/><Relationship Id="rId5" Type="http://schemas.openxmlformats.org/officeDocument/2006/relationships/hyperlink" Target="https://www.washington.edu/research/myresearch-lifecycle/setup/collaborations/agreement-types/#at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5.xml"/><Relationship Id="rId3" Type="http://schemas.openxmlformats.org/officeDocument/2006/relationships/hyperlink" Target="https://www.washington.edu/research/forms-and-templates/sponsored-research-agreement-sra-templat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 Id="rId3" Type="http://schemas.openxmlformats.org/officeDocument/2006/relationships/hyperlink" Target="https://www.washington.edu/research/forms-and-templates/sponsored-research-agreement-sra-templa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8.xml"/><Relationship Id="rId3" Type="http://schemas.openxmlformats.org/officeDocument/2006/relationships/hyperlink" Target="https://www.washington.edu/research/myresearch-lifecycle/setup/collaborations/agreement-typ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9.xml"/><Relationship Id="rId3" Type="http://schemas.openxmlformats.org/officeDocument/2006/relationships/hyperlink" Target="https://www.washington.edu/research/tools/sage/guide/egc1-forms/egc1-certify-route-page/additional-inform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2.xml"/><Relationship Id="rId3" Type="http://schemas.openxmlformats.org/officeDocument/2006/relationships/hyperlink" Target="https://www.washington.edu/research/tools/sage/guide/egc1-forms/egc1-certify-route-page/additional-informat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3.xml"/><Relationship Id="rId3" Type="http://schemas.openxmlformats.org/officeDocument/2006/relationships/hyperlink" Target="https://policy.uw.edu/directory/po/executive-orders/eo-34-grant-and-contract-support-of-university-activities/" TargetMode="External"/><Relationship Id="rId4" Type="http://schemas.openxmlformats.org/officeDocument/2006/relationships/hyperlink" Target="https://www.washington.edu/research/myresearch-lifecycle/setup/collaborations/agreement-types/#atf" TargetMode="External"/><Relationship Id="rId5" Type="http://schemas.openxmlformats.org/officeDocument/2006/relationships/hyperlink" Target="https://www.washington.edu/research/faq/naa-egc1-instructions/" TargetMode="External"/><Relationship Id="rId6" Type="http://schemas.openxmlformats.org/officeDocument/2006/relationships/hyperlink" Target="https://www.washington.edu/research/myresearch-lifecycle/setup/collaborations/agreement-types/#agreement-table" TargetMode="External"/><Relationship Id="rId7" Type="http://schemas.openxmlformats.org/officeDocument/2006/relationships/hyperlink" Target="https://www.washington.edu/research/faq/when-will-i-need-an-egc1-vs-create-a-modification-reques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 Id="rId3" Type="http://schemas.openxmlformats.org/officeDocument/2006/relationships/hyperlink" Target="https://www.washington.edu/research/osp/about-osp/osp-volume/" TargetMode="Externa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hyperlink" Target="mailto:ospsubs@uw.edu" TargetMode="External"/><Relationship Id="rId4" Type="http://schemas.openxmlformats.org/officeDocument/2006/relationships/hyperlink" Target="https://www.washington.edu/research/myresearch-lifecycle/setup/subawards/#first-steps" TargetMode="External"/><Relationship Id="rId5" Type="http://schemas.openxmlformats.org/officeDocument/2006/relationships/hyperlink" Target="https://www.washington.edu/research/myresearch-lifecycle/setup/subawards/#next-steps-subaward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8.xml"/><Relationship Id="rId3" Type="http://schemas.openxmlformats.org/officeDocument/2006/relationships/hyperlink" Target="https://www.washington.edu/research/faq/urgent-osp-asr-mod-and-subawards/#urgent-subaward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9.xml"/><Relationship Id="rId3" Type="http://schemas.openxmlformats.org/officeDocument/2006/relationships/hyperlink" Target="https://www.washington.edu/research/faq/urgent-osp-asr-mod-and-subawards/#urgent-subawa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0.xml"/><Relationship Id="rId3" Type="http://schemas.openxmlformats.org/officeDocument/2006/relationships/hyperlink" Target="https://www.washington.edu/research/osp/about-osp/osp-volume/" TargetMode="External"/><Relationship Id="rId4" Type="http://schemas.openxmlformats.org/officeDocument/2006/relationships/hyperlink" Target="https://www.washington.edu/research/myresearch-lifecycle/setup/subawards/#first-steps" TargetMode="External"/><Relationship Id="rId5" Type="http://schemas.openxmlformats.org/officeDocument/2006/relationships/hyperlink" Target="https://www.washington.edu/research/myresearch-lifecycle/setup/subawards/#next-steps-subawards" TargetMode="External"/><Relationship Id="rId6" Type="http://schemas.openxmlformats.org/officeDocument/2006/relationships/hyperlink" Target="https://www.washington.edu/research/faq/urgent-osp-asr-mod-and-subawards/#urgent-subaward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2.xml"/><Relationship Id="rId3" Type="http://schemas.openxmlformats.org/officeDocument/2006/relationships/image" Target="../media/image4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5.xml"/><Relationship Id="rId3" Type="http://schemas.openxmlformats.org/officeDocument/2006/relationships/image" Target="../media/image53.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6.xml"/><Relationship Id="rId3" Type="http://schemas.openxmlformats.org/officeDocument/2006/relationships/image" Target="../media/image56.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 Id="rId3" Type="http://schemas.openxmlformats.org/officeDocument/2006/relationships/image" Target="../media/image56.png"/><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8.xml"/><Relationship Id="rId3" Type="http://schemas.openxmlformats.org/officeDocument/2006/relationships/image" Target="../media/image56.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9.xml"/><Relationship Id="rId3" Type="http://schemas.openxmlformats.org/officeDocument/2006/relationships/hyperlink" Target="https://www.washington.edu/research/manage-your-office-of-research-subscriptions/#or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0.xml"/><Relationship Id="rId3" Type="http://schemas.openxmlformats.org/officeDocument/2006/relationships/hyperlink" Target="mailto:sagehelp@uw.edu"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5.xml"/><Relationship Id="rId3" Type="http://schemas.openxmlformats.org/officeDocument/2006/relationships/hyperlink" Target="mailto:gcahelp@uw.edu"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6.xml"/><Relationship Id="rId3" Type="http://schemas.openxmlformats.org/officeDocument/2006/relationships/hyperlink" Target="https://finance.uw.edu/gca/node/171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7.xml"/><Relationship Id="rId3" Type="http://schemas.openxmlformats.org/officeDocument/2006/relationships/hyperlink" Target="https://fin-s-web22.finance.uw.edu/fin/AwardPortal/Main" TargetMode="External"/><Relationship Id="rId4" Type="http://schemas.openxmlformats.org/officeDocument/2006/relationships/hyperlink" Target="mailto:gcahelp@uw.edu"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hyperlink" Target="https://grants.nih.gov/grants/guide/notice-files/NOT-OD-25-100.html" TargetMode="External"/><Relationship Id="rId4" Type="http://schemas.openxmlformats.org/officeDocument/2006/relationships/hyperlink" Target="https://grants.nih.gov/grants/guide/notice-files/NOT-OD-24-116.html" TargetMode="External"/><Relationship Id="rId5" Type="http://schemas.openxmlformats.org/officeDocument/2006/relationships/hyperlink" Target="https://grants.nih.gov/faqs#/funding_programs_childcare_costs.htm?anchor=56502"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3.xml"/><Relationship Id="rId3" Type="http://schemas.openxmlformats.org/officeDocument/2006/relationships/hyperlink" Target="https://finance.uw.edu/gca/node/1902#_Subaward_Extension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4.xml"/><Relationship Id="rId3" Type="http://schemas.openxmlformats.org/officeDocument/2006/relationships/hyperlink" Target="mailto:gcahelp@uw.edu"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5.xml"/><Relationship Id="rId3" Type="http://schemas.openxmlformats.org/officeDocument/2006/relationships/image" Target="../media/image6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6.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https://www.washington.edu/research/training/core/communities/community-of-practice-for-research-administrators-copra/"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7.xml"/><Relationship Id="rId3" Type="http://schemas.openxmlformats.org/officeDocument/2006/relationships/hyperlink" Target="https://urldefense.com/v3/__https:/certificateresearchadmin-uwashington.talentlms.com/plus__;!!K-Hz7m0Vt54!hozebsPft43E8NR_iGvBwavUId921IpUsyAjqMRN-Am2Md1PuEPlhpZCnX45AuPLG9FQSHTP3e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hyperlink" Target="https://finance.uw.edu/pafc/award-management/nih-childcare-allowance" TargetMode="External"/><Relationship Id="rId4" Type="http://schemas.openxmlformats.org/officeDocument/2006/relationships/hyperlink" Target="https://finance.uw.edu/gca/award-lifecycle/sponsor-specific-information/nih-childcare-allowan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graphicFrame>
        <p:nvGraphicFramePr>
          <p:cNvPr id="451" name="Google Shape;451;p86"/>
          <p:cNvGraphicFramePr/>
          <p:nvPr/>
        </p:nvGraphicFramePr>
        <p:xfrm>
          <a:off x="10350" y="1461675"/>
          <a:ext cx="3000000" cy="3000000"/>
        </p:xfrm>
        <a:graphic>
          <a:graphicData uri="http://schemas.openxmlformats.org/drawingml/2006/table">
            <a:tbl>
              <a:tblPr bandRow="1" firstCol="1" firstRow="1">
                <a:noFill/>
                <a:tableStyleId>{1070CA01-D5DF-45D5-912C-DEF5AC1D20F0}</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dk1"/>
                          </a:solidFill>
                        </a:rPr>
                        <a:t> </a:t>
                      </a:r>
                      <a:r>
                        <a:rPr b="0" lang="en"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chemeClr val="dk1"/>
                          </a:solidFill>
                          <a:latin typeface="Calibri"/>
                          <a:ea typeface="Calibri"/>
                          <a:cs typeface="Calibri"/>
                          <a:sym typeface="Calibri"/>
                        </a:rPr>
                        <a:t>Welcome</a:t>
                      </a:r>
                      <a:endParaRPr>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latin typeface="Calibri"/>
                          <a:ea typeface="Calibri"/>
                          <a:cs typeface="Calibri"/>
                          <a:sym typeface="Calibri"/>
                        </a:rPr>
                        <a:t>Kirsten DeFries</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latin typeface="Calibri"/>
                          <a:ea typeface="Calibri"/>
                          <a:cs typeface="Calibri"/>
                          <a:sym typeface="Calibri"/>
                        </a:rPr>
                        <a:t>Research Compliance &amp; Operations </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3">
                            <a:extLst>
                              <a:ext uri="{A12FA001-AC4F-418D-AE19-62706E023703}">
                                <ahyp:hlinkClr val="tx"/>
                              </a:ext>
                            </a:extLst>
                          </a:hlinkClick>
                        </a:rPr>
                        <a:t>kirsten5@uw.edu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u="none" cap="none" strike="noStrike">
                          <a:latin typeface="Calibri"/>
                          <a:ea typeface="Calibri"/>
                          <a:cs typeface="Calibri"/>
                          <a:sym typeface="Calibri"/>
                        </a:rPr>
                        <a:t>2</a:t>
                      </a:r>
                      <a:endParaRPr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85500">
                <a:tc>
                  <a:txBody>
                    <a:bodyPr/>
                    <a:lstStyle/>
                    <a:p>
                      <a:pPr indent="0" lvl="0" marL="0" rtl="0" algn="l">
                        <a:spcBef>
                          <a:spcPts val="0"/>
                        </a:spcBef>
                        <a:spcAft>
                          <a:spcPts val="0"/>
                        </a:spcAft>
                        <a:buNone/>
                      </a:pPr>
                      <a:r>
                        <a:rPr b="0" lang="en">
                          <a:solidFill>
                            <a:schemeClr val="dk1"/>
                          </a:solidFill>
                        </a:rPr>
                        <a:t>PAFC Hot Topic: NIH Child Care</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t>Matt Gardner</a:t>
                      </a:r>
                      <a:endParaRPr b="1" sz="1000"/>
                    </a:p>
                    <a:p>
                      <a:pPr indent="0" lvl="0" marL="0" rtl="0" algn="l">
                        <a:spcBef>
                          <a:spcPts val="0"/>
                        </a:spcBef>
                        <a:spcAft>
                          <a:spcPts val="0"/>
                        </a:spcAft>
                        <a:buNone/>
                      </a:pPr>
                      <a:r>
                        <a:rPr lang="en" sz="1000"/>
                        <a:t>Post Award Fiscal Compliance</a:t>
                      </a:r>
                      <a:endParaRPr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4"/>
                        </a:rPr>
                        <a:t>gcafco@uw.edu</a:t>
                      </a:r>
                      <a:r>
                        <a:rPr lang="en" sz="1000" u="sng"/>
                        <a:t> </a:t>
                      </a:r>
                      <a:endParaRPr sz="1000" u="sng">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t>10</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6350">
                <a:tc>
                  <a:txBody>
                    <a:bodyPr/>
                    <a:lstStyle/>
                    <a:p>
                      <a:pPr indent="0" lvl="0" marL="0" rtl="0" algn="l">
                        <a:spcBef>
                          <a:spcPts val="0"/>
                        </a:spcBef>
                        <a:spcAft>
                          <a:spcPts val="0"/>
                        </a:spcAft>
                        <a:buClr>
                          <a:srgbClr val="3F3F3F"/>
                        </a:buClr>
                        <a:buSzPts val="1100"/>
                        <a:buFont typeface="Calibri"/>
                        <a:buNone/>
                      </a:pPr>
                      <a:r>
                        <a:rPr b="0" lang="en">
                          <a:solidFill>
                            <a:schemeClr val="dk1"/>
                          </a:solidFill>
                        </a:rPr>
                        <a:t>Diversity in Clinical Trials Initiative </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t>Jason Malone</a:t>
                      </a:r>
                      <a:endParaRPr b="1" sz="1000"/>
                    </a:p>
                    <a:p>
                      <a:pPr indent="0" lvl="0" marL="0" marR="0" rtl="0" algn="l">
                        <a:lnSpc>
                          <a:spcPct val="100000"/>
                        </a:lnSpc>
                        <a:spcBef>
                          <a:spcPts val="0"/>
                        </a:spcBef>
                        <a:spcAft>
                          <a:spcPts val="0"/>
                        </a:spcAft>
                        <a:buNone/>
                      </a:pPr>
                      <a:r>
                        <a:rPr lang="en" sz="1000"/>
                        <a:t>Human Subjects Division</a:t>
                      </a:r>
                      <a:endParaRPr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5"/>
                        </a:rPr>
                        <a:t>jmmalone@uw.edu</a:t>
                      </a:r>
                      <a:r>
                        <a:rPr lang="en" sz="1000" u="sng">
                          <a:solidFill>
                            <a:schemeClr val="hlink"/>
                          </a:solidFill>
                        </a:rPr>
                        <a:t> </a:t>
                      </a:r>
                      <a:endParaRPr sz="1000" u="sng">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a:t>10</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2025">
                <a:tc>
                  <a:txBody>
                    <a:bodyPr/>
                    <a:lstStyle/>
                    <a:p>
                      <a:pPr indent="0" lvl="0" marL="0" marR="0" rtl="0" algn="l">
                        <a:lnSpc>
                          <a:spcPct val="100000"/>
                        </a:lnSpc>
                        <a:spcBef>
                          <a:spcPts val="0"/>
                        </a:spcBef>
                        <a:spcAft>
                          <a:spcPts val="0"/>
                        </a:spcAft>
                        <a:buNone/>
                      </a:pPr>
                      <a:r>
                        <a:rPr b="0" lang="en">
                          <a:solidFill>
                            <a:schemeClr val="dk1"/>
                          </a:solidFill>
                        </a:rPr>
                        <a:t>NIH No-Cost Extensions</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b="1" lang="en" sz="1000"/>
                        <a:t>Mike Snow</a:t>
                      </a:r>
                      <a:endParaRPr b="1" sz="1000"/>
                    </a:p>
                    <a:p>
                      <a:pPr indent="0" lvl="0" marL="0" rtl="0" algn="l">
                        <a:spcBef>
                          <a:spcPts val="0"/>
                        </a:spcBef>
                        <a:spcAft>
                          <a:spcPts val="0"/>
                        </a:spcAft>
                        <a:buClr>
                          <a:schemeClr val="dk1"/>
                        </a:buClr>
                        <a:buSzPts val="1100"/>
                        <a:buFont typeface="Arial"/>
                        <a:buNone/>
                      </a:pPr>
                      <a:r>
                        <a:rPr lang="en" sz="1000"/>
                        <a:t>Office of Sponsored Programs</a:t>
                      </a:r>
                      <a:endParaRPr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osp@uw.edu</a:t>
                      </a:r>
                      <a:r>
                        <a:rPr lang="en" sz="1000"/>
                        <a:t> </a:t>
                      </a:r>
                      <a:endParaRPr sz="1000"/>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3-5</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chemeClr val="dk1"/>
                          </a:solidFill>
                        </a:rPr>
                        <a:t>ATF eGC1s </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t>Mike Snow &amp; Elizabeth Walker -Tilley</a:t>
                      </a:r>
                      <a:endParaRPr b="1" sz="1000"/>
                    </a:p>
                    <a:p>
                      <a:pPr indent="0" lvl="0" marL="0" marR="0" rtl="0" algn="l">
                        <a:lnSpc>
                          <a:spcPct val="100000"/>
                        </a:lnSpc>
                        <a:spcBef>
                          <a:spcPts val="0"/>
                        </a:spcBef>
                        <a:spcAft>
                          <a:spcPts val="0"/>
                        </a:spcAft>
                        <a:buNone/>
                      </a:pPr>
                      <a:r>
                        <a:rPr lang="en" sz="1000"/>
                        <a:t>Office of Sponsored Programs</a:t>
                      </a:r>
                      <a:endParaRPr b="1"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7"/>
                        </a:rPr>
                        <a:t>osp@uw.edu</a:t>
                      </a:r>
                      <a:r>
                        <a:rPr lang="en" sz="1000" u="sng">
                          <a:solidFill>
                            <a:schemeClr val="hlink"/>
                          </a:solidFill>
                        </a:rPr>
                        <a:t> </a:t>
                      </a:r>
                      <a:endParaRPr sz="1000" u="sng">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15</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None/>
                      </a:pPr>
                      <a:r>
                        <a:rPr b="0" lang="en">
                          <a:solidFill>
                            <a:schemeClr val="dk1"/>
                          </a:solidFill>
                        </a:rPr>
                        <a:t>Subawards Update</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t>Josy Combs</a:t>
                      </a:r>
                      <a:endParaRPr b="1" sz="1000"/>
                    </a:p>
                    <a:p>
                      <a:pPr indent="0" lvl="0" marL="0" rtl="0" algn="l">
                        <a:spcBef>
                          <a:spcPts val="0"/>
                        </a:spcBef>
                        <a:spcAft>
                          <a:spcPts val="0"/>
                        </a:spcAft>
                        <a:buNone/>
                      </a:pPr>
                      <a:r>
                        <a:rPr lang="en" sz="1000"/>
                        <a:t>Office of Sponsored Programs</a:t>
                      </a:r>
                      <a:endParaRPr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8"/>
                        </a:rPr>
                        <a:t>ospsubs@uw.edu</a:t>
                      </a:r>
                      <a:r>
                        <a:rPr lang="en" sz="1000"/>
                        <a:t> </a:t>
                      </a:r>
                      <a:endParaRPr sz="1000"/>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10</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None/>
                      </a:pPr>
                      <a:r>
                        <a:rPr b="0" lang="en">
                          <a:solidFill>
                            <a:schemeClr val="dk1"/>
                          </a:solidFill>
                        </a:rPr>
                        <a:t>SAGE Update</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t>Judy Chung</a:t>
                      </a:r>
                      <a:endParaRPr b="1" sz="1000"/>
                    </a:p>
                    <a:p>
                      <a:pPr indent="0" lvl="0" marL="0" rtl="0" algn="l">
                        <a:spcBef>
                          <a:spcPts val="0"/>
                        </a:spcBef>
                        <a:spcAft>
                          <a:spcPts val="0"/>
                        </a:spcAft>
                        <a:buNone/>
                      </a:pPr>
                      <a:r>
                        <a:rPr lang="en" sz="1000"/>
                        <a:t>Office of Research Information Services</a:t>
                      </a:r>
                      <a:endParaRPr sz="1000"/>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9"/>
                        </a:rPr>
                        <a:t>sagehelp@uw.edu</a:t>
                      </a:r>
                      <a:r>
                        <a:rPr lang="en" sz="1000"/>
                        <a:t> </a:t>
                      </a:r>
                      <a:endParaRPr sz="1000"/>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10</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None/>
                      </a:pPr>
                      <a:r>
                        <a:rPr b="0" lang="en">
                          <a:solidFill>
                            <a:schemeClr val="dk1"/>
                          </a:solidFill>
                        </a:rPr>
                        <a:t>GCA Update and Staffing</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Vince Gonzalez</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&amp; </a:t>
                      </a:r>
                      <a:r>
                        <a:rPr lang="en" sz="1000">
                          <a:solidFill>
                            <a:srgbClr val="3F3F3F"/>
                          </a:solidFill>
                        </a:rPr>
                        <a:t>Contract Accounting</a:t>
                      </a:r>
                      <a:endParaRPr sz="1000">
                        <a:solidFill>
                          <a:srgbClr val="3F3F3F"/>
                        </a:solidFill>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10"/>
                        </a:rPr>
                        <a:t>vinceg@uw.edu</a:t>
                      </a:r>
                      <a:r>
                        <a:rPr lang="en" sz="1000"/>
                        <a:t> </a:t>
                      </a:r>
                      <a:endParaRPr sz="1000"/>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5</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None/>
                      </a:pPr>
                      <a:r>
                        <a:rPr b="0" lang="en">
                          <a:solidFill>
                            <a:schemeClr val="dk1"/>
                          </a:solidFill>
                        </a:rPr>
                        <a:t>Extending Subaward Award Lines</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Vince Gonzalez</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&amp; Contract Accounting</a:t>
                      </a:r>
                      <a:endParaRPr b="1" sz="1000">
                        <a:solidFill>
                          <a:srgbClr val="3F3F3F"/>
                        </a:solidFill>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11"/>
                        </a:rPr>
                        <a:t>vinceg@uw.edu</a:t>
                      </a:r>
                      <a:r>
                        <a:rPr lang="en" sz="1000"/>
                        <a:t> </a:t>
                      </a:r>
                      <a:endParaRPr sz="1000"/>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5</a:t>
                      </a:r>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chemeClr val="dk1"/>
                          </a:solidFill>
                        </a:rPr>
                        <a:t>CORE Update</a:t>
                      </a:r>
                      <a:endParaRPr b="0">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Laurie Stephan</a:t>
                      </a:r>
                      <a:endParaRPr b="1" sz="1000">
                        <a:solidFill>
                          <a:srgbClr val="3F3F3F"/>
                        </a:solidFill>
                      </a:endParaRPr>
                    </a:p>
                    <a:p>
                      <a:pPr indent="0" lvl="0" marL="0" marR="0" rtl="0" algn="l">
                        <a:lnSpc>
                          <a:spcPct val="100000"/>
                        </a:lnSpc>
                        <a:spcBef>
                          <a:spcPts val="0"/>
                        </a:spcBef>
                        <a:spcAft>
                          <a:spcPts val="0"/>
                        </a:spcAft>
                        <a:buNone/>
                      </a:pPr>
                      <a:r>
                        <a:rPr lang="en" sz="1000"/>
                        <a:t>Collaborative On Research Education (CORE)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12"/>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2</a:t>
                      </a:r>
                      <a:endParaRPr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452" name="Google Shape;452;p86"/>
          <p:cNvSpPr txBox="1"/>
          <p:nvPr/>
        </p:nvSpPr>
        <p:spPr>
          <a:xfrm>
            <a:off x="10350" y="32775"/>
            <a:ext cx="9123300" cy="74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5F497A"/>
              </a:buClr>
              <a:buSzPts val="3000"/>
              <a:buFont typeface="Calibri"/>
              <a:buNone/>
            </a:pPr>
            <a:r>
              <a:rPr lang="en" sz="3000">
                <a:solidFill>
                  <a:schemeClr val="dk1"/>
                </a:solidFill>
                <a:latin typeface="Calibri"/>
                <a:ea typeface="Calibri"/>
                <a:cs typeface="Calibri"/>
                <a:sym typeface="Calibri"/>
              </a:rPr>
              <a:t>MRAM | Monthly Research Administration Meeting</a:t>
            </a:r>
            <a:endParaRPr sz="3200">
              <a:solidFill>
                <a:schemeClr val="dk1"/>
              </a:solidFill>
              <a:latin typeface="Calibri"/>
              <a:ea typeface="Calibri"/>
              <a:cs typeface="Calibri"/>
              <a:sym typeface="Calibri"/>
            </a:endParaRPr>
          </a:p>
        </p:txBody>
      </p:sp>
      <p:sp>
        <p:nvSpPr>
          <p:cNvPr id="453" name="Google Shape;453;p86"/>
          <p:cNvSpPr txBox="1"/>
          <p:nvPr/>
        </p:nvSpPr>
        <p:spPr>
          <a:xfrm>
            <a:off x="0" y="626175"/>
            <a:ext cx="9144000" cy="911700"/>
          </a:xfrm>
          <a:prstGeom prst="rect">
            <a:avLst/>
          </a:prstGeom>
          <a:noFill/>
          <a:ln>
            <a:noFill/>
          </a:ln>
        </p:spPr>
        <p:txBody>
          <a:bodyPr anchorCtr="0" anchor="t" bIns="91425" lIns="91425" spcFirstLastPara="1" rIns="91425" wrap="square" tIns="91425">
            <a:noAutofit/>
          </a:bodyPr>
          <a:lstStyle/>
          <a:p>
            <a:pPr indent="0" lvl="8" marL="0" rtl="0" algn="ctr">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August</a:t>
            </a:r>
            <a:r>
              <a:rPr lang="en">
                <a:solidFill>
                  <a:schemeClr val="dk1"/>
                </a:solidFill>
                <a:latin typeface="Calibri"/>
                <a:ea typeface="Calibri"/>
                <a:cs typeface="Calibri"/>
                <a:sym typeface="Calibri"/>
              </a:rPr>
              <a:t> 14</a:t>
            </a:r>
            <a:r>
              <a:rPr lang="en">
                <a:solidFill>
                  <a:schemeClr val="dk1"/>
                </a:solidFill>
                <a:latin typeface="Calibri"/>
                <a:ea typeface="Calibri"/>
                <a:cs typeface="Calibri"/>
                <a:sym typeface="Calibri"/>
              </a:rPr>
              <a:t>, 2025, 9:00 AM – 10:30 AM</a:t>
            </a:r>
            <a:endParaRPr>
              <a:solidFill>
                <a:schemeClr val="dk1"/>
              </a:solidFill>
              <a:latin typeface="Calibri"/>
              <a:ea typeface="Calibri"/>
              <a:cs typeface="Calibri"/>
              <a:sym typeface="Calibri"/>
            </a:endParaRPr>
          </a:p>
          <a:p>
            <a:pPr indent="0" lvl="0" marL="0" rtl="0" algn="ctr">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Join Webinar</a:t>
            </a:r>
            <a:r>
              <a:rPr b="1" lang="en">
                <a:solidFill>
                  <a:schemeClr val="dk1"/>
                </a:solidFill>
                <a:latin typeface="Calibri"/>
                <a:ea typeface="Calibri"/>
                <a:cs typeface="Calibri"/>
                <a:sym typeface="Calibri"/>
              </a:rPr>
              <a:t>: </a:t>
            </a:r>
            <a:r>
              <a:rPr lang="en" u="sng">
                <a:solidFill>
                  <a:schemeClr val="hlink"/>
                </a:solidFill>
                <a:latin typeface="Calibri"/>
                <a:ea typeface="Calibri"/>
                <a:cs typeface="Calibri"/>
                <a:sym typeface="Calibri"/>
                <a:hlinkClick r:id="rId13"/>
              </a:rPr>
              <a:t>https://washington.zoom.us/j/346891888</a:t>
            </a:r>
            <a:endParaRPr sz="1200">
              <a:solidFill>
                <a:srgbClr val="5F497A"/>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Click “CC” to Show Captions in your Zoom Controls</a:t>
            </a:r>
            <a:endParaRPr sz="3200">
              <a:solidFill>
                <a:schemeClr val="dk1"/>
              </a:solidFill>
              <a:latin typeface="Calibri"/>
              <a:ea typeface="Calibri"/>
              <a:cs typeface="Calibri"/>
              <a:sym typeface="Calibri"/>
            </a:endParaRPr>
          </a:p>
        </p:txBody>
      </p:sp>
      <p:sp>
        <p:nvSpPr>
          <p:cNvPr id="454" name="Google Shape;454;p86"/>
          <p:cNvSpPr txBox="1"/>
          <p:nvPr/>
        </p:nvSpPr>
        <p:spPr>
          <a:xfrm>
            <a:off x="10350" y="6126300"/>
            <a:ext cx="9123300" cy="807900"/>
          </a:xfrm>
          <a:prstGeom prst="rect">
            <a:avLst/>
          </a:prstGeom>
          <a:noFill/>
          <a:ln>
            <a:noFill/>
          </a:ln>
        </p:spPr>
        <p:txBody>
          <a:bodyPr anchorCtr="0" anchor="t" bIns="91425" lIns="91425" spcFirstLastPara="1" rIns="91425" wrap="square" tIns="91425">
            <a:noAutofit/>
          </a:bodyPr>
          <a:lstStyle/>
          <a:p>
            <a:pPr indent="0" lvl="8" marL="0" rtl="0" algn="ctr">
              <a:spcBef>
                <a:spcPts val="0"/>
              </a:spcBef>
              <a:spcAft>
                <a:spcPts val="0"/>
              </a:spcAft>
              <a:buClr>
                <a:srgbClr val="A5A5A5"/>
              </a:buClr>
              <a:buSzPts val="1800"/>
              <a:buFont typeface="Calibri"/>
              <a:buNone/>
            </a:pPr>
            <a:r>
              <a:rPr b="1" lang="en" sz="1800">
                <a:solidFill>
                  <a:schemeClr val="dk1"/>
                </a:solidFill>
                <a:latin typeface="Calibri"/>
                <a:ea typeface="Calibri"/>
                <a:cs typeface="Calibri"/>
                <a:sym typeface="Calibri"/>
              </a:rPr>
              <a:t>NEXT MEETING</a:t>
            </a:r>
            <a:endParaRPr b="1" sz="1800">
              <a:solidFill>
                <a:schemeClr val="dk1"/>
              </a:solidFill>
              <a:latin typeface="Calibri"/>
              <a:ea typeface="Calibri"/>
              <a:cs typeface="Calibri"/>
              <a:sym typeface="Calibri"/>
            </a:endParaRPr>
          </a:p>
          <a:p>
            <a:pPr indent="0" lvl="8" marL="0" rtl="0" algn="ctr">
              <a:spcBef>
                <a:spcPts val="0"/>
              </a:spcBef>
              <a:spcAft>
                <a:spcPts val="0"/>
              </a:spcAft>
              <a:buClr>
                <a:srgbClr val="5F497A"/>
              </a:buClr>
              <a:buSzPts val="1400"/>
              <a:buFont typeface="Calibri"/>
              <a:buNone/>
            </a:pPr>
            <a:r>
              <a:rPr lang="en">
                <a:solidFill>
                  <a:schemeClr val="dk1"/>
                </a:solidFill>
                <a:latin typeface="Calibri"/>
                <a:ea typeface="Calibri"/>
                <a:cs typeface="Calibri"/>
                <a:sym typeface="Calibri"/>
              </a:rPr>
              <a:t>September 11</a:t>
            </a:r>
            <a:r>
              <a:rPr lang="en">
                <a:solidFill>
                  <a:schemeClr val="dk1"/>
                </a:solidFill>
                <a:latin typeface="Calibri"/>
                <a:ea typeface="Calibri"/>
                <a:cs typeface="Calibri"/>
                <a:sym typeface="Calibri"/>
              </a:rPr>
              <a:t>, 2025 9:00 AM - 10:00 AM </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5"/>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Non-sponsored Funding Sources (2 of 2) </a:t>
            </a:r>
            <a:endParaRPr/>
          </a:p>
        </p:txBody>
      </p:sp>
      <p:sp>
        <p:nvSpPr>
          <p:cNvPr id="516" name="Google Shape;516;p9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20000"/>
          </a:bodyPr>
          <a:lstStyle/>
          <a:p>
            <a:pPr indent="-33147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Non-sponsored funding can have limitations or restrictions on use. These could include:</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Restrictions on the types of costs or activities which could be supported with the funding</a:t>
            </a:r>
            <a:endParaRPr/>
          </a:p>
          <a:p>
            <a:pPr indent="-220027" lvl="2" marL="1143000" rtl="0" algn="l">
              <a:spcBef>
                <a:spcPts val="360"/>
              </a:spcBef>
              <a:spcAft>
                <a:spcPts val="0"/>
              </a:spcAft>
              <a:buClr>
                <a:srgbClr val="4B2E83"/>
              </a:buClr>
              <a:buSzPct val="100000"/>
              <a:buChar char="&gt;"/>
            </a:pPr>
            <a:r>
              <a:rPr lang="en">
                <a:latin typeface="Arial"/>
                <a:ea typeface="Arial"/>
                <a:cs typeface="Arial"/>
                <a:sym typeface="Arial"/>
              </a:rPr>
              <a:t>Donor intent</a:t>
            </a:r>
            <a:endParaRPr/>
          </a:p>
          <a:p>
            <a:pPr indent="-220027" lvl="2" marL="1143000" rtl="0" algn="l">
              <a:spcBef>
                <a:spcPts val="360"/>
              </a:spcBef>
              <a:spcAft>
                <a:spcPts val="0"/>
              </a:spcAft>
              <a:buClr>
                <a:srgbClr val="4B2E83"/>
              </a:buClr>
              <a:buSzPct val="100000"/>
              <a:buChar char="&gt;"/>
            </a:pPr>
            <a:r>
              <a:rPr lang="en">
                <a:latin typeface="Arial"/>
                <a:ea typeface="Arial"/>
                <a:cs typeface="Arial"/>
                <a:sym typeface="Arial"/>
              </a:rPr>
              <a:t>Legislative intent</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A limitation on the time frame for use</a:t>
            </a:r>
            <a:br>
              <a:rPr lang="en">
                <a:latin typeface="Arial"/>
                <a:ea typeface="Arial"/>
                <a:cs typeface="Arial"/>
                <a:sym typeface="Arial"/>
              </a:rPr>
            </a:br>
            <a:endParaRPr>
              <a:latin typeface="Arial"/>
              <a:ea typeface="Arial"/>
              <a:cs typeface="Arial"/>
              <a:sym typeface="Arial"/>
            </a:endParaRPr>
          </a:p>
          <a:p>
            <a:pPr indent="-331470" lvl="0" marL="342900" rtl="0" algn="l">
              <a:spcBef>
                <a:spcPts val="480"/>
              </a:spcBef>
              <a:spcAft>
                <a:spcPts val="0"/>
              </a:spcAft>
              <a:buClr>
                <a:srgbClr val="4B2E83"/>
              </a:buClr>
              <a:buSzPct val="100000"/>
              <a:buFont typeface="Merriweather Sans"/>
              <a:buChar char="&gt;"/>
            </a:pPr>
            <a:r>
              <a:rPr lang="en">
                <a:latin typeface="Arial"/>
                <a:ea typeface="Arial"/>
                <a:cs typeface="Arial"/>
                <a:sym typeface="Arial"/>
              </a:rPr>
              <a:t>Reminder: It is the responsibility of the department to be aware of any restrictions or limitations on the use of these funds to cover specific costs.</a:t>
            </a:r>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ct val="100000"/>
              <a:buNone/>
            </a:pPr>
            <a:r>
              <a:t/>
            </a:r>
            <a:endParaRPr>
              <a:latin typeface="Arial"/>
              <a:ea typeface="Arial"/>
              <a:cs typeface="Arial"/>
              <a:sym typeface="Arial"/>
            </a:endParaRPr>
          </a:p>
        </p:txBody>
      </p:sp>
      <p:sp>
        <p:nvSpPr>
          <p:cNvPr id="517" name="Google Shape;517;p9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6"/>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4000"/>
              <a:buFont typeface="Arial"/>
              <a:buNone/>
            </a:pPr>
            <a:r>
              <a:rPr b="1" i="0" lang="en" sz="4000" u="none" cap="none" strike="noStrike">
                <a:solidFill>
                  <a:srgbClr val="4B2E83"/>
                </a:solidFill>
                <a:latin typeface="Arial"/>
                <a:ea typeface="Arial"/>
                <a:cs typeface="Arial"/>
                <a:sym typeface="Arial"/>
              </a:rPr>
              <a:t>Questions</a:t>
            </a:r>
            <a:endParaRPr/>
          </a:p>
        </p:txBody>
      </p:sp>
      <p:sp>
        <p:nvSpPr>
          <p:cNvPr id="523" name="Google Shape;523;p9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effortreporting@uw.edu </a:t>
            </a:r>
            <a:r>
              <a:rPr lang="en">
                <a:latin typeface="Arial"/>
                <a:ea typeface="Arial"/>
                <a:cs typeface="Arial"/>
                <a:sym typeface="Arial"/>
              </a:rPr>
              <a:t>(Effort questions)</a:t>
            </a:r>
            <a:endParaRPr u="sng">
              <a:solidFill>
                <a:schemeClr val="hlink"/>
              </a:solidFill>
              <a:latin typeface="Arial"/>
              <a:ea typeface="Arial"/>
              <a:cs typeface="Arial"/>
              <a:sym typeface="Arial"/>
              <a:hlinkClick r:id="rId4"/>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gcafco@uw.edu</a:t>
            </a:r>
            <a:r>
              <a:rPr lang="en">
                <a:latin typeface="Arial"/>
                <a:ea typeface="Arial"/>
                <a:cs typeface="Arial"/>
                <a:sym typeface="Arial"/>
              </a:rPr>
              <a:t> (All other compliance questions)</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https://finance.uw.edu/pafc/</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mgard4@uw.edu</a:t>
            </a:r>
            <a:br>
              <a:rPr lang="en">
                <a:latin typeface="Arial"/>
                <a:ea typeface="Arial"/>
                <a:cs typeface="Arial"/>
                <a:sym typeface="Arial"/>
              </a:rPr>
            </a:br>
            <a:endParaRPr sz="120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David Parks, Effort Compliance Analyst</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8"/>
              </a:rPr>
              <a:t>parksd2@uw.edu</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524" name="Google Shape;524;p9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97"/>
          <p:cNvSpPr txBox="1"/>
          <p:nvPr>
            <p:ph type="title"/>
          </p:nvPr>
        </p:nvSpPr>
        <p:spPr>
          <a:xfrm>
            <a:off x="692029" y="1640263"/>
            <a:ext cx="6972300" cy="159300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 sz="5000" u="none" cap="none" strike="noStrike">
                <a:solidFill>
                  <a:schemeClr val="accent3"/>
                </a:solidFill>
                <a:latin typeface="Arial"/>
                <a:ea typeface="Arial"/>
                <a:cs typeface="Arial"/>
                <a:sym typeface="Arial"/>
              </a:rPr>
              <a:t>UW Diversity in Clinical Trials Initiative: Update</a:t>
            </a:r>
            <a:endParaRPr/>
          </a:p>
        </p:txBody>
      </p:sp>
      <p:sp>
        <p:nvSpPr>
          <p:cNvPr id="531" name="Google Shape;531;p9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August 14, 2025</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Jason Malone</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Human Subjects Division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98"/>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Legislation in Brief (SSHB 1745, 2023)</a:t>
            </a:r>
            <a:endParaRPr/>
          </a:p>
        </p:txBody>
      </p:sp>
      <p:sp>
        <p:nvSpPr>
          <p:cNvPr id="538" name="Google Shape;538;p98"/>
          <p:cNvSpPr txBox="1"/>
          <p:nvPr>
            <p:ph idx="2" type="body"/>
          </p:nvPr>
        </p:nvSpPr>
        <p:spPr>
          <a:xfrm>
            <a:off x="659305" y="16224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800"/>
              <a:buFont typeface="Merriweather Sans"/>
              <a:buChar char="&gt;"/>
            </a:pPr>
            <a:r>
              <a:rPr b="0" lang="en" sz="1800">
                <a:latin typeface="Arial"/>
                <a:ea typeface="Arial"/>
                <a:cs typeface="Arial"/>
                <a:sym typeface="Arial"/>
              </a:rPr>
              <a:t>Improve completeness and quality of data concerning diverse demographic groups that is collected, reported and analyzed for clinical trials</a:t>
            </a:r>
            <a:endParaRPr/>
          </a:p>
          <a:p>
            <a:pPr indent="-342900" lvl="0" marL="342900" rtl="0" algn="l">
              <a:spcBef>
                <a:spcPts val="360"/>
              </a:spcBef>
              <a:spcAft>
                <a:spcPts val="0"/>
              </a:spcAft>
              <a:buClr>
                <a:srgbClr val="4B2E83"/>
              </a:buClr>
              <a:buSzPts val="1800"/>
              <a:buFont typeface="Merriweather Sans"/>
              <a:buChar char="&gt;"/>
            </a:pPr>
            <a:r>
              <a:rPr b="0" lang="en" sz="1800">
                <a:latin typeface="Arial"/>
                <a:ea typeface="Arial"/>
                <a:cs typeface="Arial"/>
                <a:sym typeface="Arial"/>
              </a:rPr>
              <a:t>Identify barriers to participation for underrepresented demographic groups and employ strategies recognized by FDA to encourage greater participation</a:t>
            </a:r>
            <a:endParaRPr/>
          </a:p>
          <a:p>
            <a:pPr indent="-342900" lvl="0" marL="342900" rtl="0" algn="l">
              <a:spcBef>
                <a:spcPts val="360"/>
              </a:spcBef>
              <a:spcAft>
                <a:spcPts val="0"/>
              </a:spcAft>
              <a:buClr>
                <a:srgbClr val="4B2E83"/>
              </a:buClr>
              <a:buSzPts val="1800"/>
              <a:buFont typeface="Merriweather Sans"/>
              <a:buChar char="&gt;"/>
            </a:pPr>
            <a:r>
              <a:rPr b="0" lang="en" sz="1800">
                <a:latin typeface="Arial"/>
                <a:ea typeface="Arial"/>
                <a:cs typeface="Arial"/>
                <a:sym typeface="Arial"/>
              </a:rPr>
              <a:t>Make data concerning demographic groups that is collected, reported, and analyzed for the purposes of clinical trials more available and transparent</a:t>
            </a:r>
            <a:endParaRPr/>
          </a:p>
          <a:p>
            <a:pPr indent="-342900" lvl="0" marL="342900" rtl="0" algn="l">
              <a:spcBef>
                <a:spcPts val="360"/>
              </a:spcBef>
              <a:spcAft>
                <a:spcPts val="0"/>
              </a:spcAft>
              <a:buClr>
                <a:srgbClr val="4B2E83"/>
              </a:buClr>
              <a:buSzPts val="1800"/>
              <a:buFont typeface="Merriweather Sans"/>
              <a:buChar char="&gt;"/>
            </a:pPr>
            <a:r>
              <a:rPr b="0" lang="en" sz="1800">
                <a:latin typeface="Arial"/>
                <a:ea typeface="Arial"/>
                <a:cs typeface="Arial"/>
                <a:sym typeface="Arial"/>
              </a:rPr>
              <a:t>Require institutions within WA State to adopt a policy that requires researchers to:</a:t>
            </a:r>
            <a:endParaRPr/>
          </a:p>
          <a:p>
            <a:pPr indent="-285750" lvl="1" marL="742950" rtl="0" algn="l">
              <a:spcBef>
                <a:spcPts val="320"/>
              </a:spcBef>
              <a:spcAft>
                <a:spcPts val="0"/>
              </a:spcAft>
              <a:buClr>
                <a:srgbClr val="4B2E83"/>
              </a:buClr>
              <a:buSzPts val="1600"/>
              <a:buFont typeface="Courier New"/>
              <a:buChar char="o"/>
            </a:pPr>
            <a:r>
              <a:rPr b="0" lang="en" sz="1600">
                <a:latin typeface="Arial"/>
                <a:ea typeface="Arial"/>
                <a:cs typeface="Arial"/>
                <a:sym typeface="Arial"/>
              </a:rPr>
              <a:t>Identify and recruit persons from </a:t>
            </a:r>
            <a:r>
              <a:rPr b="0" lang="en" sz="1600">
                <a:latin typeface="Arial"/>
                <a:ea typeface="Arial"/>
                <a:cs typeface="Arial"/>
                <a:sym typeface="Arial"/>
              </a:rPr>
              <a:t>underrepresented</a:t>
            </a:r>
            <a:r>
              <a:rPr b="0" lang="en" sz="1600">
                <a:latin typeface="Arial"/>
                <a:ea typeface="Arial"/>
                <a:cs typeface="Arial"/>
                <a:sym typeface="Arial"/>
              </a:rPr>
              <a:t> demographic groups</a:t>
            </a:r>
            <a:endParaRPr/>
          </a:p>
          <a:p>
            <a:pPr indent="-285750" lvl="1" marL="742950" rtl="0" algn="l">
              <a:spcBef>
                <a:spcPts val="320"/>
              </a:spcBef>
              <a:spcAft>
                <a:spcPts val="0"/>
              </a:spcAft>
              <a:buClr>
                <a:srgbClr val="4B2E83"/>
              </a:buClr>
              <a:buSzPts val="1600"/>
              <a:buFont typeface="Courier New"/>
              <a:buChar char="o"/>
            </a:pPr>
            <a:r>
              <a:rPr b="0" lang="en" sz="1600">
                <a:latin typeface="Arial"/>
                <a:ea typeface="Arial"/>
                <a:cs typeface="Arial"/>
                <a:sym typeface="Arial"/>
              </a:rPr>
              <a:t>Collaborate with community-based organizations</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Font typeface="Courier New"/>
              <a:buChar char="o"/>
            </a:pPr>
            <a:r>
              <a:rPr b="0" lang="en" sz="1600">
                <a:latin typeface="Arial"/>
                <a:ea typeface="Arial"/>
                <a:cs typeface="Arial"/>
                <a:sym typeface="Arial"/>
              </a:rPr>
              <a:t>Use recruitment methods recognized by the FDA</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 sz="1600">
                <a:latin typeface="Arial"/>
                <a:ea typeface="Arial"/>
                <a:cs typeface="Arial"/>
                <a:sym typeface="Arial"/>
              </a:rPr>
              <a:t>Provide translation &amp; interpreter services for individuals with non-English language preference</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 sz="1600">
                <a:latin typeface="Arial"/>
                <a:ea typeface="Arial"/>
                <a:cs typeface="Arial"/>
                <a:sym typeface="Arial"/>
              </a:rPr>
              <a:t>Provide culturally specific recruitment materials</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 sz="1600">
                <a:latin typeface="Arial"/>
                <a:ea typeface="Arial"/>
                <a:cs typeface="Arial"/>
                <a:sym typeface="Arial"/>
              </a:rPr>
              <a:t>Provide option for electronic consent</a:t>
            </a:r>
            <a:endParaRPr b="0" sz="1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9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UW Policy Scope </a:t>
            </a:r>
            <a:r>
              <a:rPr b="0" i="0" lang="en" sz="1600" u="none" cap="none" strike="noStrike">
                <a:solidFill>
                  <a:srgbClr val="4B2E83"/>
                </a:solidFill>
                <a:latin typeface="Arial"/>
                <a:ea typeface="Arial"/>
                <a:cs typeface="Arial"/>
                <a:sym typeface="Arial"/>
              </a:rPr>
              <a:t>(1 of 2)</a:t>
            </a:r>
            <a:endParaRPr b="0" i="0" sz="3000" u="none" cap="none" strike="noStrike">
              <a:solidFill>
                <a:srgbClr val="4B2E83"/>
              </a:solidFill>
              <a:latin typeface="Arial"/>
              <a:ea typeface="Arial"/>
              <a:cs typeface="Arial"/>
              <a:sym typeface="Arial"/>
            </a:endParaRPr>
          </a:p>
        </p:txBody>
      </p:sp>
      <p:pic>
        <p:nvPicPr>
          <p:cNvPr descr="A series of text boxes giving a high-level summary of what the scope of the UW Diversity in Clinical Trails would apply to." id="545" name="Google Shape;545;p99"/>
          <p:cNvPicPr preferRelativeResize="0"/>
          <p:nvPr/>
        </p:nvPicPr>
        <p:blipFill rotWithShape="1">
          <a:blip r:embed="rId3">
            <a:alphaModFix/>
          </a:blip>
          <a:srcRect b="0" l="0" r="0" t="0"/>
          <a:stretch/>
        </p:blipFill>
        <p:spPr>
          <a:xfrm>
            <a:off x="856040" y="1558834"/>
            <a:ext cx="6711709" cy="43271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00"/>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UW Policy Scope </a:t>
            </a:r>
            <a:r>
              <a:rPr b="0" i="0" lang="en" sz="1600" u="none" cap="none" strike="noStrike">
                <a:solidFill>
                  <a:srgbClr val="4B2E83"/>
                </a:solidFill>
                <a:latin typeface="Arial"/>
                <a:ea typeface="Arial"/>
                <a:cs typeface="Arial"/>
                <a:sym typeface="Arial"/>
              </a:rPr>
              <a:t>(2 of 2)</a:t>
            </a:r>
            <a:endParaRPr b="0" i="0" sz="3000" u="none" cap="none" strike="noStrike">
              <a:solidFill>
                <a:srgbClr val="4B2E83"/>
              </a:solidFill>
              <a:latin typeface="Arial"/>
              <a:ea typeface="Arial"/>
              <a:cs typeface="Arial"/>
              <a:sym typeface="Arial"/>
            </a:endParaRPr>
          </a:p>
        </p:txBody>
      </p:sp>
      <p:pic>
        <p:nvPicPr>
          <p:cNvPr descr="A series of light purple bars with the titles &quot;Phase 1 or earlier trials&quot;, &quot;Pilot and feasibility studies&quot;, and &quot;Clinical trials involving 'small populatons'&quot; within them. " id="552" name="Google Shape;552;p100"/>
          <p:cNvPicPr preferRelativeResize="0"/>
          <p:nvPr/>
        </p:nvPicPr>
        <p:blipFill rotWithShape="1">
          <a:blip r:embed="rId3">
            <a:alphaModFix/>
          </a:blip>
          <a:srcRect b="0" l="0" r="0" t="0"/>
          <a:stretch/>
        </p:blipFill>
        <p:spPr>
          <a:xfrm>
            <a:off x="555172" y="1877393"/>
            <a:ext cx="8249195" cy="3334256"/>
          </a:xfrm>
          <a:prstGeom prst="rect">
            <a:avLst/>
          </a:prstGeom>
          <a:noFill/>
          <a:ln>
            <a:noFill/>
          </a:ln>
        </p:spPr>
      </p:pic>
      <p:sp>
        <p:nvSpPr>
          <p:cNvPr descr="A green-outlined oval circling a block of text. " id="553" name="Google Shape;553;p100"/>
          <p:cNvSpPr/>
          <p:nvPr/>
        </p:nvSpPr>
        <p:spPr>
          <a:xfrm>
            <a:off x="5107577" y="3892731"/>
            <a:ext cx="3644400" cy="1463100"/>
          </a:xfrm>
          <a:prstGeom prst="ellipse">
            <a:avLst/>
          </a:prstGeom>
          <a:noFill/>
          <a:ln cap="flat" cmpd="sng" w="38100">
            <a:solidFill>
              <a:srgbClr val="00B05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0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HSD Supplement – Diversity Plan </a:t>
            </a:r>
            <a:endParaRPr/>
          </a:p>
        </p:txBody>
      </p:sp>
      <p:sp>
        <p:nvSpPr>
          <p:cNvPr id="560" name="Google Shape;560;p101"/>
          <p:cNvSpPr txBox="1"/>
          <p:nvPr>
            <p:ph idx="2" type="body"/>
          </p:nvPr>
        </p:nvSpPr>
        <p:spPr>
          <a:xfrm>
            <a:off x="659305" y="1736725"/>
            <a:ext cx="3912600" cy="4015500"/>
          </a:xfrm>
          <a:prstGeom prst="rect">
            <a:avLst/>
          </a:prstGeom>
          <a:noFill/>
          <a:ln>
            <a:noFill/>
          </a:ln>
        </p:spPr>
        <p:txBody>
          <a:bodyPr anchorCtr="0" anchor="t" bIns="45700" lIns="91425" spcFirstLastPara="1" rIns="91425" wrap="square" tIns="45700">
            <a:noAutofit/>
          </a:bodyPr>
          <a:lstStyle/>
          <a:p>
            <a:pPr indent="-257175" lvl="0" marL="325755" rtl="0" algn="l">
              <a:lnSpc>
                <a:spcPct val="90000"/>
              </a:lnSpc>
              <a:spcBef>
                <a:spcPts val="0"/>
              </a:spcBef>
              <a:spcAft>
                <a:spcPts val="0"/>
              </a:spcAft>
              <a:buClr>
                <a:srgbClr val="4B2E83"/>
              </a:buClr>
              <a:buSzPts val="1600"/>
              <a:buChar char="&gt;"/>
            </a:pPr>
            <a:r>
              <a:rPr b="0" lang="en" sz="1600"/>
              <a:t>Establishing Enrollment Goals - age, race, ethnicity, biologic sex, sexual orientation, geographic location (probably zip codes), social economic status (several variables, TBD)</a:t>
            </a:r>
            <a:endParaRPr/>
          </a:p>
          <a:p>
            <a:pPr indent="-257175" lvl="0" marL="325755" rtl="0" algn="l">
              <a:lnSpc>
                <a:spcPct val="90000"/>
              </a:lnSpc>
              <a:spcBef>
                <a:spcPts val="920"/>
              </a:spcBef>
              <a:spcAft>
                <a:spcPts val="0"/>
              </a:spcAft>
              <a:buClr>
                <a:srgbClr val="4B2E83"/>
              </a:buClr>
              <a:buSzPts val="1600"/>
              <a:buChar char="&gt;"/>
            </a:pPr>
            <a:r>
              <a:rPr b="0" lang="en" sz="1600"/>
              <a:t>Rationale for current enrollment goals and any exclusions</a:t>
            </a:r>
            <a:endParaRPr/>
          </a:p>
          <a:p>
            <a:pPr indent="-257175" lvl="0" marL="325755" rtl="0" algn="l">
              <a:lnSpc>
                <a:spcPct val="90000"/>
              </a:lnSpc>
              <a:spcBef>
                <a:spcPts val="920"/>
              </a:spcBef>
              <a:spcAft>
                <a:spcPts val="0"/>
              </a:spcAft>
              <a:buClr>
                <a:srgbClr val="4B2E83"/>
              </a:buClr>
              <a:buSzPts val="1600"/>
              <a:buChar char="&gt;"/>
            </a:pPr>
            <a:r>
              <a:rPr b="0" lang="en" sz="1600"/>
              <a:t>Strategy for meeting enrollment goals (e.g., study design, recruitment, and retentional plan, reducing barriers to participation</a:t>
            </a:r>
            <a:endParaRPr/>
          </a:p>
          <a:p>
            <a:pPr indent="-257175" lvl="0" marL="325755" rtl="0" algn="l">
              <a:lnSpc>
                <a:spcPct val="90000"/>
              </a:lnSpc>
              <a:spcBef>
                <a:spcPts val="920"/>
              </a:spcBef>
              <a:spcAft>
                <a:spcPts val="0"/>
              </a:spcAft>
              <a:buClr>
                <a:srgbClr val="4B2E83"/>
              </a:buClr>
              <a:buSzPts val="1600"/>
              <a:buChar char="&gt;"/>
            </a:pPr>
            <a:r>
              <a:rPr b="0" lang="en" sz="1600"/>
              <a:t>Description of efforts/resources utilized for community engagement that informs recruitment strategy</a:t>
            </a:r>
            <a:endParaRPr/>
          </a:p>
          <a:p>
            <a:pPr indent="-257175" lvl="0" marL="325755" rtl="0" algn="l">
              <a:lnSpc>
                <a:spcPct val="90000"/>
              </a:lnSpc>
              <a:spcBef>
                <a:spcPts val="920"/>
              </a:spcBef>
              <a:spcAft>
                <a:spcPts val="0"/>
              </a:spcAft>
              <a:buClr>
                <a:srgbClr val="4B2E83"/>
              </a:buClr>
              <a:buSzPts val="1600"/>
              <a:buChar char="&gt;"/>
            </a:pPr>
            <a:r>
              <a:rPr b="0" lang="en" sz="1600"/>
              <a:t>Plan for tracking enrollment data</a:t>
            </a:r>
            <a:endParaRPr/>
          </a:p>
          <a:p>
            <a:pPr indent="-190500" lvl="0" marL="342900" rtl="0" algn="l">
              <a:spcBef>
                <a:spcPts val="1080"/>
              </a:spcBef>
              <a:spcAft>
                <a:spcPts val="0"/>
              </a:spcAft>
              <a:buClr>
                <a:srgbClr val="4B2E83"/>
              </a:buClr>
              <a:buSzPts val="2400"/>
              <a:buFont typeface="Merriweather Sans"/>
              <a:buNone/>
            </a:pPr>
            <a:r>
              <a:t/>
            </a:r>
            <a:endParaRPr>
              <a:latin typeface="Arial"/>
              <a:ea typeface="Arial"/>
              <a:cs typeface="Arial"/>
              <a:sym typeface="Arial"/>
            </a:endParaRPr>
          </a:p>
        </p:txBody>
      </p:sp>
      <p:pic>
        <p:nvPicPr>
          <p:cNvPr descr="A graphic showing an example of what a University of Washington &quot;Supplement Diversity Plan for Clinical Trials&quot; document may look like. " id="561" name="Google Shape;561;p101"/>
          <p:cNvPicPr preferRelativeResize="0"/>
          <p:nvPr/>
        </p:nvPicPr>
        <p:blipFill rotWithShape="1">
          <a:blip r:embed="rId3">
            <a:alphaModFix/>
          </a:blip>
          <a:srcRect b="0" l="0" r="0" t="0"/>
          <a:stretch/>
        </p:blipFill>
        <p:spPr>
          <a:xfrm>
            <a:off x="4677783" y="1583051"/>
            <a:ext cx="3375972" cy="4286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2"/>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UW Policy - Translation &amp; Interpretation</a:t>
            </a:r>
            <a:endParaRPr/>
          </a:p>
        </p:txBody>
      </p:sp>
      <p:sp>
        <p:nvSpPr>
          <p:cNvPr id="568" name="Google Shape;568;p10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200"/>
              <a:buChar char="&gt;"/>
            </a:pPr>
            <a:r>
              <a:rPr b="0" lang="en" sz="2200"/>
              <a:t>When 5% or more of the target population speaks a primary language other than English:</a:t>
            </a:r>
            <a:endParaRPr/>
          </a:p>
          <a:p>
            <a:pPr indent="-285750" lvl="1" marL="742950" rtl="0" algn="l">
              <a:spcBef>
                <a:spcPts val="320"/>
              </a:spcBef>
              <a:spcAft>
                <a:spcPts val="0"/>
              </a:spcAft>
              <a:buClr>
                <a:srgbClr val="4B2E83"/>
              </a:buClr>
              <a:buSzPts val="1600"/>
              <a:buChar char="–"/>
            </a:pPr>
            <a:r>
              <a:rPr b="0" lang="en" sz="1600"/>
              <a:t>The study must have translations of any written materials to be read by participants (e.g., consent forms, recruitment materials, surveys) available at the outset of the research.</a:t>
            </a:r>
            <a:endParaRPr/>
          </a:p>
          <a:p>
            <a:pPr indent="-285750" lvl="1" marL="742950" rtl="0" algn="l">
              <a:spcBef>
                <a:spcPts val="320"/>
              </a:spcBef>
              <a:spcAft>
                <a:spcPts val="0"/>
              </a:spcAft>
              <a:buClr>
                <a:srgbClr val="4B2E83"/>
              </a:buClr>
              <a:buSzPts val="1600"/>
              <a:buChar char="–"/>
            </a:pPr>
            <a:r>
              <a:rPr b="0" lang="en" sz="1600"/>
              <a:t>There must be resources in place to support their inclusion for the duration of the study.</a:t>
            </a:r>
            <a:endParaRPr/>
          </a:p>
          <a:p>
            <a:pPr indent="-342900" lvl="0" marL="342900" rtl="0" algn="l">
              <a:spcBef>
                <a:spcPts val="440"/>
              </a:spcBef>
              <a:spcAft>
                <a:spcPts val="0"/>
              </a:spcAft>
              <a:buClr>
                <a:srgbClr val="4B2E83"/>
              </a:buClr>
              <a:buSzPts val="2200"/>
              <a:buChar char="&gt;"/>
            </a:pPr>
            <a:r>
              <a:rPr b="0" lang="en" sz="2200"/>
              <a:t>When less than 5% of the target population speaks a primary language other than English:</a:t>
            </a:r>
            <a:endParaRPr/>
          </a:p>
          <a:p>
            <a:pPr indent="-285750" lvl="1" marL="742950" rtl="0" algn="l">
              <a:spcBef>
                <a:spcPts val="320"/>
              </a:spcBef>
              <a:spcAft>
                <a:spcPts val="0"/>
              </a:spcAft>
              <a:buClr>
                <a:srgbClr val="4B2E83"/>
              </a:buClr>
              <a:buSzPts val="1600"/>
              <a:buChar char="–"/>
            </a:pPr>
            <a:r>
              <a:rPr b="0" lang="en" sz="1600"/>
              <a:t>There must be a plan in place to support their enrollment and participation in the research when they are encountered.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03"/>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Implications for Researchers</a:t>
            </a:r>
            <a:endParaRPr/>
          </a:p>
        </p:txBody>
      </p:sp>
      <p:sp>
        <p:nvSpPr>
          <p:cNvPr id="575" name="Google Shape;575;p103"/>
          <p:cNvSpPr txBox="1"/>
          <p:nvPr>
            <p:ph idx="2" type="body"/>
          </p:nvPr>
        </p:nvSpPr>
        <p:spPr>
          <a:xfrm>
            <a:off x="378069" y="1736725"/>
            <a:ext cx="8477400" cy="3802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b="0" lang="en">
                <a:latin typeface="Arial"/>
                <a:ea typeface="Arial"/>
                <a:cs typeface="Arial"/>
                <a:sym typeface="Arial"/>
              </a:rPr>
              <a:t>More staff FTE needed to:</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Identify and recruit underrepresented populations</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Engaged with targeted communities</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Develop culturally specific recruitment materials</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Provide e-consent option</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Track and report on enrollment metrics</a:t>
            </a:r>
            <a:endParaRPr/>
          </a:p>
          <a:p>
            <a:pPr indent="-342900" lvl="0" marL="342900" rtl="0" algn="l">
              <a:spcBef>
                <a:spcPts val="480"/>
              </a:spcBef>
              <a:spcAft>
                <a:spcPts val="0"/>
              </a:spcAft>
              <a:buClr>
                <a:srgbClr val="4B2E83"/>
              </a:buClr>
              <a:buSzPts val="2400"/>
              <a:buFont typeface="Merriweather Sans"/>
              <a:buChar char="&gt;"/>
            </a:pPr>
            <a:r>
              <a:rPr b="0" lang="en">
                <a:latin typeface="Arial"/>
                <a:ea typeface="Arial"/>
                <a:cs typeface="Arial"/>
                <a:sym typeface="Arial"/>
              </a:rPr>
              <a:t>More funding to cover costs associated with:</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Translation and interpreter services</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Culturally specific recruitment strategies/materials</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Reimbursement for participation expenses to reduce barriers (e.g., travel, parking, childcare)</a:t>
            </a:r>
            <a:endParaRPr/>
          </a:p>
          <a:p>
            <a:pPr indent="-285750" lvl="1" marL="742950" rtl="0" algn="l">
              <a:spcBef>
                <a:spcPts val="360"/>
              </a:spcBef>
              <a:spcAft>
                <a:spcPts val="0"/>
              </a:spcAft>
              <a:buClr>
                <a:srgbClr val="4B2E83"/>
              </a:buClr>
              <a:buSzPts val="1800"/>
              <a:buChar char="–"/>
            </a:pPr>
            <a:r>
              <a:rPr b="0" lang="en" sz="1800">
                <a:latin typeface="Arial"/>
                <a:ea typeface="Arial"/>
                <a:cs typeface="Arial"/>
                <a:sym typeface="Arial"/>
              </a:rPr>
              <a:t>Possible IRB review fees (e.g., commercial IRB review)</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04"/>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4B2E83"/>
              </a:buClr>
              <a:buSzPts val="5000"/>
              <a:buFont typeface="Arial"/>
              <a:buNone/>
            </a:pPr>
            <a:r>
              <a:rPr b="0" i="0" lang="en" sz="5000" u="none" cap="none" strike="noStrike">
                <a:solidFill>
                  <a:srgbClr val="4B2E83"/>
                </a:solidFill>
                <a:latin typeface="Encode Sans Black"/>
                <a:ea typeface="Encode Sans Black"/>
                <a:cs typeface="Encode Sans Black"/>
                <a:sym typeface="Encode Sans Black"/>
              </a:rPr>
              <a:t>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7"/>
          <p:cNvSpPr txBox="1"/>
          <p:nvPr>
            <p:ph type="title"/>
          </p:nvPr>
        </p:nvSpPr>
        <p:spPr>
          <a:xfrm>
            <a:off x="692029" y="1640263"/>
            <a:ext cx="6972300" cy="159300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 sz="5000" u="none" cap="none" strike="noStrike">
                <a:solidFill>
                  <a:schemeClr val="accent3"/>
                </a:solidFill>
                <a:latin typeface="Arial"/>
                <a:ea typeface="Arial"/>
                <a:cs typeface="Arial"/>
                <a:sym typeface="Arial"/>
              </a:rPr>
              <a:t>COMPLIANCE HOT TOPIC: NIH CHILDCARE COSTS</a:t>
            </a:r>
            <a:endParaRPr/>
          </a:p>
        </p:txBody>
      </p:sp>
      <p:sp>
        <p:nvSpPr>
          <p:cNvPr id="460" name="Google Shape;460;p8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August 2025</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descr="A white textbox with the text &quot;Open to UW Researchers uwlaca@uw.edu&quot; within it. " id="587" name="Google Shape;587;p105"/>
          <p:cNvPicPr preferRelativeResize="0"/>
          <p:nvPr/>
        </p:nvPicPr>
        <p:blipFill rotWithShape="1">
          <a:blip r:embed="rId3">
            <a:alphaModFix/>
          </a:blip>
          <a:srcRect b="0" l="0" r="0" t="0"/>
          <a:stretch/>
        </p:blipFill>
        <p:spPr>
          <a:xfrm>
            <a:off x="7374265" y="0"/>
            <a:ext cx="1767231" cy="1023360"/>
          </a:xfrm>
          <a:prstGeom prst="rect">
            <a:avLst/>
          </a:prstGeom>
          <a:noFill/>
          <a:ln>
            <a:noFill/>
          </a:ln>
        </p:spPr>
      </p:pic>
      <p:sp>
        <p:nvSpPr>
          <p:cNvPr id="588" name="Google Shape;588;p105"/>
          <p:cNvSpPr txBox="1"/>
          <p:nvPr>
            <p:ph type="title"/>
          </p:nvPr>
        </p:nvSpPr>
        <p:spPr>
          <a:xfrm>
            <a:off x="189345" y="260674"/>
            <a:ext cx="87654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Support Services – Translation &amp; Interpretation</a:t>
            </a:r>
            <a:endParaRPr/>
          </a:p>
        </p:txBody>
      </p:sp>
      <p:sp>
        <p:nvSpPr>
          <p:cNvPr id="589" name="Google Shape;589;p105"/>
          <p:cNvSpPr txBox="1"/>
          <p:nvPr/>
        </p:nvSpPr>
        <p:spPr>
          <a:xfrm>
            <a:off x="350983" y="1585425"/>
            <a:ext cx="7906800" cy="186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b="0" i="0" lang="en" sz="1800" u="none" cap="none" strike="noStrike">
                <a:solidFill>
                  <a:srgbClr val="190037"/>
                </a:solidFill>
                <a:latin typeface="Calibri"/>
                <a:ea typeface="Calibri"/>
                <a:cs typeface="Calibri"/>
                <a:sym typeface="Calibri"/>
              </a:rPr>
              <a:t>UW Medicine Language Access &amp; Cultural Advocacy </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Provides access to translation and interpretation in the UW clinic space</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Expanding access outside of the clinic space to support this policy</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Provides guidance on budgeting and community consultation needs. </a:t>
            </a:r>
            <a:endParaRPr b="0" i="0" sz="1800" u="none" cap="none" strike="noStrike">
              <a:solidFill>
                <a:srgbClr val="190037"/>
              </a:solidFill>
              <a:latin typeface="Calibri"/>
              <a:ea typeface="Calibri"/>
              <a:cs typeface="Calibri"/>
              <a:sym typeface="Calibri"/>
            </a:endParaRPr>
          </a:p>
          <a:p>
            <a:pPr indent="-285750" lvl="0" marL="285750" marR="0" rtl="0" algn="l">
              <a:spcBef>
                <a:spcPts val="0"/>
              </a:spcBef>
              <a:spcAft>
                <a:spcPts val="0"/>
              </a:spcAft>
              <a:buClr>
                <a:srgbClr val="467886"/>
              </a:buClr>
              <a:buSzPts val="1800"/>
              <a:buFont typeface="Arial"/>
              <a:buChar char="•"/>
            </a:pPr>
            <a:r>
              <a:rPr b="0" i="0" lang="en" sz="1800" u="sng" cap="none" strike="noStrike">
                <a:solidFill>
                  <a:srgbClr val="467886"/>
                </a:solidFill>
                <a:latin typeface="Calibri"/>
                <a:ea typeface="Calibri"/>
                <a:cs typeface="Calibri"/>
                <a:sym typeface="Calibri"/>
                <a:hlinkClick r:id="rId4">
                  <a:extLst>
                    <a:ext uri="{A12FA001-AC4F-418D-AE19-62706E023703}">
                      <ahyp:hlinkClr val="tx"/>
                    </a:ext>
                  </a:extLst>
                </a:hlinkClick>
              </a:rPr>
              <a:t>Clinical Trials Language Access Resources </a:t>
            </a:r>
            <a:r>
              <a:rPr b="0" i="0" lang="en" sz="1800" u="none" cap="none" strike="noStrike">
                <a:solidFill>
                  <a:srgbClr val="333333"/>
                </a:solidFill>
                <a:latin typeface="Calibri"/>
                <a:ea typeface="Calibri"/>
                <a:cs typeface="Calibri"/>
                <a:sym typeface="Calibri"/>
              </a:rPr>
              <a:t>(requires UW </a:t>
            </a:r>
            <a:r>
              <a:rPr lang="en" sz="1800">
                <a:solidFill>
                  <a:srgbClr val="333333"/>
                </a:solidFill>
                <a:latin typeface="Calibri"/>
                <a:ea typeface="Calibri"/>
                <a:cs typeface="Calibri"/>
                <a:sym typeface="Calibri"/>
              </a:rPr>
              <a:t>NetID</a:t>
            </a:r>
            <a:r>
              <a:rPr b="0" i="0" lang="en" sz="1800" u="none" cap="none" strike="noStrike">
                <a:solidFill>
                  <a:srgbClr val="333333"/>
                </a:solidFill>
                <a:latin typeface="Calibri"/>
                <a:ea typeface="Calibri"/>
                <a:cs typeface="Calibri"/>
                <a:sym typeface="Calibri"/>
              </a:rPr>
              <a:t>)</a:t>
            </a:r>
            <a:endParaRPr b="0" i="0" sz="1800" u="none" cap="none" strike="noStrike">
              <a:solidFill>
                <a:srgbClr val="333333"/>
              </a:solidFill>
              <a:latin typeface="Calibri"/>
              <a:ea typeface="Calibri"/>
              <a:cs typeface="Calibri"/>
              <a:sym typeface="Calibri"/>
            </a:endParaRPr>
          </a:p>
          <a:p>
            <a:pPr indent="0" lvl="0" marL="0" marR="0" rtl="0" algn="l">
              <a:spcBef>
                <a:spcPts val="0"/>
              </a:spcBef>
              <a:spcAft>
                <a:spcPts val="0"/>
              </a:spcAft>
              <a:buNone/>
            </a:pPr>
            <a:r>
              <a:t/>
            </a:r>
            <a:endParaRPr sz="2500">
              <a:solidFill>
                <a:srgbClr val="333333"/>
              </a:solidFill>
              <a:latin typeface="Calibri"/>
              <a:ea typeface="Calibri"/>
              <a:cs typeface="Calibri"/>
              <a:sym typeface="Calibri"/>
            </a:endParaRPr>
          </a:p>
        </p:txBody>
      </p:sp>
      <p:pic>
        <p:nvPicPr>
          <p:cNvPr descr="A screenshot listing out the various categories of the upcoming UW Medicine Support Services on their website. " id="590" name="Google Shape;590;p105"/>
          <p:cNvPicPr preferRelativeResize="0"/>
          <p:nvPr/>
        </p:nvPicPr>
        <p:blipFill rotWithShape="1">
          <a:blip r:embed="rId5">
            <a:alphaModFix/>
          </a:blip>
          <a:srcRect b="0" l="0" r="0" t="0"/>
          <a:stretch/>
        </p:blipFill>
        <p:spPr>
          <a:xfrm>
            <a:off x="350983" y="3016593"/>
            <a:ext cx="8205631" cy="29326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06"/>
          <p:cNvSpPr txBox="1"/>
          <p:nvPr/>
        </p:nvSpPr>
        <p:spPr>
          <a:xfrm>
            <a:off x="7035439" y="88550"/>
            <a:ext cx="23343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Open to UW Researchers</a:t>
            </a:r>
            <a:endParaRPr/>
          </a:p>
          <a:p>
            <a:pPr indent="0" lvl="0" marL="0" marR="0" rtl="0" algn="ctr">
              <a:spcBef>
                <a:spcPts val="0"/>
              </a:spcBef>
              <a:spcAft>
                <a:spcPts val="0"/>
              </a:spcAft>
              <a:buNone/>
            </a:pPr>
            <a:r>
              <a:rPr lang="en"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
        <p:nvSpPr>
          <p:cNvPr id="597" name="Google Shape;597;p106"/>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Support Services – Health Sciences Research Library</a:t>
            </a:r>
            <a:endParaRPr/>
          </a:p>
        </p:txBody>
      </p:sp>
      <p:sp>
        <p:nvSpPr>
          <p:cNvPr id="598" name="Google Shape;598;p106"/>
          <p:cNvSpPr txBox="1"/>
          <p:nvPr/>
        </p:nvSpPr>
        <p:spPr>
          <a:xfrm>
            <a:off x="245472" y="1866508"/>
            <a:ext cx="3336600" cy="4017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2300"/>
              <a:buFont typeface="Arial"/>
              <a:buChar char="•"/>
            </a:pPr>
            <a:r>
              <a:rPr lang="en" sz="2300">
                <a:solidFill>
                  <a:srgbClr val="190037"/>
                </a:solidFill>
                <a:latin typeface="Calibri"/>
                <a:ea typeface="Calibri"/>
                <a:cs typeface="Calibri"/>
                <a:sym typeface="Calibri"/>
              </a:rPr>
              <a:t>Identifying demographics </a:t>
            </a:r>
            <a:endParaRPr sz="1800">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2300"/>
              <a:buFont typeface="Courier New"/>
              <a:buChar char="o"/>
            </a:pPr>
            <a:r>
              <a:rPr b="0" i="0" lang="en" sz="2300" u="none" cap="none" strike="noStrike">
                <a:solidFill>
                  <a:srgbClr val="190037"/>
                </a:solidFill>
                <a:latin typeface="Calibri"/>
                <a:ea typeface="Calibri"/>
                <a:cs typeface="Calibri"/>
                <a:sym typeface="Calibri"/>
              </a:rPr>
              <a:t>PubMed</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2300"/>
              <a:buFont typeface="Courier New"/>
              <a:buChar char="o"/>
            </a:pPr>
            <a:r>
              <a:rPr b="0" i="0" lang="en" sz="2300" u="none" cap="none" strike="noStrike">
                <a:solidFill>
                  <a:srgbClr val="190037"/>
                </a:solidFill>
                <a:latin typeface="Calibri"/>
                <a:ea typeface="Calibri"/>
                <a:cs typeface="Calibri"/>
                <a:sym typeface="Calibri"/>
              </a:rPr>
              <a:t>ClinicalTrials.gov registry</a:t>
            </a:r>
            <a:endParaRPr b="0" i="0" sz="1800" u="none" cap="none" strike="noStrike">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2300"/>
              <a:buFont typeface="Arial"/>
              <a:buChar char="•"/>
            </a:pPr>
            <a:r>
              <a:rPr lang="en" sz="2300">
                <a:solidFill>
                  <a:srgbClr val="190037"/>
                </a:solidFill>
                <a:latin typeface="Calibri"/>
                <a:ea typeface="Calibri"/>
                <a:cs typeface="Calibri"/>
                <a:sym typeface="Calibri"/>
              </a:rPr>
              <a:t>DCTI-specific REDCap intake and query*</a:t>
            </a:r>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0" lvl="0" marL="0" marR="0" rtl="0" algn="l">
              <a:spcBef>
                <a:spcPts val="0"/>
              </a:spcBef>
              <a:spcAft>
                <a:spcPts val="0"/>
              </a:spcAft>
              <a:buNone/>
            </a:pPr>
            <a:r>
              <a:t/>
            </a:r>
            <a:endParaRPr b="0" i="0" sz="2500">
              <a:solidFill>
                <a:srgbClr val="333333"/>
              </a:solidFill>
              <a:latin typeface="Calibri"/>
              <a:ea typeface="Calibri"/>
              <a:cs typeface="Calibri"/>
              <a:sym typeface="Calibri"/>
            </a:endParaRPr>
          </a:p>
        </p:txBody>
      </p:sp>
      <p:pic>
        <p:nvPicPr>
          <p:cNvPr descr="A screenshot of the &quot;Study Details&quot; webpage form for the &quot;Support Services - Health Sciences Research Library&quot; website. " id="599" name="Google Shape;599;p106"/>
          <p:cNvPicPr preferRelativeResize="0"/>
          <p:nvPr/>
        </p:nvPicPr>
        <p:blipFill rotWithShape="1">
          <a:blip r:embed="rId3">
            <a:alphaModFix/>
          </a:blip>
          <a:srcRect b="0" l="0" r="0" t="0"/>
          <a:stretch/>
        </p:blipFill>
        <p:spPr>
          <a:xfrm>
            <a:off x="3694157" y="1583582"/>
            <a:ext cx="5162262" cy="42888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07"/>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Support Services – Clinical Trial Dashboard</a:t>
            </a:r>
            <a:endParaRPr/>
          </a:p>
        </p:txBody>
      </p:sp>
      <p:sp>
        <p:nvSpPr>
          <p:cNvPr id="606" name="Google Shape;606;p107"/>
          <p:cNvSpPr txBox="1"/>
          <p:nvPr/>
        </p:nvSpPr>
        <p:spPr>
          <a:xfrm>
            <a:off x="125131" y="1700318"/>
            <a:ext cx="3315600" cy="3140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lang="en" sz="1800">
                <a:solidFill>
                  <a:srgbClr val="190037"/>
                </a:solidFill>
                <a:latin typeface="Calibri"/>
                <a:ea typeface="Calibri"/>
                <a:cs typeface="Calibri"/>
                <a:sym typeface="Calibri"/>
              </a:rPr>
              <a:t>UW's first aggregated data set from Epic &amp; OnCore</a:t>
            </a:r>
            <a:endParaRPr/>
          </a:p>
          <a:p>
            <a:pPr indent="-285750" lvl="0" marL="285750" marR="0" rtl="0" algn="l">
              <a:spcBef>
                <a:spcPts val="0"/>
              </a:spcBef>
              <a:spcAft>
                <a:spcPts val="0"/>
              </a:spcAft>
              <a:buClr>
                <a:srgbClr val="190037"/>
              </a:buClr>
              <a:buSzPts val="1800"/>
              <a:buFont typeface="Arial"/>
              <a:buChar char="•"/>
            </a:pPr>
            <a:r>
              <a:rPr lang="en" sz="1800">
                <a:solidFill>
                  <a:srgbClr val="190037"/>
                </a:solidFill>
                <a:latin typeface="Calibri"/>
                <a:ea typeface="Calibri"/>
                <a:cs typeface="Calibri"/>
                <a:sym typeface="Calibri"/>
              </a:rPr>
              <a:t>Access via UW BI Portal</a:t>
            </a:r>
            <a:r>
              <a:rPr i="1" lang="en" sz="1800">
                <a:solidFill>
                  <a:srgbClr val="190037"/>
                </a:solidFill>
                <a:latin typeface="Calibri"/>
                <a:ea typeface="Calibri"/>
                <a:cs typeface="Calibri"/>
                <a:sym typeface="Calibri"/>
              </a:rPr>
              <a:t> (UW NetID required)</a:t>
            </a:r>
            <a:endParaRPr sz="1800">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1800"/>
              <a:buFont typeface="Arial"/>
              <a:buChar char="•"/>
            </a:pPr>
            <a:r>
              <a:rPr lang="en" sz="1800">
                <a:solidFill>
                  <a:srgbClr val="190037"/>
                </a:solidFill>
                <a:latin typeface="Calibri"/>
                <a:ea typeface="Calibri"/>
                <a:cs typeface="Calibri"/>
                <a:sym typeface="Calibri"/>
              </a:rPr>
              <a:t>Allows filtering by</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Demographics</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ICD-10 codes</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Interpretation needed (Y/N)</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Area Deprivation Index</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Social Vulnerability Index</a:t>
            </a:r>
            <a:endParaRPr/>
          </a:p>
        </p:txBody>
      </p:sp>
      <p:pic>
        <p:nvPicPr>
          <p:cNvPr descr="A sample screenshot of the UW Medicine Patient Demographics webpage. " id="607" name="Google Shape;607;p107"/>
          <p:cNvPicPr preferRelativeResize="0"/>
          <p:nvPr/>
        </p:nvPicPr>
        <p:blipFill rotWithShape="1">
          <a:blip r:embed="rId3">
            <a:alphaModFix/>
          </a:blip>
          <a:srcRect b="0" l="0" r="0" t="0"/>
          <a:stretch/>
        </p:blipFill>
        <p:spPr>
          <a:xfrm>
            <a:off x="3303167" y="1686202"/>
            <a:ext cx="5715703" cy="3153438"/>
          </a:xfrm>
          <a:prstGeom prst="rect">
            <a:avLst/>
          </a:prstGeom>
          <a:noFill/>
          <a:ln>
            <a:noFill/>
          </a:ln>
        </p:spPr>
      </p:pic>
      <p:sp>
        <p:nvSpPr>
          <p:cNvPr id="608" name="Google Shape;608;p107"/>
          <p:cNvSpPr txBox="1"/>
          <p:nvPr/>
        </p:nvSpPr>
        <p:spPr>
          <a:xfrm>
            <a:off x="6809620" y="131564"/>
            <a:ext cx="2334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Available in Fall 2025</a:t>
            </a:r>
            <a:endParaRPr/>
          </a:p>
          <a:p>
            <a:pPr indent="0" lvl="0" marL="0" marR="0" rtl="0" algn="ctr">
              <a:spcBef>
                <a:spcPts val="0"/>
              </a:spcBef>
              <a:spcAft>
                <a:spcPts val="0"/>
              </a:spcAft>
              <a:buNone/>
            </a:pPr>
            <a:r>
              <a:rPr lang="en"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8"/>
          <p:cNvSpPr txBox="1"/>
          <p:nvPr/>
        </p:nvSpPr>
        <p:spPr>
          <a:xfrm>
            <a:off x="6682905" y="64976"/>
            <a:ext cx="23343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Open to WWAMI Researchers</a:t>
            </a:r>
            <a:endParaRPr/>
          </a:p>
          <a:p>
            <a:pPr indent="0" lvl="0" marL="0" marR="0" rtl="0" algn="ctr">
              <a:spcBef>
                <a:spcPts val="0"/>
              </a:spcBef>
              <a:spcAft>
                <a:spcPts val="0"/>
              </a:spcAft>
              <a:buNone/>
            </a:pPr>
            <a:r>
              <a:rPr lang="en"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
        <p:nvSpPr>
          <p:cNvPr id="615" name="Google Shape;615;p108"/>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Recruitment Support Service</a:t>
            </a:r>
            <a:endParaRPr b="1" i="0" sz="3000" u="none" cap="none" strike="noStrike">
              <a:solidFill>
                <a:srgbClr val="4B2E83"/>
              </a:solidFill>
              <a:latin typeface="Arial"/>
              <a:ea typeface="Arial"/>
              <a:cs typeface="Arial"/>
              <a:sym typeface="Arial"/>
            </a:endParaRPr>
          </a:p>
        </p:txBody>
      </p:sp>
      <p:sp>
        <p:nvSpPr>
          <p:cNvPr id="616" name="Google Shape;616;p108"/>
          <p:cNvSpPr txBox="1"/>
          <p:nvPr/>
        </p:nvSpPr>
        <p:spPr>
          <a:xfrm>
            <a:off x="313715" y="1536265"/>
            <a:ext cx="5403600" cy="3971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lang="en" sz="1800">
                <a:solidFill>
                  <a:srgbClr val="190037"/>
                </a:solidFill>
                <a:latin typeface="Calibri"/>
                <a:ea typeface="Calibri"/>
                <a:cs typeface="Calibri"/>
                <a:sym typeface="Calibri"/>
              </a:rPr>
              <a:t>Consultations to help with recruitment and retention planning</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meeting representation goals &amp; breaking down barriers</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outreach strategies </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culturally sensitive recruitment materials</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budget &amp; logistics</a:t>
            </a:r>
            <a:endParaRPr/>
          </a:p>
          <a:p>
            <a:pPr indent="0" lvl="0" marL="0" marR="0" rtl="0" algn="l">
              <a:spcBef>
                <a:spcPts val="0"/>
              </a:spcBef>
              <a:spcAft>
                <a:spcPts val="0"/>
              </a:spcAft>
              <a:buNone/>
            </a:pPr>
            <a:r>
              <a:t/>
            </a:r>
            <a:endParaRPr sz="1800">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1800"/>
              <a:buFont typeface="Arial"/>
              <a:buChar char="•"/>
            </a:pPr>
            <a:r>
              <a:rPr lang="en" sz="1800">
                <a:solidFill>
                  <a:srgbClr val="190037"/>
                </a:solidFill>
                <a:latin typeface="Calibri"/>
                <a:ea typeface="Calibri"/>
                <a:cs typeface="Calibri"/>
                <a:sym typeface="Calibri"/>
              </a:rPr>
              <a:t>Consultants</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UW </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SCH </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Office of Healthcare Equity representation</a:t>
            </a:r>
            <a:endParaRPr/>
          </a:p>
          <a:p>
            <a:pPr indent="-285750" lvl="1" marL="742950" marR="0" rtl="0" algn="l">
              <a:spcBef>
                <a:spcPts val="0"/>
              </a:spcBef>
              <a:spcAft>
                <a:spcPts val="0"/>
              </a:spcAft>
              <a:buClr>
                <a:srgbClr val="190037"/>
              </a:buClr>
              <a:buSzPts val="1800"/>
              <a:buFont typeface="Courier New"/>
              <a:buChar char="o"/>
            </a:pPr>
            <a:r>
              <a:rPr b="0" i="0" lang="en" sz="1800" u="none" cap="none" strike="noStrike">
                <a:solidFill>
                  <a:srgbClr val="190037"/>
                </a:solidFill>
                <a:latin typeface="Calibri"/>
                <a:ea typeface="Calibri"/>
                <a:cs typeface="Calibri"/>
                <a:sym typeface="Calibri"/>
              </a:rPr>
              <a:t>UW Human Subjects Division</a:t>
            </a:r>
            <a:endParaRPr/>
          </a:p>
          <a:p>
            <a:pPr indent="-171450" lvl="0" marL="285750" marR="0" rtl="0" algn="l">
              <a:spcBef>
                <a:spcPts val="0"/>
              </a:spcBef>
              <a:spcAft>
                <a:spcPts val="0"/>
              </a:spcAft>
              <a:buClr>
                <a:schemeClr val="dk1"/>
              </a:buClr>
              <a:buSzPts val="1800"/>
              <a:buFont typeface="Arial"/>
              <a:buNone/>
            </a:pPr>
            <a:r>
              <a:t/>
            </a:r>
            <a:endParaRPr i="1" sz="1800">
              <a:solidFill>
                <a:srgbClr val="190037"/>
              </a:solidFill>
              <a:latin typeface="Calibri"/>
              <a:ea typeface="Calibri"/>
              <a:cs typeface="Calibri"/>
              <a:sym typeface="Calibri"/>
            </a:endParaRPr>
          </a:p>
        </p:txBody>
      </p:sp>
      <p:pic>
        <p:nvPicPr>
          <p:cNvPr descr="A diagram with a purple square textbox with the text &quot;Research Teams&quot; pointing to an oval textbox with the text &quot;ITHS Recruitment Support Service&quot; pointing to another oval textbox with the text &quot;UW Human Subjects Division&quot;. " id="617" name="Google Shape;617;p108"/>
          <p:cNvPicPr preferRelativeResize="0"/>
          <p:nvPr/>
        </p:nvPicPr>
        <p:blipFill rotWithShape="1">
          <a:blip r:embed="rId3">
            <a:alphaModFix/>
          </a:blip>
          <a:srcRect b="0" l="0" r="0" t="0"/>
          <a:stretch/>
        </p:blipFill>
        <p:spPr>
          <a:xfrm>
            <a:off x="5376147" y="3020159"/>
            <a:ext cx="3641138" cy="24041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0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Support Services: E-consent Platforms</a:t>
            </a:r>
            <a:endParaRPr b="1" i="0" sz="3000" u="none" cap="none" strike="noStrike">
              <a:solidFill>
                <a:srgbClr val="4B2E83"/>
              </a:solidFill>
              <a:latin typeface="Arial"/>
              <a:ea typeface="Arial"/>
              <a:cs typeface="Arial"/>
              <a:sym typeface="Arial"/>
            </a:endParaRPr>
          </a:p>
        </p:txBody>
      </p:sp>
      <p:pic>
        <p:nvPicPr>
          <p:cNvPr descr="A series of blue and purple textboxes detailing the E-Consent Platform categories &quot;REDCap&quot;, &quot;DocuSign&quot;, and Florence E-Consent Module.  " id="624" name="Google Shape;624;p109"/>
          <p:cNvPicPr preferRelativeResize="0"/>
          <p:nvPr/>
        </p:nvPicPr>
        <p:blipFill rotWithShape="1">
          <a:blip r:embed="rId3">
            <a:alphaModFix/>
          </a:blip>
          <a:srcRect b="0" l="0" r="0" t="0"/>
          <a:stretch/>
        </p:blipFill>
        <p:spPr>
          <a:xfrm>
            <a:off x="540327" y="1715321"/>
            <a:ext cx="8063343" cy="4128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10"/>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Resources &amp; Guidance</a:t>
            </a:r>
            <a:endParaRPr/>
          </a:p>
        </p:txBody>
      </p:sp>
      <p:grpSp>
        <p:nvGrpSpPr>
          <p:cNvPr id="631" name="Google Shape;631;p110"/>
          <p:cNvGrpSpPr/>
          <p:nvPr/>
        </p:nvGrpSpPr>
        <p:grpSpPr>
          <a:xfrm>
            <a:off x="25720" y="1800673"/>
            <a:ext cx="9092560" cy="3884389"/>
            <a:chOff x="0" y="154"/>
            <a:chExt cx="9092560" cy="3884389"/>
          </a:xfrm>
        </p:grpSpPr>
        <p:sp>
          <p:nvSpPr>
            <p:cNvPr id="632" name="Google Shape;632;p110"/>
            <p:cNvSpPr/>
            <p:nvPr/>
          </p:nvSpPr>
          <p:spPr>
            <a:xfrm rot="5400000">
              <a:off x="5884360" y="-2534521"/>
              <a:ext cx="597300" cy="5819100"/>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0"/>
            <p:cNvSpPr txBox="1"/>
            <p:nvPr/>
          </p:nvSpPr>
          <p:spPr>
            <a:xfrm>
              <a:off x="3273322" y="105539"/>
              <a:ext cx="5790000" cy="539100"/>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Diversity in Clinical Trials Guidance</a:t>
              </a:r>
              <a:endParaRPr/>
            </a:p>
            <a:p>
              <a:pPr indent="-63500" lvl="1" marL="57150" marR="0" rtl="0" algn="l">
                <a:lnSpc>
                  <a:spcPct val="90000"/>
                </a:lnSpc>
                <a:spcBef>
                  <a:spcPts val="150"/>
                </a:spcBef>
                <a:spcAft>
                  <a:spcPts val="0"/>
                </a:spcAft>
                <a:buClr>
                  <a:srgbClr val="4B2E83"/>
                </a:buClr>
                <a:buSzPts val="1000"/>
                <a:buFont typeface="Calibri"/>
                <a:buChar char="•"/>
              </a:pPr>
              <a:r>
                <a:rPr b="0" i="0" lang="en" sz="1000" u="sng" cap="none" strike="noStrike">
                  <a:solidFill>
                    <a:srgbClr val="4B2E83"/>
                  </a:solidFill>
                  <a:latin typeface="Calibri"/>
                  <a:ea typeface="Calibri"/>
                  <a:cs typeface="Calibri"/>
                  <a:sym typeface="Calibri"/>
                  <a:hlinkClick r:id="rId4">
                    <a:extLst>
                      <a:ext uri="{A12FA001-AC4F-418D-AE19-62706E023703}">
                        <ahyp:hlinkClr val="tx"/>
                      </a:ext>
                    </a:extLst>
                  </a:hlinkClick>
                </a:rPr>
                <a:t>Diversity Plan for Clinical Trials Supplement</a:t>
              </a:r>
              <a:endParaRPr b="0" i="0" sz="1000" u="none" cap="none" strike="noStrike">
                <a:solidFill>
                  <a:schemeClr val="dk1"/>
                </a:solidFill>
                <a:latin typeface="Calibri"/>
                <a:ea typeface="Calibri"/>
                <a:cs typeface="Calibri"/>
                <a:sym typeface="Calibri"/>
              </a:endParaRPr>
            </a:p>
            <a:p>
              <a:pPr indent="-63500" lvl="1" marL="57150" marR="0" rtl="0" algn="l">
                <a:lnSpc>
                  <a:spcPct val="90000"/>
                </a:lnSpc>
                <a:spcBef>
                  <a:spcPts val="150"/>
                </a:spcBef>
                <a:spcAft>
                  <a:spcPts val="0"/>
                </a:spcAft>
                <a:buClr>
                  <a:schemeClr val="dk1"/>
                </a:buClr>
                <a:buSzPts val="1000"/>
                <a:buFont typeface="Calibri"/>
                <a:buChar char="•"/>
              </a:pPr>
              <a:r>
                <a:rPr b="0" i="0" lang="en" sz="1000" u="sng" cap="none" strike="noStrike">
                  <a:solidFill>
                    <a:schemeClr val="dk1"/>
                  </a:solidFill>
                  <a:latin typeface="Calibri"/>
                  <a:ea typeface="Calibri"/>
                  <a:cs typeface="Calibri"/>
                  <a:sym typeface="Calibri"/>
                  <a:hlinkClick r:id="rId5">
                    <a:extLst>
                      <a:ext uri="{A12FA001-AC4F-418D-AE19-62706E023703}">
                        <ahyp:hlinkClr val="tx"/>
                      </a:ext>
                    </a:extLst>
                  </a:hlinkClick>
                </a:rPr>
                <a:t>hsdinfo@uw.edu</a:t>
              </a:r>
              <a:endParaRPr/>
            </a:p>
          </p:txBody>
        </p:sp>
        <p:sp>
          <p:nvSpPr>
            <p:cNvPr id="634" name="Google Shape;634;p110"/>
            <p:cNvSpPr/>
            <p:nvPr/>
          </p:nvSpPr>
          <p:spPr>
            <a:xfrm>
              <a:off x="0" y="154"/>
              <a:ext cx="3273300" cy="746700"/>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0"/>
            <p:cNvSpPr txBox="1"/>
            <p:nvPr/>
          </p:nvSpPr>
          <p:spPr>
            <a:xfrm>
              <a:off x="36451" y="36605"/>
              <a:ext cx="3200400" cy="673800"/>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 sz="2100">
                  <a:solidFill>
                    <a:schemeClr val="lt1"/>
                  </a:solidFill>
                  <a:latin typeface="Calibri"/>
                  <a:ea typeface="Calibri"/>
                  <a:cs typeface="Calibri"/>
                  <a:sym typeface="Calibri"/>
                </a:rPr>
                <a:t>Human Subjects Division</a:t>
              </a:r>
              <a:endParaRPr/>
            </a:p>
          </p:txBody>
        </p:sp>
        <p:sp>
          <p:nvSpPr>
            <p:cNvPr id="636" name="Google Shape;636;p110"/>
            <p:cNvSpPr/>
            <p:nvPr/>
          </p:nvSpPr>
          <p:spPr>
            <a:xfrm rot="5400000">
              <a:off x="5884360" y="-1750489"/>
              <a:ext cx="597300" cy="5819100"/>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0"/>
            <p:cNvSpPr txBox="1"/>
            <p:nvPr/>
          </p:nvSpPr>
          <p:spPr>
            <a:xfrm>
              <a:off x="3273322" y="889572"/>
              <a:ext cx="5790000" cy="539100"/>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 sz="1000" u="sng" cap="none" strike="noStrike">
                  <a:solidFill>
                    <a:schemeClr val="dk1"/>
                  </a:solidFill>
                  <a:latin typeface="Calibri"/>
                  <a:ea typeface="Calibri"/>
                  <a:cs typeface="Calibri"/>
                  <a:sym typeface="Calibri"/>
                  <a:hlinkClick r:id="rId6">
                    <a:extLst>
                      <a:ext uri="{A12FA001-AC4F-418D-AE19-62706E023703}">
                        <ahyp:hlinkClr val="tx"/>
                      </a:ext>
                    </a:extLst>
                  </a:hlinkClick>
                </a:rPr>
                <a:t>Community-Centered Research Resources</a:t>
              </a:r>
              <a:endParaRPr b="0" i="0" sz="1000" u="none" cap="none" strike="noStrike">
                <a:solidFill>
                  <a:schemeClr val="dk1"/>
                </a:solidFill>
                <a:latin typeface="Calibri"/>
                <a:ea typeface="Calibri"/>
                <a:cs typeface="Calibri"/>
                <a:sym typeface="Calibri"/>
              </a:endParaRPr>
            </a:p>
          </p:txBody>
        </p:sp>
        <p:sp>
          <p:nvSpPr>
            <p:cNvPr id="638" name="Google Shape;638;p110"/>
            <p:cNvSpPr/>
            <p:nvPr/>
          </p:nvSpPr>
          <p:spPr>
            <a:xfrm>
              <a:off x="0" y="785741"/>
              <a:ext cx="3273300" cy="746700"/>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0"/>
            <p:cNvSpPr txBox="1"/>
            <p:nvPr/>
          </p:nvSpPr>
          <p:spPr>
            <a:xfrm>
              <a:off x="36451" y="822192"/>
              <a:ext cx="3200400" cy="673800"/>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 sz="2100">
                  <a:solidFill>
                    <a:schemeClr val="lt1"/>
                  </a:solidFill>
                  <a:latin typeface="Calibri"/>
                  <a:ea typeface="Calibri"/>
                  <a:cs typeface="Calibri"/>
                  <a:sym typeface="Calibri"/>
                </a:rPr>
                <a:t>Office of Health Equity &amp; Community Engagement</a:t>
              </a:r>
              <a:endParaRPr sz="2100">
                <a:solidFill>
                  <a:schemeClr val="lt1"/>
                </a:solidFill>
                <a:latin typeface="Calibri"/>
                <a:ea typeface="Calibri"/>
                <a:cs typeface="Calibri"/>
                <a:sym typeface="Calibri"/>
              </a:endParaRPr>
            </a:p>
          </p:txBody>
        </p:sp>
        <p:sp>
          <p:nvSpPr>
            <p:cNvPr id="640" name="Google Shape;640;p110"/>
            <p:cNvSpPr/>
            <p:nvPr/>
          </p:nvSpPr>
          <p:spPr>
            <a:xfrm rot="5400000">
              <a:off x="5884360" y="-966454"/>
              <a:ext cx="597300" cy="5819100"/>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0"/>
            <p:cNvSpPr txBox="1"/>
            <p:nvPr/>
          </p:nvSpPr>
          <p:spPr>
            <a:xfrm>
              <a:off x="3273322" y="1673606"/>
              <a:ext cx="5790000" cy="539100"/>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 sz="1000" u="sng" cap="none" strike="noStrike">
                  <a:solidFill>
                    <a:schemeClr val="dk1"/>
                  </a:solidFill>
                  <a:latin typeface="Calibri"/>
                  <a:ea typeface="Calibri"/>
                  <a:cs typeface="Calibri"/>
                  <a:sym typeface="Calibri"/>
                  <a:hlinkClick r:id="rId7">
                    <a:extLst>
                      <a:ext uri="{A12FA001-AC4F-418D-AE19-62706E023703}">
                        <ahyp:hlinkClr val="tx"/>
                      </a:ext>
                    </a:extLst>
                  </a:hlinkClick>
                </a:rPr>
                <a:t>Recruitment Support Service</a:t>
              </a:r>
              <a:endParaRPr/>
            </a:p>
            <a:p>
              <a:pPr indent="-63500" lvl="1" marL="57150" marR="0" rtl="0" algn="l">
                <a:lnSpc>
                  <a:spcPct val="90000"/>
                </a:lnSpc>
                <a:spcBef>
                  <a:spcPts val="150"/>
                </a:spcBef>
                <a:spcAft>
                  <a:spcPts val="0"/>
                </a:spcAft>
                <a:buClr>
                  <a:srgbClr val="2C6ACE"/>
                </a:buClr>
                <a:buSzPts val="1000"/>
                <a:buFont typeface="Calibri"/>
                <a:buChar char="•"/>
              </a:pPr>
              <a:r>
                <a:rPr b="0" i="0" lang="en" sz="1000" u="sng" cap="none" strike="noStrike">
                  <a:solidFill>
                    <a:srgbClr val="2C6ACE"/>
                  </a:solidFill>
                  <a:latin typeface="Calibri"/>
                  <a:ea typeface="Calibri"/>
                  <a:cs typeface="Calibri"/>
                  <a:sym typeface="Calibri"/>
                  <a:hlinkClick r:id="rId8">
                    <a:extLst>
                      <a:ext uri="{A12FA001-AC4F-418D-AE19-62706E023703}">
                        <ahyp:hlinkClr val="tx"/>
                      </a:ext>
                    </a:extLst>
                  </a:hlinkClick>
                </a:rPr>
                <a:t>recruitmentsupport@uw.edu</a:t>
              </a:r>
              <a:endParaRPr/>
            </a:p>
          </p:txBody>
        </p:sp>
        <p:sp>
          <p:nvSpPr>
            <p:cNvPr id="642" name="Google Shape;642;p110"/>
            <p:cNvSpPr/>
            <p:nvPr/>
          </p:nvSpPr>
          <p:spPr>
            <a:xfrm>
              <a:off x="0" y="1569775"/>
              <a:ext cx="3273300" cy="746700"/>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0"/>
            <p:cNvSpPr txBox="1"/>
            <p:nvPr/>
          </p:nvSpPr>
          <p:spPr>
            <a:xfrm>
              <a:off x="36451" y="1606226"/>
              <a:ext cx="3200400" cy="673800"/>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 sz="2100">
                  <a:solidFill>
                    <a:schemeClr val="lt1"/>
                  </a:solidFill>
                  <a:latin typeface="Calibri"/>
                  <a:ea typeface="Calibri"/>
                  <a:cs typeface="Calibri"/>
                  <a:sym typeface="Calibri"/>
                </a:rPr>
                <a:t>ITHS Recruitment Support Service</a:t>
              </a:r>
              <a:endParaRPr sz="2100">
                <a:solidFill>
                  <a:schemeClr val="lt1"/>
                </a:solidFill>
                <a:latin typeface="Calibri"/>
                <a:ea typeface="Calibri"/>
                <a:cs typeface="Calibri"/>
                <a:sym typeface="Calibri"/>
              </a:endParaRPr>
            </a:p>
          </p:txBody>
        </p:sp>
        <p:sp>
          <p:nvSpPr>
            <p:cNvPr id="644" name="Google Shape;644;p110"/>
            <p:cNvSpPr/>
            <p:nvPr/>
          </p:nvSpPr>
          <p:spPr>
            <a:xfrm rot="5400000">
              <a:off x="5884360" y="-182421"/>
              <a:ext cx="597300" cy="5819100"/>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0"/>
            <p:cNvSpPr txBox="1"/>
            <p:nvPr/>
          </p:nvSpPr>
          <p:spPr>
            <a:xfrm>
              <a:off x="3273322" y="2457640"/>
              <a:ext cx="5790000" cy="539100"/>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rgbClr val="4B2E83"/>
                </a:buClr>
                <a:buSzPts val="1000"/>
                <a:buFont typeface="Calibri"/>
                <a:buChar char="•"/>
              </a:pPr>
              <a:r>
                <a:rPr b="0" i="0" lang="en" sz="1000" u="sng" cap="none" strike="noStrike">
                  <a:solidFill>
                    <a:srgbClr val="4B2E83"/>
                  </a:solidFill>
                  <a:latin typeface="Calibri"/>
                  <a:ea typeface="Calibri"/>
                  <a:cs typeface="Calibri"/>
                  <a:sym typeface="Calibri"/>
                  <a:hlinkClick r:id="rId9">
                    <a:extLst>
                      <a:ext uri="{A12FA001-AC4F-418D-AE19-62706E023703}">
                        <ahyp:hlinkClr val="tx"/>
                      </a:ext>
                    </a:extLst>
                  </a:hlinkClick>
                </a:rPr>
                <a:t>Clinical Trials Language Access Resources </a:t>
              </a:r>
              <a:endParaRPr b="0" i="0" sz="1000" u="none" cap="none" strike="noStrike">
                <a:solidFill>
                  <a:srgbClr val="4B2E83"/>
                </a:solidFill>
                <a:latin typeface="Calibri"/>
                <a:ea typeface="Calibri"/>
                <a:cs typeface="Calibri"/>
                <a:sym typeface="Calibri"/>
              </a:endParaRPr>
            </a:p>
          </p:txBody>
        </p:sp>
        <p:sp>
          <p:nvSpPr>
            <p:cNvPr id="646" name="Google Shape;646;p110"/>
            <p:cNvSpPr/>
            <p:nvPr/>
          </p:nvSpPr>
          <p:spPr>
            <a:xfrm>
              <a:off x="0" y="2353809"/>
              <a:ext cx="3273300" cy="746700"/>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0"/>
            <p:cNvSpPr txBox="1"/>
            <p:nvPr/>
          </p:nvSpPr>
          <p:spPr>
            <a:xfrm>
              <a:off x="36451" y="2390260"/>
              <a:ext cx="3200400" cy="673800"/>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 sz="2100">
                  <a:solidFill>
                    <a:schemeClr val="lt1"/>
                  </a:solidFill>
                  <a:latin typeface="Calibri"/>
                  <a:ea typeface="Calibri"/>
                  <a:cs typeface="Calibri"/>
                  <a:sym typeface="Calibri"/>
                </a:rPr>
                <a:t>UW Medicine Language Access &amp; Cultural Advocacy</a:t>
              </a:r>
              <a:endParaRPr/>
            </a:p>
          </p:txBody>
        </p:sp>
        <p:sp>
          <p:nvSpPr>
            <p:cNvPr id="648" name="Google Shape;648;p110"/>
            <p:cNvSpPr/>
            <p:nvPr/>
          </p:nvSpPr>
          <p:spPr>
            <a:xfrm rot="5400000">
              <a:off x="5884360" y="601613"/>
              <a:ext cx="597300" cy="5819100"/>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0"/>
            <p:cNvSpPr txBox="1"/>
            <p:nvPr/>
          </p:nvSpPr>
          <p:spPr>
            <a:xfrm>
              <a:off x="3273322" y="3241674"/>
              <a:ext cx="5790000" cy="539100"/>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 sz="1000" u="sng" cap="none" strike="noStrike">
                  <a:solidFill>
                    <a:schemeClr val="dk1"/>
                  </a:solidFill>
                  <a:latin typeface="Calibri"/>
                  <a:ea typeface="Calibri"/>
                  <a:cs typeface="Calibri"/>
                  <a:sym typeface="Calibri"/>
                  <a:hlinkClick r:id="rId10">
                    <a:extLst>
                      <a:ext uri="{A12FA001-AC4F-418D-AE19-62706E023703}">
                        <ahyp:hlinkClr val="tx"/>
                      </a:ext>
                    </a:extLst>
                  </a:hlinkClick>
                </a:rPr>
                <a:t>ITHS DCTI Home Page</a:t>
              </a:r>
              <a:endParaRPr/>
            </a:p>
          </p:txBody>
        </p:sp>
        <p:sp>
          <p:nvSpPr>
            <p:cNvPr id="650" name="Google Shape;650;p110"/>
            <p:cNvSpPr/>
            <p:nvPr/>
          </p:nvSpPr>
          <p:spPr>
            <a:xfrm>
              <a:off x="0" y="3137843"/>
              <a:ext cx="3273300" cy="746700"/>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0"/>
            <p:cNvSpPr txBox="1"/>
            <p:nvPr/>
          </p:nvSpPr>
          <p:spPr>
            <a:xfrm>
              <a:off x="36451" y="3174294"/>
              <a:ext cx="3200400" cy="673800"/>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 sz="2100">
                  <a:solidFill>
                    <a:schemeClr val="lt1"/>
                  </a:solidFill>
                  <a:latin typeface="Calibri"/>
                  <a:ea typeface="Calibri"/>
                  <a:cs typeface="Calibri"/>
                  <a:sym typeface="Calibri"/>
                </a:rPr>
                <a:t>DCTI Website</a:t>
              </a:r>
              <a:endParaRPr sz="2100">
                <a:solidFill>
                  <a:schemeClr val="lt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1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QUESTIONS</a:t>
            </a:r>
            <a:endParaRPr/>
          </a:p>
        </p:txBody>
      </p:sp>
      <p:pic>
        <p:nvPicPr>
          <p:cNvPr id="658" name="Google Shape;658;p111"/>
          <p:cNvPicPr preferRelativeResize="0"/>
          <p:nvPr/>
        </p:nvPicPr>
        <p:blipFill rotWithShape="1">
          <a:blip r:embed="rId3">
            <a:alphaModFix/>
          </a:blip>
          <a:srcRect b="0" l="0" r="0" t="0"/>
          <a:stretch/>
        </p:blipFill>
        <p:spPr>
          <a:xfrm>
            <a:off x="1570182" y="1914640"/>
            <a:ext cx="5375564" cy="2990157"/>
          </a:xfrm>
          <a:prstGeom prst="rect">
            <a:avLst/>
          </a:prstGeom>
          <a:noFill/>
          <a:ln>
            <a:noFill/>
          </a:ln>
        </p:spPr>
      </p:pic>
      <p:sp>
        <p:nvSpPr>
          <p:cNvPr id="659" name="Google Shape;659;p111"/>
          <p:cNvSpPr txBox="1"/>
          <p:nvPr/>
        </p:nvSpPr>
        <p:spPr>
          <a:xfrm>
            <a:off x="1570181" y="5120842"/>
            <a:ext cx="4405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Send questions to </a:t>
            </a:r>
            <a:r>
              <a:rPr lang="en" sz="1800" u="sng">
                <a:solidFill>
                  <a:schemeClr val="dk1"/>
                </a:solidFill>
                <a:latin typeface="Arial"/>
                <a:ea typeface="Arial"/>
                <a:cs typeface="Arial"/>
                <a:sym typeface="Arial"/>
                <a:hlinkClick r:id="rId4">
                  <a:extLst>
                    <a:ext uri="{A12FA001-AC4F-418D-AE19-62706E023703}">
                      <ahyp:hlinkClr val="tx"/>
                    </a:ext>
                  </a:extLst>
                </a:hlinkClick>
              </a:rPr>
              <a:t>hsdinfo@uw.edu</a:t>
            </a:r>
            <a:r>
              <a:rPr lang="en" sz="1800">
                <a:solidFill>
                  <a:schemeClr val="dk1"/>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1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3700">
                <a:latin typeface="Encode Sans Black"/>
                <a:ea typeface="Encode Sans Black"/>
                <a:cs typeface="Encode Sans Black"/>
                <a:sym typeface="Encode Sans Black"/>
              </a:rPr>
              <a:t>NIH No-Cost Extensions</a:t>
            </a:r>
            <a:endParaRPr sz="3700">
              <a:latin typeface="Encode Sans Black"/>
              <a:ea typeface="Encode Sans Black"/>
              <a:cs typeface="Encode Sans Black"/>
              <a:sym typeface="Encode Sans Black"/>
            </a:endParaRPr>
          </a:p>
        </p:txBody>
      </p:sp>
      <p:sp>
        <p:nvSpPr>
          <p:cNvPr id="665" name="Google Shape;665;p112"/>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Mike Snow, Proposals and Award Manager</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1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UPDATE </a:t>
            </a:r>
            <a:endParaRPr>
              <a:latin typeface="Encode Sans Black"/>
              <a:ea typeface="Encode Sans Black"/>
              <a:cs typeface="Encode Sans Black"/>
              <a:sym typeface="Encode Sans Black"/>
            </a:endParaRPr>
          </a:p>
        </p:txBody>
      </p:sp>
      <p:sp>
        <p:nvSpPr>
          <p:cNvPr id="672" name="Google Shape;672;p113"/>
          <p:cNvSpPr txBox="1"/>
          <p:nvPr>
            <p:ph idx="2" type="body"/>
          </p:nvPr>
        </p:nvSpPr>
        <p:spPr>
          <a:xfrm>
            <a:off x="437100" y="1737250"/>
            <a:ext cx="8269800" cy="40155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Char char="&gt;"/>
            </a:pPr>
            <a:r>
              <a:rPr lang="en" sz="2200" u="sng">
                <a:solidFill>
                  <a:schemeClr val="hlink"/>
                </a:solidFill>
                <a:hlinkClick r:id="rId3"/>
              </a:rPr>
              <a:t>NOT-OD-25-142</a:t>
            </a:r>
            <a:r>
              <a:rPr lang="en" sz="2200"/>
              <a:t>: eRA Commons option for grantee-approved first no-cost extensions (NCE) re-enabled</a:t>
            </a:r>
            <a:endParaRPr sz="2200"/>
          </a:p>
          <a:p>
            <a:pPr indent="-368300" lvl="0" marL="457200" rtl="0" algn="l">
              <a:lnSpc>
                <a:spcPct val="115000"/>
              </a:lnSpc>
              <a:spcBef>
                <a:spcPts val="0"/>
              </a:spcBef>
              <a:spcAft>
                <a:spcPts val="0"/>
              </a:spcAft>
              <a:buSzPts val="2200"/>
              <a:buChar char="&gt;"/>
            </a:pPr>
            <a:r>
              <a:rPr lang="en" sz="2200"/>
              <a:t>MODs for first NCE requests no longer require additional documentation (progress update, budget, justification)</a:t>
            </a:r>
            <a:endParaRPr sz="2200"/>
          </a:p>
          <a:p>
            <a:pPr indent="-368300" lvl="0" marL="457200" rtl="0" algn="l">
              <a:lnSpc>
                <a:spcPct val="115000"/>
              </a:lnSpc>
              <a:spcBef>
                <a:spcPts val="0"/>
              </a:spcBef>
              <a:spcAft>
                <a:spcPts val="0"/>
              </a:spcAft>
              <a:buSzPts val="2200"/>
              <a:buChar char="&gt;"/>
            </a:pPr>
            <a:r>
              <a:rPr lang="en" sz="2200"/>
              <a:t>OSP will review existing MODs to process as first NCE if available</a:t>
            </a:r>
            <a:endParaRPr sz="2200"/>
          </a:p>
          <a:p>
            <a:pPr indent="-368300" lvl="0" marL="457200" rtl="0" algn="l">
              <a:lnSpc>
                <a:spcPct val="115000"/>
              </a:lnSpc>
              <a:spcBef>
                <a:spcPts val="0"/>
              </a:spcBef>
              <a:spcAft>
                <a:spcPts val="0"/>
              </a:spcAft>
              <a:buSzPts val="2200"/>
              <a:buChar char="&gt;"/>
            </a:pPr>
            <a:r>
              <a:rPr lang="en" sz="2200"/>
              <a:t>Please continue submitting extension MODs timely with the extension form attached</a:t>
            </a:r>
            <a:endParaRPr sz="2200"/>
          </a:p>
          <a:p>
            <a:pPr indent="0" lvl="0" marL="457200" marR="0" rtl="0" algn="l">
              <a:lnSpc>
                <a:spcPct val="115000"/>
              </a:lnSpc>
              <a:spcBef>
                <a:spcPts val="0"/>
              </a:spcBef>
              <a:spcAft>
                <a:spcPts val="0"/>
              </a:spcAft>
              <a:buNone/>
            </a:pPr>
            <a:r>
              <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1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i="0" lang="en" sz="3000" u="none" cap="none" strike="noStrik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8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NIH NRSA Childcare Costs – </a:t>
            </a:r>
            <a:endParaRPr/>
          </a:p>
          <a:p>
            <a:pPr indent="0" lvl="0" marL="0" rtl="0" algn="l">
              <a:lnSpc>
                <a:spcPct val="90000"/>
              </a:lnSpc>
              <a:spcBef>
                <a:spcPts val="600"/>
              </a:spcBef>
              <a:spcAft>
                <a:spcPts val="0"/>
              </a:spcAft>
              <a:buClr>
                <a:srgbClr val="4B2E83"/>
              </a:buClr>
              <a:buSzPts val="3000"/>
              <a:buNone/>
            </a:pPr>
            <a:r>
              <a:rPr b="1" lang="en">
                <a:latin typeface="Arial"/>
                <a:ea typeface="Arial"/>
                <a:cs typeface="Arial"/>
                <a:sym typeface="Arial"/>
              </a:rPr>
              <a:t>New process for Training Grants </a:t>
            </a:r>
            <a:endParaRPr/>
          </a:p>
        </p:txBody>
      </p:sp>
      <p:sp>
        <p:nvSpPr>
          <p:cNvPr id="467" name="Google Shape;467;p88"/>
          <p:cNvSpPr txBox="1"/>
          <p:nvPr>
            <p:ph idx="2" type="body"/>
          </p:nvPr>
        </p:nvSpPr>
        <p:spPr>
          <a:xfrm>
            <a:off x="659305" y="1736725"/>
            <a:ext cx="8196300" cy="4245000"/>
          </a:xfrm>
          <a:prstGeom prst="rect">
            <a:avLst/>
          </a:prstGeom>
          <a:noFill/>
          <a:ln>
            <a:noFill/>
          </a:ln>
        </p:spPr>
        <p:txBody>
          <a:bodyPr anchorCtr="0" anchor="t" bIns="45700" lIns="91425" spcFirstLastPara="1" rIns="91425" wrap="square" tIns="45700">
            <a:normAutofit fontScale="77500" lnSpcReduction="20000"/>
          </a:bodyPr>
          <a:lstStyle/>
          <a:p>
            <a:pPr indent="-33147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NIH Notice: NOT-OD-25-100</a:t>
            </a:r>
            <a:br>
              <a:rPr lang="en">
                <a:latin typeface="Arial"/>
                <a:ea typeface="Arial"/>
                <a:cs typeface="Arial"/>
                <a:sym typeface="Arial"/>
              </a:rPr>
            </a:br>
            <a:r>
              <a:rPr lang="en" u="sng">
                <a:solidFill>
                  <a:schemeClr val="hlink"/>
                </a:solidFill>
                <a:latin typeface="Arial"/>
                <a:ea typeface="Arial"/>
                <a:cs typeface="Arial"/>
                <a:sym typeface="Arial"/>
                <a:hlinkClick r:id="rId3"/>
              </a:rPr>
              <a:t>https://grants.nih.gov/grants/guide/notice-files/NOT-OD-25-100.html</a:t>
            </a:r>
            <a:endParaRPr>
              <a:latin typeface="Arial"/>
              <a:ea typeface="Arial"/>
              <a:cs typeface="Arial"/>
              <a:sym typeface="Arial"/>
            </a:endParaRPr>
          </a:p>
          <a:p>
            <a:pPr indent="0" lvl="0" marL="0" rtl="0" algn="l">
              <a:spcBef>
                <a:spcPts val="408"/>
              </a:spcBef>
              <a:spcAft>
                <a:spcPts val="0"/>
              </a:spcAft>
              <a:buClr>
                <a:srgbClr val="4B2E83"/>
              </a:buClr>
              <a:buSzPct val="100000"/>
              <a:buNone/>
            </a:pPr>
            <a:r>
              <a:t/>
            </a:r>
            <a:endParaRPr>
              <a:latin typeface="Arial"/>
              <a:ea typeface="Arial"/>
              <a:cs typeface="Arial"/>
              <a:sym typeface="Arial"/>
            </a:endParaRPr>
          </a:p>
          <a:p>
            <a:pPr indent="-331470" lvl="0" marL="342900" rtl="0" algn="l">
              <a:spcBef>
                <a:spcPts val="408"/>
              </a:spcBef>
              <a:spcAft>
                <a:spcPts val="0"/>
              </a:spcAft>
              <a:buClr>
                <a:srgbClr val="4B2E83"/>
              </a:buClr>
              <a:buSzPct val="100000"/>
              <a:buFont typeface="Merriweather Sans"/>
              <a:buChar char="&gt;"/>
            </a:pPr>
            <a:r>
              <a:rPr lang="en">
                <a:latin typeface="Arial"/>
                <a:ea typeface="Arial"/>
                <a:cs typeface="Arial"/>
                <a:sym typeface="Arial"/>
              </a:rPr>
              <a:t>Latest notice applies only to Institutional Training Grants; does not apply to Fellowships</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08"/>
              </a:spcBef>
              <a:spcAft>
                <a:spcPts val="0"/>
              </a:spcAft>
              <a:buClr>
                <a:srgbClr val="4B2E83"/>
              </a:buClr>
              <a:buSzPct val="100000"/>
              <a:buFont typeface="Merriweather Sans"/>
              <a:buChar char="&gt;"/>
            </a:pPr>
            <a:r>
              <a:rPr lang="en">
                <a:latin typeface="Arial"/>
                <a:ea typeface="Arial"/>
                <a:cs typeface="Arial"/>
                <a:sym typeface="Arial"/>
              </a:rPr>
              <a:t>“…NIH will provide the annual childcare costs (currently $3,000) for </a:t>
            </a:r>
            <a:r>
              <a:rPr lang="en" u="sng">
                <a:latin typeface="Arial"/>
                <a:ea typeface="Arial"/>
                <a:cs typeface="Arial"/>
                <a:sym typeface="Arial"/>
              </a:rPr>
              <a:t>25%</a:t>
            </a:r>
            <a:r>
              <a:rPr lang="en">
                <a:latin typeface="Arial"/>
                <a:ea typeface="Arial"/>
                <a:cs typeface="Arial"/>
                <a:sym typeface="Arial"/>
              </a:rPr>
              <a:t> of the full-time predoctoral or postdoctoral NRSA training appointment slots at the time each </a:t>
            </a:r>
            <a:r>
              <a:rPr lang="en" u="sng">
                <a:latin typeface="Arial"/>
                <a:ea typeface="Arial"/>
                <a:cs typeface="Arial"/>
                <a:sym typeface="Arial"/>
              </a:rPr>
              <a:t>new, renewal or continuation</a:t>
            </a:r>
            <a:r>
              <a:rPr lang="en">
                <a:latin typeface="Arial"/>
                <a:ea typeface="Arial"/>
                <a:cs typeface="Arial"/>
                <a:sym typeface="Arial"/>
              </a:rPr>
              <a:t> award is made.”</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08"/>
              </a:spcBef>
              <a:spcAft>
                <a:spcPts val="0"/>
              </a:spcAft>
              <a:buClr>
                <a:srgbClr val="4B2E83"/>
              </a:buClr>
              <a:buSzPct val="100000"/>
              <a:buFont typeface="Merriweather Sans"/>
              <a:buChar char="&gt;"/>
            </a:pPr>
            <a:r>
              <a:rPr lang="en">
                <a:latin typeface="Arial"/>
                <a:ea typeface="Arial"/>
                <a:cs typeface="Arial"/>
                <a:sym typeface="Arial"/>
              </a:rPr>
              <a:t>If more than 25% of the appointments have eligible childcare costs, recipients may request an administrative supplement.</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spcBef>
                <a:spcPts val="408"/>
              </a:spcBef>
              <a:spcAft>
                <a:spcPts val="0"/>
              </a:spcAft>
              <a:buClr>
                <a:srgbClr val="4B2E83"/>
              </a:buClr>
              <a:buSzPct val="100000"/>
              <a:buNone/>
            </a:pPr>
            <a:r>
              <a:t/>
            </a:r>
            <a:endParaRPr>
              <a:latin typeface="Arial"/>
              <a:ea typeface="Arial"/>
              <a:cs typeface="Arial"/>
              <a:sym typeface="Arial"/>
            </a:endParaRPr>
          </a:p>
        </p:txBody>
      </p:sp>
      <p:sp>
        <p:nvSpPr>
          <p:cNvPr id="468" name="Google Shape;468;p88"/>
          <p:cNvSpPr txBox="1"/>
          <p:nvPr>
            <p:ph type="title"/>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5"/>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3700">
                <a:latin typeface="Encode Sans Black"/>
                <a:ea typeface="Encode Sans Black"/>
                <a:cs typeface="Encode Sans Black"/>
                <a:sym typeface="Encode Sans Black"/>
              </a:rPr>
              <a:t>After-the-Fact &amp; Non-Award Agreement eGC1s</a:t>
            </a:r>
            <a:endParaRPr sz="3700">
              <a:latin typeface="Encode Sans Black"/>
              <a:ea typeface="Encode Sans Black"/>
              <a:cs typeface="Encode Sans Black"/>
              <a:sym typeface="Encode Sans Black"/>
            </a:endParaRPr>
          </a:p>
        </p:txBody>
      </p:sp>
      <p:sp>
        <p:nvSpPr>
          <p:cNvPr id="683" name="Google Shape;683;p115"/>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August 2025 MRAM</a:t>
            </a:r>
            <a:endParaRPr/>
          </a:p>
          <a:p>
            <a:pPr indent="0" lvl="0" marL="0" rtl="0" algn="l">
              <a:lnSpc>
                <a:spcPct val="150000"/>
              </a:lnSpc>
              <a:spcBef>
                <a:spcPts val="320"/>
              </a:spcBef>
              <a:spcAft>
                <a:spcPts val="0"/>
              </a:spcAft>
              <a:buClr>
                <a:schemeClr val="dk1"/>
              </a:buClr>
              <a:buSzPts val="400"/>
              <a:buFont typeface="Arial"/>
              <a:buNone/>
            </a:pPr>
            <a:r>
              <a:rPr lang="en" sz="1600">
                <a:solidFill>
                  <a:schemeClr val="dk1"/>
                </a:solidFill>
                <a:latin typeface="Open Sans"/>
                <a:ea typeface="Open Sans"/>
                <a:cs typeface="Open Sans"/>
                <a:sym typeface="Open Sans"/>
              </a:rPr>
              <a:t>Elizabeth Walker-Tilley, Contracts Team Manager</a:t>
            </a:r>
            <a:endParaRPr sz="1600">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Mike Snow, Proposals and Awards Team Manager</a:t>
            </a:r>
            <a:endParaRPr sz="1600">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Office of Sponsored Programs</a:t>
            </a:r>
            <a:endParaRPr sz="1600">
              <a:solidFill>
                <a:srgbClr val="33006F"/>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1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Proposal eGC1 </a:t>
            </a:r>
            <a:r>
              <a:rPr lang="en">
                <a:latin typeface="Encode Sans Black"/>
                <a:ea typeface="Encode Sans Black"/>
                <a:cs typeface="Encode Sans Black"/>
                <a:sym typeface="Encode Sans Black"/>
              </a:rPr>
              <a:t>vs</a:t>
            </a:r>
            <a:r>
              <a:rPr lang="en">
                <a:latin typeface="Encode Sans Black"/>
                <a:ea typeface="Encode Sans Black"/>
                <a:cs typeface="Encode Sans Black"/>
                <a:sym typeface="Encode Sans Black"/>
              </a:rPr>
              <a:t>. After-the-Fact eGC1s: </a:t>
            </a:r>
            <a:r>
              <a:rPr lang="en" sz="2400">
                <a:latin typeface="Encode Sans"/>
                <a:ea typeface="Encode Sans"/>
                <a:cs typeface="Encode Sans"/>
                <a:sym typeface="Encode Sans"/>
              </a:rPr>
              <a:t>What’s the difference? </a:t>
            </a:r>
            <a:r>
              <a:rPr lang="en" sz="2400">
                <a:latin typeface="Encode Sans Black"/>
                <a:ea typeface="Encode Sans Black"/>
                <a:cs typeface="Encode Sans Black"/>
                <a:sym typeface="Encode Sans Black"/>
              </a:rPr>
              <a:t>Proposals</a:t>
            </a:r>
            <a:endParaRPr sz="2400">
              <a:latin typeface="Encode Sans Black"/>
              <a:ea typeface="Encode Sans Black"/>
              <a:cs typeface="Encode Sans Black"/>
              <a:sym typeface="Encode Sans Black"/>
            </a:endParaRPr>
          </a:p>
        </p:txBody>
      </p:sp>
      <p:sp>
        <p:nvSpPr>
          <p:cNvPr id="690" name="Google Shape;690;p116"/>
          <p:cNvSpPr txBox="1"/>
          <p:nvPr>
            <p:ph idx="2" type="body"/>
          </p:nvPr>
        </p:nvSpPr>
        <p:spPr>
          <a:xfrm>
            <a:off x="671750" y="1258475"/>
            <a:ext cx="7597800" cy="4015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sz="2100"/>
          </a:p>
          <a:p>
            <a:pPr indent="-355600" lvl="0" marL="457200" marR="0" rtl="0" algn="l">
              <a:lnSpc>
                <a:spcPct val="115000"/>
              </a:lnSpc>
              <a:spcBef>
                <a:spcPts val="0"/>
              </a:spcBef>
              <a:spcAft>
                <a:spcPts val="0"/>
              </a:spcAft>
              <a:buSzPts val="2000"/>
              <a:buChar char="&gt;"/>
            </a:pPr>
            <a:r>
              <a:rPr lang="en" sz="2100"/>
              <a:t>UW </a:t>
            </a:r>
            <a:r>
              <a:rPr lang="en" sz="2000" u="sng">
                <a:solidFill>
                  <a:schemeClr val="hlink"/>
                </a:solidFill>
                <a:hlinkClick r:id="rId3"/>
              </a:rPr>
              <a:t>Executive Order 34</a:t>
            </a:r>
            <a:r>
              <a:rPr lang="en" sz="2000"/>
              <a:t> </a:t>
            </a:r>
            <a:r>
              <a:rPr lang="en" sz="2000"/>
              <a:t>- </a:t>
            </a:r>
            <a:r>
              <a:rPr lang="en" sz="2000"/>
              <a:t>Proposals and preliminary discussions that might become a proposal should be submitted to OSP, “preferably in advance.”</a:t>
            </a:r>
            <a:endParaRPr sz="2000"/>
          </a:p>
          <a:p>
            <a:pPr indent="0" lvl="0" marL="457200" marR="0" rtl="0" algn="l">
              <a:lnSpc>
                <a:spcPct val="115000"/>
              </a:lnSpc>
              <a:spcBef>
                <a:spcPts val="0"/>
              </a:spcBef>
              <a:spcAft>
                <a:spcPts val="0"/>
              </a:spcAft>
              <a:buNone/>
            </a:pPr>
            <a:r>
              <a:t/>
            </a:r>
            <a:endParaRPr sz="2000"/>
          </a:p>
          <a:p>
            <a:pPr indent="-355600" lvl="0" marL="457200" marR="0" rtl="0" algn="l">
              <a:lnSpc>
                <a:spcPct val="115000"/>
              </a:lnSpc>
              <a:spcBef>
                <a:spcPts val="0"/>
              </a:spcBef>
              <a:spcAft>
                <a:spcPts val="0"/>
              </a:spcAft>
              <a:buSzPts val="2000"/>
              <a:buChar char="&gt;"/>
            </a:pPr>
            <a:r>
              <a:rPr lang="en" sz="2000"/>
              <a:t>OSP review is required by UW policy, even if sponsor might not insist on institutional official sign-off or submission in sponsor system.</a:t>
            </a:r>
            <a:endParaRPr sz="2000"/>
          </a:p>
          <a:p>
            <a:pPr indent="-349250" lvl="1" marL="914400" marR="0" rtl="0" algn="l">
              <a:lnSpc>
                <a:spcPct val="115000"/>
              </a:lnSpc>
              <a:spcBef>
                <a:spcPts val="0"/>
              </a:spcBef>
              <a:spcAft>
                <a:spcPts val="0"/>
              </a:spcAft>
              <a:buSzPts val="1900"/>
              <a:buChar char="–"/>
            </a:pPr>
            <a:r>
              <a:rPr lang="en" sz="1900"/>
              <a:t>An informal discussion can result in proposal eGC1s.</a:t>
            </a:r>
            <a:endParaRPr sz="1900"/>
          </a:p>
          <a:p>
            <a:pPr indent="0" lvl="0" marL="914400" marR="0" rtl="0" algn="l">
              <a:lnSpc>
                <a:spcPct val="115000"/>
              </a:lnSpc>
              <a:spcBef>
                <a:spcPts val="0"/>
              </a:spcBef>
              <a:spcAft>
                <a:spcPts val="0"/>
              </a:spcAft>
              <a:buNone/>
            </a:pPr>
            <a:r>
              <a:t/>
            </a:r>
            <a:endParaRPr sz="1900"/>
          </a:p>
          <a:p>
            <a:pPr indent="-355600" lvl="0" marL="457200" marR="0" rtl="0" algn="l">
              <a:lnSpc>
                <a:spcPct val="115000"/>
              </a:lnSpc>
              <a:spcBef>
                <a:spcPts val="0"/>
              </a:spcBef>
              <a:spcAft>
                <a:spcPts val="0"/>
              </a:spcAft>
              <a:buSzPts val="2000"/>
              <a:buChar char="&gt;"/>
            </a:pPr>
            <a:r>
              <a:rPr lang="en" sz="2000"/>
              <a:t>Proposals to external sponsors </a:t>
            </a:r>
            <a:r>
              <a:rPr b="1" lang="en" sz="2000"/>
              <a:t>must </a:t>
            </a:r>
            <a:r>
              <a:rPr lang="en" sz="2000"/>
              <a:t>follow guidelines in </a:t>
            </a:r>
            <a:r>
              <a:rPr lang="en" sz="2000" u="sng">
                <a:solidFill>
                  <a:schemeClr val="hlink"/>
                </a:solidFill>
                <a:hlinkClick r:id="rId4"/>
              </a:rPr>
              <a:t>GIM 1</a:t>
            </a:r>
            <a:r>
              <a:rPr lang="en" sz="2000"/>
              <a:t> and </a:t>
            </a:r>
            <a:r>
              <a:rPr lang="en" sz="2000" u="sng">
                <a:solidFill>
                  <a:schemeClr val="hlink"/>
                </a:solidFill>
                <a:hlinkClick r:id="rId5"/>
              </a:rPr>
              <a:t>GIM 19</a:t>
            </a:r>
            <a:r>
              <a:rPr lang="en" sz="2000"/>
              <a:t>.</a:t>
            </a:r>
            <a:r>
              <a:rPr lang="en" sz="2000"/>
              <a:t> </a:t>
            </a:r>
            <a:endParaRPr sz="2000"/>
          </a:p>
          <a:p>
            <a:pPr indent="0" lvl="0" marL="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000"/>
          </a:p>
        </p:txBody>
      </p:sp>
      <p:sp>
        <p:nvSpPr>
          <p:cNvPr id="691" name="Google Shape;691;p116"/>
          <p:cNvSpPr txBox="1"/>
          <p:nvPr/>
        </p:nvSpPr>
        <p:spPr>
          <a:xfrm>
            <a:off x="482100" y="6086625"/>
            <a:ext cx="5301900" cy="4770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lang="en" sz="1900" u="sng">
                <a:solidFill>
                  <a:schemeClr val="hlink"/>
                </a:solidFill>
                <a:latin typeface="Open Sans"/>
                <a:ea typeface="Open Sans"/>
                <a:cs typeface="Open Sans"/>
                <a:sym typeface="Open Sans"/>
                <a:hlinkClick r:id="rId6"/>
              </a:rPr>
              <a:t>When do you need an eGC1? </a:t>
            </a:r>
            <a:endParaRPr sz="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1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Proposal eGC1 </a:t>
            </a:r>
            <a:r>
              <a:rPr lang="en">
                <a:latin typeface="Encode Sans Black"/>
                <a:ea typeface="Encode Sans Black"/>
                <a:cs typeface="Encode Sans Black"/>
                <a:sym typeface="Encode Sans Black"/>
              </a:rPr>
              <a:t>vs</a:t>
            </a:r>
            <a:r>
              <a:rPr lang="en">
                <a:latin typeface="Encode Sans Black"/>
                <a:ea typeface="Encode Sans Black"/>
                <a:cs typeface="Encode Sans Black"/>
                <a:sym typeface="Encode Sans Black"/>
              </a:rPr>
              <a:t>. After-the-Fact eGC1s </a:t>
            </a:r>
            <a:r>
              <a:rPr lang="en" sz="2400">
                <a:latin typeface="Encode Sans"/>
                <a:ea typeface="Encode Sans"/>
                <a:cs typeface="Encode Sans"/>
                <a:sym typeface="Encode Sans"/>
              </a:rPr>
              <a:t>More context - </a:t>
            </a:r>
            <a:r>
              <a:rPr lang="en" sz="2400">
                <a:latin typeface="Encode Sans Black"/>
                <a:ea typeface="Encode Sans Black"/>
                <a:cs typeface="Encode Sans Black"/>
                <a:sym typeface="Encode Sans Black"/>
              </a:rPr>
              <a:t>Proposals</a:t>
            </a:r>
            <a:endParaRPr>
              <a:latin typeface="Encode Sans Black"/>
              <a:ea typeface="Encode Sans Black"/>
              <a:cs typeface="Encode Sans Black"/>
              <a:sym typeface="Encode Sans Black"/>
            </a:endParaRPr>
          </a:p>
        </p:txBody>
      </p:sp>
      <p:sp>
        <p:nvSpPr>
          <p:cNvPr id="698" name="Google Shape;698;p117"/>
          <p:cNvSpPr txBox="1"/>
          <p:nvPr>
            <p:ph idx="2" type="body"/>
          </p:nvPr>
        </p:nvSpPr>
        <p:spPr>
          <a:xfrm>
            <a:off x="773100" y="1653325"/>
            <a:ext cx="76230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t>Formal</a:t>
            </a:r>
            <a:r>
              <a:rPr lang="en" sz="2200"/>
              <a:t>: Sponsor issues a Request for Proposal (RFP), PI prepares and OSP submits a proposal to a competitive review process with a deadline.</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b="1" lang="en" sz="2200"/>
              <a:t>Informal</a:t>
            </a:r>
            <a:r>
              <a:rPr lang="en" sz="2200"/>
              <a:t>: Conceptual discussions with a sponsor can result in development of a project, may require:</a:t>
            </a:r>
            <a:endParaRPr sz="2200"/>
          </a:p>
          <a:p>
            <a:pPr indent="-342900" lvl="0" marL="457200" rtl="0" algn="l">
              <a:lnSpc>
                <a:spcPct val="115000"/>
              </a:lnSpc>
              <a:spcBef>
                <a:spcPts val="0"/>
              </a:spcBef>
              <a:spcAft>
                <a:spcPts val="0"/>
              </a:spcAft>
              <a:buSzPts val="1800"/>
              <a:buChar char="&gt;"/>
            </a:pPr>
            <a:r>
              <a:rPr lang="en" sz="1800"/>
              <a:t>PI developing proposa</a:t>
            </a:r>
            <a:r>
              <a:rPr lang="en" sz="1800"/>
              <a:t>l material (scope of work, budget, etc.). </a:t>
            </a:r>
            <a:endParaRPr sz="1800"/>
          </a:p>
          <a:p>
            <a:pPr indent="-342900" lvl="0" marL="457200" rtl="0" algn="l">
              <a:lnSpc>
                <a:spcPct val="115000"/>
              </a:lnSpc>
              <a:spcBef>
                <a:spcPts val="0"/>
              </a:spcBef>
              <a:spcAft>
                <a:spcPts val="0"/>
              </a:spcAft>
              <a:buSzPts val="1800"/>
              <a:buChar char="&gt;"/>
            </a:pPr>
            <a:r>
              <a:rPr lang="en" sz="1800"/>
              <a:t>PI sending them details on how the project will be accomplished. </a:t>
            </a:r>
            <a:endParaRPr sz="1800"/>
          </a:p>
          <a:p>
            <a:pPr indent="0" lvl="0" marL="91440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100"/>
              <a:t>Create a </a:t>
            </a:r>
            <a:r>
              <a:rPr b="1" lang="en" sz="2100"/>
              <a:t>Proposal eGC1</a:t>
            </a:r>
            <a:r>
              <a:rPr lang="en" sz="2100"/>
              <a:t> and route for review and approvals. </a:t>
            </a:r>
            <a:endParaRPr sz="2100"/>
          </a:p>
          <a:p>
            <a:pPr indent="0" lvl="0" marL="45720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200"/>
          </a:p>
          <a:p>
            <a:pPr indent="0" lvl="0" marL="0" marR="0" rtl="0" algn="l">
              <a:lnSpc>
                <a:spcPct val="115000"/>
              </a:lnSpc>
              <a:spcBef>
                <a:spcPts val="0"/>
              </a:spcBef>
              <a:spcAft>
                <a:spcPts val="0"/>
              </a:spcAft>
              <a:buNone/>
            </a:pPr>
            <a:r>
              <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Proposal eGC1 </a:t>
            </a:r>
            <a:r>
              <a:rPr lang="en">
                <a:latin typeface="Encode Sans Black"/>
                <a:ea typeface="Encode Sans Black"/>
                <a:cs typeface="Encode Sans Black"/>
                <a:sym typeface="Encode Sans Black"/>
              </a:rPr>
              <a:t>vs</a:t>
            </a:r>
            <a:r>
              <a:rPr lang="en">
                <a:latin typeface="Encode Sans Black"/>
                <a:ea typeface="Encode Sans Black"/>
                <a:cs typeface="Encode Sans Black"/>
                <a:sym typeface="Encode Sans Black"/>
              </a:rPr>
              <a:t>. After-the-Fact eGC1s </a:t>
            </a:r>
            <a:r>
              <a:rPr b="1" lang="en" sz="2300"/>
              <a:t>After-the-Fact (</a:t>
            </a:r>
            <a:r>
              <a:rPr b="1" lang="en" sz="2300"/>
              <a:t>ATF</a:t>
            </a:r>
            <a:r>
              <a:rPr b="1" lang="en" sz="2300"/>
              <a:t>) </a:t>
            </a:r>
            <a:endParaRPr sz="2400">
              <a:latin typeface="Encode Sans"/>
              <a:ea typeface="Encode Sans"/>
              <a:cs typeface="Encode Sans"/>
              <a:sym typeface="Encode Sans"/>
            </a:endParaRPr>
          </a:p>
        </p:txBody>
      </p:sp>
      <p:sp>
        <p:nvSpPr>
          <p:cNvPr id="705" name="Google Shape;705;p118"/>
          <p:cNvSpPr txBox="1"/>
          <p:nvPr>
            <p:ph idx="2" type="body"/>
          </p:nvPr>
        </p:nvSpPr>
        <p:spPr>
          <a:xfrm>
            <a:off x="773100" y="1500925"/>
            <a:ext cx="7819200" cy="4015500"/>
          </a:xfrm>
          <a:prstGeom prst="rect">
            <a:avLst/>
          </a:prstGeom>
        </p:spPr>
        <p:txBody>
          <a:bodyPr anchorCtr="0" anchor="t" bIns="91425" lIns="91425" spcFirstLastPara="1" rIns="91425" wrap="square" tIns="91425">
            <a:noAutofit/>
          </a:bodyPr>
          <a:lstStyle/>
          <a:p>
            <a:pPr indent="-361950" lvl="0" marL="457200" marR="0" rtl="0" algn="l">
              <a:lnSpc>
                <a:spcPct val="115000"/>
              </a:lnSpc>
              <a:spcBef>
                <a:spcPts val="0"/>
              </a:spcBef>
              <a:spcAft>
                <a:spcPts val="0"/>
              </a:spcAft>
              <a:buSzPts val="2100"/>
              <a:buChar char="&gt;"/>
            </a:pPr>
            <a:r>
              <a:rPr lang="en" sz="2100"/>
              <a:t>Sponsor has </a:t>
            </a:r>
            <a:r>
              <a:rPr b="1" i="1" lang="en" sz="2100"/>
              <a:t>already </a:t>
            </a:r>
            <a:r>
              <a:rPr lang="en" sz="2100"/>
              <a:t>decided they will sponsor research at the UW.</a:t>
            </a:r>
            <a:endParaRPr sz="2100"/>
          </a:p>
          <a:p>
            <a:pPr indent="-342900" lvl="1" marL="914400" marR="0" rtl="0" algn="l">
              <a:lnSpc>
                <a:spcPct val="115000"/>
              </a:lnSpc>
              <a:spcBef>
                <a:spcPts val="0"/>
              </a:spcBef>
              <a:spcAft>
                <a:spcPts val="0"/>
              </a:spcAft>
              <a:buSzPts val="1800"/>
              <a:buChar char="–"/>
            </a:pPr>
            <a:r>
              <a:rPr lang="en" sz="1800"/>
              <a:t>Sponsor d</a:t>
            </a:r>
            <a:r>
              <a:rPr lang="en" sz="1800"/>
              <a:t>ecision may result from an informal discussion if sponsor has no formal application process.</a:t>
            </a:r>
            <a:endParaRPr sz="1800"/>
          </a:p>
          <a:p>
            <a:pPr indent="-342900" lvl="1" marL="914400" marR="0" rtl="0" algn="l">
              <a:lnSpc>
                <a:spcPct val="115000"/>
              </a:lnSpc>
              <a:spcBef>
                <a:spcPts val="0"/>
              </a:spcBef>
              <a:spcAft>
                <a:spcPts val="0"/>
              </a:spcAft>
              <a:buSzPts val="1800"/>
              <a:buChar char="–"/>
            </a:pPr>
            <a:r>
              <a:rPr lang="en" sz="1800"/>
              <a:t>Sponsor confirms they want to move forward with the project. </a:t>
            </a:r>
            <a:endParaRPr sz="1800"/>
          </a:p>
          <a:p>
            <a:pPr indent="-361950" lvl="0" marL="457200" rtl="0" algn="l">
              <a:lnSpc>
                <a:spcPct val="115000"/>
              </a:lnSpc>
              <a:spcBef>
                <a:spcPts val="0"/>
              </a:spcBef>
              <a:spcAft>
                <a:spcPts val="0"/>
              </a:spcAft>
              <a:buSzPts val="2100"/>
              <a:buChar char="&gt;"/>
            </a:pPr>
            <a:r>
              <a:rPr lang="en" sz="2100"/>
              <a:t>Scope of Work is already established or the activity of the new agreement supports an existing or potential UW </a:t>
            </a:r>
            <a:r>
              <a:rPr lang="en" sz="2100"/>
              <a:t>sponsored</a:t>
            </a:r>
            <a:r>
              <a:rPr lang="en" sz="2100"/>
              <a:t> program.</a:t>
            </a:r>
            <a:endParaRPr sz="2100"/>
          </a:p>
          <a:p>
            <a:pPr indent="-361950" lvl="0" marL="457200" marR="0" rtl="0" algn="l">
              <a:lnSpc>
                <a:spcPct val="115000"/>
              </a:lnSpc>
              <a:spcBef>
                <a:spcPts val="0"/>
              </a:spcBef>
              <a:spcAft>
                <a:spcPts val="0"/>
              </a:spcAft>
              <a:buSzPts val="2100"/>
              <a:buChar char="&gt;"/>
            </a:pPr>
            <a:r>
              <a:rPr lang="en" sz="2100"/>
              <a:t>Sponsor requests to issue </a:t>
            </a:r>
            <a:r>
              <a:rPr lang="en" sz="2100" u="sng">
                <a:solidFill>
                  <a:schemeClr val="hlink"/>
                </a:solidFill>
                <a:hlinkClick r:id="rId3"/>
              </a:rPr>
              <a:t>UW Sponsored Research Agreement template</a:t>
            </a:r>
            <a:r>
              <a:rPr lang="en" sz="2100"/>
              <a:t> or has provided DRAFT agreement. </a:t>
            </a:r>
            <a:endParaRPr sz="2100"/>
          </a:p>
          <a:p>
            <a:pPr indent="-361950" lvl="0" marL="457200" rtl="0" algn="l">
              <a:lnSpc>
                <a:spcPct val="115000"/>
              </a:lnSpc>
              <a:spcBef>
                <a:spcPts val="0"/>
              </a:spcBef>
              <a:spcAft>
                <a:spcPts val="0"/>
              </a:spcAft>
              <a:buSzPts val="2100"/>
              <a:buChar char="&gt;"/>
            </a:pPr>
            <a:r>
              <a:rPr lang="en" sz="2100" u="sng">
                <a:solidFill>
                  <a:schemeClr val="hlink"/>
                </a:solidFill>
                <a:hlinkClick r:id="rId4"/>
              </a:rPr>
              <a:t>GIM 19</a:t>
            </a:r>
            <a:r>
              <a:rPr lang="en" sz="2100"/>
              <a:t> deadlines do not apply.</a:t>
            </a:r>
            <a:endParaRPr sz="2100"/>
          </a:p>
          <a:p>
            <a:pPr indent="0" lvl="0" marL="457200" rtl="0" algn="l">
              <a:lnSpc>
                <a:spcPct val="115000"/>
              </a:lnSpc>
              <a:spcBef>
                <a:spcPts val="0"/>
              </a:spcBef>
              <a:spcAft>
                <a:spcPts val="0"/>
              </a:spcAft>
              <a:buNone/>
            </a:pPr>
            <a:r>
              <a:t/>
            </a:r>
            <a:endParaRPr sz="2100"/>
          </a:p>
          <a:p>
            <a:pPr indent="0" lvl="0" marL="45720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200"/>
          </a:p>
        </p:txBody>
      </p:sp>
      <p:sp>
        <p:nvSpPr>
          <p:cNvPr id="706" name="Google Shape;706;p118"/>
          <p:cNvSpPr txBox="1"/>
          <p:nvPr/>
        </p:nvSpPr>
        <p:spPr>
          <a:xfrm>
            <a:off x="402150" y="6219500"/>
            <a:ext cx="66003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u="sng">
                <a:solidFill>
                  <a:schemeClr val="hlink"/>
                </a:solidFill>
                <a:latin typeface="Open Sans"/>
                <a:ea typeface="Open Sans"/>
                <a:cs typeface="Open Sans"/>
                <a:sym typeface="Open Sans"/>
                <a:hlinkClick r:id="rId5"/>
              </a:rPr>
              <a:t>Requesting a UW Approved Sponsored Research Agreement Template</a:t>
            </a:r>
            <a:r>
              <a:rPr lang="en" sz="1500">
                <a:solidFill>
                  <a:srgbClr val="4B2E83"/>
                </a:solidFill>
                <a:latin typeface="Open Sans"/>
                <a:ea typeface="Open Sans"/>
                <a:cs typeface="Open Sans"/>
                <a:sym typeface="Open Sans"/>
              </a:rPr>
              <a:t> </a:t>
            </a:r>
            <a:endParaRPr sz="1500">
              <a:solidFill>
                <a:srgbClr val="4B2E83"/>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1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Types of ATF </a:t>
            </a:r>
            <a:r>
              <a:rPr lang="en">
                <a:latin typeface="Encode Sans Black"/>
                <a:ea typeface="Encode Sans Black"/>
                <a:cs typeface="Encode Sans Black"/>
                <a:sym typeface="Encode Sans Black"/>
              </a:rPr>
              <a:t>eGC1s</a:t>
            </a:r>
            <a:endParaRPr sz="2800">
              <a:latin typeface="Encode Sans"/>
              <a:ea typeface="Encode Sans"/>
              <a:cs typeface="Encode Sans"/>
              <a:sym typeface="Encode Sans"/>
            </a:endParaRPr>
          </a:p>
        </p:txBody>
      </p:sp>
      <p:sp>
        <p:nvSpPr>
          <p:cNvPr id="713" name="Google Shape;713;p119"/>
          <p:cNvSpPr txBox="1"/>
          <p:nvPr>
            <p:ph idx="2" type="body"/>
          </p:nvPr>
        </p:nvSpPr>
        <p:spPr>
          <a:xfrm>
            <a:off x="665525" y="1533325"/>
            <a:ext cx="7781700" cy="4015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sz="2300"/>
              <a:t>ATF with funding </a:t>
            </a:r>
            <a:endParaRPr sz="2300"/>
          </a:p>
          <a:p>
            <a:pPr indent="-368300" lvl="0" marL="457200" marR="0" rtl="0" algn="l">
              <a:lnSpc>
                <a:spcPct val="115000"/>
              </a:lnSpc>
              <a:spcBef>
                <a:spcPts val="0"/>
              </a:spcBef>
              <a:spcAft>
                <a:spcPts val="0"/>
              </a:spcAft>
              <a:buSzPts val="2200"/>
              <a:buChar char="&gt;"/>
            </a:pPr>
            <a:r>
              <a:rPr lang="en" sz="2200"/>
              <a:t>Complete eGC1 as usual attach the agreement, and select ATF</a:t>
            </a:r>
            <a:endParaRPr sz="2200"/>
          </a:p>
          <a:p>
            <a:pPr indent="-368300" lvl="0" marL="457200" marR="0" rtl="0" algn="l">
              <a:lnSpc>
                <a:spcPct val="115000"/>
              </a:lnSpc>
              <a:spcBef>
                <a:spcPts val="0"/>
              </a:spcBef>
              <a:spcAft>
                <a:spcPts val="0"/>
              </a:spcAft>
              <a:buSzPts val="2200"/>
              <a:buChar char="&gt;"/>
            </a:pPr>
            <a:r>
              <a:rPr lang="en" sz="2200"/>
              <a:t>Requires budget &amp; budget justification, we highly recommend using SAGE Budget</a:t>
            </a:r>
            <a:endParaRPr sz="2200"/>
          </a:p>
          <a:p>
            <a:pPr indent="0" lvl="0" marL="1371600" marR="0" rtl="0" algn="l">
              <a:lnSpc>
                <a:spcPct val="115000"/>
              </a:lnSpc>
              <a:spcBef>
                <a:spcPts val="0"/>
              </a:spcBef>
              <a:spcAft>
                <a:spcPts val="0"/>
              </a:spcAft>
              <a:buNone/>
            </a:pPr>
            <a:r>
              <a:t/>
            </a:r>
            <a:endParaRPr sz="2200"/>
          </a:p>
          <a:p>
            <a:pPr indent="0" lvl="0" marL="0" marR="0" rtl="0" algn="l">
              <a:lnSpc>
                <a:spcPct val="115000"/>
              </a:lnSpc>
              <a:spcBef>
                <a:spcPts val="0"/>
              </a:spcBef>
              <a:spcAft>
                <a:spcPts val="0"/>
              </a:spcAft>
              <a:buNone/>
            </a:pPr>
            <a:r>
              <a:rPr b="1" lang="en" sz="2300"/>
              <a:t>ATF without funding aka Non-Award Agreement</a:t>
            </a:r>
            <a:endParaRPr sz="2200"/>
          </a:p>
          <a:p>
            <a:pPr indent="-368300" lvl="0" marL="457200" rtl="0" algn="l">
              <a:lnSpc>
                <a:spcPct val="115000"/>
              </a:lnSpc>
              <a:spcBef>
                <a:spcPts val="0"/>
              </a:spcBef>
              <a:spcAft>
                <a:spcPts val="0"/>
              </a:spcAft>
              <a:buSzPts val="2200"/>
              <a:buChar char="&gt;"/>
            </a:pPr>
            <a:r>
              <a:rPr lang="en" sz="2200"/>
              <a:t>See </a:t>
            </a:r>
            <a:r>
              <a:rPr lang="en" sz="2200" u="sng">
                <a:solidFill>
                  <a:schemeClr val="dk1"/>
                </a:solidFill>
                <a:hlinkClick r:id="rId3">
                  <a:extLst>
                    <a:ext uri="{A12FA001-AC4F-418D-AE19-62706E023703}">
                      <ahyp:hlinkClr val="tx"/>
                    </a:ext>
                  </a:extLst>
                </a:hlinkClick>
              </a:rPr>
              <a:t>Agreement Types</a:t>
            </a:r>
            <a:r>
              <a:rPr lang="en" sz="2200"/>
              <a:t> for examples</a:t>
            </a:r>
            <a:endParaRPr sz="2200"/>
          </a:p>
          <a:p>
            <a:pPr indent="-381000" lvl="0" marL="457200" marR="0" rtl="0" algn="l">
              <a:lnSpc>
                <a:spcPct val="115000"/>
              </a:lnSpc>
              <a:spcBef>
                <a:spcPts val="0"/>
              </a:spcBef>
              <a:spcAft>
                <a:spcPts val="0"/>
              </a:spcAft>
              <a:buSzPts val="2400"/>
              <a:buChar char="&gt;"/>
            </a:pPr>
            <a:r>
              <a:rPr lang="en" sz="2200" u="sng">
                <a:solidFill>
                  <a:schemeClr val="hlink"/>
                </a:solidFill>
                <a:hlinkClick r:id="rId4"/>
              </a:rPr>
              <a:t>NAA eGC1 instructions</a:t>
            </a:r>
            <a:r>
              <a:rPr lang="en" sz="2200"/>
              <a:t>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i="1" lang="en" sz="2000"/>
              <a:t>Note: Staff assignments also use an ATF eGC1.</a:t>
            </a:r>
            <a:endParaRPr i="1" sz="20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t/>
            </a:r>
            <a:endParaRPr sz="2200"/>
          </a:p>
        </p:txBody>
      </p:sp>
      <p:sp>
        <p:nvSpPr>
          <p:cNvPr id="714" name="Google Shape;714;p119"/>
          <p:cNvSpPr txBox="1"/>
          <p:nvPr/>
        </p:nvSpPr>
        <p:spPr>
          <a:xfrm>
            <a:off x="589325" y="5930150"/>
            <a:ext cx="6365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chemeClr val="hlink"/>
                </a:solidFill>
                <a:latin typeface="Open Sans"/>
                <a:ea typeface="Open Sans"/>
                <a:cs typeface="Open Sans"/>
                <a:sym typeface="Open Sans"/>
                <a:hlinkClick r:id="rId5"/>
              </a:rPr>
              <a:t>eGC1s for After-the-Fact Awards and Non-Award Agreements</a:t>
            </a:r>
            <a:endParaRPr sz="900">
              <a:solidFill>
                <a:schemeClr val="accent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2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Proposal vs. ATFs: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600">
                <a:latin typeface="Encode Sans"/>
                <a:ea typeface="Encode Sans"/>
                <a:cs typeface="Encode Sans"/>
                <a:sym typeface="Encode Sans"/>
              </a:rPr>
              <a:t>Best Practices</a:t>
            </a:r>
            <a:endParaRPr sz="2000">
              <a:latin typeface="Encode Sans"/>
              <a:ea typeface="Encode Sans"/>
              <a:cs typeface="Encode Sans"/>
              <a:sym typeface="Encode Sans"/>
            </a:endParaRPr>
          </a:p>
        </p:txBody>
      </p:sp>
      <p:sp>
        <p:nvSpPr>
          <p:cNvPr id="721" name="Google Shape;721;p120"/>
          <p:cNvSpPr txBox="1"/>
          <p:nvPr>
            <p:ph idx="2" type="body"/>
          </p:nvPr>
        </p:nvSpPr>
        <p:spPr>
          <a:xfrm>
            <a:off x="739325" y="1477900"/>
            <a:ext cx="7857300" cy="5395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gt;"/>
            </a:pPr>
            <a:r>
              <a:rPr lang="en" sz="1800"/>
              <a:t>Does the PI need an itemized budget to share with a potential funder? Likely a </a:t>
            </a:r>
            <a:r>
              <a:rPr i="1" lang="en" sz="1800"/>
              <a:t>proposal</a:t>
            </a:r>
            <a:r>
              <a:rPr lang="en" sz="1800"/>
              <a:t>. </a:t>
            </a:r>
            <a:endParaRPr sz="1800"/>
          </a:p>
          <a:p>
            <a:pPr indent="-330200" lvl="1" marL="914400" rtl="0" algn="l">
              <a:lnSpc>
                <a:spcPct val="115000"/>
              </a:lnSpc>
              <a:spcBef>
                <a:spcPts val="0"/>
              </a:spcBef>
              <a:spcAft>
                <a:spcPts val="0"/>
              </a:spcAft>
              <a:buSzPts val="1600"/>
              <a:buChar char="–"/>
            </a:pPr>
            <a:r>
              <a:rPr lang="en" sz="1600"/>
              <a:t>Route an eGC1 prior to proposing a budget to the sponsor.</a:t>
            </a:r>
            <a:endParaRPr sz="1600"/>
          </a:p>
          <a:p>
            <a:pPr indent="-336550" lvl="0" marL="457200" rtl="0" algn="l">
              <a:lnSpc>
                <a:spcPct val="115000"/>
              </a:lnSpc>
              <a:spcBef>
                <a:spcPts val="0"/>
              </a:spcBef>
              <a:spcAft>
                <a:spcPts val="0"/>
              </a:spcAft>
              <a:buSzPts val="1700"/>
              <a:buChar char="&gt;"/>
            </a:pPr>
            <a:r>
              <a:rPr lang="en" sz="1800"/>
              <a:t>Requesting sponsorship? Likely a </a:t>
            </a:r>
            <a:r>
              <a:rPr i="1" lang="en" sz="1800"/>
              <a:t>proposal</a:t>
            </a:r>
            <a:r>
              <a:rPr lang="en" sz="1800"/>
              <a:t>.</a:t>
            </a:r>
            <a:endParaRPr sz="1800"/>
          </a:p>
          <a:p>
            <a:pPr indent="-342900" lvl="0" marL="457200" rtl="0" algn="l">
              <a:lnSpc>
                <a:spcPct val="115000"/>
              </a:lnSpc>
              <a:spcBef>
                <a:spcPts val="0"/>
              </a:spcBef>
              <a:spcAft>
                <a:spcPts val="0"/>
              </a:spcAft>
              <a:buSzPts val="1800"/>
              <a:buChar char="&gt;"/>
            </a:pPr>
            <a:r>
              <a:rPr lang="en" sz="1800"/>
              <a:t>Always include sponsor communication to clarify what is being requested.</a:t>
            </a:r>
            <a:endParaRPr sz="1800"/>
          </a:p>
          <a:p>
            <a:pPr indent="-342900" lvl="0" marL="457200" rtl="0" algn="l">
              <a:lnSpc>
                <a:spcPct val="115000"/>
              </a:lnSpc>
              <a:spcBef>
                <a:spcPts val="0"/>
              </a:spcBef>
              <a:spcAft>
                <a:spcPts val="0"/>
              </a:spcAft>
              <a:buSzPts val="1800"/>
              <a:buChar char="&gt;"/>
            </a:pPr>
            <a:r>
              <a:rPr lang="en" sz="1800"/>
              <a:t>UW prefers to use our </a:t>
            </a:r>
            <a:r>
              <a:rPr lang="en" sz="1800" u="sng">
                <a:solidFill>
                  <a:schemeClr val="accent5"/>
                </a:solidFill>
                <a:hlinkClick r:id="rId3">
                  <a:extLst>
                    <a:ext uri="{A12FA001-AC4F-418D-AE19-62706E023703}">
                      <ahyp:hlinkClr val="tx"/>
                    </a:ext>
                  </a:extLst>
                </a:hlinkClick>
              </a:rPr>
              <a:t>UW Sponsored Research Agreement template</a:t>
            </a:r>
            <a:r>
              <a:rPr lang="en" sz="1800"/>
              <a:t>.</a:t>
            </a:r>
            <a:endParaRPr sz="1800"/>
          </a:p>
          <a:p>
            <a:pPr indent="-342900" lvl="0" marL="457200" rtl="0" algn="l">
              <a:lnSpc>
                <a:spcPct val="115000"/>
              </a:lnSpc>
              <a:spcBef>
                <a:spcPts val="0"/>
              </a:spcBef>
              <a:spcAft>
                <a:spcPts val="0"/>
              </a:spcAft>
              <a:buSzPts val="1800"/>
              <a:buChar char="&gt;"/>
            </a:pPr>
            <a:r>
              <a:rPr lang="en" sz="1800"/>
              <a:t>If sponsor sends a draft agreement but project was not handled as a proposal, route ATF eGC1 as soon as possible to allow OSP to negotiate.</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Do not route an ATF to get around the eGC1 proposal review process. It won’t save time.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OSP will need to return the eGC1 &amp; it will take longer.</a:t>
            </a:r>
            <a:endParaRPr sz="1800"/>
          </a:p>
          <a:p>
            <a:pPr indent="0" lvl="0" marL="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000"/>
          </a:p>
          <a:p>
            <a:pPr indent="0" lvl="0" marL="45720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200"/>
          </a:p>
          <a:p>
            <a:pPr indent="0" lvl="0" marL="0" marR="0" rtl="0" algn="l">
              <a:lnSpc>
                <a:spcPct val="115000"/>
              </a:lnSpc>
              <a:spcBef>
                <a:spcPts val="0"/>
              </a:spcBef>
              <a:spcAft>
                <a:spcPts val="0"/>
              </a:spcAft>
              <a:buNone/>
            </a:pPr>
            <a:r>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2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OSP ATF eGC1 Review </a:t>
            </a:r>
            <a:endParaRPr>
              <a:latin typeface="Encode Sans Black"/>
              <a:ea typeface="Encode Sans Black"/>
              <a:cs typeface="Encode Sans Black"/>
              <a:sym typeface="Encode Sans Black"/>
            </a:endParaRPr>
          </a:p>
        </p:txBody>
      </p:sp>
      <p:sp>
        <p:nvSpPr>
          <p:cNvPr id="728" name="Google Shape;728;p121"/>
          <p:cNvSpPr txBox="1"/>
          <p:nvPr>
            <p:ph idx="2" type="body"/>
          </p:nvPr>
        </p:nvSpPr>
        <p:spPr>
          <a:xfrm>
            <a:off x="808950" y="1615375"/>
            <a:ext cx="7788000" cy="40155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gt;"/>
            </a:pPr>
            <a:r>
              <a:rPr lang="en" sz="2100"/>
              <a:t>Is it a proposal or actually an ATF?</a:t>
            </a:r>
            <a:endParaRPr sz="2100"/>
          </a:p>
          <a:p>
            <a:pPr indent="-361950" lvl="0" marL="457200" rtl="0" algn="l">
              <a:lnSpc>
                <a:spcPct val="115000"/>
              </a:lnSpc>
              <a:spcBef>
                <a:spcPts val="0"/>
              </a:spcBef>
              <a:spcAft>
                <a:spcPts val="0"/>
              </a:spcAft>
              <a:buSzPts val="2100"/>
              <a:buChar char="&gt;"/>
            </a:pPr>
            <a:r>
              <a:rPr lang="en" sz="2100"/>
              <a:t>Is it </a:t>
            </a:r>
            <a:r>
              <a:rPr lang="en" sz="2100"/>
              <a:t>complete and does it have all required elements?</a:t>
            </a:r>
            <a:endParaRPr sz="2100"/>
          </a:p>
          <a:p>
            <a:pPr indent="-361950" lvl="0" marL="457200" rtl="0" algn="l">
              <a:lnSpc>
                <a:spcPct val="115000"/>
              </a:lnSpc>
              <a:spcBef>
                <a:spcPts val="0"/>
              </a:spcBef>
              <a:spcAft>
                <a:spcPts val="0"/>
              </a:spcAft>
              <a:buSzPts val="2100"/>
              <a:buChar char="&gt;"/>
            </a:pPr>
            <a:r>
              <a:rPr lang="en" sz="2100"/>
              <a:t>Is it a non-award agreement (NAA) or is there funding?</a:t>
            </a:r>
            <a:endParaRPr sz="2100"/>
          </a:p>
          <a:p>
            <a:pPr indent="-361950" lvl="0" marL="457200" rtl="0" algn="l">
              <a:lnSpc>
                <a:spcPct val="115000"/>
              </a:lnSpc>
              <a:spcBef>
                <a:spcPts val="0"/>
              </a:spcBef>
              <a:spcAft>
                <a:spcPts val="0"/>
              </a:spcAft>
              <a:buSzPts val="2100"/>
              <a:buChar char="&gt;"/>
            </a:pPr>
            <a:r>
              <a:rPr lang="en" sz="2100"/>
              <a:t>Is there a </a:t>
            </a:r>
            <a:r>
              <a:rPr lang="en" sz="2100"/>
              <a:t>request to issue </a:t>
            </a:r>
            <a:r>
              <a:rPr lang="en" sz="2100" u="sng">
                <a:solidFill>
                  <a:schemeClr val="hlink"/>
                </a:solidFill>
                <a:hlinkClick r:id="rId3"/>
              </a:rPr>
              <a:t>UW Sponsored Research Agreement template</a:t>
            </a:r>
            <a:r>
              <a:rPr lang="en" sz="2100"/>
              <a:t> or is an editable DRAFT agreement attached?</a:t>
            </a:r>
            <a:endParaRPr sz="2100"/>
          </a:p>
          <a:p>
            <a:pPr indent="0" lvl="0" marL="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rPr lang="en" sz="2100"/>
              <a:t>OSP approves complete ATF eGC1s and creates the next SAGE item to conduct a full agreement review.</a:t>
            </a:r>
            <a:endParaRPr sz="2100"/>
          </a:p>
          <a:p>
            <a:pPr indent="0" lvl="0" marL="0" rtl="0" algn="l">
              <a:lnSpc>
                <a:spcPct val="115000"/>
              </a:lnSpc>
              <a:spcBef>
                <a:spcPts val="0"/>
              </a:spcBef>
              <a:spcAft>
                <a:spcPts val="0"/>
              </a:spcAft>
              <a:buNone/>
            </a:pPr>
            <a:r>
              <a:t/>
            </a:r>
            <a:endParaRPr b="1" sz="2100"/>
          </a:p>
          <a:p>
            <a:pPr indent="0" lvl="0" marL="0" rtl="0" algn="l">
              <a:lnSpc>
                <a:spcPct val="115000"/>
              </a:lnSpc>
              <a:spcBef>
                <a:spcPts val="0"/>
              </a:spcBef>
              <a:spcAft>
                <a:spcPts val="0"/>
              </a:spcAft>
              <a:buNone/>
            </a:pPr>
            <a:r>
              <a:rPr b="1" lang="en" sz="2200"/>
              <a:t>Approval of an ATF eGC1 does not imply OSP’s approval or acceptance of the agreement. </a:t>
            </a:r>
            <a:endParaRPr b="1" sz="2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2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Incomplete ATF eGC1s</a:t>
            </a:r>
            <a:endParaRPr>
              <a:latin typeface="Encode Sans Black"/>
              <a:ea typeface="Encode Sans Black"/>
              <a:cs typeface="Encode Sans Black"/>
              <a:sym typeface="Encode Sans Black"/>
            </a:endParaRPr>
          </a:p>
        </p:txBody>
      </p:sp>
      <p:sp>
        <p:nvSpPr>
          <p:cNvPr id="735" name="Google Shape;735;p122"/>
          <p:cNvSpPr txBox="1"/>
          <p:nvPr>
            <p:ph idx="2" type="body"/>
          </p:nvPr>
        </p:nvSpPr>
        <p:spPr>
          <a:xfrm>
            <a:off x="631050" y="1720500"/>
            <a:ext cx="7881900" cy="3417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a:t>Will be returned &amp; include request for missing information. </a:t>
            </a:r>
            <a:endParaRPr sz="1800">
              <a:solidFill>
                <a:srgbClr val="000000"/>
              </a:solidFill>
            </a:endParaRPr>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lang="en" sz="2300"/>
              <a:t>Examples:</a:t>
            </a:r>
            <a:endParaRPr sz="2300"/>
          </a:p>
          <a:p>
            <a:pPr indent="-374650" lvl="0" marL="457200" rtl="0" algn="l">
              <a:lnSpc>
                <a:spcPct val="115000"/>
              </a:lnSpc>
              <a:spcBef>
                <a:spcPts val="0"/>
              </a:spcBef>
              <a:spcAft>
                <a:spcPts val="0"/>
              </a:spcAft>
              <a:buSzPts val="2300"/>
              <a:buChar char="&gt;"/>
            </a:pPr>
            <a:r>
              <a:rPr lang="en" sz="2300"/>
              <a:t>No agreement documents attached</a:t>
            </a:r>
            <a:endParaRPr sz="2300"/>
          </a:p>
          <a:p>
            <a:pPr indent="-374650" lvl="0" marL="457200" rtl="0" algn="l">
              <a:lnSpc>
                <a:spcPct val="115000"/>
              </a:lnSpc>
              <a:spcBef>
                <a:spcPts val="0"/>
              </a:spcBef>
              <a:spcAft>
                <a:spcPts val="0"/>
              </a:spcAft>
              <a:buSzPts val="2300"/>
              <a:buChar char="&gt;"/>
            </a:pPr>
            <a:r>
              <a:rPr lang="en" sz="2300"/>
              <a:t>Missing or insufficient scope of work</a:t>
            </a:r>
            <a:endParaRPr sz="2300"/>
          </a:p>
          <a:p>
            <a:pPr indent="-374650" lvl="0" marL="457200" rtl="0" algn="l">
              <a:lnSpc>
                <a:spcPct val="115000"/>
              </a:lnSpc>
              <a:spcBef>
                <a:spcPts val="0"/>
              </a:spcBef>
              <a:spcAft>
                <a:spcPts val="0"/>
              </a:spcAft>
              <a:buSzPts val="2300"/>
              <a:buChar char="&gt;"/>
            </a:pPr>
            <a:r>
              <a:rPr lang="en" sz="2300"/>
              <a:t>Missing related budget</a:t>
            </a:r>
            <a:endParaRPr sz="2300"/>
          </a:p>
          <a:p>
            <a:pPr indent="-374650" lvl="0" marL="457200" rtl="0" algn="l">
              <a:lnSpc>
                <a:spcPct val="115000"/>
              </a:lnSpc>
              <a:spcBef>
                <a:spcPts val="0"/>
              </a:spcBef>
              <a:spcAft>
                <a:spcPts val="0"/>
              </a:spcAft>
              <a:buSzPts val="2300"/>
              <a:buChar char="&gt;"/>
            </a:pPr>
            <a:r>
              <a:rPr lang="en" sz="2300"/>
              <a:t>Answers to non-fiscal compliance questions not reflecting the nature of the activity, including things like Animal Subjects or Human Subjects etc. </a:t>
            </a: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23"/>
          <p:cNvSpPr txBox="1"/>
          <p:nvPr>
            <p:ph idx="1" type="body"/>
          </p:nvPr>
        </p:nvSpPr>
        <p:spPr>
          <a:xfrm>
            <a:off x="703082" y="3924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Complete </a:t>
            </a:r>
            <a:r>
              <a:rPr lang="en">
                <a:latin typeface="Encode Sans Black"/>
                <a:ea typeface="Encode Sans Black"/>
                <a:cs typeface="Encode Sans Black"/>
                <a:sym typeface="Encode Sans Black"/>
              </a:rPr>
              <a:t>ATF in SAGE - Next Steps</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500">
                <a:latin typeface="Encode Sans"/>
                <a:ea typeface="Encode Sans"/>
                <a:cs typeface="Encode Sans"/>
                <a:sym typeface="Encode Sans"/>
              </a:rPr>
              <a:t>Award Setup Request &amp; Non-Award Agreement</a:t>
            </a:r>
            <a:endParaRPr sz="2500">
              <a:latin typeface="Encode Sans"/>
              <a:ea typeface="Encode Sans"/>
              <a:cs typeface="Encode Sans"/>
              <a:sym typeface="Encode Sans"/>
            </a:endParaRPr>
          </a:p>
        </p:txBody>
      </p:sp>
      <p:sp>
        <p:nvSpPr>
          <p:cNvPr id="742" name="Google Shape;742;p123"/>
          <p:cNvSpPr txBox="1"/>
          <p:nvPr>
            <p:ph idx="2" type="body"/>
          </p:nvPr>
        </p:nvSpPr>
        <p:spPr>
          <a:xfrm>
            <a:off x="808950" y="1615375"/>
            <a:ext cx="77880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t>N</a:t>
            </a:r>
            <a:r>
              <a:rPr lang="en" sz="1900"/>
              <a:t>ext SAGE item is where agreement review, negotiation, and eventually execution of the agreement, takes place.</a:t>
            </a:r>
            <a:endParaRPr sz="1900"/>
          </a:p>
          <a:p>
            <a:pPr indent="0" lvl="0" marL="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b="1" lang="en" sz="1900"/>
              <a:t>ATFs with funding</a:t>
            </a:r>
            <a:r>
              <a:rPr lang="en" sz="1900"/>
              <a:t> </a:t>
            </a:r>
            <a:endParaRPr sz="1900"/>
          </a:p>
          <a:p>
            <a:pPr indent="-349250" lvl="0" marL="457200" rtl="0" algn="l">
              <a:lnSpc>
                <a:spcPct val="115000"/>
              </a:lnSpc>
              <a:spcBef>
                <a:spcPts val="0"/>
              </a:spcBef>
              <a:spcAft>
                <a:spcPts val="0"/>
              </a:spcAft>
              <a:buSzPts val="1900"/>
              <a:buChar char="&gt;"/>
            </a:pPr>
            <a:r>
              <a:rPr lang="en" sz="1900"/>
              <a:t>Become an Award Setup Request (ASR)</a:t>
            </a:r>
            <a:endParaRPr sz="1900"/>
          </a:p>
          <a:p>
            <a:pPr indent="-349250" lvl="0" marL="457200" rtl="0" algn="l">
              <a:lnSpc>
                <a:spcPct val="115000"/>
              </a:lnSpc>
              <a:spcBef>
                <a:spcPts val="0"/>
              </a:spcBef>
              <a:spcAft>
                <a:spcPts val="0"/>
              </a:spcAft>
              <a:buSzPts val="1900"/>
              <a:buChar char="&gt;"/>
            </a:pPr>
            <a:r>
              <a:rPr lang="en" sz="1900"/>
              <a:t>OSP will create the ASR, but must send to campus for </a:t>
            </a:r>
            <a:r>
              <a:rPr lang="en" sz="1900"/>
              <a:t>completion (SAGE Budget, etc.)</a:t>
            </a:r>
            <a:endParaRPr sz="1900"/>
          </a:p>
          <a:p>
            <a:pPr indent="0" lvl="0" marL="45720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b="1" lang="en" sz="1900"/>
              <a:t>ATFs without funding </a:t>
            </a:r>
            <a:endParaRPr b="1" sz="1900"/>
          </a:p>
          <a:p>
            <a:pPr indent="-349250" lvl="0" marL="457200" rtl="0" algn="l">
              <a:lnSpc>
                <a:spcPct val="115000"/>
              </a:lnSpc>
              <a:spcBef>
                <a:spcPts val="0"/>
              </a:spcBef>
              <a:spcAft>
                <a:spcPts val="0"/>
              </a:spcAft>
              <a:buSzPts val="1900"/>
              <a:buChar char="&gt;"/>
            </a:pPr>
            <a:r>
              <a:rPr lang="en" sz="1900"/>
              <a:t>Become an NAA in SAGE</a:t>
            </a:r>
            <a:endParaRPr sz="1900"/>
          </a:p>
          <a:p>
            <a:pPr indent="-349250" lvl="0" marL="457200" rtl="0" algn="l">
              <a:lnSpc>
                <a:spcPct val="115000"/>
              </a:lnSpc>
              <a:spcBef>
                <a:spcPts val="0"/>
              </a:spcBef>
              <a:spcAft>
                <a:spcPts val="0"/>
              </a:spcAft>
              <a:buSzPts val="1900"/>
              <a:buChar char="&gt;"/>
            </a:pPr>
            <a:r>
              <a:rPr lang="en" sz="1900"/>
              <a:t>OSP/Campus communications during processing are via email</a:t>
            </a:r>
            <a:endParaRPr sz="1900"/>
          </a:p>
          <a:p>
            <a:pPr indent="-342900" lvl="1" marL="914400" rtl="0" algn="l">
              <a:lnSpc>
                <a:spcPct val="115000"/>
              </a:lnSpc>
              <a:spcBef>
                <a:spcPts val="0"/>
              </a:spcBef>
              <a:spcAft>
                <a:spcPts val="0"/>
              </a:spcAft>
              <a:buSzPts val="1800"/>
              <a:buChar char="–"/>
            </a:pPr>
            <a:r>
              <a:rPr lang="en" sz="1800"/>
              <a:t>Attachments visible to campus on the original ATF eGC1</a:t>
            </a:r>
            <a:endParaRPr sz="1800"/>
          </a:p>
          <a:p>
            <a:pPr indent="0" lvl="0" marL="0" rtl="0" algn="l">
              <a:lnSpc>
                <a:spcPct val="115000"/>
              </a:lnSpc>
              <a:spcBef>
                <a:spcPts val="0"/>
              </a:spcBef>
              <a:spcAft>
                <a:spcPts val="0"/>
              </a:spcAft>
              <a:buNone/>
            </a:pPr>
            <a:r>
              <a:t/>
            </a:r>
            <a:endParaRPr sz="1900"/>
          </a:p>
          <a:p>
            <a:pPr indent="0" lvl="0" marL="0" marR="0" rtl="0" algn="l">
              <a:lnSpc>
                <a:spcPct val="115000"/>
              </a:lnSpc>
              <a:spcBef>
                <a:spcPts val="0"/>
              </a:spcBef>
              <a:spcAft>
                <a:spcPts val="0"/>
              </a:spcAft>
              <a:buNone/>
            </a:pPr>
            <a:r>
              <a:t/>
            </a:r>
            <a:endParaRPr sz="2000"/>
          </a:p>
        </p:txBody>
      </p:sp>
      <p:sp>
        <p:nvSpPr>
          <p:cNvPr id="743" name="Google Shape;743;p123"/>
          <p:cNvSpPr txBox="1"/>
          <p:nvPr/>
        </p:nvSpPr>
        <p:spPr>
          <a:xfrm>
            <a:off x="331325" y="6206950"/>
            <a:ext cx="5275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u="sng">
                <a:solidFill>
                  <a:schemeClr val="dk1"/>
                </a:solidFill>
                <a:latin typeface="Open Sans"/>
                <a:ea typeface="Open Sans"/>
                <a:cs typeface="Open Sans"/>
                <a:sym typeface="Open Sans"/>
                <a:hlinkClick r:id="rId3">
                  <a:extLst>
                    <a:ext uri="{A12FA001-AC4F-418D-AE19-62706E023703}">
                      <ahyp:hlinkClr val="tx"/>
                    </a:ext>
                  </a:extLst>
                </a:hlinkClick>
              </a:rPr>
              <a:t>Agreement Types</a:t>
            </a:r>
            <a:endParaRPr sz="1200">
              <a:solidFill>
                <a:schemeClr val="dk1"/>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2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Key Reminders:</a:t>
            </a:r>
            <a:r>
              <a:rPr lang="en">
                <a:latin typeface="Encode Sans"/>
                <a:ea typeface="Encode Sans"/>
                <a:cs typeface="Encode Sans"/>
                <a:sym typeface="Encode Sans"/>
              </a:rPr>
              <a:t> </a:t>
            </a:r>
            <a:endParaRPr>
              <a:latin typeface="Encode Sans"/>
              <a:ea typeface="Encode Sans"/>
              <a:cs typeface="Encode Sans"/>
              <a:sym typeface="Encode Sans"/>
            </a:endParaRPr>
          </a:p>
          <a:p>
            <a:pPr indent="0" lvl="0" marL="0" rtl="0" algn="l">
              <a:spcBef>
                <a:spcPts val="600"/>
              </a:spcBef>
              <a:spcAft>
                <a:spcPts val="0"/>
              </a:spcAft>
              <a:buNone/>
            </a:pPr>
            <a:r>
              <a:rPr lang="en" sz="2600">
                <a:latin typeface="Encode Sans"/>
                <a:ea typeface="Encode Sans"/>
                <a:cs typeface="Encode Sans"/>
                <a:sym typeface="Encode Sans"/>
              </a:rPr>
              <a:t>eGC1 Details Page </a:t>
            </a:r>
            <a:endParaRPr sz="2600">
              <a:latin typeface="Encode Sans"/>
              <a:ea typeface="Encode Sans"/>
              <a:cs typeface="Encode Sans"/>
              <a:sym typeface="Encode Sans"/>
            </a:endParaRPr>
          </a:p>
        </p:txBody>
      </p:sp>
      <p:sp>
        <p:nvSpPr>
          <p:cNvPr id="750" name="Google Shape;750;p124"/>
          <p:cNvSpPr txBox="1"/>
          <p:nvPr>
            <p:ph idx="2" type="body"/>
          </p:nvPr>
        </p:nvSpPr>
        <p:spPr>
          <a:xfrm>
            <a:off x="755750" y="1642650"/>
            <a:ext cx="7998900" cy="452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dk2"/>
                </a:solidFill>
              </a:rPr>
              <a:t>Start and End Dates</a:t>
            </a:r>
            <a:r>
              <a:rPr lang="en" sz="2100">
                <a:solidFill>
                  <a:schemeClr val="dk2"/>
                </a:solidFill>
              </a:rPr>
              <a:t>: Period of performance, or Start Date “today” &amp; End Date for later.</a:t>
            </a:r>
            <a:endParaRPr sz="2100">
              <a:solidFill>
                <a:schemeClr val="dk2"/>
              </a:solidFill>
            </a:endParaRPr>
          </a:p>
          <a:p>
            <a:pPr indent="0" lvl="0" marL="0" rtl="0" algn="l">
              <a:lnSpc>
                <a:spcPct val="100000"/>
              </a:lnSpc>
              <a:spcBef>
                <a:spcPts val="1100"/>
              </a:spcBef>
              <a:spcAft>
                <a:spcPts val="0"/>
              </a:spcAft>
              <a:buNone/>
            </a:pPr>
            <a:r>
              <a:rPr b="1" lang="en" sz="2100">
                <a:solidFill>
                  <a:schemeClr val="dk2"/>
                </a:solidFill>
              </a:rPr>
              <a:t>Sponsor Deadline</a:t>
            </a:r>
            <a:r>
              <a:rPr lang="en" sz="2100">
                <a:solidFill>
                  <a:schemeClr val="dk2"/>
                </a:solidFill>
              </a:rPr>
              <a:t>: System required field</a:t>
            </a:r>
            <a:endParaRPr sz="2100">
              <a:solidFill>
                <a:schemeClr val="dk2"/>
              </a:solidFill>
            </a:endParaRPr>
          </a:p>
          <a:p>
            <a:pPr indent="-349250" lvl="0" marL="457200" rtl="0" algn="l">
              <a:lnSpc>
                <a:spcPct val="100000"/>
              </a:lnSpc>
              <a:spcBef>
                <a:spcPts val="1100"/>
              </a:spcBef>
              <a:spcAft>
                <a:spcPts val="0"/>
              </a:spcAft>
              <a:buSzPts val="1900"/>
              <a:buChar char="&gt;"/>
            </a:pPr>
            <a:r>
              <a:rPr lang="en" sz="1900"/>
              <a:t>OSP </a:t>
            </a:r>
            <a:r>
              <a:rPr i="1" lang="en" sz="1900"/>
              <a:t>disregards </a:t>
            </a:r>
            <a:r>
              <a:rPr lang="en" sz="1900"/>
              <a:t>this field for ATFs</a:t>
            </a:r>
            <a:endParaRPr sz="2200"/>
          </a:p>
          <a:p>
            <a:pPr indent="-349250" lvl="0" marL="457200" rtl="0" algn="l">
              <a:lnSpc>
                <a:spcPct val="100000"/>
              </a:lnSpc>
              <a:spcBef>
                <a:spcPts val="0"/>
              </a:spcBef>
              <a:spcAft>
                <a:spcPts val="0"/>
              </a:spcAft>
              <a:buSzPts val="1900"/>
              <a:buChar char="&gt;"/>
            </a:pPr>
            <a:r>
              <a:rPr lang="en" sz="1900"/>
              <a:t>If sponsor </a:t>
            </a:r>
            <a:r>
              <a:rPr b="1" i="1" lang="en" sz="1900"/>
              <a:t>does </a:t>
            </a:r>
            <a:r>
              <a:rPr lang="en" sz="1900"/>
              <a:t>have a deadline for award acceptance, include explanation in </a:t>
            </a:r>
            <a:r>
              <a:rPr lang="en" sz="1900" u="sng">
                <a:solidFill>
                  <a:schemeClr val="hlink"/>
                </a:solidFill>
                <a:hlinkClick r:id="rId3"/>
              </a:rPr>
              <a:t>Additional Information</a:t>
            </a:r>
            <a:r>
              <a:rPr b="1" lang="en" sz="1900"/>
              <a:t> </a:t>
            </a:r>
            <a:r>
              <a:rPr lang="en" sz="1900"/>
              <a:t>(eGC1 </a:t>
            </a:r>
            <a:r>
              <a:rPr b="1" lang="en" sz="1900"/>
              <a:t>Certify Route </a:t>
            </a:r>
            <a:r>
              <a:rPr lang="en" sz="1900"/>
              <a:t>section).</a:t>
            </a:r>
            <a:endParaRPr b="1" sz="2100">
              <a:solidFill>
                <a:schemeClr val="dk2"/>
              </a:solidFill>
            </a:endParaRPr>
          </a:p>
          <a:p>
            <a:pPr indent="0" lvl="0" marL="0" rtl="0" algn="l">
              <a:lnSpc>
                <a:spcPct val="100000"/>
              </a:lnSpc>
              <a:spcBef>
                <a:spcPts val="0"/>
              </a:spcBef>
              <a:spcAft>
                <a:spcPts val="0"/>
              </a:spcAft>
              <a:buNone/>
            </a:pPr>
            <a:r>
              <a:t/>
            </a:r>
            <a:endParaRPr b="1" sz="2100">
              <a:solidFill>
                <a:schemeClr val="dk2"/>
              </a:solidFill>
            </a:endParaRPr>
          </a:p>
          <a:p>
            <a:pPr indent="0" lvl="0" marL="0" rtl="0" algn="l">
              <a:lnSpc>
                <a:spcPct val="100000"/>
              </a:lnSpc>
              <a:spcBef>
                <a:spcPts val="0"/>
              </a:spcBef>
              <a:spcAft>
                <a:spcPts val="0"/>
              </a:spcAft>
              <a:buNone/>
            </a:pPr>
            <a:r>
              <a:rPr b="1" lang="en" sz="2100">
                <a:solidFill>
                  <a:schemeClr val="dk2"/>
                </a:solidFill>
              </a:rPr>
              <a:t>Sponsor Details</a:t>
            </a:r>
            <a:r>
              <a:rPr lang="en" sz="2100">
                <a:solidFill>
                  <a:schemeClr val="dk2"/>
                </a:solidFill>
              </a:rPr>
              <a:t>: OSP requires this field to be completed, including contact information for agreement negotiation. </a:t>
            </a:r>
            <a:endParaRPr sz="2100">
              <a:solidFill>
                <a:schemeClr val="dk2"/>
              </a:solidFill>
            </a:endParaRPr>
          </a:p>
          <a:p>
            <a:pPr indent="0" lvl="0" marL="0" marR="0" rtl="0" algn="l">
              <a:lnSpc>
                <a:spcPct val="100000"/>
              </a:lnSpc>
              <a:spcBef>
                <a:spcPts val="0"/>
              </a:spcBef>
              <a:spcAft>
                <a:spcPts val="0"/>
              </a:spcAft>
              <a:buNone/>
            </a:pPr>
            <a:r>
              <a:t/>
            </a:r>
            <a:endParaRPr b="1" sz="21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NIH NRSA Childcare Costs - Example</a:t>
            </a:r>
            <a:endParaRPr/>
          </a:p>
        </p:txBody>
      </p:sp>
      <p:sp>
        <p:nvSpPr>
          <p:cNvPr id="474" name="Google Shape;474;p8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At the time of renewal, an award has </a:t>
            </a:r>
            <a:r>
              <a:rPr lang="en" u="sng">
                <a:latin typeface="Arial"/>
                <a:ea typeface="Arial"/>
                <a:cs typeface="Arial"/>
                <a:sym typeface="Arial"/>
              </a:rPr>
              <a:t>four (4)</a:t>
            </a:r>
            <a:r>
              <a:rPr lang="en">
                <a:latin typeface="Arial"/>
                <a:ea typeface="Arial"/>
                <a:cs typeface="Arial"/>
                <a:sym typeface="Arial"/>
              </a:rPr>
              <a:t> full-time appointment slots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NIH will automatically provide funding for </a:t>
            </a:r>
            <a:r>
              <a:rPr lang="en" u="sng">
                <a:latin typeface="Arial"/>
                <a:ea typeface="Arial"/>
                <a:cs typeface="Arial"/>
                <a:sym typeface="Arial"/>
              </a:rPr>
              <a:t>one (1) </a:t>
            </a:r>
            <a:r>
              <a:rPr lang="en">
                <a:latin typeface="Arial"/>
                <a:ea typeface="Arial"/>
                <a:cs typeface="Arial"/>
                <a:sym typeface="Arial"/>
              </a:rPr>
              <a:t>training slot ($3,000)</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If more than one trainee has eligible childcare costs, recipient may request an administrative supplement </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75" name="Google Shape;475;p8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2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Key Reminders: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600">
                <a:latin typeface="Encode Sans"/>
                <a:ea typeface="Encode Sans"/>
                <a:cs typeface="Encode Sans"/>
                <a:sym typeface="Encode Sans"/>
              </a:rPr>
              <a:t>eGC1 </a:t>
            </a:r>
            <a:r>
              <a:rPr lang="en" sz="2600">
                <a:latin typeface="Encode Sans"/>
                <a:ea typeface="Encode Sans"/>
                <a:cs typeface="Encode Sans"/>
                <a:sym typeface="Encode Sans"/>
              </a:rPr>
              <a:t>Abstract</a:t>
            </a:r>
            <a:endParaRPr sz="2600">
              <a:latin typeface="Encode Sans Black"/>
              <a:ea typeface="Encode Sans Black"/>
              <a:cs typeface="Encode Sans Black"/>
              <a:sym typeface="Encode Sans Black"/>
            </a:endParaRPr>
          </a:p>
        </p:txBody>
      </p:sp>
      <p:sp>
        <p:nvSpPr>
          <p:cNvPr id="757" name="Google Shape;757;p125"/>
          <p:cNvSpPr txBox="1"/>
          <p:nvPr>
            <p:ph idx="2" type="body"/>
          </p:nvPr>
        </p:nvSpPr>
        <p:spPr>
          <a:xfrm>
            <a:off x="754200" y="1687000"/>
            <a:ext cx="7788000" cy="401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t>Describing the purpose and goals in detail can help prevent delays.</a:t>
            </a:r>
            <a:endParaRPr sz="2300"/>
          </a:p>
          <a:p>
            <a:pPr indent="0" lvl="0" marL="0" marR="0" rtl="0" algn="l">
              <a:lnSpc>
                <a:spcPct val="100000"/>
              </a:lnSpc>
              <a:spcBef>
                <a:spcPts val="0"/>
              </a:spcBef>
              <a:spcAft>
                <a:spcPts val="0"/>
              </a:spcAft>
              <a:buNone/>
            </a:pPr>
            <a:r>
              <a:t/>
            </a:r>
            <a:endParaRPr sz="2300"/>
          </a:p>
          <a:p>
            <a:pPr indent="0" lvl="0" marL="0" marR="0" rtl="0" algn="l">
              <a:lnSpc>
                <a:spcPct val="100000"/>
              </a:lnSpc>
              <a:spcBef>
                <a:spcPts val="0"/>
              </a:spcBef>
              <a:spcAft>
                <a:spcPts val="0"/>
              </a:spcAft>
              <a:buNone/>
            </a:pPr>
            <a:r>
              <a:rPr lang="en" sz="2300"/>
              <a:t>Provide </a:t>
            </a:r>
            <a:r>
              <a:rPr lang="en" sz="2300"/>
              <a:t>as much detail as possible: goals, objectives, deliverables, summary of expected outcomes and purpose of the agreement.</a:t>
            </a:r>
            <a:endParaRPr b="1" sz="2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2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Key Reminders: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600">
                <a:latin typeface="Encode Sans"/>
                <a:ea typeface="Encode Sans"/>
                <a:cs typeface="Encode Sans"/>
                <a:sym typeface="Encode Sans"/>
              </a:rPr>
              <a:t>eGC1 Compliance Questions</a:t>
            </a:r>
            <a:endParaRPr sz="2600">
              <a:latin typeface="Encode Sans"/>
              <a:ea typeface="Encode Sans"/>
              <a:cs typeface="Encode Sans"/>
              <a:sym typeface="Encode Sans"/>
            </a:endParaRPr>
          </a:p>
        </p:txBody>
      </p:sp>
      <p:sp>
        <p:nvSpPr>
          <p:cNvPr id="764" name="Google Shape;764;p126"/>
          <p:cNvSpPr txBox="1"/>
          <p:nvPr>
            <p:ph idx="2" type="body"/>
          </p:nvPr>
        </p:nvSpPr>
        <p:spPr>
          <a:xfrm>
            <a:off x="725300" y="1687000"/>
            <a:ext cx="7788000" cy="4015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000"/>
              <a:t>OSP review of the eGC1 prior to approval focuses on correctly identifying compliance issues reflected in the project scope. </a:t>
            </a:r>
            <a:br>
              <a:rPr lang="en" sz="2000"/>
            </a:br>
            <a:endParaRPr sz="2000"/>
          </a:p>
          <a:p>
            <a:pPr indent="0" lvl="0" marL="0" rtl="0" algn="l">
              <a:lnSpc>
                <a:spcPct val="115000"/>
              </a:lnSpc>
              <a:spcBef>
                <a:spcPts val="0"/>
              </a:spcBef>
              <a:spcAft>
                <a:spcPts val="0"/>
              </a:spcAft>
              <a:buNone/>
            </a:pPr>
            <a:r>
              <a:rPr lang="en" sz="2000"/>
              <a:t>Responses to compliance questions also informs our compliance partners what type of review as well as the level of review required. </a:t>
            </a:r>
            <a:endParaRPr sz="2000"/>
          </a:p>
          <a:p>
            <a:pPr indent="-349250" lvl="0" marL="457200" rtl="0" algn="l">
              <a:lnSpc>
                <a:spcPct val="115000"/>
              </a:lnSpc>
              <a:spcBef>
                <a:spcPts val="0"/>
              </a:spcBef>
              <a:spcAft>
                <a:spcPts val="0"/>
              </a:spcAft>
              <a:buSzPts val="1900"/>
              <a:buChar char="&gt;"/>
            </a:pPr>
            <a:r>
              <a:rPr lang="en" sz="1900"/>
              <a:t>Full review of each compliance component to assess needed approvals will follow, in conjunction with agreement review.</a:t>
            </a:r>
            <a:endParaRPr sz="19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en" sz="2000"/>
              <a:t>Inaccurate or incomplete information on compliance questions for ATF eGC1s will create confusion, which causes rework and delay in the review process.</a:t>
            </a:r>
            <a:br>
              <a:rPr lang="en" sz="2000"/>
            </a:br>
            <a:endParaRPr sz="2000"/>
          </a:p>
          <a:p>
            <a:pPr indent="0" lvl="0" marL="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t/>
            </a:r>
            <a:endParaRPr sz="2000"/>
          </a:p>
          <a:p>
            <a:pPr indent="0" lvl="0" marL="0" marR="0" rtl="0" algn="l">
              <a:lnSpc>
                <a:spcPct val="115000"/>
              </a:lnSpc>
              <a:spcBef>
                <a:spcPts val="0"/>
              </a:spcBef>
              <a:spcAft>
                <a:spcPts val="0"/>
              </a:spcAft>
              <a:buNone/>
            </a:pPr>
            <a:r>
              <a:rPr lang="en" sz="2000"/>
              <a:t> </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2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Key Reminders: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500">
                <a:latin typeface="Encode Sans"/>
                <a:ea typeface="Encode Sans"/>
                <a:cs typeface="Encode Sans"/>
                <a:sym typeface="Encode Sans"/>
              </a:rPr>
              <a:t>eGC1 </a:t>
            </a:r>
            <a:r>
              <a:rPr lang="en" sz="2500">
                <a:latin typeface="Encode Sans"/>
                <a:ea typeface="Encode Sans"/>
                <a:cs typeface="Encode Sans"/>
                <a:sym typeface="Encode Sans"/>
              </a:rPr>
              <a:t>Attachments &amp; Additional Information</a:t>
            </a:r>
            <a:endParaRPr sz="2500">
              <a:latin typeface="Encode Sans"/>
              <a:ea typeface="Encode Sans"/>
              <a:cs typeface="Encode Sans"/>
              <a:sym typeface="Encode Sans"/>
            </a:endParaRPr>
          </a:p>
        </p:txBody>
      </p:sp>
      <p:sp>
        <p:nvSpPr>
          <p:cNvPr id="771" name="Google Shape;771;p127"/>
          <p:cNvSpPr txBox="1"/>
          <p:nvPr>
            <p:ph idx="2" type="body"/>
          </p:nvPr>
        </p:nvSpPr>
        <p:spPr>
          <a:xfrm>
            <a:off x="754200" y="1687000"/>
            <a:ext cx="7788000" cy="4015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200"/>
              <a:t>Attach editable version of the DRAFT agreement, or request UW Sponsored Research Agreement Template.</a:t>
            </a:r>
            <a:endParaRPr sz="2200"/>
          </a:p>
          <a:p>
            <a:pPr indent="0" lvl="0" marL="0" marR="0" rtl="0" algn="l">
              <a:lnSpc>
                <a:spcPct val="115000"/>
              </a:lnSpc>
              <a:spcBef>
                <a:spcPts val="0"/>
              </a:spcBef>
              <a:spcAft>
                <a:spcPts val="0"/>
              </a:spcAft>
              <a:buNone/>
            </a:pPr>
            <a:r>
              <a:t/>
            </a:r>
            <a:endParaRPr sz="2200"/>
          </a:p>
          <a:p>
            <a:pPr indent="0" lvl="0" marL="0" marR="0" rtl="0" algn="l">
              <a:lnSpc>
                <a:spcPct val="115000"/>
              </a:lnSpc>
              <a:spcBef>
                <a:spcPts val="0"/>
              </a:spcBef>
              <a:spcAft>
                <a:spcPts val="0"/>
              </a:spcAft>
              <a:buNone/>
            </a:pPr>
            <a:r>
              <a:rPr lang="en" sz="2200"/>
              <a:t>ATF with funding needs Budget &amp; Budget Justification.</a:t>
            </a:r>
            <a:endParaRPr sz="2200"/>
          </a:p>
          <a:p>
            <a:pPr indent="-349250" lvl="0" marL="457200" marR="0" rtl="0" algn="l">
              <a:lnSpc>
                <a:spcPct val="115000"/>
              </a:lnSpc>
              <a:spcBef>
                <a:spcPts val="0"/>
              </a:spcBef>
              <a:spcAft>
                <a:spcPts val="0"/>
              </a:spcAft>
              <a:buSzPts val="1900"/>
              <a:buChar char="&gt;"/>
            </a:pPr>
            <a:r>
              <a:rPr lang="en" sz="1900"/>
              <a:t>We recommend using SAGE Budget</a:t>
            </a:r>
            <a:endParaRPr sz="1900"/>
          </a:p>
          <a:p>
            <a:pPr indent="0" lvl="0" marL="0" marR="0" rtl="0" algn="l">
              <a:lnSpc>
                <a:spcPct val="115000"/>
              </a:lnSpc>
              <a:spcBef>
                <a:spcPts val="0"/>
              </a:spcBef>
              <a:spcAft>
                <a:spcPts val="0"/>
              </a:spcAft>
              <a:buNone/>
            </a:pPr>
            <a:r>
              <a:t/>
            </a:r>
            <a:endParaRPr sz="2200"/>
          </a:p>
          <a:p>
            <a:pPr indent="0" lvl="0" marL="0" marR="0" rtl="0" algn="l">
              <a:lnSpc>
                <a:spcPct val="115000"/>
              </a:lnSpc>
              <a:spcBef>
                <a:spcPts val="0"/>
              </a:spcBef>
              <a:spcAft>
                <a:spcPts val="0"/>
              </a:spcAft>
              <a:buNone/>
            </a:pPr>
            <a:r>
              <a:rPr lang="en" sz="2200"/>
              <a:t>Complete </a:t>
            </a:r>
            <a:r>
              <a:rPr lang="en" sz="2200" u="sng">
                <a:solidFill>
                  <a:schemeClr val="hlink"/>
                </a:solidFill>
                <a:hlinkClick r:id="rId3"/>
              </a:rPr>
              <a:t>Additional Information</a:t>
            </a:r>
            <a:r>
              <a:rPr lang="en" sz="2200"/>
              <a:t> in Certify &amp; Route section, with: </a:t>
            </a:r>
            <a:endParaRPr sz="2200"/>
          </a:p>
          <a:p>
            <a:pPr indent="-349250" lvl="0" marL="457200" marR="0" rtl="0" algn="l">
              <a:lnSpc>
                <a:spcPct val="115000"/>
              </a:lnSpc>
              <a:spcBef>
                <a:spcPts val="0"/>
              </a:spcBef>
              <a:spcAft>
                <a:spcPts val="0"/>
              </a:spcAft>
              <a:buSzPts val="1900"/>
              <a:buChar char="&gt;"/>
            </a:pPr>
            <a:r>
              <a:rPr lang="en" sz="1900"/>
              <a:t>Explanations, special requirements, and contextual information in as much detail as possible that you think might help reviewers understand.</a:t>
            </a:r>
            <a:endParaRPr sz="1900"/>
          </a:p>
          <a:p>
            <a:pPr indent="-349250" lvl="0" marL="457200" marR="0" rtl="0" algn="l">
              <a:lnSpc>
                <a:spcPct val="115000"/>
              </a:lnSpc>
              <a:spcBef>
                <a:spcPts val="0"/>
              </a:spcBef>
              <a:spcAft>
                <a:spcPts val="0"/>
              </a:spcAft>
              <a:buSzPts val="1900"/>
              <a:buChar char="&gt;"/>
            </a:pPr>
            <a:r>
              <a:rPr lang="en" sz="1900"/>
              <a:t>Information on any sponsor required deadlines.</a:t>
            </a:r>
            <a:endParaRPr sz="1900"/>
          </a:p>
          <a:p>
            <a:pPr indent="0" lvl="0" marL="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2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778" name="Google Shape;778;p128"/>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UW’s </a:t>
            </a:r>
            <a:r>
              <a:rPr lang="en" u="sng">
                <a:solidFill>
                  <a:schemeClr val="hlink"/>
                </a:solidFill>
                <a:hlinkClick r:id="rId3"/>
              </a:rPr>
              <a:t>Executive Order 34</a:t>
            </a:r>
            <a:endParaRPr/>
          </a:p>
          <a:p>
            <a:pPr indent="-381000" lvl="0" marL="457200" rtl="0" algn="l">
              <a:spcBef>
                <a:spcPts val="0"/>
              </a:spcBef>
              <a:spcAft>
                <a:spcPts val="0"/>
              </a:spcAft>
              <a:buSzPts val="2400"/>
              <a:buChar char="&gt;"/>
            </a:pPr>
            <a:r>
              <a:rPr lang="en" u="sng">
                <a:solidFill>
                  <a:schemeClr val="accent5"/>
                </a:solidFill>
                <a:hlinkClick r:id="rId4">
                  <a:extLst>
                    <a:ext uri="{A12FA001-AC4F-418D-AE19-62706E023703}">
                      <ahyp:hlinkClr val="tx"/>
                    </a:ext>
                  </a:extLst>
                </a:hlinkClick>
              </a:rPr>
              <a:t>eGC1s for After-the-Fact Awards and Non-Award Agreements</a:t>
            </a:r>
            <a:endParaRPr/>
          </a:p>
          <a:p>
            <a:pPr indent="-381000" lvl="0" marL="457200" rtl="0" algn="l">
              <a:spcBef>
                <a:spcPts val="0"/>
              </a:spcBef>
              <a:spcAft>
                <a:spcPts val="0"/>
              </a:spcAft>
              <a:buSzPts val="2400"/>
              <a:buChar char="&gt;"/>
            </a:pPr>
            <a:r>
              <a:rPr lang="en" u="sng">
                <a:solidFill>
                  <a:schemeClr val="hlink"/>
                </a:solidFill>
                <a:hlinkClick r:id="rId5"/>
              </a:rPr>
              <a:t>Non-Award Agreement Instructions</a:t>
            </a:r>
            <a:endParaRPr/>
          </a:p>
          <a:p>
            <a:pPr indent="-381000" lvl="0" marL="457200" rtl="0" algn="l">
              <a:spcBef>
                <a:spcPts val="0"/>
              </a:spcBef>
              <a:spcAft>
                <a:spcPts val="0"/>
              </a:spcAft>
              <a:buSzPts val="2400"/>
              <a:buChar char="&gt;"/>
            </a:pPr>
            <a:r>
              <a:rPr lang="en" u="sng">
                <a:solidFill>
                  <a:schemeClr val="hlink"/>
                </a:solidFill>
                <a:hlinkClick r:id="rId6"/>
              </a:rPr>
              <a:t>Agreement Types</a:t>
            </a:r>
            <a:endParaRPr/>
          </a:p>
          <a:p>
            <a:pPr indent="-381000" lvl="0" marL="457200" rtl="0" algn="l">
              <a:spcBef>
                <a:spcPts val="0"/>
              </a:spcBef>
              <a:spcAft>
                <a:spcPts val="0"/>
              </a:spcAft>
              <a:buSzPts val="2400"/>
              <a:buChar char="&gt;"/>
            </a:pPr>
            <a:r>
              <a:rPr lang="en" u="sng">
                <a:solidFill>
                  <a:schemeClr val="hlink"/>
                </a:solidFill>
                <a:hlinkClick r:id="rId7"/>
              </a:rPr>
              <a:t>When do you need an eGC1? </a:t>
            </a:r>
            <a:endParaRPr/>
          </a:p>
          <a:p>
            <a:pPr indent="0" lvl="0" marL="0" rtl="0" algn="l">
              <a:spcBef>
                <a:spcPts val="480"/>
              </a:spcBef>
              <a:spcAft>
                <a:spcPts val="0"/>
              </a:spcAft>
              <a:buNone/>
            </a:pPr>
            <a:r>
              <a:t/>
            </a:r>
            <a:endParaRPr/>
          </a:p>
          <a:p>
            <a:pPr indent="0" lvl="0" marL="0" rtl="0" algn="l">
              <a:spcBef>
                <a:spcPts val="480"/>
              </a:spcBef>
              <a:spcAft>
                <a:spcPts val="0"/>
              </a:spcAft>
              <a:buNone/>
            </a:pPr>
            <a:r>
              <a:rPr b="1" i="1" lang="en"/>
              <a:t>Note</a:t>
            </a:r>
            <a:r>
              <a:rPr lang="en"/>
              <a:t>: </a:t>
            </a:r>
            <a:endParaRPr/>
          </a:p>
          <a:p>
            <a:pPr indent="0" lvl="0" marL="0" rtl="0" algn="l">
              <a:spcBef>
                <a:spcPts val="480"/>
              </a:spcBef>
              <a:spcAft>
                <a:spcPts val="0"/>
              </a:spcAft>
              <a:buNone/>
            </a:pPr>
            <a:r>
              <a:rPr lang="en"/>
              <a:t>Further updates on ATF processes are under way! </a:t>
            </a:r>
            <a:endParaRPr/>
          </a:p>
          <a:p>
            <a:pPr indent="0" lvl="0" marL="0" rtl="0" algn="l">
              <a:spcBef>
                <a:spcPts val="480"/>
              </a:spcBef>
              <a:spcAft>
                <a:spcPts val="0"/>
              </a:spcAft>
              <a:buNone/>
            </a:pPr>
            <a:r>
              <a:rPr lang="en"/>
              <a:t>We’ll return to MRAM soon.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i="0" lang="en" sz="3000" u="none" cap="none" strike="noStrik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0"/>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3700">
                <a:latin typeface="Encode Sans Black"/>
                <a:ea typeface="Encode Sans Black"/>
                <a:cs typeface="Encode Sans Black"/>
                <a:sym typeface="Encode Sans Black"/>
              </a:rPr>
              <a:t>Subawards Update</a:t>
            </a:r>
            <a:endParaRPr sz="3700">
              <a:latin typeface="Encode Sans Black"/>
              <a:ea typeface="Encode Sans Black"/>
              <a:cs typeface="Encode Sans Black"/>
              <a:sym typeface="Encode Sans Black"/>
            </a:endParaRPr>
          </a:p>
        </p:txBody>
      </p:sp>
      <p:sp>
        <p:nvSpPr>
          <p:cNvPr id="789" name="Google Shape;789;p130"/>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August 14 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Josy Combs, Subawards Team Manager</a:t>
            </a:r>
            <a:endParaRPr sz="1600">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Office of Sponsored Programs</a:t>
            </a:r>
            <a:endParaRPr sz="1600">
              <a:solidFill>
                <a:srgbClr val="33006F"/>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3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Recent </a:t>
            </a:r>
            <a:r>
              <a:rPr lang="en">
                <a:latin typeface="Encode Sans Black"/>
                <a:ea typeface="Encode Sans Black"/>
                <a:cs typeface="Encode Sans Black"/>
                <a:sym typeface="Encode Sans Black"/>
              </a:rPr>
              <a:t>Volumes</a:t>
            </a:r>
            <a:endParaRPr>
              <a:latin typeface="Encode Sans Black"/>
              <a:ea typeface="Encode Sans Black"/>
              <a:cs typeface="Encode Sans Black"/>
              <a:sym typeface="Encode Sans Black"/>
            </a:endParaRPr>
          </a:p>
        </p:txBody>
      </p:sp>
      <p:sp>
        <p:nvSpPr>
          <p:cNvPr id="796" name="Google Shape;796;p131"/>
          <p:cNvSpPr txBox="1"/>
          <p:nvPr/>
        </p:nvSpPr>
        <p:spPr>
          <a:xfrm>
            <a:off x="538525" y="5945800"/>
            <a:ext cx="474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Open Sans"/>
                <a:ea typeface="Open Sans"/>
                <a:cs typeface="Open Sans"/>
                <a:sym typeface="Open Sans"/>
                <a:hlinkClick r:id="rId3"/>
              </a:rPr>
              <a:t>OSP Volumes</a:t>
            </a:r>
            <a:endParaRPr sz="1800">
              <a:solidFill>
                <a:schemeClr val="dk1"/>
              </a:solidFill>
              <a:latin typeface="Open Sans"/>
              <a:ea typeface="Open Sans"/>
              <a:cs typeface="Open Sans"/>
              <a:sym typeface="Open Sans"/>
            </a:endParaRPr>
          </a:p>
        </p:txBody>
      </p:sp>
      <p:pic>
        <p:nvPicPr>
          <p:cNvPr descr="Line graph details all subaward actions that OSP had from 1/06/2025-7/06/2025" id="797" name="Google Shape;797;p131" title="all-gray.png"/>
          <p:cNvPicPr preferRelativeResize="0"/>
          <p:nvPr/>
        </p:nvPicPr>
        <p:blipFill>
          <a:blip r:embed="rId4">
            <a:alphaModFix/>
          </a:blip>
          <a:stretch>
            <a:fillRect/>
          </a:stretch>
        </p:blipFill>
        <p:spPr>
          <a:xfrm>
            <a:off x="91900" y="227475"/>
            <a:ext cx="8975899" cy="5388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3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Subaward Action Reminders</a:t>
            </a:r>
            <a:endParaRPr>
              <a:latin typeface="Encode Sans Black"/>
              <a:ea typeface="Encode Sans Black"/>
              <a:cs typeface="Encode Sans Black"/>
              <a:sym typeface="Encode Sans Black"/>
            </a:endParaRPr>
          </a:p>
        </p:txBody>
      </p:sp>
      <p:sp>
        <p:nvSpPr>
          <p:cNvPr id="804" name="Google Shape;804;p132"/>
          <p:cNvSpPr txBox="1"/>
          <p:nvPr>
            <p:ph idx="2" type="body"/>
          </p:nvPr>
        </p:nvSpPr>
        <p:spPr>
          <a:xfrm>
            <a:off x="665905" y="1501950"/>
            <a:ext cx="8196300" cy="40155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4B2E83"/>
              </a:buClr>
              <a:buSzPts val="1900"/>
              <a:buChar char="&gt;"/>
            </a:pPr>
            <a:r>
              <a:rPr lang="en" sz="1900">
                <a:solidFill>
                  <a:srgbClr val="4B2E83"/>
                </a:solidFill>
              </a:rPr>
              <a:t>Review all subaward requests before submitting to OSP.</a:t>
            </a:r>
            <a:endParaRPr sz="1900">
              <a:solidFill>
                <a:srgbClr val="4B2E83"/>
              </a:solidFill>
            </a:endParaRPr>
          </a:p>
          <a:p>
            <a:pPr indent="-349250" lvl="1" marL="914400" rtl="0" algn="l">
              <a:spcBef>
                <a:spcPts val="0"/>
              </a:spcBef>
              <a:spcAft>
                <a:spcPts val="0"/>
              </a:spcAft>
              <a:buClr>
                <a:schemeClr val="dk1"/>
              </a:buClr>
              <a:buSzPts val="1900"/>
              <a:buChar char="–"/>
            </a:pPr>
            <a:r>
              <a:rPr lang="en" sz="1900">
                <a:solidFill>
                  <a:schemeClr val="dk1"/>
                </a:solidFill>
              </a:rPr>
              <a:t>Budget Period should be one year</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Required documents uploaded and correct </a:t>
            </a:r>
            <a:endParaRPr sz="1900">
              <a:solidFill>
                <a:schemeClr val="dk1"/>
              </a:solidFill>
            </a:endParaRPr>
          </a:p>
          <a:p>
            <a:pPr indent="-349250" lvl="1" marL="914400" rtl="0" algn="l">
              <a:spcBef>
                <a:spcPts val="0"/>
              </a:spcBef>
              <a:spcAft>
                <a:spcPts val="0"/>
              </a:spcAft>
              <a:buClr>
                <a:schemeClr val="dk1"/>
              </a:buClr>
              <a:buSzPts val="1900"/>
              <a:buChar char="–"/>
            </a:pPr>
            <a:r>
              <a:rPr lang="en" sz="1900">
                <a:solidFill>
                  <a:schemeClr val="dk1"/>
                </a:solidFill>
              </a:rPr>
              <a:t>Include a</a:t>
            </a:r>
            <a:r>
              <a:rPr lang="en" sz="1900">
                <a:solidFill>
                  <a:schemeClr val="dk1"/>
                </a:solidFill>
              </a:rPr>
              <a:t>dditional details in the Special Instructions box</a:t>
            </a:r>
            <a:endParaRPr sz="1900">
              <a:solidFill>
                <a:schemeClr val="dk1"/>
              </a:solidFill>
            </a:endParaRPr>
          </a:p>
          <a:p>
            <a:pPr indent="-349250" lvl="0" marL="457200" rtl="0" algn="l">
              <a:spcBef>
                <a:spcPts val="0"/>
              </a:spcBef>
              <a:spcAft>
                <a:spcPts val="0"/>
              </a:spcAft>
              <a:buSzPts val="1900"/>
              <a:buChar char="&gt;"/>
            </a:pPr>
            <a:r>
              <a:rPr lang="en" sz="1900">
                <a:solidFill>
                  <a:schemeClr val="dk1"/>
                </a:solidFill>
              </a:rPr>
              <a:t>Have a large volume (10+) of subaward requests under the same award? email </a:t>
            </a:r>
            <a:r>
              <a:rPr lang="en" sz="1900" u="sng">
                <a:solidFill>
                  <a:schemeClr val="hlink"/>
                </a:solidFill>
                <a:hlinkClick r:id="rId3"/>
              </a:rPr>
              <a:t>ospsubs@uw.edu</a:t>
            </a:r>
            <a:r>
              <a:rPr lang="en" sz="1900">
                <a:solidFill>
                  <a:schemeClr val="dk1"/>
                </a:solidFill>
              </a:rPr>
              <a:t> with details. </a:t>
            </a:r>
            <a:endParaRPr sz="1900">
              <a:solidFill>
                <a:schemeClr val="dk1"/>
              </a:solidFill>
            </a:endParaRPr>
          </a:p>
          <a:p>
            <a:pPr indent="0" lvl="0" marL="0" rtl="0" algn="l">
              <a:spcBef>
                <a:spcPts val="480"/>
              </a:spcBef>
              <a:spcAft>
                <a:spcPts val="0"/>
              </a:spcAft>
              <a:buNone/>
            </a:pPr>
            <a:r>
              <a:t/>
            </a:r>
            <a:endParaRPr sz="1900">
              <a:solidFill>
                <a:schemeClr val="dk1"/>
              </a:solidFill>
            </a:endParaRPr>
          </a:p>
          <a:p>
            <a:pPr indent="0" lvl="0" marL="0" rtl="0" algn="l">
              <a:spcBef>
                <a:spcPts val="480"/>
              </a:spcBef>
              <a:spcAft>
                <a:spcPts val="0"/>
              </a:spcAft>
              <a:buNone/>
            </a:pPr>
            <a:r>
              <a:rPr b="1" lang="en" sz="1900">
                <a:solidFill>
                  <a:schemeClr val="dk1"/>
                </a:solidFill>
              </a:rPr>
              <a:t>Common Errors</a:t>
            </a:r>
            <a:endParaRPr b="1" sz="1900">
              <a:solidFill>
                <a:schemeClr val="dk1"/>
              </a:solidFill>
            </a:endParaRPr>
          </a:p>
          <a:p>
            <a:pPr indent="-349250" lvl="0" marL="457200" rtl="0" algn="l">
              <a:spcBef>
                <a:spcPts val="480"/>
              </a:spcBef>
              <a:spcAft>
                <a:spcPts val="0"/>
              </a:spcAft>
              <a:buClr>
                <a:schemeClr val="dk1"/>
              </a:buClr>
              <a:buSzPts val="1900"/>
              <a:buChar char="&gt;"/>
            </a:pPr>
            <a:r>
              <a:rPr lang="en" sz="1900">
                <a:solidFill>
                  <a:schemeClr val="dk1"/>
                </a:solidFill>
              </a:rPr>
              <a:t>Subaward budget is provided as a lump sum within the total project budget. Instead of a detailed budget.</a:t>
            </a:r>
            <a:endParaRPr sz="1900">
              <a:solidFill>
                <a:schemeClr val="dk1"/>
              </a:solidFill>
            </a:endParaRPr>
          </a:p>
          <a:p>
            <a:pPr indent="-349250" lvl="0" marL="457200" rtl="0" algn="l">
              <a:spcBef>
                <a:spcPts val="0"/>
              </a:spcBef>
              <a:spcAft>
                <a:spcPts val="0"/>
              </a:spcAft>
              <a:buClr>
                <a:schemeClr val="dk1"/>
              </a:buClr>
              <a:buSzPts val="1900"/>
              <a:buChar char="&gt;"/>
            </a:pPr>
            <a:r>
              <a:rPr lang="en" sz="1900">
                <a:solidFill>
                  <a:schemeClr val="dk1"/>
                </a:solidFill>
              </a:rPr>
              <a:t>Including a link to SAGE budget rather than attaching the document.</a:t>
            </a:r>
            <a:endParaRPr sz="1900">
              <a:solidFill>
                <a:schemeClr val="dk1"/>
              </a:solidFill>
            </a:endParaRPr>
          </a:p>
          <a:p>
            <a:pPr indent="0" lvl="0" marL="457200" rtl="0" algn="l">
              <a:spcBef>
                <a:spcPts val="480"/>
              </a:spcBef>
              <a:spcAft>
                <a:spcPts val="0"/>
              </a:spcAft>
              <a:buNone/>
            </a:pPr>
            <a:r>
              <a:t/>
            </a:r>
            <a:endParaRPr sz="1900">
              <a:solidFill>
                <a:schemeClr val="dk1"/>
              </a:solidFill>
            </a:endParaRPr>
          </a:p>
          <a:p>
            <a:pPr indent="0" lvl="0" marL="0" rtl="0" algn="l">
              <a:spcBef>
                <a:spcPts val="480"/>
              </a:spcBef>
              <a:spcAft>
                <a:spcPts val="0"/>
              </a:spcAft>
              <a:buNone/>
            </a:pPr>
            <a:r>
              <a:rPr lang="en" sz="1900">
                <a:solidFill>
                  <a:schemeClr val="dk1"/>
                </a:solidFill>
              </a:rPr>
              <a:t>Review </a:t>
            </a:r>
            <a:r>
              <a:rPr lang="en" sz="1900" u="sng">
                <a:solidFill>
                  <a:schemeClr val="dk1"/>
                </a:solidFill>
                <a:hlinkClick r:id="rId4">
                  <a:extLst>
                    <a:ext uri="{A12FA001-AC4F-418D-AE19-62706E023703}">
                      <ahyp:hlinkClr val="tx"/>
                    </a:ext>
                  </a:extLst>
                </a:hlinkClick>
              </a:rPr>
              <a:t>First Steps</a:t>
            </a:r>
            <a:r>
              <a:rPr lang="en" sz="1900">
                <a:solidFill>
                  <a:schemeClr val="dk1"/>
                </a:solidFill>
              </a:rPr>
              <a:t> and </a:t>
            </a:r>
            <a:r>
              <a:rPr lang="en" sz="1900" u="sng">
                <a:solidFill>
                  <a:schemeClr val="dk1"/>
                </a:solidFill>
                <a:hlinkClick r:id="rId5">
                  <a:extLst>
                    <a:ext uri="{A12FA001-AC4F-418D-AE19-62706E023703}">
                      <ahyp:hlinkClr val="tx"/>
                    </a:ext>
                  </a:extLst>
                </a:hlinkClick>
              </a:rPr>
              <a:t>Next Steps</a:t>
            </a:r>
            <a:r>
              <a:rPr lang="en" sz="1900">
                <a:solidFill>
                  <a:schemeClr val="dk1"/>
                </a:solidFill>
              </a:rPr>
              <a:t> to confirm the subaward request is complete.</a:t>
            </a:r>
            <a:endParaRPr sz="19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3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New Subaward Escalation Request form</a:t>
            </a:r>
            <a:endParaRPr>
              <a:latin typeface="Encode Sans Black"/>
              <a:ea typeface="Encode Sans Black"/>
              <a:cs typeface="Encode Sans Black"/>
              <a:sym typeface="Encode Sans Black"/>
            </a:endParaRPr>
          </a:p>
        </p:txBody>
      </p:sp>
      <p:sp>
        <p:nvSpPr>
          <p:cNvPr id="811" name="Google Shape;811;p133"/>
          <p:cNvSpPr txBox="1"/>
          <p:nvPr>
            <p:ph idx="2" type="body"/>
          </p:nvPr>
        </p:nvSpPr>
        <p:spPr>
          <a:xfrm>
            <a:off x="665900" y="1504150"/>
            <a:ext cx="7792800" cy="4760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sz="2000"/>
              <a:t>OSP Subawards Team assigns subaward actions (SAs) by the date the SA last arrived in OSP. </a:t>
            </a:r>
            <a:endParaRPr sz="2000"/>
          </a:p>
          <a:p>
            <a:pPr indent="0" lvl="0" marL="0" marR="0" rtl="0" algn="l">
              <a:lnSpc>
                <a:spcPct val="100000"/>
              </a:lnSpc>
              <a:spcBef>
                <a:spcPts val="480"/>
              </a:spcBef>
              <a:spcAft>
                <a:spcPts val="0"/>
              </a:spcAft>
              <a:buNone/>
            </a:pPr>
            <a:r>
              <a:t/>
            </a:r>
            <a:endParaRPr sz="2000"/>
          </a:p>
          <a:p>
            <a:pPr indent="0" lvl="0" marL="0" marR="0" rtl="0" algn="l">
              <a:lnSpc>
                <a:spcPct val="100000"/>
              </a:lnSpc>
              <a:spcBef>
                <a:spcPts val="480"/>
              </a:spcBef>
              <a:spcAft>
                <a:spcPts val="0"/>
              </a:spcAft>
              <a:buNone/>
            </a:pPr>
            <a:r>
              <a:rPr lang="en" sz="2000"/>
              <a:t>Some situations may require you to the request item be escalated for </a:t>
            </a:r>
            <a:r>
              <a:rPr lang="en" sz="2000"/>
              <a:t>priority assignment</a:t>
            </a:r>
            <a:r>
              <a:rPr lang="en" sz="2000"/>
              <a:t>.</a:t>
            </a:r>
            <a:endParaRPr sz="2000"/>
          </a:p>
          <a:p>
            <a:pPr indent="0" lvl="0" marL="0" marR="0" rtl="0" algn="l">
              <a:lnSpc>
                <a:spcPct val="100000"/>
              </a:lnSpc>
              <a:spcBef>
                <a:spcPts val="480"/>
              </a:spcBef>
              <a:spcAft>
                <a:spcPts val="0"/>
              </a:spcAft>
              <a:buNone/>
            </a:pPr>
            <a:r>
              <a:rPr lang="en" sz="2000"/>
              <a:t> </a:t>
            </a:r>
            <a:endParaRPr sz="2000"/>
          </a:p>
          <a:p>
            <a:pPr indent="0" lvl="0" marL="0" marR="0" rtl="0" algn="l">
              <a:lnSpc>
                <a:spcPct val="100000"/>
              </a:lnSpc>
              <a:spcBef>
                <a:spcPts val="480"/>
              </a:spcBef>
              <a:spcAft>
                <a:spcPts val="0"/>
              </a:spcAft>
              <a:buNone/>
            </a:pPr>
            <a:r>
              <a:rPr lang="en" sz="2000"/>
              <a:t>Reasons to request escalation of an SA, Subrecipient is or has: </a:t>
            </a:r>
            <a:endParaRPr sz="2000"/>
          </a:p>
          <a:p>
            <a:pPr indent="-336550" lvl="0" marL="457200" marR="0" rtl="0" algn="l">
              <a:lnSpc>
                <a:spcPct val="100000"/>
              </a:lnSpc>
              <a:spcBef>
                <a:spcPts val="480"/>
              </a:spcBef>
              <a:spcAft>
                <a:spcPts val="0"/>
              </a:spcAft>
              <a:buClr>
                <a:srgbClr val="4B2E83"/>
              </a:buClr>
              <a:buSzPts val="1700"/>
              <a:buFont typeface="Merriweather Sans"/>
              <a:buChar char="&gt;"/>
            </a:pPr>
            <a:r>
              <a:rPr lang="en" sz="1700"/>
              <a:t>Foreign entity in a low to middle income country </a:t>
            </a:r>
            <a:endParaRPr sz="1700"/>
          </a:p>
          <a:p>
            <a:pPr indent="-336550" lvl="0" marL="457200" marR="0" rtl="0" algn="l">
              <a:lnSpc>
                <a:spcPct val="100000"/>
              </a:lnSpc>
              <a:spcBef>
                <a:spcPts val="0"/>
              </a:spcBef>
              <a:spcAft>
                <a:spcPts val="0"/>
              </a:spcAft>
              <a:buClr>
                <a:srgbClr val="4B2E83"/>
              </a:buClr>
              <a:buSzPts val="1700"/>
              <a:buFont typeface="Merriweather Sans"/>
              <a:buChar char="&gt;"/>
            </a:pPr>
            <a:r>
              <a:rPr lang="en" sz="1700"/>
              <a:t>Small non-profit organization or a sole proprietorship, domestic or foreign</a:t>
            </a:r>
            <a:endParaRPr sz="1700"/>
          </a:p>
          <a:p>
            <a:pPr indent="-336550" lvl="0" marL="457200" marR="0" rtl="0" algn="l">
              <a:lnSpc>
                <a:spcPct val="100000"/>
              </a:lnSpc>
              <a:spcBef>
                <a:spcPts val="0"/>
              </a:spcBef>
              <a:spcAft>
                <a:spcPts val="0"/>
              </a:spcAft>
              <a:buClr>
                <a:srgbClr val="4B2E83"/>
              </a:buClr>
              <a:buSzPts val="1700"/>
              <a:buFont typeface="Merriweather Sans"/>
              <a:buChar char="&gt;"/>
            </a:pPr>
            <a:r>
              <a:rPr lang="en" sz="1700"/>
              <a:t>Other unique circumstances outside the UW’s control that warrant prioritizing</a:t>
            </a:r>
            <a:endParaRPr sz="1700"/>
          </a:p>
          <a:p>
            <a:pPr indent="0" lvl="0" marL="457200" marR="0" rtl="0" algn="l">
              <a:lnSpc>
                <a:spcPct val="100000"/>
              </a:lnSpc>
              <a:spcBef>
                <a:spcPts val="480"/>
              </a:spcBef>
              <a:spcAft>
                <a:spcPts val="0"/>
              </a:spcAft>
              <a:buNone/>
            </a:pPr>
            <a:r>
              <a:t/>
            </a:r>
            <a:endParaRPr sz="1700"/>
          </a:p>
          <a:p>
            <a:pPr indent="0" lvl="0" marL="0" rtl="0" algn="l">
              <a:lnSpc>
                <a:spcPct val="115000"/>
              </a:lnSpc>
              <a:spcBef>
                <a:spcPts val="0"/>
              </a:spcBef>
              <a:spcAft>
                <a:spcPts val="0"/>
              </a:spcAft>
              <a:buNone/>
            </a:pPr>
            <a:r>
              <a:rPr i="1" lang="en" sz="1600"/>
              <a:t>Note, the assurance request form has been disabled. </a:t>
            </a:r>
            <a:endParaRPr i="1" sz="1800"/>
          </a:p>
        </p:txBody>
      </p:sp>
      <p:sp>
        <p:nvSpPr>
          <p:cNvPr id="812" name="Google Shape;812;p133"/>
          <p:cNvSpPr txBox="1"/>
          <p:nvPr/>
        </p:nvSpPr>
        <p:spPr>
          <a:xfrm>
            <a:off x="395200" y="626485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latin typeface="Open Sans"/>
                <a:ea typeface="Open Sans"/>
                <a:cs typeface="Open Sans"/>
                <a:sym typeface="Open Sans"/>
                <a:hlinkClick r:id="rId3"/>
              </a:rPr>
              <a:t>Escalating Subawards</a:t>
            </a:r>
            <a:endParaRPr>
              <a:solidFill>
                <a:schemeClr val="dk2"/>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3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Before Requesting Escalation </a:t>
            </a:r>
            <a:endParaRPr>
              <a:latin typeface="Encode Sans Black"/>
              <a:ea typeface="Encode Sans Black"/>
              <a:cs typeface="Encode Sans Black"/>
              <a:sym typeface="Encode Sans Black"/>
            </a:endParaRPr>
          </a:p>
        </p:txBody>
      </p:sp>
      <p:sp>
        <p:nvSpPr>
          <p:cNvPr id="819" name="Google Shape;819;p134"/>
          <p:cNvSpPr txBox="1"/>
          <p:nvPr>
            <p:ph idx="2" type="body"/>
          </p:nvPr>
        </p:nvSpPr>
        <p:spPr>
          <a:xfrm>
            <a:off x="665905" y="1427950"/>
            <a:ext cx="8196300" cy="4015500"/>
          </a:xfrm>
          <a:prstGeom prst="rect">
            <a:avLst/>
          </a:prstGeom>
        </p:spPr>
        <p:txBody>
          <a:bodyPr anchorCtr="0" anchor="t" bIns="91425" lIns="91425" spcFirstLastPara="1" rIns="91425" wrap="square" tIns="91425">
            <a:noAutofit/>
          </a:bodyPr>
          <a:lstStyle/>
          <a:p>
            <a:pPr indent="-349250" lvl="0" marL="457200" marR="0" rtl="0" algn="l">
              <a:lnSpc>
                <a:spcPct val="100000"/>
              </a:lnSpc>
              <a:spcBef>
                <a:spcPts val="480"/>
              </a:spcBef>
              <a:spcAft>
                <a:spcPts val="0"/>
              </a:spcAft>
              <a:buSzPts val="1900"/>
              <a:buAutoNum type="arabicPeriod"/>
            </a:pPr>
            <a:r>
              <a:rPr lang="en" sz="1900"/>
              <a:t>Confirm the subaward request is complete. </a:t>
            </a:r>
            <a:endParaRPr sz="1900"/>
          </a:p>
          <a:p>
            <a:pPr indent="-349250" lvl="0" marL="457200" marR="0" rtl="0" algn="l">
              <a:lnSpc>
                <a:spcPct val="100000"/>
              </a:lnSpc>
              <a:spcBef>
                <a:spcPts val="0"/>
              </a:spcBef>
              <a:spcAft>
                <a:spcPts val="0"/>
              </a:spcAft>
              <a:buSzPts val="1900"/>
              <a:buAutoNum type="arabicPeriod"/>
            </a:pPr>
            <a:r>
              <a:rPr lang="en" sz="1900"/>
              <a:t>SA must have a SAGE state of “In OSP”.</a:t>
            </a:r>
            <a:endParaRPr sz="1900"/>
          </a:p>
          <a:p>
            <a:pPr indent="-349250" lvl="0" marL="457200" marR="0" rtl="0" algn="l">
              <a:lnSpc>
                <a:spcPct val="100000"/>
              </a:lnSpc>
              <a:spcBef>
                <a:spcPts val="0"/>
              </a:spcBef>
              <a:spcAft>
                <a:spcPts val="0"/>
              </a:spcAft>
              <a:buSzPts val="1900"/>
              <a:buAutoNum type="arabicPeriod"/>
            </a:pPr>
            <a:r>
              <a:rPr lang="en" sz="1900"/>
              <a:t>Associated ASR or MOD in SAGE must be fully processed.</a:t>
            </a:r>
            <a:endParaRPr sz="1900"/>
          </a:p>
          <a:p>
            <a:pPr indent="0" lvl="0" marL="0" marR="0" rtl="0" algn="l">
              <a:lnSpc>
                <a:spcPct val="100000"/>
              </a:lnSpc>
              <a:spcBef>
                <a:spcPts val="480"/>
              </a:spcBef>
              <a:spcAft>
                <a:spcPts val="0"/>
              </a:spcAft>
              <a:buNone/>
            </a:pPr>
            <a:r>
              <a:t/>
            </a:r>
            <a:endParaRPr sz="1900"/>
          </a:p>
          <a:p>
            <a:pPr indent="0" lvl="0" marL="0" marR="0" rtl="0" algn="l">
              <a:lnSpc>
                <a:spcPct val="100000"/>
              </a:lnSpc>
              <a:spcBef>
                <a:spcPts val="480"/>
              </a:spcBef>
              <a:spcAft>
                <a:spcPts val="0"/>
              </a:spcAft>
              <a:buNone/>
            </a:pPr>
            <a:r>
              <a:rPr lang="en" sz="1900"/>
              <a:t>Required form fields: </a:t>
            </a:r>
            <a:endParaRPr sz="1900"/>
          </a:p>
          <a:p>
            <a:pPr indent="-323850" lvl="0" marL="457200" marR="0" rtl="0" algn="l">
              <a:lnSpc>
                <a:spcPct val="100000"/>
              </a:lnSpc>
              <a:spcBef>
                <a:spcPts val="480"/>
              </a:spcBef>
              <a:spcAft>
                <a:spcPts val="0"/>
              </a:spcAft>
              <a:buClr>
                <a:srgbClr val="4B2E83"/>
              </a:buClr>
              <a:buSzPts val="1500"/>
              <a:buFont typeface="Merriweather Sans"/>
              <a:buChar char="&gt;"/>
            </a:pPr>
            <a:r>
              <a:rPr lang="en" sz="1500"/>
              <a:t>Subaward (SC) #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Subaward Action (SA) #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Subrecipient Name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Associated ASR# or MOD#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Confirm the ASR or MOD is fully processed (Open status in Workday)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UW Award (AWD) #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Workday Grant (GR) # </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Cost Center</a:t>
            </a:r>
            <a:endParaRPr sz="1500"/>
          </a:p>
          <a:p>
            <a:pPr indent="-323850" lvl="0" marL="457200" marR="0" rtl="0" algn="l">
              <a:lnSpc>
                <a:spcPct val="100000"/>
              </a:lnSpc>
              <a:spcBef>
                <a:spcPts val="0"/>
              </a:spcBef>
              <a:spcAft>
                <a:spcPts val="0"/>
              </a:spcAft>
              <a:buClr>
                <a:srgbClr val="4B2E83"/>
              </a:buClr>
              <a:buSzPts val="1500"/>
              <a:buFont typeface="Merriweather Sans"/>
              <a:buChar char="&gt;"/>
            </a:pPr>
            <a:r>
              <a:rPr lang="en" sz="1500"/>
              <a:t>Reason SA needs to be escalated </a:t>
            </a:r>
            <a:endParaRPr sz="1500"/>
          </a:p>
          <a:p>
            <a:pPr indent="0" lvl="0" marL="457200" marR="0" rtl="0" algn="l">
              <a:lnSpc>
                <a:spcPct val="100000"/>
              </a:lnSpc>
              <a:spcBef>
                <a:spcPts val="480"/>
              </a:spcBef>
              <a:spcAft>
                <a:spcPts val="0"/>
              </a:spcAft>
              <a:buNone/>
            </a:pPr>
            <a:r>
              <a:t/>
            </a:r>
            <a:endParaRPr sz="1500"/>
          </a:p>
          <a:p>
            <a:pPr indent="0" lvl="0" marL="0" marR="0" rtl="0" algn="l">
              <a:lnSpc>
                <a:spcPct val="100000"/>
              </a:lnSpc>
              <a:spcBef>
                <a:spcPts val="480"/>
              </a:spcBef>
              <a:spcAft>
                <a:spcPts val="0"/>
              </a:spcAft>
              <a:buNone/>
            </a:pPr>
            <a:r>
              <a:rPr lang="en" sz="1900"/>
              <a:t>OSP will review these requests and make assignments once per week, typically on Tuesdays and may deny or return requests. </a:t>
            </a:r>
            <a:endParaRPr sz="1900"/>
          </a:p>
        </p:txBody>
      </p:sp>
      <p:sp>
        <p:nvSpPr>
          <p:cNvPr id="820" name="Google Shape;820;p134"/>
          <p:cNvSpPr txBox="1"/>
          <p:nvPr/>
        </p:nvSpPr>
        <p:spPr>
          <a:xfrm>
            <a:off x="395200" y="634105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latin typeface="Open Sans"/>
                <a:ea typeface="Open Sans"/>
                <a:cs typeface="Open Sans"/>
                <a:sym typeface="Open Sans"/>
                <a:hlinkClick r:id="rId3"/>
              </a:rPr>
              <a:t>Escalating Subawards</a:t>
            </a:r>
            <a:endParaRPr>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90"/>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NIH NRSA Childcare Costs - Reminders </a:t>
            </a:r>
            <a:endParaRPr/>
          </a:p>
        </p:txBody>
      </p:sp>
      <p:sp>
        <p:nvSpPr>
          <p:cNvPr id="481" name="Google Shape;481;p9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Childcare costs remain restricted for purpose – they may only be used for childcare costs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Recipients are not permitted to rebudget unused childcare costs into any other budget category</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Unused funds must be reported as an unobligated balance on the SF425 financial report</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482" name="Google Shape;482;p9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3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827" name="Google Shape;827;p135"/>
          <p:cNvSpPr txBox="1"/>
          <p:nvPr>
            <p:ph idx="2" type="body"/>
          </p:nvPr>
        </p:nvSpPr>
        <p:spPr>
          <a:xfrm>
            <a:off x="724030" y="1951025"/>
            <a:ext cx="8196300" cy="4015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gt;"/>
            </a:pPr>
            <a:r>
              <a:rPr lang="en" u="sng">
                <a:solidFill>
                  <a:schemeClr val="accent5"/>
                </a:solidFill>
                <a:hlinkClick r:id="rId3">
                  <a:extLst>
                    <a:ext uri="{A12FA001-AC4F-418D-AE19-62706E023703}">
                      <ahyp:hlinkClr val="tx"/>
                    </a:ext>
                  </a:extLst>
                </a:hlinkClick>
              </a:rPr>
              <a:t>OSP Volumes</a:t>
            </a:r>
            <a:endParaRPr/>
          </a:p>
          <a:p>
            <a:pPr indent="-381000" lvl="0" marL="457200" rtl="0" algn="l">
              <a:spcBef>
                <a:spcPts val="0"/>
              </a:spcBef>
              <a:spcAft>
                <a:spcPts val="0"/>
              </a:spcAft>
              <a:buSzPts val="2400"/>
              <a:buChar char="&gt;"/>
            </a:pPr>
            <a:r>
              <a:rPr lang="en"/>
              <a:t>Subaward Requests: </a:t>
            </a:r>
            <a:r>
              <a:rPr lang="en" u="sng">
                <a:solidFill>
                  <a:schemeClr val="dk1"/>
                </a:solidFill>
                <a:hlinkClick r:id="rId4">
                  <a:extLst>
                    <a:ext uri="{A12FA001-AC4F-418D-AE19-62706E023703}">
                      <ahyp:hlinkClr val="tx"/>
                    </a:ext>
                  </a:extLst>
                </a:hlinkClick>
              </a:rPr>
              <a:t>First Steps</a:t>
            </a:r>
            <a:r>
              <a:rPr lang="en">
                <a:solidFill>
                  <a:schemeClr val="dk1"/>
                </a:solidFill>
              </a:rPr>
              <a:t> and </a:t>
            </a:r>
            <a:r>
              <a:rPr lang="en" u="sng">
                <a:solidFill>
                  <a:schemeClr val="dk1"/>
                </a:solidFill>
                <a:hlinkClick r:id="rId5">
                  <a:extLst>
                    <a:ext uri="{A12FA001-AC4F-418D-AE19-62706E023703}">
                      <ahyp:hlinkClr val="tx"/>
                    </a:ext>
                  </a:extLst>
                </a:hlinkClick>
              </a:rPr>
              <a:t>Next Steps</a:t>
            </a:r>
            <a:endParaRPr/>
          </a:p>
          <a:p>
            <a:pPr indent="-381000" lvl="0" marL="457200" rtl="0" algn="l">
              <a:spcBef>
                <a:spcPts val="0"/>
              </a:spcBef>
              <a:spcAft>
                <a:spcPts val="0"/>
              </a:spcAft>
              <a:buSzPts val="2400"/>
              <a:buChar char="&gt;"/>
            </a:pPr>
            <a:r>
              <a:rPr lang="en" u="sng">
                <a:solidFill>
                  <a:schemeClr val="accent5"/>
                </a:solidFill>
                <a:hlinkClick r:id="rId6">
                  <a:extLst>
                    <a:ext uri="{A12FA001-AC4F-418D-AE19-62706E023703}">
                      <ahyp:hlinkClr val="tx"/>
                    </a:ext>
                  </a:extLst>
                </a:hlinkClick>
              </a:rPr>
              <a:t>Escalating Subawards</a:t>
            </a:r>
            <a:endParaRPr>
              <a:solidFill>
                <a:schemeClr val="dk1"/>
              </a:solidFill>
            </a:endParaRPr>
          </a:p>
          <a:p>
            <a:pPr indent="0" lvl="0" marL="0" rtl="0" algn="l">
              <a:spcBef>
                <a:spcPts val="0"/>
              </a:spcBef>
              <a:spcAft>
                <a:spcPts val="0"/>
              </a:spcAft>
              <a:buNone/>
            </a:pPr>
            <a:r>
              <a:t/>
            </a:r>
            <a:endParaRPr sz="19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3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i="0" lang="en" sz="3000" u="none" cap="none" strike="noStrik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37"/>
          <p:cNvSpPr txBox="1"/>
          <p:nvPr>
            <p:ph type="title"/>
          </p:nvPr>
        </p:nvSpPr>
        <p:spPr>
          <a:xfrm>
            <a:off x="712200" y="2760550"/>
            <a:ext cx="84318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b="0" i="0" lang="en" sz="4000" u="none" cap="none" strike="noStrike">
                <a:solidFill>
                  <a:srgbClr val="4B2E83"/>
                </a:solidFill>
                <a:latin typeface="Encode Sans Black"/>
                <a:ea typeface="Encode Sans Black"/>
                <a:cs typeface="Encode Sans Black"/>
                <a:sym typeface="Encode Sans Black"/>
              </a:rPr>
              <a:t>SAGE UPDATE</a:t>
            </a:r>
            <a:endParaRPr/>
          </a:p>
        </p:txBody>
      </p:sp>
      <p:sp>
        <p:nvSpPr>
          <p:cNvPr id="839" name="Google Shape;839;p137"/>
          <p:cNvSpPr txBox="1"/>
          <p:nvPr/>
        </p:nvSpPr>
        <p:spPr>
          <a:xfrm>
            <a:off x="769100" y="5025300"/>
            <a:ext cx="66567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1" i="0" lang="en" sz="1800" u="none" cap="none" strike="noStrike">
                <a:solidFill>
                  <a:srgbClr val="33006F"/>
                </a:solidFill>
                <a:latin typeface="Open Sans"/>
                <a:ea typeface="Open Sans"/>
                <a:cs typeface="Open Sans"/>
                <a:sym typeface="Open Sans"/>
              </a:rPr>
              <a:t>Judy Chung</a:t>
            </a:r>
            <a:endParaRPr b="1"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 sz="1800" u="none" cap="none" strike="noStrike">
                <a:solidFill>
                  <a:srgbClr val="33006F"/>
                </a:solidFill>
                <a:latin typeface="Open Sans"/>
                <a:ea typeface="Open Sans"/>
                <a:cs typeface="Open Sans"/>
                <a:sym typeface="Open Sans"/>
              </a:rPr>
              <a:t>Office of Research Information Services (ORIS)</a:t>
            </a:r>
            <a:endParaRPr b="0"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 sz="1800" u="none" cap="none" strike="noStrike">
                <a:solidFill>
                  <a:srgbClr val="33006F"/>
                </a:solidFill>
                <a:latin typeface="Open Sans"/>
                <a:ea typeface="Open Sans"/>
                <a:cs typeface="Open Sans"/>
                <a:sym typeface="Open Sans"/>
              </a:rPr>
              <a:t>August 14, 2025</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t/>
            </a:r>
            <a:endParaRPr b="0" i="0" sz="1600" u="none" cap="none" strike="noStrike">
              <a:solidFill>
                <a:srgbClr val="000000"/>
              </a:solidFill>
              <a:latin typeface="Arial"/>
              <a:ea typeface="Arial"/>
              <a:cs typeface="Arial"/>
              <a:sym typeface="Arial"/>
            </a:endParaRPr>
          </a:p>
        </p:txBody>
      </p:sp>
      <p:pic>
        <p:nvPicPr>
          <p:cNvPr id="840" name="Google Shape;840;p137"/>
          <p:cNvPicPr preferRelativeResize="0"/>
          <p:nvPr/>
        </p:nvPicPr>
        <p:blipFill rotWithShape="1">
          <a:blip r:embed="rId3">
            <a:alphaModFix/>
          </a:blip>
          <a:srcRect b="60995" l="-571" r="-1531" t="0"/>
          <a:stretch/>
        </p:blipFill>
        <p:spPr>
          <a:xfrm>
            <a:off x="-161825" y="0"/>
            <a:ext cx="9467628" cy="24195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3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Context for SAGE Migration</a:t>
            </a:r>
            <a:endParaRPr/>
          </a:p>
        </p:txBody>
      </p:sp>
      <p:sp>
        <p:nvSpPr>
          <p:cNvPr id="847" name="Google Shape;847;p138"/>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480"/>
              </a:spcBef>
              <a:spcAft>
                <a:spcPts val="0"/>
              </a:spcAft>
              <a:buSzPts val="2400"/>
              <a:buChar char="&gt;"/>
            </a:pPr>
            <a:r>
              <a:rPr lang="en"/>
              <a:t>The SAGE Suite moved to new AWS cloud architecture at end of June.</a:t>
            </a:r>
            <a:endParaRPr/>
          </a:p>
          <a:p>
            <a:pPr indent="-381000" lvl="0" marL="457200" rtl="0" algn="l">
              <a:lnSpc>
                <a:spcPct val="100000"/>
              </a:lnSpc>
              <a:spcBef>
                <a:spcPts val="1000"/>
              </a:spcBef>
              <a:spcAft>
                <a:spcPts val="0"/>
              </a:spcAft>
              <a:buSzPts val="2400"/>
              <a:buChar char="&gt;"/>
            </a:pPr>
            <a:r>
              <a:rPr lang="en"/>
              <a:t>This involved…</a:t>
            </a:r>
            <a:endParaRPr/>
          </a:p>
          <a:p>
            <a:pPr indent="-355600" lvl="1" marL="914400" rtl="0" algn="l">
              <a:lnSpc>
                <a:spcPct val="100000"/>
              </a:lnSpc>
              <a:spcBef>
                <a:spcPts val="1000"/>
              </a:spcBef>
              <a:spcAft>
                <a:spcPts val="0"/>
              </a:spcAft>
              <a:buSzPts val="2000"/>
              <a:buChar char="–"/>
            </a:pPr>
            <a:r>
              <a:rPr lang="en"/>
              <a:t>Upgrading versions of various components</a:t>
            </a:r>
            <a:endParaRPr/>
          </a:p>
          <a:p>
            <a:pPr indent="-355600" lvl="1" marL="914400" rtl="0" algn="l">
              <a:lnSpc>
                <a:spcPct val="100000"/>
              </a:lnSpc>
              <a:spcBef>
                <a:spcPts val="1000"/>
              </a:spcBef>
              <a:spcAft>
                <a:spcPts val="0"/>
              </a:spcAft>
              <a:buSzPts val="2000"/>
              <a:buChar char="–"/>
            </a:pPr>
            <a:r>
              <a:rPr lang="en"/>
              <a:t>A learning curve around new technologies</a:t>
            </a:r>
            <a:endParaRPr/>
          </a:p>
          <a:p>
            <a:pPr indent="-355600" lvl="1" marL="914400" rtl="0" algn="l">
              <a:lnSpc>
                <a:spcPct val="100000"/>
              </a:lnSpc>
              <a:spcBef>
                <a:spcPts val="1000"/>
              </a:spcBef>
              <a:spcAft>
                <a:spcPts val="0"/>
              </a:spcAft>
              <a:buSzPts val="2000"/>
              <a:buChar char="–"/>
            </a:pPr>
            <a:r>
              <a:rPr lang="en"/>
              <a:t>Managing issues with older code on top of newer infrastructure</a:t>
            </a:r>
            <a:endParaRPr/>
          </a:p>
          <a:p>
            <a:pPr indent="-381000" lvl="0" marL="457200" rtl="0" algn="l">
              <a:lnSpc>
                <a:spcPct val="100000"/>
              </a:lnSpc>
              <a:spcBef>
                <a:spcPts val="1000"/>
              </a:spcBef>
              <a:spcAft>
                <a:spcPts val="0"/>
              </a:spcAft>
              <a:buSzPts val="2400"/>
              <a:buChar char="&gt;"/>
            </a:pPr>
            <a:r>
              <a:rPr lang="en"/>
              <a:t>A stabilization period after a migration is typical </a:t>
            </a:r>
            <a:endParaRPr/>
          </a:p>
          <a:p>
            <a:pPr indent="-355600" lvl="1" marL="914400" rtl="0" algn="l">
              <a:lnSpc>
                <a:spcPct val="100000"/>
              </a:lnSpc>
              <a:spcBef>
                <a:spcPts val="1400"/>
              </a:spcBef>
              <a:spcAft>
                <a:spcPts val="1400"/>
              </a:spcAft>
              <a:buSzPts val="2000"/>
              <a:buChar char="–"/>
            </a:pPr>
            <a:r>
              <a:rPr lang="en"/>
              <a:t>Ours has been more impactful and challenging than we anticipated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39"/>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Progress on SAGE Stabilization: Trends</a:t>
            </a:r>
            <a:endParaRPr b="0" i="0" sz="3300" u="none" cap="none" strike="noStrike">
              <a:solidFill>
                <a:srgbClr val="4B2E83"/>
              </a:solidFill>
              <a:latin typeface="Encode Sans"/>
              <a:ea typeface="Encode Sans"/>
              <a:cs typeface="Encode Sans"/>
              <a:sym typeface="Encode Sans"/>
            </a:endParaRPr>
          </a:p>
        </p:txBody>
      </p:sp>
      <p:sp>
        <p:nvSpPr>
          <p:cNvPr id="854" name="Google Shape;854;p139"/>
          <p:cNvSpPr txBox="1"/>
          <p:nvPr>
            <p:ph idx="2" type="body"/>
          </p:nvPr>
        </p:nvSpPr>
        <p:spPr>
          <a:xfrm>
            <a:off x="659300" y="1965325"/>
            <a:ext cx="8087100" cy="37263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Char char="&gt;"/>
            </a:pPr>
            <a:r>
              <a:rPr b="1" lang="en" sz="2100">
                <a:solidFill>
                  <a:schemeClr val="dk1"/>
                </a:solidFill>
              </a:rPr>
              <a:t>July:</a:t>
            </a:r>
            <a:r>
              <a:rPr lang="en" sz="2100">
                <a:solidFill>
                  <a:schemeClr val="dk1"/>
                </a:solidFill>
              </a:rPr>
              <a:t> </a:t>
            </a:r>
            <a:endParaRPr sz="2100">
              <a:solidFill>
                <a:schemeClr val="dk1"/>
              </a:solidFill>
            </a:endParaRPr>
          </a:p>
          <a:p>
            <a:pPr indent="-361950" lvl="1" marL="914400" rtl="0" algn="l">
              <a:lnSpc>
                <a:spcPct val="115000"/>
              </a:lnSpc>
              <a:spcBef>
                <a:spcPts val="1000"/>
              </a:spcBef>
              <a:spcAft>
                <a:spcPts val="0"/>
              </a:spcAft>
              <a:buClr>
                <a:schemeClr val="dk1"/>
              </a:buClr>
              <a:buSzPts val="2100"/>
              <a:buChar char="–"/>
            </a:pPr>
            <a:r>
              <a:rPr lang="en" sz="2100">
                <a:solidFill>
                  <a:schemeClr val="dk1"/>
                </a:solidFill>
              </a:rPr>
              <a:t>3-week period of extreme fluctuation and instability</a:t>
            </a:r>
            <a:endParaRPr sz="2100">
              <a:solidFill>
                <a:schemeClr val="dk1"/>
              </a:solidFill>
            </a:endParaRPr>
          </a:p>
          <a:p>
            <a:pPr indent="-361950" lvl="1" marL="914400" rtl="0" algn="l">
              <a:lnSpc>
                <a:spcPct val="115000"/>
              </a:lnSpc>
              <a:spcBef>
                <a:spcPts val="1000"/>
              </a:spcBef>
              <a:spcAft>
                <a:spcPts val="0"/>
              </a:spcAft>
              <a:buClr>
                <a:schemeClr val="dk1"/>
              </a:buClr>
              <a:buSzPts val="2100"/>
              <a:buChar char="–"/>
            </a:pPr>
            <a:r>
              <a:rPr lang="en" sz="2100">
                <a:solidFill>
                  <a:schemeClr val="dk1"/>
                </a:solidFill>
              </a:rPr>
              <a:t>Configuration changes &amp; incremental releases made</a:t>
            </a:r>
            <a:endParaRPr sz="2100">
              <a:solidFill>
                <a:schemeClr val="dk1"/>
              </a:solidFill>
            </a:endParaRPr>
          </a:p>
          <a:p>
            <a:pPr indent="-361950" lvl="0" marL="457200" rtl="0" algn="l">
              <a:lnSpc>
                <a:spcPct val="115000"/>
              </a:lnSpc>
              <a:spcBef>
                <a:spcPts val="1000"/>
              </a:spcBef>
              <a:spcAft>
                <a:spcPts val="0"/>
              </a:spcAft>
              <a:buClr>
                <a:schemeClr val="dk1"/>
              </a:buClr>
              <a:buSzPts val="2100"/>
              <a:buChar char="&gt;"/>
            </a:pPr>
            <a:r>
              <a:rPr b="1" lang="en" sz="2100">
                <a:solidFill>
                  <a:schemeClr val="dk1"/>
                </a:solidFill>
              </a:rPr>
              <a:t>August: </a:t>
            </a:r>
            <a:endParaRPr sz="2100">
              <a:solidFill>
                <a:schemeClr val="dk1"/>
              </a:solidFill>
            </a:endParaRPr>
          </a:p>
          <a:p>
            <a:pPr indent="-361950" lvl="1" marL="914400" rtl="0" algn="l">
              <a:lnSpc>
                <a:spcPct val="115000"/>
              </a:lnSpc>
              <a:spcBef>
                <a:spcPts val="1000"/>
              </a:spcBef>
              <a:spcAft>
                <a:spcPts val="0"/>
              </a:spcAft>
              <a:buClr>
                <a:schemeClr val="dk1"/>
              </a:buClr>
              <a:buSzPts val="2100"/>
              <a:buChar char="–"/>
            </a:pPr>
            <a:r>
              <a:rPr lang="en" sz="2100">
                <a:solidFill>
                  <a:schemeClr val="dk1"/>
                </a:solidFill>
              </a:rPr>
              <a:t>Reduction in help desk calls &amp; errors in our logs</a:t>
            </a:r>
            <a:endParaRPr sz="2100">
              <a:solidFill>
                <a:schemeClr val="dk1"/>
              </a:solidFill>
            </a:endParaRPr>
          </a:p>
          <a:p>
            <a:pPr indent="-361950" lvl="1" marL="914400" rtl="0" algn="l">
              <a:lnSpc>
                <a:spcPct val="115000"/>
              </a:lnSpc>
              <a:spcBef>
                <a:spcPts val="1000"/>
              </a:spcBef>
              <a:spcAft>
                <a:spcPts val="0"/>
              </a:spcAft>
              <a:buClr>
                <a:schemeClr val="dk1"/>
              </a:buClr>
              <a:buSzPts val="2100"/>
              <a:buChar char="–"/>
            </a:pPr>
            <a:r>
              <a:rPr lang="en" sz="2100">
                <a:solidFill>
                  <a:schemeClr val="dk1"/>
                </a:solidFill>
              </a:rPr>
              <a:t>Performance improvements in key areas, but there’s still more to do</a:t>
            </a:r>
            <a:endParaRPr sz="2100">
              <a:solidFill>
                <a:schemeClr val="dk1"/>
              </a:solidFill>
            </a:endParaRPr>
          </a:p>
          <a:p>
            <a:pPr indent="-361950" lvl="1" marL="914400" rtl="0" algn="l">
              <a:lnSpc>
                <a:spcPct val="115000"/>
              </a:lnSpc>
              <a:spcBef>
                <a:spcPts val="1000"/>
              </a:spcBef>
              <a:spcAft>
                <a:spcPts val="0"/>
              </a:spcAft>
              <a:buClr>
                <a:schemeClr val="dk1"/>
              </a:buClr>
              <a:buSzPts val="2100"/>
              <a:buChar char="–"/>
            </a:pPr>
            <a:r>
              <a:rPr lang="en" sz="2100">
                <a:solidFill>
                  <a:schemeClr val="dk1"/>
                </a:solidFill>
              </a:rPr>
              <a:t>Expanded monitoring tools for early alerts, leading to quicker action</a:t>
            </a:r>
            <a:endParaRPr sz="2100">
              <a:solidFill>
                <a:schemeClr val="dk1"/>
              </a:solidFill>
            </a:endParaRPr>
          </a:p>
          <a:p>
            <a:pPr indent="0" lvl="0" marL="0" rtl="0" algn="l">
              <a:lnSpc>
                <a:spcPct val="115000"/>
              </a:lnSpc>
              <a:spcBef>
                <a:spcPts val="1000"/>
              </a:spcBef>
              <a:spcAft>
                <a:spcPts val="0"/>
              </a:spcAft>
              <a:buSzPts val="2400"/>
              <a:buNone/>
            </a:pPr>
            <a:r>
              <a:t/>
            </a:r>
            <a:endParaRPr sz="2100">
              <a:solidFill>
                <a:schemeClr val="dk1"/>
              </a:solidFill>
            </a:endParaRPr>
          </a:p>
          <a:p>
            <a:pPr indent="0" lvl="0" marL="914400" rtl="0" algn="l">
              <a:lnSpc>
                <a:spcPct val="100000"/>
              </a:lnSpc>
              <a:spcBef>
                <a:spcPts val="0"/>
              </a:spcBef>
              <a:spcAft>
                <a:spcPts val="0"/>
              </a:spcAft>
              <a:buSzPts val="2400"/>
              <a:buNone/>
            </a:pPr>
            <a:br>
              <a:rPr lang="en" sz="2100">
                <a:solidFill>
                  <a:schemeClr val="dk1"/>
                </a:solidFill>
              </a:rPr>
            </a:br>
            <a:br>
              <a:rPr lang="en" sz="2100">
                <a:solidFill>
                  <a:schemeClr val="dk1"/>
                </a:solidFill>
              </a:rPr>
            </a:br>
            <a:endParaRPr sz="2100">
              <a:solidFill>
                <a:schemeClr val="dk1"/>
              </a:solidFill>
            </a:endParaRPr>
          </a:p>
          <a:p>
            <a:pPr indent="0" lvl="0" marL="0" rtl="0" algn="l">
              <a:lnSpc>
                <a:spcPct val="100000"/>
              </a:lnSpc>
              <a:spcBef>
                <a:spcPts val="0"/>
              </a:spcBef>
              <a:spcAft>
                <a:spcPts val="0"/>
              </a:spcAft>
              <a:buSzPts val="2400"/>
              <a:buNone/>
            </a:pPr>
            <a:r>
              <a:t/>
            </a:r>
            <a:endParaRPr sz="21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4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Progress on SAGE Stabilization: Data</a:t>
            </a:r>
            <a:endParaRPr b="0" i="0" sz="3300" u="none" cap="none" strike="noStrike">
              <a:solidFill>
                <a:srgbClr val="4B2E83"/>
              </a:solidFill>
              <a:latin typeface="Encode Sans"/>
              <a:ea typeface="Encode Sans"/>
              <a:cs typeface="Encode Sans"/>
              <a:sym typeface="Encode Sans"/>
            </a:endParaRPr>
          </a:p>
        </p:txBody>
      </p:sp>
      <p:sp>
        <p:nvSpPr>
          <p:cNvPr id="861" name="Google Shape;861;p140"/>
          <p:cNvSpPr txBox="1"/>
          <p:nvPr>
            <p:ph idx="2" type="body"/>
          </p:nvPr>
        </p:nvSpPr>
        <p:spPr>
          <a:xfrm>
            <a:off x="671750" y="1667725"/>
            <a:ext cx="5148300" cy="4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solidFill>
                  <a:schemeClr val="dk1"/>
                </a:solidFill>
              </a:rPr>
              <a:t>SAGE help desk incident reports by week</a:t>
            </a:r>
            <a:endParaRPr sz="1600">
              <a:solidFill>
                <a:schemeClr val="dk1"/>
              </a:solidFill>
            </a:endParaRPr>
          </a:p>
          <a:p>
            <a:pPr indent="0" lvl="0" marL="0" rtl="0" algn="l">
              <a:lnSpc>
                <a:spcPct val="115000"/>
              </a:lnSpc>
              <a:spcBef>
                <a:spcPts val="1000"/>
              </a:spcBef>
              <a:spcAft>
                <a:spcPts val="0"/>
              </a:spcAft>
              <a:buSzPts val="2400"/>
              <a:buNone/>
            </a:pPr>
            <a:r>
              <a:t/>
            </a:r>
            <a:endParaRPr sz="1600">
              <a:solidFill>
                <a:schemeClr val="dk1"/>
              </a:solidFill>
            </a:endParaRPr>
          </a:p>
          <a:p>
            <a:pPr indent="0" lvl="0" marL="914400" rtl="0" algn="l">
              <a:lnSpc>
                <a:spcPct val="100000"/>
              </a:lnSpc>
              <a:spcBef>
                <a:spcPts val="0"/>
              </a:spcBef>
              <a:spcAft>
                <a:spcPts val="0"/>
              </a:spcAft>
              <a:buSzPts val="2400"/>
              <a:buNone/>
            </a:pPr>
            <a:br>
              <a:rPr lang="en" sz="1600">
                <a:solidFill>
                  <a:schemeClr val="dk1"/>
                </a:solidFill>
              </a:rPr>
            </a:br>
            <a:br>
              <a:rPr lang="en" sz="1600">
                <a:solidFill>
                  <a:schemeClr val="dk1"/>
                </a:solidFill>
              </a:rPr>
            </a:br>
            <a:endParaRPr sz="1600">
              <a:solidFill>
                <a:schemeClr val="dk1"/>
              </a:solidFill>
            </a:endParaRPr>
          </a:p>
          <a:p>
            <a:pPr indent="0" lvl="0" marL="0" rtl="0" algn="l">
              <a:lnSpc>
                <a:spcPct val="100000"/>
              </a:lnSpc>
              <a:spcBef>
                <a:spcPts val="0"/>
              </a:spcBef>
              <a:spcAft>
                <a:spcPts val="0"/>
              </a:spcAft>
              <a:buSzPts val="2400"/>
              <a:buNone/>
            </a:pPr>
            <a:r>
              <a:t/>
            </a:r>
            <a:endParaRPr sz="1600"/>
          </a:p>
        </p:txBody>
      </p:sp>
      <p:pic>
        <p:nvPicPr>
          <p:cNvPr descr="Bar graph showing SAGE help desk incident reports by week. Late June and early July show a peak in performance-related reports, which then decreases afterwards." id="862" name="Google Shape;862;p140"/>
          <p:cNvPicPr preferRelativeResize="0"/>
          <p:nvPr/>
        </p:nvPicPr>
        <p:blipFill rotWithShape="1">
          <a:blip r:embed="rId3">
            <a:alphaModFix/>
          </a:blip>
          <a:srcRect b="0" l="0" r="0" t="0"/>
          <a:stretch/>
        </p:blipFill>
        <p:spPr>
          <a:xfrm>
            <a:off x="671750" y="2137000"/>
            <a:ext cx="7197400" cy="2252975"/>
          </a:xfrm>
          <a:prstGeom prst="rect">
            <a:avLst/>
          </a:prstGeom>
          <a:noFill/>
          <a:ln cap="flat" cmpd="sng" w="9525">
            <a:solidFill>
              <a:schemeClr val="dk2"/>
            </a:solidFill>
            <a:prstDash val="solid"/>
            <a:round/>
            <a:headEnd len="sm" w="sm" type="none"/>
            <a:tailEnd len="sm" w="sm" type="none"/>
          </a:ln>
        </p:spPr>
      </p:pic>
      <p:sp>
        <p:nvSpPr>
          <p:cNvPr id="863" name="Google Shape;863;p140"/>
          <p:cNvSpPr txBox="1"/>
          <p:nvPr>
            <p:ph idx="2" type="body"/>
          </p:nvPr>
        </p:nvSpPr>
        <p:spPr>
          <a:xfrm>
            <a:off x="671750" y="4461900"/>
            <a:ext cx="32874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1600">
                <a:solidFill>
                  <a:schemeClr val="dk1"/>
                </a:solidFill>
              </a:rPr>
              <a:t>Error log trends by week</a:t>
            </a:r>
            <a:endParaRPr sz="1600">
              <a:solidFill>
                <a:schemeClr val="dk1"/>
              </a:solidFill>
            </a:endParaRPr>
          </a:p>
          <a:p>
            <a:pPr indent="0" lvl="0" marL="0" rtl="0" algn="l">
              <a:lnSpc>
                <a:spcPct val="115000"/>
              </a:lnSpc>
              <a:spcBef>
                <a:spcPts val="1000"/>
              </a:spcBef>
              <a:spcAft>
                <a:spcPts val="0"/>
              </a:spcAft>
              <a:buSzPts val="2400"/>
              <a:buNone/>
            </a:pPr>
            <a:r>
              <a:t/>
            </a:r>
            <a:endParaRPr sz="1600">
              <a:solidFill>
                <a:schemeClr val="dk1"/>
              </a:solidFill>
            </a:endParaRPr>
          </a:p>
          <a:p>
            <a:pPr indent="0" lvl="0" marL="914400" rtl="0" algn="l">
              <a:lnSpc>
                <a:spcPct val="100000"/>
              </a:lnSpc>
              <a:spcBef>
                <a:spcPts val="0"/>
              </a:spcBef>
              <a:spcAft>
                <a:spcPts val="0"/>
              </a:spcAft>
              <a:buSzPts val="2400"/>
              <a:buNone/>
            </a:pPr>
            <a:br>
              <a:rPr lang="en" sz="1600">
                <a:solidFill>
                  <a:schemeClr val="dk1"/>
                </a:solidFill>
              </a:rPr>
            </a:br>
            <a:br>
              <a:rPr lang="en" sz="1600">
                <a:solidFill>
                  <a:schemeClr val="dk1"/>
                </a:solidFill>
              </a:rPr>
            </a:br>
            <a:endParaRPr sz="1600">
              <a:solidFill>
                <a:schemeClr val="dk1"/>
              </a:solidFill>
            </a:endParaRPr>
          </a:p>
          <a:p>
            <a:pPr indent="0" lvl="0" marL="0" rtl="0" algn="l">
              <a:lnSpc>
                <a:spcPct val="100000"/>
              </a:lnSpc>
              <a:spcBef>
                <a:spcPts val="0"/>
              </a:spcBef>
              <a:spcAft>
                <a:spcPts val="0"/>
              </a:spcAft>
              <a:buSzPts val="2400"/>
              <a:buNone/>
            </a:pPr>
            <a:r>
              <a:t/>
            </a:r>
            <a:endParaRPr sz="1600"/>
          </a:p>
        </p:txBody>
      </p:sp>
      <p:pic>
        <p:nvPicPr>
          <p:cNvPr descr="Bar graph showing a general trend of errors peaking above 6k in early July and lower dramatically after 7/20/25 to lower than 2k. " id="864" name="Google Shape;864;p140"/>
          <p:cNvPicPr preferRelativeResize="0"/>
          <p:nvPr/>
        </p:nvPicPr>
        <p:blipFill rotWithShape="1">
          <a:blip r:embed="rId4">
            <a:alphaModFix/>
          </a:blip>
          <a:srcRect b="7175" l="0" r="0" t="0"/>
          <a:stretch/>
        </p:blipFill>
        <p:spPr>
          <a:xfrm>
            <a:off x="671750" y="4872450"/>
            <a:ext cx="7566926" cy="15615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4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Areas of Focus: Overall</a:t>
            </a:r>
            <a:endParaRPr b="0" i="0" sz="3300" u="none" cap="none" strike="noStrike">
              <a:solidFill>
                <a:srgbClr val="4B2E83"/>
              </a:solidFill>
              <a:latin typeface="Encode Sans"/>
              <a:ea typeface="Encode Sans"/>
              <a:cs typeface="Encode Sans"/>
              <a:sym typeface="Encode Sans"/>
            </a:endParaRPr>
          </a:p>
        </p:txBody>
      </p:sp>
      <p:sp>
        <p:nvSpPr>
          <p:cNvPr id="871" name="Google Shape;871;p141"/>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a:solidFill>
                  <a:schemeClr val="dk1"/>
                </a:solidFill>
              </a:rPr>
              <a:t>Overall System Uptime</a:t>
            </a:r>
            <a:endParaRPr b="1">
              <a:solidFill>
                <a:schemeClr val="dk1"/>
              </a:solidFill>
            </a:endParaRPr>
          </a:p>
          <a:p>
            <a:pPr indent="457200" lvl="0" marL="0" rtl="0" algn="l">
              <a:lnSpc>
                <a:spcPct val="115000"/>
              </a:lnSpc>
              <a:spcBef>
                <a:spcPts val="1000"/>
              </a:spcBef>
              <a:spcAft>
                <a:spcPts val="0"/>
              </a:spcAft>
              <a:buSzPts val="2400"/>
              <a:buNone/>
            </a:pPr>
            <a:r>
              <a:rPr lang="en">
                <a:solidFill>
                  <a:schemeClr val="dk1"/>
                </a:solidFill>
              </a:rPr>
              <a:t>Fine-tuned memory and CPU allocations</a:t>
            </a:r>
            <a:endParaRPr>
              <a:solidFill>
                <a:schemeClr val="dk1"/>
              </a:solidFill>
            </a:endParaRPr>
          </a:p>
          <a:p>
            <a:pPr indent="0" lvl="0" marL="0" rtl="0" algn="l">
              <a:lnSpc>
                <a:spcPct val="115000"/>
              </a:lnSpc>
              <a:spcBef>
                <a:spcPts val="0"/>
              </a:spcBef>
              <a:spcAft>
                <a:spcPts val="0"/>
              </a:spcAft>
              <a:buSzPts val="2400"/>
              <a:buNone/>
            </a:pPr>
            <a:r>
              <a:rPr lang="en">
                <a:solidFill>
                  <a:schemeClr val="dk1"/>
                </a:solidFill>
              </a:rPr>
              <a:t>      Addressed errors leading to peak slowness &amp; outages</a:t>
            </a:r>
            <a:endParaRPr>
              <a:solidFill>
                <a:schemeClr val="dk1"/>
              </a:solidFill>
            </a:endParaRPr>
          </a:p>
          <a:p>
            <a:pPr indent="0" lvl="0" marL="0" rtl="0" algn="l">
              <a:lnSpc>
                <a:spcPct val="115000"/>
              </a:lnSpc>
              <a:spcBef>
                <a:spcPts val="0"/>
              </a:spcBef>
              <a:spcAft>
                <a:spcPts val="0"/>
              </a:spcAft>
              <a:buSzPts val="2400"/>
              <a:buNone/>
            </a:pPr>
            <a:r>
              <a:rPr lang="en">
                <a:solidFill>
                  <a:schemeClr val="dk1"/>
                </a:solidFill>
              </a:rPr>
              <a:t>      Expanded monitoring tools</a:t>
            </a:r>
            <a:endParaRPr>
              <a:solidFill>
                <a:schemeClr val="dk1"/>
              </a:solidFill>
            </a:endParaRPr>
          </a:p>
          <a:p>
            <a:pPr indent="457200" lvl="0" marL="0" rtl="0" algn="l">
              <a:lnSpc>
                <a:spcPct val="115000"/>
              </a:lnSpc>
              <a:spcBef>
                <a:spcPts val="0"/>
              </a:spcBef>
              <a:spcAft>
                <a:spcPts val="0"/>
              </a:spcAft>
              <a:buSzPts val="2400"/>
              <a:buNone/>
            </a:pPr>
            <a:r>
              <a:t/>
            </a:r>
            <a:endParaRPr sz="2000">
              <a:solidFill>
                <a:schemeClr val="dk1"/>
              </a:solidFill>
            </a:endParaRPr>
          </a:p>
          <a:p>
            <a:pPr indent="457200" lvl="0" marL="0" rtl="0" algn="l">
              <a:lnSpc>
                <a:spcPct val="115000"/>
              </a:lnSpc>
              <a:spcBef>
                <a:spcPts val="0"/>
              </a:spcBef>
              <a:spcAft>
                <a:spcPts val="0"/>
              </a:spcAft>
              <a:buSzPts val="2400"/>
              <a:buNone/>
            </a:pPr>
            <a:r>
              <a:rPr i="1" lang="en">
                <a:solidFill>
                  <a:schemeClr val="dk1"/>
                </a:solidFill>
              </a:rPr>
              <a:t>In Progress:</a:t>
            </a:r>
            <a:endParaRPr i="1">
              <a:solidFill>
                <a:schemeClr val="dk1"/>
              </a:solidFill>
            </a:endParaRPr>
          </a:p>
          <a:p>
            <a:pPr indent="-368300" lvl="0" marL="914400" rtl="0" algn="l">
              <a:lnSpc>
                <a:spcPct val="115000"/>
              </a:lnSpc>
              <a:spcBef>
                <a:spcPts val="1000"/>
              </a:spcBef>
              <a:spcAft>
                <a:spcPts val="0"/>
              </a:spcAft>
              <a:buClr>
                <a:schemeClr val="dk1"/>
              </a:buClr>
              <a:buSzPts val="2200"/>
              <a:buChar char="&gt;"/>
            </a:pPr>
            <a:r>
              <a:rPr lang="en" sz="2200">
                <a:solidFill>
                  <a:schemeClr val="dk1"/>
                </a:solidFill>
              </a:rPr>
              <a:t>Continued monitoring &amp; prioritizing of problematic areas and emerging issues with performance and system stability</a:t>
            </a:r>
            <a:endParaRPr sz="2200">
              <a:solidFill>
                <a:schemeClr val="dk1"/>
              </a:solidFill>
            </a:endParaRPr>
          </a:p>
          <a:p>
            <a:pPr indent="0" lvl="0" marL="914400" rtl="0" algn="l">
              <a:lnSpc>
                <a:spcPct val="100000"/>
              </a:lnSpc>
              <a:spcBef>
                <a:spcPts val="0"/>
              </a:spcBef>
              <a:spcAft>
                <a:spcPts val="0"/>
              </a:spcAft>
              <a:buSzPts val="2400"/>
              <a:buNone/>
            </a:pPr>
            <a:br>
              <a:rPr lang="en">
                <a:solidFill>
                  <a:schemeClr val="dk1"/>
                </a:solidFill>
              </a:rPr>
            </a:br>
            <a:br>
              <a:rPr lang="en"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id="872" name="Google Shape;872;p141"/>
          <p:cNvPicPr preferRelativeResize="0"/>
          <p:nvPr/>
        </p:nvPicPr>
        <p:blipFill rotWithShape="1">
          <a:blip r:embed="rId3">
            <a:alphaModFix/>
          </a:blip>
          <a:srcRect b="0" l="0" r="0" t="0"/>
          <a:stretch/>
        </p:blipFill>
        <p:spPr>
          <a:xfrm>
            <a:off x="861350" y="2440101"/>
            <a:ext cx="273075" cy="273050"/>
          </a:xfrm>
          <a:prstGeom prst="rect">
            <a:avLst/>
          </a:prstGeom>
          <a:noFill/>
          <a:ln>
            <a:noFill/>
          </a:ln>
        </p:spPr>
      </p:pic>
      <p:pic>
        <p:nvPicPr>
          <p:cNvPr id="873" name="Google Shape;873;p141"/>
          <p:cNvPicPr preferRelativeResize="0"/>
          <p:nvPr/>
        </p:nvPicPr>
        <p:blipFill rotWithShape="1">
          <a:blip r:embed="rId3">
            <a:alphaModFix/>
          </a:blip>
          <a:srcRect b="0" l="0" r="0" t="0"/>
          <a:stretch/>
        </p:blipFill>
        <p:spPr>
          <a:xfrm>
            <a:off x="861350" y="2860967"/>
            <a:ext cx="273075" cy="273050"/>
          </a:xfrm>
          <a:prstGeom prst="rect">
            <a:avLst/>
          </a:prstGeom>
          <a:noFill/>
          <a:ln>
            <a:noFill/>
          </a:ln>
        </p:spPr>
      </p:pic>
      <p:pic>
        <p:nvPicPr>
          <p:cNvPr id="874" name="Google Shape;874;p141"/>
          <p:cNvPicPr preferRelativeResize="0"/>
          <p:nvPr/>
        </p:nvPicPr>
        <p:blipFill rotWithShape="1">
          <a:blip r:embed="rId4">
            <a:alphaModFix/>
          </a:blip>
          <a:srcRect b="0" l="0" r="0" t="0"/>
          <a:stretch/>
        </p:blipFill>
        <p:spPr>
          <a:xfrm>
            <a:off x="709415" y="3949037"/>
            <a:ext cx="391625" cy="391625"/>
          </a:xfrm>
          <a:prstGeom prst="rect">
            <a:avLst/>
          </a:prstGeom>
          <a:noFill/>
          <a:ln>
            <a:noFill/>
          </a:ln>
        </p:spPr>
      </p:pic>
      <p:pic>
        <p:nvPicPr>
          <p:cNvPr id="875" name="Google Shape;875;p141"/>
          <p:cNvPicPr preferRelativeResize="0"/>
          <p:nvPr/>
        </p:nvPicPr>
        <p:blipFill rotWithShape="1">
          <a:blip r:embed="rId3">
            <a:alphaModFix/>
          </a:blip>
          <a:srcRect b="0" l="0" r="0" t="0"/>
          <a:stretch/>
        </p:blipFill>
        <p:spPr>
          <a:xfrm>
            <a:off x="861350" y="3260134"/>
            <a:ext cx="273075" cy="2730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42"/>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Areas of Focus: SAGE Budget</a:t>
            </a:r>
            <a:endParaRPr b="0" i="0" sz="3300" u="none" cap="none" strike="noStrike">
              <a:solidFill>
                <a:srgbClr val="4B2E83"/>
              </a:solidFill>
              <a:latin typeface="Encode Sans"/>
              <a:ea typeface="Encode Sans"/>
              <a:cs typeface="Encode Sans"/>
              <a:sym typeface="Encode Sans"/>
            </a:endParaRPr>
          </a:p>
        </p:txBody>
      </p:sp>
      <p:sp>
        <p:nvSpPr>
          <p:cNvPr id="882" name="Google Shape;882;p142"/>
          <p:cNvSpPr txBox="1"/>
          <p:nvPr>
            <p:ph idx="2" type="body"/>
          </p:nvPr>
        </p:nvSpPr>
        <p:spPr>
          <a:xfrm>
            <a:off x="659300" y="15843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a:solidFill>
                  <a:schemeClr val="dk1"/>
                </a:solidFill>
              </a:rPr>
              <a:t>SAGE Budget Performance</a:t>
            </a:r>
            <a:endParaRPr b="1">
              <a:solidFill>
                <a:schemeClr val="dk1"/>
              </a:solidFill>
            </a:endParaRPr>
          </a:p>
          <a:p>
            <a:pPr indent="457200" lvl="0" marL="0" rtl="0" algn="l">
              <a:lnSpc>
                <a:spcPct val="115000"/>
              </a:lnSpc>
              <a:spcBef>
                <a:spcPts val="1000"/>
              </a:spcBef>
              <a:spcAft>
                <a:spcPts val="0"/>
              </a:spcAft>
              <a:buSzPts val="2400"/>
              <a:buNone/>
            </a:pPr>
            <a:r>
              <a:rPr lang="en" sz="2100">
                <a:solidFill>
                  <a:schemeClr val="dk1"/>
                </a:solidFill>
              </a:rPr>
              <a:t>Resolved worksheet settings saving delays </a:t>
            </a:r>
            <a:endParaRPr sz="2100">
              <a:solidFill>
                <a:schemeClr val="dk1"/>
              </a:solidFill>
            </a:endParaRPr>
          </a:p>
          <a:p>
            <a:pPr indent="457200" lvl="0" marL="0" rtl="0" algn="l">
              <a:lnSpc>
                <a:spcPct val="115000"/>
              </a:lnSpc>
              <a:spcBef>
                <a:spcPts val="0"/>
              </a:spcBef>
              <a:spcAft>
                <a:spcPts val="0"/>
              </a:spcAft>
              <a:buSzPts val="2400"/>
              <a:buNone/>
            </a:pPr>
            <a:r>
              <a:rPr lang="en" sz="2100">
                <a:solidFill>
                  <a:schemeClr val="dk1"/>
                </a:solidFill>
              </a:rPr>
              <a:t>Increased speed of other cost entry saving </a:t>
            </a:r>
            <a:endParaRPr sz="2100">
              <a:solidFill>
                <a:schemeClr val="dk1"/>
              </a:solidFill>
            </a:endParaRPr>
          </a:p>
          <a:p>
            <a:pPr indent="457200" lvl="0" marL="0" rtl="0" algn="l">
              <a:lnSpc>
                <a:spcPct val="115000"/>
              </a:lnSpc>
              <a:spcBef>
                <a:spcPts val="0"/>
              </a:spcBef>
              <a:spcAft>
                <a:spcPts val="0"/>
              </a:spcAft>
              <a:buSzPts val="2400"/>
              <a:buNone/>
            </a:pPr>
            <a:r>
              <a:rPr lang="en" sz="2100">
                <a:solidFill>
                  <a:schemeClr val="dk1"/>
                </a:solidFill>
              </a:rPr>
              <a:t>Improved processing times for recalculation of totals </a:t>
            </a:r>
            <a:br>
              <a:rPr lang="en" sz="2100">
                <a:solidFill>
                  <a:schemeClr val="dk1"/>
                </a:solidFill>
              </a:rPr>
            </a:br>
            <a:r>
              <a:rPr lang="en" sz="2100">
                <a:solidFill>
                  <a:schemeClr val="dk1"/>
                </a:solidFill>
              </a:rPr>
              <a:t>	(more to come!)</a:t>
            </a:r>
            <a:endParaRPr sz="2100">
              <a:solidFill>
                <a:schemeClr val="dk1"/>
              </a:solidFill>
            </a:endParaRPr>
          </a:p>
          <a:p>
            <a:pPr indent="0" lvl="0" marL="457200" rtl="0" algn="l">
              <a:lnSpc>
                <a:spcPct val="115000"/>
              </a:lnSpc>
              <a:spcBef>
                <a:spcPts val="0"/>
              </a:spcBef>
              <a:spcAft>
                <a:spcPts val="0"/>
              </a:spcAft>
              <a:buSzPts val="2400"/>
              <a:buNone/>
            </a:pPr>
            <a:r>
              <a:rPr lang="en" sz="2100">
                <a:solidFill>
                  <a:schemeClr val="dk1"/>
                </a:solidFill>
              </a:rPr>
              <a:t>Grant Runner: Decreased navigation &amp; load times when budget is connected </a:t>
            </a:r>
            <a:endParaRPr sz="2100">
              <a:solidFill>
                <a:schemeClr val="dk1"/>
              </a:solidFill>
            </a:endParaRPr>
          </a:p>
          <a:p>
            <a:pPr indent="0" lvl="0" marL="0" rtl="0" algn="l">
              <a:lnSpc>
                <a:spcPct val="115000"/>
              </a:lnSpc>
              <a:spcBef>
                <a:spcPts val="0"/>
              </a:spcBef>
              <a:spcAft>
                <a:spcPts val="0"/>
              </a:spcAft>
              <a:buSzPts val="2400"/>
              <a:buNone/>
            </a:pPr>
            <a:r>
              <a:t/>
            </a:r>
            <a:endParaRPr>
              <a:solidFill>
                <a:schemeClr val="dk1"/>
              </a:solidFill>
            </a:endParaRPr>
          </a:p>
          <a:p>
            <a:pPr indent="457200" lvl="0" marL="0" rtl="0" algn="l">
              <a:lnSpc>
                <a:spcPct val="115000"/>
              </a:lnSpc>
              <a:spcBef>
                <a:spcPts val="0"/>
              </a:spcBef>
              <a:spcAft>
                <a:spcPts val="0"/>
              </a:spcAft>
              <a:buSzPts val="2400"/>
              <a:buNone/>
            </a:pPr>
            <a:r>
              <a:rPr i="1" lang="en">
                <a:solidFill>
                  <a:schemeClr val="dk1"/>
                </a:solidFill>
              </a:rPr>
              <a:t>In Progress:</a:t>
            </a:r>
            <a:endParaRPr i="1">
              <a:solidFill>
                <a:schemeClr val="dk1"/>
              </a:solidFill>
            </a:endParaRPr>
          </a:p>
          <a:p>
            <a:pPr indent="-361950" lvl="0" marL="914400" rtl="0" algn="l">
              <a:lnSpc>
                <a:spcPct val="115000"/>
              </a:lnSpc>
              <a:spcBef>
                <a:spcPts val="0"/>
              </a:spcBef>
              <a:spcAft>
                <a:spcPts val="0"/>
              </a:spcAft>
              <a:buClr>
                <a:schemeClr val="dk1"/>
              </a:buClr>
              <a:buSzPts val="2100"/>
              <a:buChar char="&gt;"/>
            </a:pPr>
            <a:r>
              <a:rPr lang="en" sz="2100">
                <a:solidFill>
                  <a:schemeClr val="dk1"/>
                </a:solidFill>
              </a:rPr>
              <a:t>Additional work on recalculating processing times</a:t>
            </a:r>
            <a:endParaRPr sz="2100">
              <a:solidFill>
                <a:schemeClr val="dk1"/>
              </a:solidFill>
            </a:endParaRPr>
          </a:p>
          <a:p>
            <a:pPr indent="-355600" lvl="1" marL="1371600" rtl="0" algn="l">
              <a:lnSpc>
                <a:spcPct val="115000"/>
              </a:lnSpc>
              <a:spcBef>
                <a:spcPts val="0"/>
              </a:spcBef>
              <a:spcAft>
                <a:spcPts val="0"/>
              </a:spcAft>
              <a:buClr>
                <a:schemeClr val="dk1"/>
              </a:buClr>
              <a:buSzPts val="2000"/>
              <a:buChar char="–"/>
            </a:pPr>
            <a:r>
              <a:rPr lang="en" sz="2000">
                <a:solidFill>
                  <a:schemeClr val="dk1"/>
                </a:solidFill>
              </a:rPr>
              <a:t>Personnel &amp; other cost entry; F&amp;A changes</a:t>
            </a:r>
            <a:endParaRPr sz="2000">
              <a:solidFill>
                <a:schemeClr val="dk1"/>
              </a:solidFill>
            </a:endParaRPr>
          </a:p>
          <a:p>
            <a:pPr indent="-355600" lvl="0" marL="914400" rtl="0" algn="l">
              <a:lnSpc>
                <a:spcPct val="115000"/>
              </a:lnSpc>
              <a:spcBef>
                <a:spcPts val="0"/>
              </a:spcBef>
              <a:spcAft>
                <a:spcPts val="0"/>
              </a:spcAft>
              <a:buClr>
                <a:schemeClr val="dk1"/>
              </a:buClr>
              <a:buSzPts val="2000"/>
              <a:buChar char="&gt;"/>
            </a:pPr>
            <a:r>
              <a:rPr lang="en" sz="2000">
                <a:solidFill>
                  <a:schemeClr val="dk1"/>
                </a:solidFill>
              </a:rPr>
              <a:t>More Grant Runner performance improvements </a:t>
            </a:r>
            <a:br>
              <a:rPr lang="en">
                <a:solidFill>
                  <a:schemeClr val="dk1"/>
                </a:solidFill>
              </a:rPr>
            </a:br>
            <a:endParaRPr>
              <a:solidFill>
                <a:schemeClr val="dk1"/>
              </a:solidFill>
            </a:endParaRPr>
          </a:p>
          <a:p>
            <a:pPr indent="0" lvl="0" marL="914400" rtl="0" algn="l">
              <a:lnSpc>
                <a:spcPct val="100000"/>
              </a:lnSpc>
              <a:spcBef>
                <a:spcPts val="0"/>
              </a:spcBef>
              <a:spcAft>
                <a:spcPts val="0"/>
              </a:spcAft>
              <a:buSzPts val="2400"/>
              <a:buNone/>
            </a:pPr>
            <a:br>
              <a:rPr lang="en">
                <a:solidFill>
                  <a:schemeClr val="dk1"/>
                </a:solidFill>
              </a:rPr>
            </a:br>
            <a:br>
              <a:rPr lang="en"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id="883" name="Google Shape;883;p142"/>
          <p:cNvPicPr preferRelativeResize="0"/>
          <p:nvPr/>
        </p:nvPicPr>
        <p:blipFill rotWithShape="1">
          <a:blip r:embed="rId3">
            <a:alphaModFix/>
          </a:blip>
          <a:srcRect b="0" l="0" r="0" t="0"/>
          <a:stretch/>
        </p:blipFill>
        <p:spPr>
          <a:xfrm>
            <a:off x="861350" y="2239879"/>
            <a:ext cx="273075" cy="273050"/>
          </a:xfrm>
          <a:prstGeom prst="rect">
            <a:avLst/>
          </a:prstGeom>
          <a:noFill/>
          <a:ln>
            <a:noFill/>
          </a:ln>
        </p:spPr>
      </p:pic>
      <p:pic>
        <p:nvPicPr>
          <p:cNvPr id="884" name="Google Shape;884;p142"/>
          <p:cNvPicPr preferRelativeResize="0"/>
          <p:nvPr/>
        </p:nvPicPr>
        <p:blipFill rotWithShape="1">
          <a:blip r:embed="rId3">
            <a:alphaModFix/>
          </a:blip>
          <a:srcRect b="0" l="0" r="0" t="0"/>
          <a:stretch/>
        </p:blipFill>
        <p:spPr>
          <a:xfrm>
            <a:off x="861350" y="2613974"/>
            <a:ext cx="273075" cy="273050"/>
          </a:xfrm>
          <a:prstGeom prst="rect">
            <a:avLst/>
          </a:prstGeom>
          <a:noFill/>
          <a:ln>
            <a:noFill/>
          </a:ln>
        </p:spPr>
      </p:pic>
      <p:pic>
        <p:nvPicPr>
          <p:cNvPr id="885" name="Google Shape;885;p142"/>
          <p:cNvPicPr preferRelativeResize="0"/>
          <p:nvPr/>
        </p:nvPicPr>
        <p:blipFill rotWithShape="1">
          <a:blip r:embed="rId3">
            <a:alphaModFix/>
          </a:blip>
          <a:srcRect b="0" l="0" r="0" t="0"/>
          <a:stretch/>
        </p:blipFill>
        <p:spPr>
          <a:xfrm>
            <a:off x="861350" y="2994449"/>
            <a:ext cx="273075" cy="273050"/>
          </a:xfrm>
          <a:prstGeom prst="rect">
            <a:avLst/>
          </a:prstGeom>
          <a:noFill/>
          <a:ln>
            <a:noFill/>
          </a:ln>
        </p:spPr>
      </p:pic>
      <p:pic>
        <p:nvPicPr>
          <p:cNvPr id="886" name="Google Shape;886;p142"/>
          <p:cNvPicPr preferRelativeResize="0"/>
          <p:nvPr/>
        </p:nvPicPr>
        <p:blipFill rotWithShape="1">
          <a:blip r:embed="rId3">
            <a:alphaModFix/>
          </a:blip>
          <a:srcRect b="0" l="0" r="0" t="0"/>
          <a:stretch/>
        </p:blipFill>
        <p:spPr>
          <a:xfrm>
            <a:off x="861350" y="3748040"/>
            <a:ext cx="273075" cy="273050"/>
          </a:xfrm>
          <a:prstGeom prst="rect">
            <a:avLst/>
          </a:prstGeom>
          <a:noFill/>
          <a:ln>
            <a:noFill/>
          </a:ln>
        </p:spPr>
      </p:pic>
      <p:pic>
        <p:nvPicPr>
          <p:cNvPr id="887" name="Google Shape;887;p142"/>
          <p:cNvPicPr preferRelativeResize="0"/>
          <p:nvPr/>
        </p:nvPicPr>
        <p:blipFill rotWithShape="1">
          <a:blip r:embed="rId4">
            <a:alphaModFix/>
          </a:blip>
          <a:srcRect b="0" l="0" r="0" t="0"/>
          <a:stretch/>
        </p:blipFill>
        <p:spPr>
          <a:xfrm>
            <a:off x="802082" y="4847392"/>
            <a:ext cx="391625" cy="3916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43"/>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Areas of Focus: Awards</a:t>
            </a:r>
            <a:endParaRPr b="0" i="0" sz="3300" u="none" cap="none" strike="noStrike">
              <a:solidFill>
                <a:srgbClr val="4B2E83"/>
              </a:solidFill>
              <a:latin typeface="Encode Sans"/>
              <a:ea typeface="Encode Sans"/>
              <a:cs typeface="Encode Sans"/>
              <a:sym typeface="Encode Sans"/>
            </a:endParaRPr>
          </a:p>
        </p:txBody>
      </p:sp>
      <p:sp>
        <p:nvSpPr>
          <p:cNvPr id="894" name="Google Shape;894;p143"/>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a:solidFill>
                  <a:schemeClr val="dk1"/>
                </a:solidFill>
              </a:rPr>
              <a:t>Awards Section Performance </a:t>
            </a:r>
            <a:endParaRPr b="1">
              <a:solidFill>
                <a:schemeClr val="dk1"/>
              </a:solidFill>
            </a:endParaRPr>
          </a:p>
          <a:p>
            <a:pPr indent="457200" lvl="0" marL="0" rtl="0" algn="l">
              <a:lnSpc>
                <a:spcPct val="115000"/>
              </a:lnSpc>
              <a:spcBef>
                <a:spcPts val="1000"/>
              </a:spcBef>
              <a:spcAft>
                <a:spcPts val="0"/>
              </a:spcAft>
              <a:buSzPts val="2400"/>
              <a:buNone/>
            </a:pPr>
            <a:r>
              <a:rPr lang="en">
                <a:solidFill>
                  <a:schemeClr val="dk1"/>
                </a:solidFill>
              </a:rPr>
              <a:t>Reduced status change delays for ASRs &amp; MODs</a:t>
            </a:r>
            <a:endParaRPr>
              <a:solidFill>
                <a:schemeClr val="dk1"/>
              </a:solidFill>
            </a:endParaRPr>
          </a:p>
          <a:p>
            <a:pPr indent="457200" lvl="0" marL="0" rtl="0" algn="l">
              <a:lnSpc>
                <a:spcPct val="115000"/>
              </a:lnSpc>
              <a:spcBef>
                <a:spcPts val="0"/>
              </a:spcBef>
              <a:spcAft>
                <a:spcPts val="0"/>
              </a:spcAft>
              <a:buSzPts val="2400"/>
              <a:buNone/>
            </a:pPr>
            <a:r>
              <a:rPr lang="en">
                <a:solidFill>
                  <a:schemeClr val="dk1"/>
                </a:solidFill>
              </a:rPr>
              <a:t>Reduced general navigation slowness on requests</a:t>
            </a:r>
            <a:endParaRPr>
              <a:solidFill>
                <a:schemeClr val="dk1"/>
              </a:solidFill>
            </a:endParaRPr>
          </a:p>
          <a:p>
            <a:pPr indent="457200" lvl="0" marL="0" rtl="0" algn="l">
              <a:lnSpc>
                <a:spcPct val="115000"/>
              </a:lnSpc>
              <a:spcBef>
                <a:spcPts val="0"/>
              </a:spcBef>
              <a:spcAft>
                <a:spcPts val="0"/>
              </a:spcAft>
              <a:buSzPts val="2400"/>
              <a:buNone/>
            </a:pPr>
            <a:r>
              <a:t/>
            </a:r>
            <a:endParaRPr>
              <a:solidFill>
                <a:schemeClr val="dk1"/>
              </a:solidFill>
            </a:endParaRPr>
          </a:p>
          <a:p>
            <a:pPr indent="457200" lvl="0" marL="0" rtl="0" algn="l">
              <a:lnSpc>
                <a:spcPct val="115000"/>
              </a:lnSpc>
              <a:spcBef>
                <a:spcPts val="0"/>
              </a:spcBef>
              <a:spcAft>
                <a:spcPts val="0"/>
              </a:spcAft>
              <a:buSzPts val="2400"/>
              <a:buNone/>
            </a:pPr>
            <a:r>
              <a:rPr i="1" lang="en" sz="2200">
                <a:solidFill>
                  <a:schemeClr val="dk1"/>
                </a:solidFill>
              </a:rPr>
              <a:t>In Progress:</a:t>
            </a:r>
            <a:endParaRPr i="1" sz="2200">
              <a:solidFill>
                <a:schemeClr val="dk1"/>
              </a:solidFill>
            </a:endParaRPr>
          </a:p>
          <a:p>
            <a:pPr indent="-361950" lvl="0" marL="914400" rtl="0" algn="l">
              <a:lnSpc>
                <a:spcPct val="115000"/>
              </a:lnSpc>
              <a:spcBef>
                <a:spcPts val="1000"/>
              </a:spcBef>
              <a:spcAft>
                <a:spcPts val="0"/>
              </a:spcAft>
              <a:buClr>
                <a:schemeClr val="dk1"/>
              </a:buClr>
              <a:buSzPts val="2100"/>
              <a:buChar char="&gt;"/>
            </a:pPr>
            <a:r>
              <a:rPr lang="en" sz="2100">
                <a:solidFill>
                  <a:schemeClr val="dk1"/>
                </a:solidFill>
              </a:rPr>
              <a:t>Speeding up load time for large awards</a:t>
            </a:r>
            <a:endParaRPr sz="2100">
              <a:solidFill>
                <a:schemeClr val="dk1"/>
              </a:solidFill>
            </a:endParaRPr>
          </a:p>
          <a:p>
            <a:pPr indent="-361950" lvl="1" marL="1828800" rtl="0" algn="l">
              <a:lnSpc>
                <a:spcPct val="115000"/>
              </a:lnSpc>
              <a:spcBef>
                <a:spcPts val="0"/>
              </a:spcBef>
              <a:spcAft>
                <a:spcPts val="0"/>
              </a:spcAft>
              <a:buClr>
                <a:schemeClr val="dk1"/>
              </a:buClr>
              <a:buSzPts val="2100"/>
              <a:buChar char="–"/>
            </a:pPr>
            <a:r>
              <a:rPr lang="en" sz="2100">
                <a:solidFill>
                  <a:schemeClr val="dk1"/>
                </a:solidFill>
              </a:rPr>
              <a:t>ADV (renewal) and MODs</a:t>
            </a:r>
            <a:endParaRPr sz="2100">
              <a:solidFill>
                <a:schemeClr val="dk1"/>
              </a:solidFill>
            </a:endParaRPr>
          </a:p>
          <a:p>
            <a:pPr indent="-361950" lvl="0" marL="914400" rtl="0" algn="l">
              <a:lnSpc>
                <a:spcPct val="115000"/>
              </a:lnSpc>
              <a:spcBef>
                <a:spcPts val="0"/>
              </a:spcBef>
              <a:spcAft>
                <a:spcPts val="0"/>
              </a:spcAft>
              <a:buClr>
                <a:schemeClr val="dk1"/>
              </a:buClr>
              <a:buSzPts val="2100"/>
              <a:buChar char="&gt;"/>
            </a:pPr>
            <a:r>
              <a:rPr lang="en" sz="2100">
                <a:solidFill>
                  <a:schemeClr val="dk1"/>
                </a:solidFill>
              </a:rPr>
              <a:t>Fixing the award list not updating regularly for new personnel entry</a:t>
            </a:r>
            <a:endParaRPr>
              <a:solidFill>
                <a:schemeClr val="dk1"/>
              </a:solidFill>
            </a:endParaRPr>
          </a:p>
          <a:p>
            <a:pPr indent="457200" lvl="0" marL="0" rtl="0" algn="l">
              <a:lnSpc>
                <a:spcPct val="115000"/>
              </a:lnSpc>
              <a:spcBef>
                <a:spcPts val="0"/>
              </a:spcBef>
              <a:spcAft>
                <a:spcPts val="0"/>
              </a:spcAft>
              <a:buSzPts val="2400"/>
              <a:buNone/>
            </a:pPr>
            <a:br>
              <a:rPr lang="en">
                <a:solidFill>
                  <a:schemeClr val="dk1"/>
                </a:solidFill>
              </a:rPr>
            </a:br>
            <a:endParaRPr>
              <a:solidFill>
                <a:schemeClr val="dk1"/>
              </a:solidFill>
            </a:endParaRPr>
          </a:p>
          <a:p>
            <a:pPr indent="0" lvl="0" marL="914400" rtl="0" algn="l">
              <a:lnSpc>
                <a:spcPct val="100000"/>
              </a:lnSpc>
              <a:spcBef>
                <a:spcPts val="0"/>
              </a:spcBef>
              <a:spcAft>
                <a:spcPts val="0"/>
              </a:spcAft>
              <a:buSzPts val="2400"/>
              <a:buNone/>
            </a:pPr>
            <a:br>
              <a:rPr lang="en">
                <a:solidFill>
                  <a:schemeClr val="dk1"/>
                </a:solidFill>
              </a:rPr>
            </a:br>
            <a:br>
              <a:rPr lang="en"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id="895" name="Google Shape;895;p143"/>
          <p:cNvPicPr preferRelativeResize="0"/>
          <p:nvPr/>
        </p:nvPicPr>
        <p:blipFill rotWithShape="1">
          <a:blip r:embed="rId3">
            <a:alphaModFix/>
          </a:blip>
          <a:srcRect b="0" l="0" r="0" t="0"/>
          <a:stretch/>
        </p:blipFill>
        <p:spPr>
          <a:xfrm>
            <a:off x="861350" y="2440101"/>
            <a:ext cx="273075" cy="273050"/>
          </a:xfrm>
          <a:prstGeom prst="rect">
            <a:avLst/>
          </a:prstGeom>
          <a:noFill/>
          <a:ln>
            <a:noFill/>
          </a:ln>
        </p:spPr>
      </p:pic>
      <p:pic>
        <p:nvPicPr>
          <p:cNvPr id="896" name="Google Shape;896;p143"/>
          <p:cNvPicPr preferRelativeResize="0"/>
          <p:nvPr/>
        </p:nvPicPr>
        <p:blipFill rotWithShape="1">
          <a:blip r:embed="rId3">
            <a:alphaModFix/>
          </a:blip>
          <a:srcRect b="0" l="0" r="0" t="0"/>
          <a:stretch/>
        </p:blipFill>
        <p:spPr>
          <a:xfrm>
            <a:off x="861350" y="2860967"/>
            <a:ext cx="273075" cy="273050"/>
          </a:xfrm>
          <a:prstGeom prst="rect">
            <a:avLst/>
          </a:prstGeom>
          <a:noFill/>
          <a:ln>
            <a:noFill/>
          </a:ln>
        </p:spPr>
      </p:pic>
      <p:pic>
        <p:nvPicPr>
          <p:cNvPr id="897" name="Google Shape;897;p143"/>
          <p:cNvPicPr preferRelativeResize="0"/>
          <p:nvPr/>
        </p:nvPicPr>
        <p:blipFill rotWithShape="1">
          <a:blip r:embed="rId4">
            <a:alphaModFix/>
          </a:blip>
          <a:srcRect b="0" l="0" r="0" t="0"/>
          <a:stretch/>
        </p:blipFill>
        <p:spPr>
          <a:xfrm>
            <a:off x="742807" y="3539367"/>
            <a:ext cx="391625" cy="3916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4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Where to Get Updates on SAGE</a:t>
            </a:r>
            <a:endParaRPr b="0" i="0" sz="3300" u="none" cap="none" strike="noStrike">
              <a:solidFill>
                <a:srgbClr val="4B2E83"/>
              </a:solidFill>
              <a:latin typeface="Encode Sans"/>
              <a:ea typeface="Encode Sans"/>
              <a:cs typeface="Encode Sans"/>
              <a:sym typeface="Encode Sans"/>
            </a:endParaRPr>
          </a:p>
        </p:txBody>
      </p:sp>
      <p:sp>
        <p:nvSpPr>
          <p:cNvPr id="904" name="Google Shape;904;p144"/>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b="1" lang="en">
                <a:solidFill>
                  <a:schemeClr val="dk1"/>
                </a:solidFill>
              </a:rPr>
              <a:t>SAGE Health </a:t>
            </a:r>
            <a:r>
              <a:rPr lang="en">
                <a:solidFill>
                  <a:schemeClr val="dk1"/>
                </a:solidFill>
              </a:rPr>
              <a:t>– </a:t>
            </a:r>
            <a:r>
              <a:rPr i="1" lang="en">
                <a:solidFill>
                  <a:schemeClr val="dk1"/>
                </a:solidFill>
              </a:rPr>
              <a:t>webpage coming soon!</a:t>
            </a:r>
            <a:endParaRPr i="1">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Will share what is known of system issues or outages</a:t>
            </a:r>
            <a:endParaRPr>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381000" lvl="0" marL="457200" rtl="0" algn="l">
              <a:lnSpc>
                <a:spcPct val="115000"/>
              </a:lnSpc>
              <a:spcBef>
                <a:spcPts val="0"/>
              </a:spcBef>
              <a:spcAft>
                <a:spcPts val="0"/>
              </a:spcAft>
              <a:buClr>
                <a:schemeClr val="dk1"/>
              </a:buClr>
              <a:buSzPts val="2400"/>
              <a:buChar char="&gt;"/>
            </a:pPr>
            <a:r>
              <a:rPr b="1" lang="en">
                <a:solidFill>
                  <a:schemeClr val="dk1"/>
                </a:solidFill>
              </a:rPr>
              <a:t>Regular MRAM Report Outs</a:t>
            </a:r>
            <a:endParaRPr b="1">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Will keep in touch on progress and planned work</a:t>
            </a:r>
            <a:endParaRPr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381000" lvl="0" marL="457200" rtl="0" algn="l">
              <a:lnSpc>
                <a:spcPct val="115000"/>
              </a:lnSpc>
              <a:spcBef>
                <a:spcPts val="0"/>
              </a:spcBef>
              <a:spcAft>
                <a:spcPts val="0"/>
              </a:spcAft>
              <a:buClr>
                <a:schemeClr val="dk1"/>
              </a:buClr>
              <a:buSzPts val="2400"/>
              <a:buChar char="&gt;"/>
            </a:pPr>
            <a:r>
              <a:rPr b="1" lang="en">
                <a:solidFill>
                  <a:schemeClr val="dk1"/>
                </a:solidFill>
              </a:rPr>
              <a:t>Email Following Impactful Releases</a:t>
            </a:r>
            <a:endParaRPr b="1">
              <a:solidFill>
                <a:schemeClr val="dk1"/>
              </a:solidFill>
            </a:endParaRPr>
          </a:p>
          <a:p>
            <a:pPr indent="-355600" lvl="1" marL="914400" rtl="0" algn="l">
              <a:lnSpc>
                <a:spcPct val="115000"/>
              </a:lnSpc>
              <a:spcBef>
                <a:spcPts val="0"/>
              </a:spcBef>
              <a:spcAft>
                <a:spcPts val="0"/>
              </a:spcAft>
              <a:buClr>
                <a:schemeClr val="dk1"/>
              </a:buClr>
              <a:buSzPts val="2000"/>
              <a:buChar char="–"/>
            </a:pPr>
            <a:r>
              <a:rPr lang="en">
                <a:solidFill>
                  <a:schemeClr val="dk1"/>
                </a:solidFill>
              </a:rPr>
              <a:t>MRAM and SAGE mailing list recipients (excludes PIs unless intentionally subscribed)</a:t>
            </a:r>
            <a:endParaRPr>
              <a:solidFill>
                <a:schemeClr val="dk1"/>
              </a:solidFill>
            </a:endParaRPr>
          </a:p>
          <a:p>
            <a:pPr indent="-342900" lvl="2" marL="1371600" rtl="0" algn="l">
              <a:lnSpc>
                <a:spcPct val="115000"/>
              </a:lnSpc>
              <a:spcBef>
                <a:spcPts val="0"/>
              </a:spcBef>
              <a:spcAft>
                <a:spcPts val="0"/>
              </a:spcAft>
              <a:buClr>
                <a:schemeClr val="dk1"/>
              </a:buClr>
              <a:buSzPts val="1800"/>
              <a:buChar char="&gt;"/>
            </a:pPr>
            <a:r>
              <a:rPr lang="en" u="sng">
                <a:solidFill>
                  <a:schemeClr val="hlink"/>
                </a:solidFill>
                <a:hlinkClick r:id="rId3"/>
              </a:rPr>
              <a:t>Subscribe to SAGE News </a:t>
            </a:r>
            <a:endParaRPr>
              <a:solidFill>
                <a:schemeClr val="dk1"/>
              </a:solidFill>
            </a:endParaRPr>
          </a:p>
          <a:p>
            <a:pPr indent="0" lvl="0" marL="914400" rtl="0" algn="l">
              <a:lnSpc>
                <a:spcPct val="100000"/>
              </a:lnSpc>
              <a:spcBef>
                <a:spcPts val="0"/>
              </a:spcBef>
              <a:spcAft>
                <a:spcPts val="0"/>
              </a:spcAft>
              <a:buSzPts val="2400"/>
              <a:buNone/>
            </a:pPr>
            <a:br>
              <a:rPr lang="en">
                <a:solidFill>
                  <a:schemeClr val="dk1"/>
                </a:solidFill>
              </a:rPr>
            </a:br>
            <a:br>
              <a:rPr lang="en"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91"/>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NIH NRSA Childcare Costs – </a:t>
            </a:r>
            <a:endParaRPr/>
          </a:p>
          <a:p>
            <a:pPr indent="0" lvl="0" marL="0" marR="0" rtl="0" algn="l">
              <a:lnSpc>
                <a:spcPct val="90000"/>
              </a:lnSpc>
              <a:spcBef>
                <a:spcPts val="54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Key change with the new notice</a:t>
            </a:r>
            <a:endParaRPr/>
          </a:p>
        </p:txBody>
      </p:sp>
      <p:sp>
        <p:nvSpPr>
          <p:cNvPr id="488" name="Google Shape;488;p9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You will now see awarded childcare costs on Training Grants regardless of whether the costs were requested.</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These costs are restricted; recipients may not use them for any other purpose.</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If none of the trainees are eligible for reimbursement of childcare costs, awarded funds will remain unspent.</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489" name="Google Shape;489;p9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45"/>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 sz="3300" u="none" cap="none" strike="noStrike">
                <a:solidFill>
                  <a:srgbClr val="4B2E83"/>
                </a:solidFill>
                <a:latin typeface="Encode Sans Black"/>
                <a:ea typeface="Encode Sans Black"/>
                <a:cs typeface="Encode Sans Black"/>
                <a:sym typeface="Encode Sans Black"/>
              </a:rPr>
              <a:t>How To Keep In Touch with ORIS</a:t>
            </a:r>
            <a:endParaRPr/>
          </a:p>
        </p:txBody>
      </p:sp>
      <p:sp>
        <p:nvSpPr>
          <p:cNvPr id="911" name="Google Shape;911;p145"/>
          <p:cNvSpPr txBox="1"/>
          <p:nvPr>
            <p:ph idx="2" type="body"/>
          </p:nvPr>
        </p:nvSpPr>
        <p:spPr>
          <a:xfrm>
            <a:off x="659300" y="1736725"/>
            <a:ext cx="8023500" cy="49599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Char char="&gt;"/>
            </a:pPr>
            <a:r>
              <a:rPr lang="en" sz="2200">
                <a:solidFill>
                  <a:schemeClr val="dk1"/>
                </a:solidFill>
              </a:rPr>
              <a:t>We thank you for your partnership and patience as we continue to update, refactor, and fully stabilize the SAGE Suite.</a:t>
            </a:r>
            <a:endParaRPr sz="2200">
              <a:solidFill>
                <a:schemeClr val="dk1"/>
              </a:solidFill>
            </a:endParaRPr>
          </a:p>
          <a:p>
            <a:pPr indent="0" lvl="0" marL="457200" rtl="0" algn="l">
              <a:lnSpc>
                <a:spcPct val="115000"/>
              </a:lnSpc>
              <a:spcBef>
                <a:spcPts val="0"/>
              </a:spcBef>
              <a:spcAft>
                <a:spcPts val="0"/>
              </a:spcAft>
              <a:buSzPts val="2400"/>
              <a:buNone/>
            </a:pPr>
            <a:r>
              <a:t/>
            </a:r>
            <a:endParaRPr sz="2200">
              <a:solidFill>
                <a:schemeClr val="dk1"/>
              </a:solidFill>
            </a:endParaRPr>
          </a:p>
          <a:p>
            <a:pPr indent="-368300" lvl="0" marL="457200" rtl="0" algn="l">
              <a:lnSpc>
                <a:spcPct val="115000"/>
              </a:lnSpc>
              <a:spcBef>
                <a:spcPts val="0"/>
              </a:spcBef>
              <a:spcAft>
                <a:spcPts val="0"/>
              </a:spcAft>
              <a:buSzPts val="2200"/>
              <a:buChar char="&gt;"/>
            </a:pPr>
            <a:r>
              <a:rPr lang="en" sz="2200">
                <a:solidFill>
                  <a:schemeClr val="dk1"/>
                </a:solidFill>
              </a:rPr>
              <a:t>Please do continue to make </a:t>
            </a:r>
            <a:r>
              <a:rPr lang="en" sz="2200" u="sng">
                <a:solidFill>
                  <a:schemeClr val="hlink"/>
                </a:solidFill>
                <a:hlinkClick r:id="rId3"/>
              </a:rPr>
              <a:t>sagehelp@uw.edu</a:t>
            </a:r>
            <a:r>
              <a:rPr lang="en" sz="2200">
                <a:solidFill>
                  <a:schemeClr val="dk1"/>
                </a:solidFill>
              </a:rPr>
              <a:t> aware of issues, especially if you observe prolonged slow performance for more than 5-10 minutes. </a:t>
            </a:r>
            <a:endParaRPr sz="2200">
              <a:solidFill>
                <a:schemeClr val="dk1"/>
              </a:solidFill>
            </a:endParaRPr>
          </a:p>
          <a:p>
            <a:pPr indent="0" lvl="0" marL="457200" rtl="0" algn="l">
              <a:lnSpc>
                <a:spcPct val="115000"/>
              </a:lnSpc>
              <a:spcBef>
                <a:spcPts val="0"/>
              </a:spcBef>
              <a:spcAft>
                <a:spcPts val="0"/>
              </a:spcAft>
              <a:buSzPts val="2400"/>
              <a:buNone/>
            </a:pPr>
            <a:r>
              <a:t/>
            </a:r>
            <a:endParaRPr sz="2200">
              <a:solidFill>
                <a:schemeClr val="dk1"/>
              </a:solidFill>
            </a:endParaRPr>
          </a:p>
          <a:p>
            <a:pPr indent="-368300" lvl="0" marL="457200" rtl="0" algn="l">
              <a:lnSpc>
                <a:spcPct val="115000"/>
              </a:lnSpc>
              <a:spcBef>
                <a:spcPts val="0"/>
              </a:spcBef>
              <a:spcAft>
                <a:spcPts val="0"/>
              </a:spcAft>
              <a:buSzPts val="2200"/>
              <a:buChar char="&gt;"/>
            </a:pPr>
            <a:r>
              <a:rPr lang="en" sz="2200">
                <a:solidFill>
                  <a:schemeClr val="dk1"/>
                </a:solidFill>
              </a:rPr>
              <a:t>Reporting issues allows us to act more quickly to resolve them!</a:t>
            </a:r>
            <a:endParaRPr sz="2200">
              <a:solidFill>
                <a:schemeClr val="dk1"/>
              </a:solidFill>
            </a:endParaRPr>
          </a:p>
          <a:p>
            <a:pPr indent="0" lvl="0" marL="914400" rtl="0" algn="l">
              <a:lnSpc>
                <a:spcPct val="100000"/>
              </a:lnSpc>
              <a:spcBef>
                <a:spcPts val="0"/>
              </a:spcBef>
              <a:spcAft>
                <a:spcPts val="0"/>
              </a:spcAft>
              <a:buSzPts val="2400"/>
              <a:buNone/>
            </a:pPr>
            <a:br>
              <a:rPr lang="en" sz="2200">
                <a:solidFill>
                  <a:schemeClr val="dk1"/>
                </a:solidFill>
              </a:rPr>
            </a:br>
            <a:br>
              <a:rPr lang="en"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46"/>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5000"/>
              <a:buFont typeface="Encode Sans Black"/>
              <a:buNone/>
            </a:pPr>
            <a:r>
              <a:rPr lang="en"/>
              <a:t>GCA UPDATE &amp; STAFFING</a:t>
            </a:r>
            <a:endParaRPr/>
          </a:p>
        </p:txBody>
      </p:sp>
      <p:sp>
        <p:nvSpPr>
          <p:cNvPr id="917" name="Google Shape;917;p146"/>
          <p:cNvSpPr txBox="1"/>
          <p:nvPr/>
        </p:nvSpPr>
        <p:spPr>
          <a:xfrm>
            <a:off x="893675" y="4526675"/>
            <a:ext cx="4643100" cy="15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3"/>
                </a:solidFill>
                <a:latin typeface="Encode Sans"/>
                <a:ea typeface="Encode Sans"/>
                <a:cs typeface="Encode Sans"/>
                <a:sym typeface="Encode Sans"/>
              </a:rPr>
              <a:t>Vincent Gonzalez</a:t>
            </a:r>
            <a:endParaRPr b="0" i="0" sz="1600" u="none" cap="none" strike="noStrike">
              <a:solidFill>
                <a:schemeClr val="accent3"/>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3"/>
                </a:solidFill>
                <a:latin typeface="Encode Sans"/>
                <a:ea typeface="Encode Sans"/>
                <a:cs typeface="Encode Sans"/>
                <a:sym typeface="Encode Sans"/>
              </a:rPr>
              <a:t>Associate Director</a:t>
            </a:r>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3"/>
                </a:solidFill>
                <a:latin typeface="Encode Sans"/>
                <a:ea typeface="Encode Sans"/>
                <a:cs typeface="Encode Sans"/>
                <a:sym typeface="Encode Sans"/>
              </a:rPr>
              <a:t>Grant &amp; Contract Accounting</a:t>
            </a:r>
            <a:endParaRPr b="0" i="0" sz="1600" u="none" cap="none" strike="noStrike">
              <a:solidFill>
                <a:schemeClr val="accent3"/>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3"/>
                </a:solidFill>
                <a:latin typeface="Encode Sans"/>
                <a:ea typeface="Encode Sans"/>
                <a:cs typeface="Encode Sans"/>
                <a:sym typeface="Encode Sans"/>
              </a:rPr>
              <a:t>August 2025 MRAM</a:t>
            </a:r>
            <a:endParaRPr b="0" i="0" sz="1600" u="none" cap="none" strike="noStrike">
              <a:solidFill>
                <a:schemeClr val="accent3"/>
              </a:solidFill>
              <a:latin typeface="Encode Sans"/>
              <a:ea typeface="Encode Sans"/>
              <a:cs typeface="Encode Sans"/>
              <a:sym typeface="Encode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47"/>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TOPICS</a:t>
            </a:r>
            <a:endParaRPr/>
          </a:p>
        </p:txBody>
      </p:sp>
      <p:sp>
        <p:nvSpPr>
          <p:cNvPr id="923" name="Google Shape;923;p147"/>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480"/>
              </a:spcBef>
              <a:spcAft>
                <a:spcPts val="0"/>
              </a:spcAft>
              <a:buSzPts val="2400"/>
              <a:buChar char="&gt;"/>
            </a:pPr>
            <a:r>
              <a:rPr lang="en"/>
              <a:t>Backlog Status Update</a:t>
            </a:r>
            <a:endParaRPr/>
          </a:p>
          <a:p>
            <a:pPr indent="-381000" lvl="0" marL="457200" rtl="0" algn="l">
              <a:lnSpc>
                <a:spcPct val="100000"/>
              </a:lnSpc>
              <a:spcBef>
                <a:spcPts val="480"/>
              </a:spcBef>
              <a:spcAft>
                <a:spcPts val="0"/>
              </a:spcAft>
              <a:buSzPts val="2400"/>
              <a:buChar char="&gt;"/>
            </a:pPr>
            <a:r>
              <a:rPr lang="en"/>
              <a:t>Staffing &amp; Priorities</a:t>
            </a:r>
            <a:endParaRPr/>
          </a:p>
          <a:p>
            <a:pPr indent="-381000" lvl="0" marL="457200" rtl="0" algn="l">
              <a:lnSpc>
                <a:spcPct val="100000"/>
              </a:lnSpc>
              <a:spcBef>
                <a:spcPts val="480"/>
              </a:spcBef>
              <a:spcAft>
                <a:spcPts val="0"/>
              </a:spcAft>
              <a:buSzPts val="2400"/>
              <a:buChar char="&gt;"/>
            </a:pPr>
            <a:r>
              <a:rPr lang="en"/>
              <a:t>Friendly Reminder: Contacting GCA</a:t>
            </a:r>
            <a:endParaRPr/>
          </a:p>
          <a:p>
            <a:pPr indent="0" lvl="0" marL="0" rtl="0" algn="l">
              <a:lnSpc>
                <a:spcPct val="100000"/>
              </a:lnSpc>
              <a:spcBef>
                <a:spcPts val="480"/>
              </a:spcBef>
              <a:spcAft>
                <a:spcPts val="0"/>
              </a:spcAft>
              <a:buSzPts val="2400"/>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48"/>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BACKLOG STATUS UPDATE</a:t>
            </a:r>
            <a:endParaRPr/>
          </a:p>
        </p:txBody>
      </p:sp>
      <p:sp>
        <p:nvSpPr>
          <p:cNvPr id="929" name="Google Shape;929;p148"/>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 sz="2000" u="sng"/>
              <a:t>As of Monday, August 11</a:t>
            </a:r>
            <a:r>
              <a:rPr baseline="30000" lang="en" sz="2000" u="sng"/>
              <a:t>th</a:t>
            </a:r>
            <a:r>
              <a:rPr lang="en" sz="2000" u="sng"/>
              <a:t>, 2025</a:t>
            </a:r>
            <a:r>
              <a:rPr lang="en"/>
              <a:t>:</a:t>
            </a:r>
            <a:endParaRPr/>
          </a:p>
          <a:p>
            <a:pPr indent="-381000" lvl="0" marL="457200" rtl="0" algn="l">
              <a:lnSpc>
                <a:spcPct val="100000"/>
              </a:lnSpc>
              <a:spcBef>
                <a:spcPts val="1000"/>
              </a:spcBef>
              <a:spcAft>
                <a:spcPts val="0"/>
              </a:spcAft>
              <a:buSzPts val="2400"/>
              <a:buChar char="&gt;"/>
            </a:pPr>
            <a:r>
              <a:rPr lang="en"/>
              <a:t>Award Setup: 144 backlog items </a:t>
            </a:r>
            <a:endParaRPr/>
          </a:p>
          <a:p>
            <a:pPr indent="-381000" lvl="1" marL="914400" rtl="0" algn="l">
              <a:lnSpc>
                <a:spcPct val="100000"/>
              </a:lnSpc>
              <a:spcBef>
                <a:spcPts val="1000"/>
              </a:spcBef>
              <a:spcAft>
                <a:spcPts val="0"/>
              </a:spcAft>
              <a:buSzPts val="2400"/>
              <a:buChar char="&gt;"/>
            </a:pPr>
            <a:r>
              <a:rPr lang="en" sz="1600"/>
              <a:t>ADVs (25), ASRs (64), MODs (55) not processed within 5 business days</a:t>
            </a:r>
            <a:endParaRPr sz="1600"/>
          </a:p>
          <a:p>
            <a:pPr indent="-381000" lvl="0" marL="457200" rtl="0" algn="l">
              <a:lnSpc>
                <a:spcPct val="100000"/>
              </a:lnSpc>
              <a:spcBef>
                <a:spcPts val="1000"/>
              </a:spcBef>
              <a:spcAft>
                <a:spcPts val="0"/>
              </a:spcAft>
              <a:buSzPts val="2400"/>
              <a:buChar char="&gt;"/>
            </a:pPr>
            <a:r>
              <a:rPr lang="en"/>
              <a:t>Invoicing: </a:t>
            </a:r>
            <a:r>
              <a:rPr b="0" lang="en" sz="2000"/>
              <a:t>No specific backlog metrics to share, but unbilled lists are reviewed to ensure timely invoicing</a:t>
            </a:r>
            <a:endParaRPr/>
          </a:p>
          <a:p>
            <a:pPr indent="-381000" lvl="0" marL="457200" rtl="0" algn="l">
              <a:lnSpc>
                <a:spcPct val="100000"/>
              </a:lnSpc>
              <a:spcBef>
                <a:spcPts val="1000"/>
              </a:spcBef>
              <a:spcAft>
                <a:spcPts val="0"/>
              </a:spcAft>
              <a:buSzPts val="2400"/>
              <a:buChar char="&gt;"/>
            </a:pPr>
            <a:r>
              <a:rPr lang="en"/>
              <a:t>Reporting: 186 backlog reports</a:t>
            </a:r>
            <a:endParaRPr/>
          </a:p>
          <a:p>
            <a:pPr indent="-381000" lvl="1" marL="914400" rtl="0" algn="l">
              <a:lnSpc>
                <a:spcPct val="100000"/>
              </a:lnSpc>
              <a:spcBef>
                <a:spcPts val="1000"/>
              </a:spcBef>
              <a:spcAft>
                <a:spcPts val="0"/>
              </a:spcAft>
              <a:buSzPts val="2400"/>
              <a:buChar char="&gt;"/>
            </a:pPr>
            <a:r>
              <a:rPr lang="en" sz="1600"/>
              <a:t>Pending DOGE Requests, Fabrication Award Lines, Reinstated Awards</a:t>
            </a:r>
            <a:endParaRPr sz="1600"/>
          </a:p>
          <a:p>
            <a:pPr indent="-381000" lvl="0" marL="457200" rtl="0" algn="l">
              <a:lnSpc>
                <a:spcPct val="100000"/>
              </a:lnSpc>
              <a:spcBef>
                <a:spcPts val="1000"/>
              </a:spcBef>
              <a:spcAft>
                <a:spcPts val="0"/>
              </a:spcAft>
              <a:buSzPts val="2400"/>
              <a:buChar char="&gt;"/>
            </a:pPr>
            <a:r>
              <a:rPr lang="en"/>
              <a:t>Closing: 10,303 backlog award lines</a:t>
            </a:r>
            <a:endParaRPr/>
          </a:p>
          <a:p>
            <a:pPr indent="-381000" lvl="1" marL="914400" rtl="0" algn="l">
              <a:lnSpc>
                <a:spcPct val="100000"/>
              </a:lnSpc>
              <a:spcBef>
                <a:spcPts val="1000"/>
              </a:spcBef>
              <a:spcAft>
                <a:spcPts val="0"/>
              </a:spcAft>
              <a:buSzPts val="2400"/>
              <a:buChar char="&gt;"/>
            </a:pPr>
            <a:r>
              <a:rPr lang="en" sz="1600"/>
              <a:t>Award lines unclosed more than 120 days after their end date</a:t>
            </a:r>
            <a:endParaRPr sz="1600"/>
          </a:p>
          <a:p>
            <a:pPr indent="0" lvl="0" marL="457200" rtl="0" algn="l">
              <a:lnSpc>
                <a:spcPct val="100000"/>
              </a:lnSpc>
              <a:spcBef>
                <a:spcPts val="1000"/>
              </a:spcBef>
              <a:spcAft>
                <a:spcPts val="1000"/>
              </a:spcAft>
              <a:buSzPts val="24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4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STAFFING &amp; PRIORITIES</a:t>
            </a:r>
            <a:endParaRPr/>
          </a:p>
        </p:txBody>
      </p:sp>
      <p:sp>
        <p:nvSpPr>
          <p:cNvPr id="935" name="Google Shape;935;p149"/>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480"/>
              </a:spcBef>
              <a:spcAft>
                <a:spcPts val="0"/>
              </a:spcAft>
              <a:buSzPts val="2400"/>
              <a:buChar char="&gt;"/>
            </a:pPr>
            <a:r>
              <a:rPr lang="en"/>
              <a:t>GCA has seen turnover across most workgroups</a:t>
            </a:r>
            <a:endParaRPr/>
          </a:p>
          <a:p>
            <a:pPr indent="-228600" lvl="0" marL="457200" rtl="0" algn="l">
              <a:lnSpc>
                <a:spcPct val="100000"/>
              </a:lnSpc>
              <a:spcBef>
                <a:spcPts val="480"/>
              </a:spcBef>
              <a:spcAft>
                <a:spcPts val="0"/>
              </a:spcAft>
              <a:buSzPts val="2400"/>
              <a:buNone/>
            </a:pPr>
            <a:r>
              <a:t/>
            </a:r>
            <a:endParaRPr sz="800"/>
          </a:p>
          <a:p>
            <a:pPr indent="-381000" lvl="0" marL="457200" marR="0" rtl="0" algn="l">
              <a:lnSpc>
                <a:spcPct val="100000"/>
              </a:lnSpc>
              <a:spcBef>
                <a:spcPts val="480"/>
              </a:spcBef>
              <a:spcAft>
                <a:spcPts val="0"/>
              </a:spcAft>
              <a:buClr>
                <a:srgbClr val="4B2E83"/>
              </a:buClr>
              <a:buSzPts val="2400"/>
              <a:buFont typeface="Merriweather Sans"/>
              <a:buChar char="&gt;"/>
            </a:pPr>
            <a:r>
              <a:rPr lang="en"/>
              <a:t>We are recruiting additional team members largely using Fixed Duration Appointments, which require training in GCA processes</a:t>
            </a:r>
            <a:endParaRPr/>
          </a:p>
          <a:p>
            <a:pPr indent="-228600" lvl="0" marL="457200" marR="0" rtl="0" algn="l">
              <a:lnSpc>
                <a:spcPct val="100000"/>
              </a:lnSpc>
              <a:spcBef>
                <a:spcPts val="480"/>
              </a:spcBef>
              <a:spcAft>
                <a:spcPts val="0"/>
              </a:spcAft>
              <a:buClr>
                <a:srgbClr val="4B2E83"/>
              </a:buClr>
              <a:buSzPts val="2400"/>
              <a:buFont typeface="Merriweather Sans"/>
              <a:buNone/>
            </a:pPr>
            <a:r>
              <a:t/>
            </a:r>
            <a:endParaRPr sz="800"/>
          </a:p>
          <a:p>
            <a:pPr indent="-381000" lvl="0" marL="457200" rtl="0" algn="l">
              <a:lnSpc>
                <a:spcPct val="100000"/>
              </a:lnSpc>
              <a:spcBef>
                <a:spcPts val="480"/>
              </a:spcBef>
              <a:spcAft>
                <a:spcPts val="0"/>
              </a:spcAft>
              <a:buSzPts val="2400"/>
              <a:buChar char="&gt;"/>
            </a:pPr>
            <a:r>
              <a:rPr lang="en"/>
              <a:t>Our Priorities remain:</a:t>
            </a:r>
            <a:endParaRPr/>
          </a:p>
          <a:p>
            <a:pPr indent="-381000" lvl="1" marL="914400" rtl="0" algn="l">
              <a:lnSpc>
                <a:spcPct val="100000"/>
              </a:lnSpc>
              <a:spcBef>
                <a:spcPts val="480"/>
              </a:spcBef>
              <a:spcAft>
                <a:spcPts val="0"/>
              </a:spcAft>
              <a:buSzPts val="2400"/>
              <a:buChar char="&gt;"/>
            </a:pPr>
            <a:r>
              <a:rPr lang="en"/>
              <a:t>Timely processing of Award Setup items (ADVs, ASRs, and MODs)</a:t>
            </a:r>
            <a:endParaRPr/>
          </a:p>
          <a:p>
            <a:pPr indent="-381000" lvl="1" marL="914400" rtl="0" algn="l">
              <a:lnSpc>
                <a:spcPct val="100000"/>
              </a:lnSpc>
              <a:spcBef>
                <a:spcPts val="480"/>
              </a:spcBef>
              <a:spcAft>
                <a:spcPts val="0"/>
              </a:spcAft>
              <a:buSzPts val="2400"/>
              <a:buFont typeface="Arial"/>
              <a:buChar char="&gt;"/>
            </a:pPr>
            <a:r>
              <a:rPr lang="en"/>
              <a:t>Minimizing backlogs across all GCA Teams</a:t>
            </a:r>
            <a:endParaRPr/>
          </a:p>
          <a:p>
            <a:pPr indent="-381000" lvl="1" marL="914400" rtl="0" algn="l">
              <a:lnSpc>
                <a:spcPct val="100000"/>
              </a:lnSpc>
              <a:spcBef>
                <a:spcPts val="480"/>
              </a:spcBef>
              <a:spcAft>
                <a:spcPts val="0"/>
              </a:spcAft>
              <a:buSzPts val="2400"/>
              <a:buFont typeface="Arial"/>
              <a:buChar char="&gt;"/>
            </a:pPr>
            <a:r>
              <a:rPr lang="en"/>
              <a:t>Addressing high risk items related to invoicing, reporting, and closeout actions</a:t>
            </a:r>
            <a:endParaRPr/>
          </a:p>
          <a:p>
            <a:pPr indent="-228600" lvl="1" marL="914400" rtl="0" algn="l">
              <a:lnSpc>
                <a:spcPct val="100000"/>
              </a:lnSpc>
              <a:spcBef>
                <a:spcPts val="480"/>
              </a:spcBef>
              <a:spcAft>
                <a:spcPts val="0"/>
              </a:spcAft>
              <a:buSzPts val="24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50"/>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FRIENDLY REMINDER: CONTACTING GCA</a:t>
            </a:r>
            <a:endParaRPr/>
          </a:p>
        </p:txBody>
      </p:sp>
      <p:sp>
        <p:nvSpPr>
          <p:cNvPr id="941" name="Google Shape;941;p150"/>
          <p:cNvSpPr txBox="1"/>
          <p:nvPr>
            <p:ph idx="1" type="body"/>
          </p:nvPr>
        </p:nvSpPr>
        <p:spPr>
          <a:xfrm>
            <a:off x="659304" y="1736725"/>
            <a:ext cx="83568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
                <a:solidFill>
                  <a:schemeClr val="dk1"/>
                </a:solidFill>
              </a:rPr>
              <a:t>The GCA Grant Analysts monitor the </a:t>
            </a:r>
            <a:r>
              <a:rPr lang="en" u="sng">
                <a:solidFill>
                  <a:schemeClr val="accent6"/>
                </a:solidFill>
                <a:hlinkClick r:id="rId3">
                  <a:extLst>
                    <a:ext uri="{A12FA001-AC4F-418D-AE19-62706E023703}">
                      <ahyp:hlinkClr val="tx"/>
                    </a:ext>
                  </a:extLst>
                </a:hlinkClick>
              </a:rPr>
              <a:t>gcahelp@uw.edu</a:t>
            </a:r>
            <a:r>
              <a:rPr lang="en"/>
              <a:t> inbox, initial award portal tickets, and phone calls</a:t>
            </a:r>
            <a:endParaRPr/>
          </a:p>
          <a:p>
            <a:pPr indent="0" lvl="0" marL="0" rtl="0" algn="l">
              <a:lnSpc>
                <a:spcPct val="100000"/>
              </a:lnSpc>
              <a:spcBef>
                <a:spcPts val="480"/>
              </a:spcBef>
              <a:spcAft>
                <a:spcPts val="0"/>
              </a:spcAft>
              <a:buSzPts val="2400"/>
              <a:buNone/>
            </a:pPr>
            <a:r>
              <a:t/>
            </a:r>
            <a:endParaRPr sz="1200"/>
          </a:p>
          <a:p>
            <a:pPr indent="0" lvl="0" marL="0" rtl="0" algn="l">
              <a:lnSpc>
                <a:spcPct val="100000"/>
              </a:lnSpc>
              <a:spcBef>
                <a:spcPts val="480"/>
              </a:spcBef>
              <a:spcAft>
                <a:spcPts val="0"/>
              </a:spcAft>
              <a:buSzPts val="2400"/>
              <a:buNone/>
            </a:pPr>
            <a:r>
              <a:rPr lang="en"/>
              <a:t>They </a:t>
            </a:r>
            <a:r>
              <a:rPr lang="en">
                <a:solidFill>
                  <a:schemeClr val="dk1"/>
                </a:solidFill>
              </a:rPr>
              <a:t>have a turnaround time of </a:t>
            </a:r>
            <a:r>
              <a:rPr lang="en"/>
              <a:t>5 </a:t>
            </a:r>
            <a:r>
              <a:rPr lang="en">
                <a:solidFill>
                  <a:schemeClr val="dk1"/>
                </a:solidFill>
              </a:rPr>
              <a:t>business days</a:t>
            </a:r>
            <a:endParaRPr/>
          </a:p>
          <a:p>
            <a:pPr indent="0" lvl="0" marL="0" rtl="0" algn="l">
              <a:lnSpc>
                <a:spcPct val="100000"/>
              </a:lnSpc>
              <a:spcBef>
                <a:spcPts val="480"/>
              </a:spcBef>
              <a:spcAft>
                <a:spcPts val="0"/>
              </a:spcAft>
              <a:buSzPts val="2400"/>
              <a:buNone/>
            </a:pPr>
            <a:r>
              <a:t/>
            </a:r>
            <a:endParaRPr sz="1200"/>
          </a:p>
          <a:p>
            <a:pPr indent="0" lvl="0" marL="76200" rtl="0" algn="l">
              <a:lnSpc>
                <a:spcPct val="100000"/>
              </a:lnSpc>
              <a:spcBef>
                <a:spcPts val="480"/>
              </a:spcBef>
              <a:spcAft>
                <a:spcPts val="0"/>
              </a:spcAft>
              <a:buSzPts val="2400"/>
              <a:buNone/>
            </a:pPr>
            <a:r>
              <a:rPr lang="en"/>
              <a:t>To ensure efficient processing, avoid duplication, and prevent delays, please:</a:t>
            </a:r>
            <a:endParaRPr/>
          </a:p>
          <a:p>
            <a:pPr indent="-381000" lvl="0" marL="457200" rtl="0" algn="l">
              <a:lnSpc>
                <a:spcPct val="100000"/>
              </a:lnSpc>
              <a:spcBef>
                <a:spcPts val="480"/>
              </a:spcBef>
              <a:spcAft>
                <a:spcPts val="0"/>
              </a:spcAft>
              <a:buSzPts val="2400"/>
              <a:buChar char="&gt;"/>
            </a:pPr>
            <a:r>
              <a:rPr lang="en" sz="2000"/>
              <a:t>Send your inquiry only once to the GCA Grant Analyst Team</a:t>
            </a:r>
            <a:endParaRPr/>
          </a:p>
          <a:p>
            <a:pPr indent="-381000" lvl="0" marL="457200" rtl="0" algn="l">
              <a:lnSpc>
                <a:spcPct val="100000"/>
              </a:lnSpc>
              <a:spcBef>
                <a:spcPts val="480"/>
              </a:spcBef>
              <a:spcAft>
                <a:spcPts val="0"/>
              </a:spcAft>
              <a:buSzPts val="2400"/>
              <a:buChar char="&gt;"/>
            </a:pPr>
            <a:r>
              <a:rPr lang="en" sz="2000"/>
              <a:t>Avoid follow-up emails within the 5-business-day window</a:t>
            </a:r>
            <a:endParaRPr sz="2000"/>
          </a:p>
          <a:p>
            <a:pPr indent="0" lvl="0" marL="0" rtl="0" algn="l">
              <a:lnSpc>
                <a:spcPct val="100000"/>
              </a:lnSpc>
              <a:spcBef>
                <a:spcPts val="1000"/>
              </a:spcBef>
              <a:spcAft>
                <a:spcPts val="0"/>
              </a:spcAft>
              <a:buSzPts val="24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51"/>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RESOURCES</a:t>
            </a:r>
            <a:endParaRPr/>
          </a:p>
        </p:txBody>
      </p:sp>
      <p:sp>
        <p:nvSpPr>
          <p:cNvPr id="947" name="Google Shape;947;p151"/>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SzPts val="2400"/>
              <a:buChar char="&gt;"/>
            </a:pPr>
            <a:r>
              <a:rPr lang="en" u="sng">
                <a:solidFill>
                  <a:schemeClr val="accent6"/>
                </a:solidFill>
                <a:hlinkClick r:id="rId3">
                  <a:extLst>
                    <a:ext uri="{A12FA001-AC4F-418D-AE19-62706E023703}">
                      <ahyp:hlinkClr val="tx"/>
                    </a:ext>
                  </a:extLst>
                </a:hlinkClick>
              </a:rPr>
              <a:t>GCA Workload Metrics</a:t>
            </a:r>
            <a:r>
              <a:rPr lang="en">
                <a:solidFill>
                  <a:schemeClr val="accent6"/>
                </a:solidFill>
              </a:rPr>
              <a:t> </a:t>
            </a:r>
            <a:r>
              <a:rPr lang="en"/>
              <a:t>week-over-week are available on the GCA homepage</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0" rtl="0" algn="l">
              <a:lnSpc>
                <a:spcPct val="100000"/>
              </a:lnSpc>
              <a:spcBef>
                <a:spcPts val="1000"/>
              </a:spcBef>
              <a:spcAft>
                <a:spcPts val="1000"/>
              </a:spcAft>
              <a:buSzPts val="2400"/>
              <a:buNone/>
            </a:pPr>
            <a:r>
              <a:t/>
            </a:r>
            <a:endParaRPr>
              <a:highlight>
                <a:srgbClr val="FFFF00"/>
              </a:high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52"/>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QUESTIONS</a:t>
            </a:r>
            <a:endParaRPr/>
          </a:p>
        </p:txBody>
      </p:sp>
      <p:sp>
        <p:nvSpPr>
          <p:cNvPr id="953" name="Google Shape;953;p152"/>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
              <a:t>Contact GCA for assistance by creating a ticket in</a:t>
            </a:r>
            <a:endParaRPr/>
          </a:p>
          <a:p>
            <a:pPr indent="0" lvl="0" marL="0" rtl="0" algn="l">
              <a:lnSpc>
                <a:spcPct val="100000"/>
              </a:lnSpc>
              <a:spcBef>
                <a:spcPts val="480"/>
              </a:spcBef>
              <a:spcAft>
                <a:spcPts val="0"/>
              </a:spcAft>
              <a:buSzPts val="2400"/>
              <a:buNone/>
            </a:pPr>
            <a:r>
              <a:rPr lang="en" u="sng">
                <a:solidFill>
                  <a:schemeClr val="accent6"/>
                </a:solidFill>
                <a:hlinkClick r:id="rId3">
                  <a:extLst>
                    <a:ext uri="{A12FA001-AC4F-418D-AE19-62706E023703}">
                      <ahyp:hlinkClr val="tx"/>
                    </a:ext>
                  </a:extLst>
                </a:hlinkClick>
              </a:rPr>
              <a:t>Award Portal</a:t>
            </a:r>
            <a:r>
              <a:rPr lang="en"/>
              <a:t> or email </a:t>
            </a:r>
            <a:r>
              <a:rPr lang="en" u="sng">
                <a:solidFill>
                  <a:schemeClr val="accent6"/>
                </a:solidFill>
                <a:hlinkClick r:id="rId4">
                  <a:extLst>
                    <a:ext uri="{A12FA001-AC4F-418D-AE19-62706E023703}">
                      <ahyp:hlinkClr val="tx"/>
                    </a:ext>
                  </a:extLst>
                </a:hlinkClick>
              </a:rPr>
              <a:t>gcahelp@uw.edu</a:t>
            </a:r>
            <a:endParaRPr>
              <a:solidFill>
                <a:schemeClr val="accent6"/>
              </a:solidFill>
            </a:endParaRPr>
          </a:p>
          <a:p>
            <a:pPr indent="0" lvl="0" marL="0" rtl="0" algn="l">
              <a:lnSpc>
                <a:spcPct val="100000"/>
              </a:lnSpc>
              <a:spcBef>
                <a:spcPts val="480"/>
              </a:spcBef>
              <a:spcAft>
                <a:spcPts val="0"/>
              </a:spcAft>
              <a:buSzPts val="2400"/>
              <a:buNone/>
            </a:pPr>
            <a:r>
              <a:t/>
            </a:r>
            <a:endParaRPr/>
          </a:p>
          <a:p>
            <a:pPr indent="0" lvl="0" marL="0" rtl="0" algn="l">
              <a:lnSpc>
                <a:spcPct val="100000"/>
              </a:lnSpc>
              <a:spcBef>
                <a:spcPts val="48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457200" rtl="0" algn="l">
              <a:lnSpc>
                <a:spcPct val="100000"/>
              </a:lnSpc>
              <a:spcBef>
                <a:spcPts val="1000"/>
              </a:spcBef>
              <a:spcAft>
                <a:spcPts val="0"/>
              </a:spcAft>
              <a:buSzPts val="2400"/>
              <a:buNone/>
            </a:pPr>
            <a:r>
              <a:t/>
            </a:r>
            <a:endParaRPr/>
          </a:p>
          <a:p>
            <a:pPr indent="0" lvl="0" marL="0" rtl="0" algn="l">
              <a:lnSpc>
                <a:spcPct val="100000"/>
              </a:lnSpc>
              <a:spcBef>
                <a:spcPts val="1000"/>
              </a:spcBef>
              <a:spcAft>
                <a:spcPts val="1000"/>
              </a:spcAft>
              <a:buSzPts val="2400"/>
              <a:buNone/>
            </a:pPr>
            <a:r>
              <a:t/>
            </a:r>
            <a:endParaRPr>
              <a:highlight>
                <a:srgbClr val="FFFF00"/>
              </a:high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53"/>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500"/>
              <a:buFont typeface="Encode Sans Black"/>
              <a:buNone/>
            </a:pPr>
            <a:r>
              <a:rPr lang="en" sz="3600"/>
              <a:t>EXTENDING SUBAWARD AWARD LINES</a:t>
            </a:r>
            <a:endParaRPr sz="3600"/>
          </a:p>
        </p:txBody>
      </p:sp>
      <p:sp>
        <p:nvSpPr>
          <p:cNvPr id="959" name="Google Shape;959;p153"/>
          <p:cNvSpPr txBox="1"/>
          <p:nvPr/>
        </p:nvSpPr>
        <p:spPr>
          <a:xfrm>
            <a:off x="830425" y="4236100"/>
            <a:ext cx="4208100" cy="17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3"/>
                </a:solidFill>
                <a:latin typeface="Encode Sans"/>
                <a:ea typeface="Encode Sans"/>
                <a:cs typeface="Encode Sans"/>
                <a:sym typeface="Encode Sans"/>
              </a:rPr>
              <a:t>Vincent Gonzalez, Associate Director</a:t>
            </a:r>
            <a:endParaRPr b="0" i="0" sz="1800" u="none" cap="none" strike="noStrike">
              <a:solidFill>
                <a:schemeClr val="accent3"/>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3"/>
                </a:solidFill>
                <a:latin typeface="Encode Sans"/>
                <a:ea typeface="Encode Sans"/>
                <a:cs typeface="Encode Sans"/>
                <a:sym typeface="Encode Sans"/>
              </a:rPr>
              <a:t>Grant and Contract Accounting</a:t>
            </a:r>
            <a:endParaRPr b="0" i="0" sz="1800" u="none" cap="none" strike="noStrike">
              <a:solidFill>
                <a:schemeClr val="accent3"/>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3"/>
                </a:solidFill>
                <a:latin typeface="Encode Sans"/>
                <a:ea typeface="Encode Sans"/>
                <a:cs typeface="Encode Sans"/>
                <a:sym typeface="Encode Sans"/>
              </a:rPr>
              <a:t>August 2025 MRAM</a:t>
            </a:r>
            <a:endParaRPr b="0" i="0" sz="1800" u="none" cap="none" strike="noStrike">
              <a:solidFill>
                <a:schemeClr val="accent3"/>
              </a:solidFill>
              <a:latin typeface="Encode Sans"/>
              <a:ea typeface="Encode Sans"/>
              <a:cs typeface="Encode Sans"/>
              <a:sym typeface="Encode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54"/>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BACKGROUND</a:t>
            </a:r>
            <a:endParaRPr/>
          </a:p>
        </p:txBody>
      </p:sp>
      <p:sp>
        <p:nvSpPr>
          <p:cNvPr id="965" name="Google Shape;965;p154"/>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Clr>
                <a:srgbClr val="4B2E83"/>
              </a:buClr>
              <a:buSzPts val="2400"/>
              <a:buFont typeface="Merriweather Sans"/>
              <a:buChar char="&gt;"/>
            </a:pPr>
            <a:r>
              <a:rPr lang="en" u="sng"/>
              <a:t>Prior Process</a:t>
            </a:r>
            <a:r>
              <a:rPr lang="en"/>
              <a:t>: GCA originally provided guidance instructing campus customers to send requests for subaward award line extensions via Award Portal </a:t>
            </a:r>
            <a:endParaRPr/>
          </a:p>
          <a:p>
            <a:pPr indent="0" lvl="0" marL="0" rtl="0" algn="l">
              <a:lnSpc>
                <a:spcPct val="100000"/>
              </a:lnSpc>
              <a:spcBef>
                <a:spcPts val="480"/>
              </a:spcBef>
              <a:spcAft>
                <a:spcPts val="0"/>
              </a:spcAft>
              <a:buClr>
                <a:srgbClr val="4B2E83"/>
              </a:buClr>
              <a:buSzPts val="2400"/>
              <a:buNone/>
            </a:pPr>
            <a:r>
              <a:t/>
            </a:r>
            <a:endParaRPr/>
          </a:p>
          <a:p>
            <a:pPr indent="-342900" lvl="0" marL="342900" rtl="0" algn="l">
              <a:lnSpc>
                <a:spcPct val="100000"/>
              </a:lnSpc>
              <a:spcBef>
                <a:spcPts val="1000"/>
              </a:spcBef>
              <a:spcAft>
                <a:spcPts val="0"/>
              </a:spcAft>
              <a:buSzPts val="2400"/>
              <a:buChar char="&gt;"/>
            </a:pPr>
            <a:r>
              <a:rPr lang="en" u="sng"/>
              <a:t>New Process</a:t>
            </a:r>
            <a:r>
              <a:rPr lang="en"/>
              <a:t>: GCA has revised the approach. All award modifications will be processed in SAGE to:</a:t>
            </a:r>
            <a:endParaRPr/>
          </a:p>
          <a:p>
            <a:pPr indent="-342900" lvl="1" marL="800100" rtl="0" algn="l">
              <a:lnSpc>
                <a:spcPct val="100000"/>
              </a:lnSpc>
              <a:spcBef>
                <a:spcPts val="1000"/>
              </a:spcBef>
              <a:spcAft>
                <a:spcPts val="0"/>
              </a:spcAft>
              <a:buSzPts val="2400"/>
              <a:buChar char="&gt;"/>
            </a:pPr>
            <a:r>
              <a:rPr lang="en"/>
              <a:t>Have a single intake and processing method</a:t>
            </a:r>
            <a:endParaRPr/>
          </a:p>
          <a:p>
            <a:pPr indent="-342900" lvl="1" marL="800100" rtl="0" algn="l">
              <a:lnSpc>
                <a:spcPct val="100000"/>
              </a:lnSpc>
              <a:spcBef>
                <a:spcPts val="1000"/>
              </a:spcBef>
              <a:spcAft>
                <a:spcPts val="0"/>
              </a:spcAft>
              <a:buSzPts val="2400"/>
              <a:buChar char="&gt;"/>
            </a:pPr>
            <a:r>
              <a:rPr lang="en"/>
              <a:t>Ensure an audit trail within SAGE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92"/>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NIH NRSA Childcare Costs – Resources </a:t>
            </a:r>
            <a:r>
              <a:rPr b="0" i="0" lang="en" sz="1600" u="none" cap="none" strike="noStrike">
                <a:solidFill>
                  <a:srgbClr val="4B2E83"/>
                </a:solidFill>
                <a:latin typeface="Arial"/>
                <a:ea typeface="Arial"/>
                <a:cs typeface="Arial"/>
                <a:sym typeface="Arial"/>
              </a:rPr>
              <a:t>(1 of 2)</a:t>
            </a:r>
            <a:endParaRPr b="0" i="0" sz="3000" u="none" cap="none" strike="noStrike">
              <a:solidFill>
                <a:srgbClr val="4B2E83"/>
              </a:solidFill>
              <a:latin typeface="Arial"/>
              <a:ea typeface="Arial"/>
              <a:cs typeface="Arial"/>
              <a:sym typeface="Arial"/>
            </a:endParaRPr>
          </a:p>
        </p:txBody>
      </p:sp>
      <p:sp>
        <p:nvSpPr>
          <p:cNvPr id="495" name="Google Shape;495;p9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10000"/>
          </a:bodyPr>
          <a:lstStyle/>
          <a:p>
            <a:pPr indent="-331470" lvl="0" marL="342900" rtl="0" algn="l">
              <a:spcBef>
                <a:spcPts val="0"/>
              </a:spcBef>
              <a:spcAft>
                <a:spcPts val="0"/>
              </a:spcAft>
              <a:buClr>
                <a:srgbClr val="4B2E83"/>
              </a:buClr>
              <a:buSzPct val="120000"/>
              <a:buFont typeface="Merriweather Sans"/>
              <a:buChar char="&gt;"/>
            </a:pPr>
            <a:r>
              <a:rPr lang="en">
                <a:latin typeface="Arial"/>
                <a:ea typeface="Arial"/>
                <a:cs typeface="Arial"/>
                <a:sym typeface="Arial"/>
              </a:rPr>
              <a:t>NOT-OD-25-100</a:t>
            </a:r>
            <a:br>
              <a:rPr lang="en">
                <a:latin typeface="Arial"/>
                <a:ea typeface="Arial"/>
                <a:cs typeface="Arial"/>
                <a:sym typeface="Arial"/>
              </a:rPr>
            </a:br>
            <a:r>
              <a:rPr lang="en" sz="2000" u="sng">
                <a:solidFill>
                  <a:schemeClr val="hlink"/>
                </a:solidFill>
                <a:latin typeface="Arial"/>
                <a:ea typeface="Arial"/>
                <a:cs typeface="Arial"/>
                <a:sym typeface="Arial"/>
                <a:hlinkClick r:id="rId3"/>
              </a:rPr>
              <a:t>https://grants.nih.gov/grants/guide/notice-files/NOT-OD-25-100.html</a:t>
            </a:r>
            <a:endParaRPr sz="2000">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80"/>
              </a:spcBef>
              <a:spcAft>
                <a:spcPts val="0"/>
              </a:spcAft>
              <a:buClr>
                <a:srgbClr val="4B2E83"/>
              </a:buClr>
              <a:buSzPct val="120000"/>
              <a:buFont typeface="Merriweather Sans"/>
              <a:buChar char="&gt;"/>
            </a:pPr>
            <a:r>
              <a:rPr lang="en">
                <a:latin typeface="Arial"/>
                <a:ea typeface="Arial"/>
                <a:cs typeface="Arial"/>
                <a:sym typeface="Arial"/>
              </a:rPr>
              <a:t>NOT-OD-24-116</a:t>
            </a:r>
            <a:br>
              <a:rPr lang="en">
                <a:latin typeface="Arial"/>
                <a:ea typeface="Arial"/>
                <a:cs typeface="Arial"/>
                <a:sym typeface="Arial"/>
              </a:rPr>
            </a:br>
            <a:r>
              <a:rPr lang="en" sz="2000" u="sng">
                <a:solidFill>
                  <a:schemeClr val="hlink"/>
                </a:solidFill>
                <a:latin typeface="Arial"/>
                <a:ea typeface="Arial"/>
                <a:cs typeface="Arial"/>
                <a:sym typeface="Arial"/>
                <a:hlinkClick r:id="rId4"/>
              </a:rPr>
              <a:t>https://grants.nih.gov/grants/guide/notice-files/NOT-OD-24-116.html</a:t>
            </a:r>
            <a:endParaRPr sz="2000">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80"/>
              </a:spcBef>
              <a:spcAft>
                <a:spcPts val="0"/>
              </a:spcAft>
              <a:buClr>
                <a:srgbClr val="4B2E83"/>
              </a:buClr>
              <a:buSzPct val="120000"/>
              <a:buFont typeface="Merriweather Sans"/>
              <a:buChar char="&gt;"/>
            </a:pPr>
            <a:r>
              <a:rPr lang="en">
                <a:latin typeface="Arial"/>
                <a:ea typeface="Arial"/>
                <a:cs typeface="Arial"/>
                <a:sym typeface="Arial"/>
              </a:rPr>
              <a:t>NIH FAQ – Childcare Costs</a:t>
            </a:r>
            <a:br>
              <a:rPr lang="en">
                <a:latin typeface="Arial"/>
                <a:ea typeface="Arial"/>
                <a:cs typeface="Arial"/>
                <a:sym typeface="Arial"/>
              </a:rPr>
            </a:br>
            <a:r>
              <a:rPr lang="en" sz="2000" u="sng">
                <a:solidFill>
                  <a:schemeClr val="hlink"/>
                </a:solidFill>
                <a:latin typeface="Arial"/>
                <a:ea typeface="Arial"/>
                <a:cs typeface="Arial"/>
                <a:sym typeface="Arial"/>
                <a:hlinkClick r:id="rId5"/>
              </a:rPr>
              <a:t>https://grants.nih.gov/faqs#/funding_programs_childcare_costs.htm?anchor=56502</a:t>
            </a:r>
            <a:endParaRPr sz="2000">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ct val="100000"/>
              <a:buNone/>
            </a:pPr>
            <a:r>
              <a:t/>
            </a:r>
            <a:endParaRPr>
              <a:latin typeface="Arial"/>
              <a:ea typeface="Arial"/>
              <a:cs typeface="Arial"/>
              <a:sym typeface="Arial"/>
            </a:endParaRPr>
          </a:p>
        </p:txBody>
      </p:sp>
      <p:sp>
        <p:nvSpPr>
          <p:cNvPr id="496" name="Google Shape;496;p9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55"/>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SAGE PROCESSES – EXTENSIONS</a:t>
            </a:r>
            <a:endParaRPr/>
          </a:p>
        </p:txBody>
      </p:sp>
      <p:sp>
        <p:nvSpPr>
          <p:cNvPr id="971" name="Google Shape;971;p155"/>
          <p:cNvSpPr txBox="1"/>
          <p:nvPr>
            <p:ph idx="1" type="body"/>
          </p:nvPr>
        </p:nvSpPr>
        <p:spPr>
          <a:xfrm>
            <a:off x="659305" y="1736724"/>
            <a:ext cx="8196300" cy="4362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SzPts val="2400"/>
              <a:buChar char="&gt;"/>
            </a:pPr>
            <a:r>
              <a:rPr lang="en"/>
              <a:t>If a sponsor approved extension (OSP/GCA MOD) is received: </a:t>
            </a:r>
            <a:endParaRPr/>
          </a:p>
          <a:p>
            <a:pPr indent="-190500" lvl="0" marL="342900" rtl="0" algn="l">
              <a:lnSpc>
                <a:spcPct val="100000"/>
              </a:lnSpc>
              <a:spcBef>
                <a:spcPts val="480"/>
              </a:spcBef>
              <a:spcAft>
                <a:spcPts val="0"/>
              </a:spcAft>
              <a:buSzPts val="2400"/>
              <a:buNone/>
            </a:pPr>
            <a:r>
              <a:t/>
            </a:r>
            <a:endParaRPr sz="800"/>
          </a:p>
          <a:p>
            <a:pPr indent="-342900" lvl="1" marL="800100" rtl="0" algn="l">
              <a:lnSpc>
                <a:spcPct val="100000"/>
              </a:lnSpc>
              <a:spcBef>
                <a:spcPts val="480"/>
              </a:spcBef>
              <a:spcAft>
                <a:spcPts val="0"/>
              </a:spcAft>
              <a:buSzPts val="2400"/>
              <a:buChar char="&gt;"/>
            </a:pPr>
            <a:r>
              <a:rPr lang="en"/>
              <a:t>Consider if one (or multiple) subaward award lines should be extended</a:t>
            </a:r>
            <a:endParaRPr/>
          </a:p>
          <a:p>
            <a:pPr indent="-190500" lvl="1" marL="800100" rtl="0" algn="l">
              <a:lnSpc>
                <a:spcPct val="100000"/>
              </a:lnSpc>
              <a:spcBef>
                <a:spcPts val="480"/>
              </a:spcBef>
              <a:spcAft>
                <a:spcPts val="0"/>
              </a:spcAft>
              <a:buSzPts val="2400"/>
              <a:buNone/>
            </a:pPr>
            <a:r>
              <a:t/>
            </a:r>
            <a:endParaRPr sz="800"/>
          </a:p>
          <a:p>
            <a:pPr indent="-342900" lvl="1" marL="800100" rtl="0" algn="l">
              <a:lnSpc>
                <a:spcPct val="100000"/>
              </a:lnSpc>
              <a:spcBef>
                <a:spcPts val="480"/>
              </a:spcBef>
              <a:spcAft>
                <a:spcPts val="0"/>
              </a:spcAft>
              <a:buSzPts val="2400"/>
              <a:buChar char="&gt;"/>
            </a:pPr>
            <a:r>
              <a:rPr lang="en"/>
              <a:t>Update your SAGE Budget worksheet(s) to reflect the extended end date</a:t>
            </a:r>
            <a:endParaRPr/>
          </a:p>
          <a:p>
            <a:pPr indent="0" lvl="0" marL="0" rtl="0" algn="l">
              <a:lnSpc>
                <a:spcPct val="100000"/>
              </a:lnSpc>
              <a:spcBef>
                <a:spcPts val="480"/>
              </a:spcBef>
              <a:spcAft>
                <a:spcPts val="0"/>
              </a:spcAft>
              <a:buSzPts val="240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56"/>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SAGE PROCESSES – EXTENSIONS (CONT)</a:t>
            </a:r>
            <a:endParaRPr/>
          </a:p>
        </p:txBody>
      </p:sp>
      <p:sp>
        <p:nvSpPr>
          <p:cNvPr id="977" name="Google Shape;977;p156"/>
          <p:cNvSpPr txBox="1"/>
          <p:nvPr>
            <p:ph idx="1" type="body"/>
          </p:nvPr>
        </p:nvSpPr>
        <p:spPr>
          <a:xfrm>
            <a:off x="659305" y="1736724"/>
            <a:ext cx="8196300" cy="4362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SzPts val="2400"/>
              <a:buChar char="&gt;"/>
            </a:pPr>
            <a:r>
              <a:rPr lang="en"/>
              <a:t>If a sponsor approved extension (OSP/GCA MOD) has already been processed but one (or multiple) subaward award lines were not extended:</a:t>
            </a:r>
            <a:endParaRPr/>
          </a:p>
          <a:p>
            <a:pPr indent="0" lvl="0" marL="0" rtl="0" algn="l">
              <a:lnSpc>
                <a:spcPct val="100000"/>
              </a:lnSpc>
              <a:spcBef>
                <a:spcPts val="1000"/>
              </a:spcBef>
              <a:spcAft>
                <a:spcPts val="0"/>
              </a:spcAft>
              <a:buSzPts val="2400"/>
              <a:buNone/>
            </a:pPr>
            <a:r>
              <a:t/>
            </a:r>
            <a:endParaRPr sz="800"/>
          </a:p>
          <a:p>
            <a:pPr indent="-342900" lvl="1" marL="800100" rtl="0" algn="l">
              <a:lnSpc>
                <a:spcPct val="100000"/>
              </a:lnSpc>
              <a:spcBef>
                <a:spcPts val="480"/>
              </a:spcBef>
              <a:spcAft>
                <a:spcPts val="0"/>
              </a:spcAft>
              <a:buSzPts val="2400"/>
              <a:buChar char="&gt;"/>
            </a:pPr>
            <a:r>
              <a:rPr lang="en"/>
              <a:t>Submit a GCA-only MOD </a:t>
            </a:r>
            <a:endParaRPr/>
          </a:p>
          <a:p>
            <a:pPr indent="-190500" lvl="1" marL="800100" rtl="0" algn="l">
              <a:lnSpc>
                <a:spcPct val="100000"/>
              </a:lnSpc>
              <a:spcBef>
                <a:spcPts val="480"/>
              </a:spcBef>
              <a:spcAft>
                <a:spcPts val="0"/>
              </a:spcAft>
              <a:buSzPts val="2400"/>
              <a:buNone/>
            </a:pPr>
            <a:r>
              <a:t/>
            </a:r>
            <a:endParaRPr sz="800"/>
          </a:p>
          <a:p>
            <a:pPr indent="-342900" lvl="1" marL="800100" rtl="0" algn="l">
              <a:lnSpc>
                <a:spcPct val="100000"/>
              </a:lnSpc>
              <a:spcBef>
                <a:spcPts val="480"/>
              </a:spcBef>
              <a:spcAft>
                <a:spcPts val="0"/>
              </a:spcAft>
              <a:buSzPts val="2400"/>
              <a:buChar char="&gt;"/>
            </a:pPr>
            <a:r>
              <a:rPr lang="en"/>
              <a:t>Update your SAGE Budget worksheet(s) to reflect the extended end date </a:t>
            </a:r>
            <a:endParaRPr/>
          </a:p>
          <a:p>
            <a:pPr indent="-190500" lvl="1" marL="800100" rtl="0" algn="l">
              <a:lnSpc>
                <a:spcPct val="100000"/>
              </a:lnSpc>
              <a:spcBef>
                <a:spcPts val="480"/>
              </a:spcBef>
              <a:spcAft>
                <a:spcPts val="0"/>
              </a:spcAft>
              <a:buSzPts val="2400"/>
              <a:buNone/>
            </a:pPr>
            <a:r>
              <a:t/>
            </a:r>
            <a:endParaRPr sz="800"/>
          </a:p>
          <a:p>
            <a:pPr indent="-342900" lvl="1" marL="800100" rtl="0" algn="l">
              <a:lnSpc>
                <a:spcPct val="100000"/>
              </a:lnSpc>
              <a:spcBef>
                <a:spcPts val="480"/>
              </a:spcBef>
              <a:spcAft>
                <a:spcPts val="0"/>
              </a:spcAft>
              <a:buSzPts val="2400"/>
              <a:buChar char="&gt;"/>
            </a:pPr>
            <a:r>
              <a:rPr lang="en"/>
              <a:t>Provide a SAGE Budget Snapshot link</a:t>
            </a:r>
            <a:endParaRPr/>
          </a:p>
          <a:p>
            <a:pPr indent="-215900" lvl="1" marL="800100" rtl="0" algn="l">
              <a:lnSpc>
                <a:spcPct val="100000"/>
              </a:lnSpc>
              <a:spcBef>
                <a:spcPts val="1000"/>
              </a:spcBef>
              <a:spcAft>
                <a:spcPts val="0"/>
              </a:spcAft>
              <a:buSzPts val="2000"/>
              <a:buNone/>
            </a:pPr>
            <a:r>
              <a:t/>
            </a:r>
            <a:endParaRPr/>
          </a:p>
          <a:p>
            <a:pPr indent="0" lvl="0" marL="0" rtl="0" algn="l">
              <a:lnSpc>
                <a:spcPct val="100000"/>
              </a:lnSpc>
              <a:spcBef>
                <a:spcPts val="480"/>
              </a:spcBef>
              <a:spcAft>
                <a:spcPts val="0"/>
              </a:spcAft>
              <a:buSzPts val="2400"/>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57"/>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RECOMMENDATIONS &amp; IMPACT</a:t>
            </a:r>
            <a:endParaRPr/>
          </a:p>
        </p:txBody>
      </p:sp>
      <p:sp>
        <p:nvSpPr>
          <p:cNvPr id="983" name="Google Shape;983;p157"/>
          <p:cNvSpPr txBox="1"/>
          <p:nvPr>
            <p:ph idx="1" type="body"/>
          </p:nvPr>
        </p:nvSpPr>
        <p:spPr>
          <a:xfrm>
            <a:off x="671756"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SzPts val="2400"/>
              <a:buChar char="&gt;"/>
            </a:pPr>
            <a:r>
              <a:rPr lang="en"/>
              <a:t>Identify which subaward lines require an extension </a:t>
            </a:r>
            <a:endParaRPr/>
          </a:p>
          <a:p>
            <a:pPr indent="-190500" lvl="0" marL="342900" rtl="0" algn="l">
              <a:lnSpc>
                <a:spcPct val="100000"/>
              </a:lnSpc>
              <a:spcBef>
                <a:spcPts val="480"/>
              </a:spcBef>
              <a:spcAft>
                <a:spcPts val="0"/>
              </a:spcAft>
              <a:buSzPts val="2400"/>
              <a:buNone/>
            </a:pPr>
            <a:r>
              <a:t/>
            </a:r>
            <a:endParaRPr sz="800"/>
          </a:p>
          <a:p>
            <a:pPr indent="-342900" lvl="0" marL="342900" rtl="0" algn="l">
              <a:lnSpc>
                <a:spcPct val="100000"/>
              </a:lnSpc>
              <a:spcBef>
                <a:spcPts val="480"/>
              </a:spcBef>
              <a:spcAft>
                <a:spcPts val="0"/>
              </a:spcAft>
              <a:buSzPts val="2400"/>
              <a:buChar char="&gt;"/>
            </a:pPr>
            <a:r>
              <a:rPr lang="en"/>
              <a:t>Plan these extensions in advance and document within SAGE Budget</a:t>
            </a:r>
            <a:endParaRPr/>
          </a:p>
          <a:p>
            <a:pPr indent="-190500" lvl="0" marL="342900" rtl="0" algn="l">
              <a:lnSpc>
                <a:spcPct val="100000"/>
              </a:lnSpc>
              <a:spcBef>
                <a:spcPts val="480"/>
              </a:spcBef>
              <a:spcAft>
                <a:spcPts val="0"/>
              </a:spcAft>
              <a:buSzPts val="2400"/>
              <a:buNone/>
            </a:pPr>
            <a:r>
              <a:t/>
            </a:r>
            <a:endParaRPr sz="800"/>
          </a:p>
          <a:p>
            <a:pPr indent="-342900" lvl="0" marL="342900" rtl="0" algn="l">
              <a:lnSpc>
                <a:spcPct val="100000"/>
              </a:lnSpc>
              <a:spcBef>
                <a:spcPts val="480"/>
              </a:spcBef>
              <a:spcAft>
                <a:spcPts val="0"/>
              </a:spcAft>
              <a:buSzPts val="2400"/>
              <a:buChar char="&gt;"/>
            </a:pPr>
            <a:r>
              <a:rPr lang="en"/>
              <a:t>Early planning reduces processing time for subaward amendments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58"/>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RESOURCES</a:t>
            </a:r>
            <a:endParaRPr/>
          </a:p>
        </p:txBody>
      </p:sp>
      <p:sp>
        <p:nvSpPr>
          <p:cNvPr id="989" name="Google Shape;989;p158"/>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SzPts val="2400"/>
              <a:buChar char="&gt;"/>
            </a:pPr>
            <a:r>
              <a:rPr lang="en"/>
              <a:t>See </a:t>
            </a:r>
            <a:r>
              <a:rPr lang="en" u="sng">
                <a:solidFill>
                  <a:schemeClr val="accent6"/>
                </a:solidFill>
                <a:hlinkClick r:id="rId3">
                  <a:extLst>
                    <a:ext uri="{A12FA001-AC4F-418D-AE19-62706E023703}">
                      <ahyp:hlinkClr val="tx"/>
                    </a:ext>
                  </a:extLst>
                </a:hlinkClick>
              </a:rPr>
              <a:t>Subaward Extensions</a:t>
            </a:r>
            <a:r>
              <a:rPr lang="en"/>
              <a:t> section in the July 2025 GCA Newsletter </a:t>
            </a:r>
            <a:endParaRPr>
              <a:solidFill>
                <a:schemeClr val="accent6"/>
              </a:solidFill>
            </a:endParaRPr>
          </a:p>
          <a:p>
            <a:pPr indent="0" lvl="0" marL="0" rtl="0" algn="l">
              <a:lnSpc>
                <a:spcPct val="100000"/>
              </a:lnSpc>
              <a:spcBef>
                <a:spcPts val="480"/>
              </a:spcBef>
              <a:spcAft>
                <a:spcPts val="0"/>
              </a:spcAft>
              <a:buSzPts val="24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5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000"/>
              <a:buFont typeface="Encode Sans Black"/>
              <a:buNone/>
            </a:pPr>
            <a:r>
              <a:rPr lang="en"/>
              <a:t>QUESTIONS</a:t>
            </a:r>
            <a:endParaRPr/>
          </a:p>
        </p:txBody>
      </p:sp>
      <p:sp>
        <p:nvSpPr>
          <p:cNvPr id="995" name="Google Shape;995;p159"/>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480"/>
              </a:spcBef>
              <a:spcAft>
                <a:spcPts val="0"/>
              </a:spcAft>
              <a:buSzPts val="2400"/>
              <a:buChar char="&gt;"/>
            </a:pPr>
            <a:r>
              <a:rPr lang="en">
                <a:solidFill>
                  <a:schemeClr val="dk1"/>
                </a:solidFill>
              </a:rPr>
              <a:t>Send award-specific questions to GCA through Award Portal using the topic “Award Setup”</a:t>
            </a:r>
            <a:endParaRPr>
              <a:solidFill>
                <a:schemeClr val="dk1"/>
              </a:solidFill>
            </a:endParaRPr>
          </a:p>
          <a:p>
            <a:pPr indent="-342900" lvl="0" marL="342900" rtl="0" algn="l">
              <a:lnSpc>
                <a:spcPct val="100000"/>
              </a:lnSpc>
              <a:spcBef>
                <a:spcPts val="480"/>
              </a:spcBef>
              <a:spcAft>
                <a:spcPts val="0"/>
              </a:spcAft>
              <a:buClr>
                <a:schemeClr val="dk1"/>
              </a:buClr>
              <a:buSzPts val="2400"/>
              <a:buChar char="&gt;"/>
            </a:pPr>
            <a:r>
              <a:rPr lang="en">
                <a:solidFill>
                  <a:schemeClr val="dk1"/>
                </a:solidFill>
              </a:rPr>
              <a:t>Send other questions to </a:t>
            </a:r>
            <a:r>
              <a:rPr lang="en" u="sng">
                <a:solidFill>
                  <a:schemeClr val="accent6"/>
                </a:solidFill>
                <a:hlinkClick r:id="rId3">
                  <a:extLst>
                    <a:ext uri="{A12FA001-AC4F-418D-AE19-62706E023703}">
                      <ahyp:hlinkClr val="tx"/>
                    </a:ext>
                  </a:extLst>
                </a:hlinkClick>
              </a:rPr>
              <a:t>gcahelp@uw.edu</a:t>
            </a:r>
            <a:r>
              <a:rPr lang="en">
                <a:solidFill>
                  <a:schemeClr val="accent6"/>
                </a:solidFill>
              </a:rPr>
              <a:t> </a:t>
            </a:r>
            <a:endParaRPr>
              <a:solidFill>
                <a:schemeClr val="accent6"/>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60"/>
          <p:cNvSpPr txBox="1"/>
          <p:nvPr/>
        </p:nvSpPr>
        <p:spPr>
          <a:xfrm>
            <a:off x="609600" y="383256"/>
            <a:ext cx="2362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2000" u="none" cap="none" strike="noStrike">
                <a:solidFill>
                  <a:schemeClr val="lt1"/>
                </a:solidFill>
                <a:latin typeface="Open Sans ExtraBold"/>
                <a:ea typeface="Open Sans ExtraBold"/>
                <a:cs typeface="Open Sans ExtraBold"/>
                <a:sym typeface="Open Sans ExtraBold"/>
              </a:rPr>
              <a:t>MRAM UPDATE</a:t>
            </a:r>
            <a:endParaRPr/>
          </a:p>
        </p:txBody>
      </p:sp>
      <p:pic>
        <p:nvPicPr>
          <p:cNvPr descr="The Collaborative for Research Education's CORE logo" id="1002" name="Google Shape;1002;p160"/>
          <p:cNvPicPr preferRelativeResize="0"/>
          <p:nvPr/>
        </p:nvPicPr>
        <p:blipFill rotWithShape="1">
          <a:blip r:embed="rId3">
            <a:alphaModFix/>
          </a:blip>
          <a:srcRect b="0" l="0" r="0" t="0"/>
          <a:stretch/>
        </p:blipFill>
        <p:spPr>
          <a:xfrm>
            <a:off x="484752" y="1234461"/>
            <a:ext cx="3048000" cy="855095"/>
          </a:xfrm>
          <a:prstGeom prst="rect">
            <a:avLst/>
          </a:prstGeom>
          <a:noFill/>
          <a:ln>
            <a:noFill/>
          </a:ln>
        </p:spPr>
      </p:pic>
      <p:sp>
        <p:nvSpPr>
          <p:cNvPr id="1003" name="Google Shape;1003;p160"/>
          <p:cNvSpPr txBox="1"/>
          <p:nvPr>
            <p:ph type="title"/>
          </p:nvPr>
        </p:nvSpPr>
        <p:spPr>
          <a:xfrm>
            <a:off x="617308" y="2089556"/>
            <a:ext cx="5830800" cy="13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Open Sans ExtraBold"/>
              <a:buNone/>
            </a:pPr>
            <a:r>
              <a:rPr lang="en">
                <a:latin typeface="Open Sans ExtraBold"/>
                <a:ea typeface="Open Sans ExtraBold"/>
                <a:cs typeface="Open Sans ExtraBold"/>
                <a:sym typeface="Open Sans ExtraBold"/>
              </a:rPr>
              <a:t>UPDATES</a:t>
            </a:r>
            <a:endParaRPr/>
          </a:p>
        </p:txBody>
      </p:sp>
      <p:cxnSp>
        <p:nvCxnSpPr>
          <p:cNvPr id="1004" name="Google Shape;1004;p160"/>
          <p:cNvCxnSpPr/>
          <p:nvPr/>
        </p:nvCxnSpPr>
        <p:spPr>
          <a:xfrm>
            <a:off x="609600" y="4800600"/>
            <a:ext cx="8686800" cy="0"/>
          </a:xfrm>
          <a:prstGeom prst="straightConnector1">
            <a:avLst/>
          </a:prstGeom>
          <a:noFill/>
          <a:ln cap="flat" cmpd="sng" w="28575">
            <a:solidFill>
              <a:srgbClr val="2F006D"/>
            </a:solidFill>
            <a:prstDash val="solid"/>
            <a:round/>
            <a:headEnd len="sm" w="sm" type="none"/>
            <a:tailEnd len="sm" w="sm" type="none"/>
          </a:ln>
        </p:spPr>
      </p:cxnSp>
      <p:sp>
        <p:nvSpPr>
          <p:cNvPr id="1005" name="Google Shape;1005;p160"/>
          <p:cNvSpPr txBox="1"/>
          <p:nvPr>
            <p:ph idx="1" type="body"/>
          </p:nvPr>
        </p:nvSpPr>
        <p:spPr>
          <a:xfrm>
            <a:off x="709961" y="5005266"/>
            <a:ext cx="6814800" cy="1144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1800"/>
              <a:buNone/>
            </a:pPr>
            <a:r>
              <a:rPr lang="en" sz="1800"/>
              <a:t>Laurie Stephan, Associate Director for Learning, ORC</a:t>
            </a:r>
            <a:endParaRPr/>
          </a:p>
        </p:txBody>
      </p:sp>
      <p:sp>
        <p:nvSpPr>
          <p:cNvPr id="1006" name="Google Shape;1006;p160"/>
          <p:cNvSpPr txBox="1"/>
          <p:nvPr>
            <p:ph idx="10" type="dt"/>
          </p:nvPr>
        </p:nvSpPr>
        <p:spPr>
          <a:xfrm>
            <a:off x="-1" y="6477000"/>
            <a:ext cx="1258500" cy="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chemeClr val="dk1"/>
                </a:solidFill>
                <a:latin typeface="Open Sans"/>
                <a:ea typeface="Open Sans"/>
                <a:cs typeface="Open Sans"/>
                <a:sym typeface="Open Sans"/>
              </a:rPr>
              <a:t>August 2025</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61"/>
          <p:cNvSpPr txBox="1"/>
          <p:nvPr>
            <p:ph idx="4294967295" type="title"/>
          </p:nvPr>
        </p:nvSpPr>
        <p:spPr>
          <a:xfrm>
            <a:off x="457200" y="142558"/>
            <a:ext cx="8229600" cy="94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800"/>
              <a:buFont typeface="Open Sans ExtraBold"/>
              <a:buNone/>
            </a:pPr>
            <a:r>
              <a:rPr b="1" i="0" lang="en" sz="2800" u="none" cap="none" strike="noStrike">
                <a:solidFill>
                  <a:schemeClr val="accent1"/>
                </a:solidFill>
                <a:latin typeface="Open Sans ExtraBold"/>
                <a:ea typeface="Open Sans ExtraBold"/>
                <a:cs typeface="Open Sans ExtraBold"/>
                <a:sym typeface="Open Sans ExtraBold"/>
              </a:rPr>
              <a:t>Community of Practice for Research Administrators (CoPRA)</a:t>
            </a:r>
            <a:endParaRPr/>
          </a:p>
        </p:txBody>
      </p:sp>
      <p:sp>
        <p:nvSpPr>
          <p:cNvPr id="1013" name="Google Shape;1013;p161"/>
          <p:cNvSpPr txBox="1"/>
          <p:nvPr/>
        </p:nvSpPr>
        <p:spPr>
          <a:xfrm>
            <a:off x="457200" y="1253535"/>
            <a:ext cx="8447700" cy="3822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Open Sans"/>
              <a:buNone/>
            </a:pPr>
            <a:r>
              <a:rPr b="1" lang="en" sz="2000">
                <a:solidFill>
                  <a:schemeClr val="dk1"/>
                </a:solidFill>
                <a:latin typeface="Open Sans"/>
                <a:ea typeface="Open Sans"/>
                <a:cs typeface="Open Sans"/>
                <a:sym typeface="Open Sans"/>
              </a:rPr>
              <a:t>PURPOSE</a:t>
            </a:r>
            <a:endParaRPr/>
          </a:p>
          <a:p>
            <a:pPr indent="0" lvl="0" marL="0" marR="0" rtl="0" algn="l">
              <a:lnSpc>
                <a:spcPct val="115000"/>
              </a:lnSpc>
              <a:spcBef>
                <a:spcPts val="800"/>
              </a:spcBef>
              <a:spcAft>
                <a:spcPts val="0"/>
              </a:spcAft>
              <a:buClr>
                <a:schemeClr val="dk1"/>
              </a:buClr>
              <a:buSzPts val="1600"/>
              <a:buFont typeface="Open Sans"/>
              <a:buNone/>
            </a:pPr>
            <a:r>
              <a:rPr lang="en" sz="1600">
                <a:solidFill>
                  <a:schemeClr val="dk1"/>
                </a:solidFill>
                <a:latin typeface="Open Sans"/>
                <a:ea typeface="Open Sans"/>
                <a:cs typeface="Open Sans"/>
                <a:sym typeface="Open Sans"/>
              </a:rPr>
              <a:t>A tri-campus community of practice led by and for practitioners of research administration at the UW who share a passion for their work and believe they can learn to do it better through regular interactions with members of their community. </a:t>
            </a:r>
            <a:endParaRPr/>
          </a:p>
          <a:p>
            <a:pPr indent="0" lvl="0" marL="0" marR="0" rtl="0" algn="l">
              <a:spcBef>
                <a:spcPts val="80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15000"/>
              </a:lnSpc>
              <a:spcBef>
                <a:spcPts val="600"/>
              </a:spcBef>
              <a:spcAft>
                <a:spcPts val="0"/>
              </a:spcAft>
              <a:buNone/>
            </a:pPr>
            <a:r>
              <a:rPr b="1" lang="en" sz="2000">
                <a:solidFill>
                  <a:schemeClr val="dk1"/>
                </a:solidFill>
                <a:latin typeface="Open Sans"/>
                <a:ea typeface="Open Sans"/>
                <a:cs typeface="Open Sans"/>
                <a:sym typeface="Open Sans"/>
              </a:rPr>
              <a:t>STAY IN TOUCH</a:t>
            </a:r>
            <a:endParaRPr/>
          </a:p>
          <a:p>
            <a:pPr indent="-342900" lvl="0" marL="342900" marR="0" rtl="0" algn="l">
              <a:lnSpc>
                <a:spcPct val="115000"/>
              </a:lnSpc>
              <a:spcBef>
                <a:spcPts val="800"/>
              </a:spcBef>
              <a:spcAft>
                <a:spcPts val="0"/>
              </a:spcAft>
              <a:buClr>
                <a:schemeClr val="dk1"/>
              </a:buClr>
              <a:buSzPts val="1800"/>
              <a:buFont typeface="Noto Sans Symbols"/>
              <a:buChar char="∙"/>
            </a:pPr>
            <a:r>
              <a:rPr lang="en" sz="1800" u="sng">
                <a:solidFill>
                  <a:srgbClr val="0070C0"/>
                </a:solidFill>
                <a:latin typeface="Open Sans"/>
                <a:ea typeface="Open Sans"/>
                <a:cs typeface="Open Sans"/>
                <a:sym typeface="Open Sans"/>
                <a:hlinkClick r:id="rId3">
                  <a:extLst>
                    <a:ext uri="{A12FA001-AC4F-418D-AE19-62706E023703}">
                      <ahyp:hlinkClr val="tx"/>
                    </a:ext>
                  </a:extLst>
                </a:hlinkClick>
              </a:rPr>
              <a:t>Teams channel</a:t>
            </a:r>
            <a:endParaRPr sz="1800">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chemeClr val="dk1"/>
              </a:buClr>
              <a:buSzPts val="1800"/>
              <a:buFont typeface="Noto Sans Symbols"/>
              <a:buChar char="∙"/>
            </a:pPr>
            <a:r>
              <a:rPr lang="en" sz="1800" u="sng">
                <a:solidFill>
                  <a:srgbClr val="0070C0"/>
                </a:solidFill>
                <a:latin typeface="Open Sans"/>
                <a:ea typeface="Open Sans"/>
                <a:cs typeface="Open Sans"/>
                <a:sym typeface="Open Sans"/>
                <a:hlinkClick r:id="rId4">
                  <a:extLst>
                    <a:ext uri="{A12FA001-AC4F-418D-AE19-62706E023703}">
                      <ahyp:hlinkClr val="tx"/>
                    </a:ext>
                  </a:extLst>
                </a:hlinkClick>
              </a:rPr>
              <a:t>Informational website</a:t>
            </a:r>
            <a:endParaRPr sz="1800">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chemeClr val="dk1"/>
              </a:buClr>
              <a:buSzPts val="1800"/>
              <a:buFont typeface="Noto Sans Symbols"/>
              <a:buChar char="∙"/>
            </a:pPr>
            <a:r>
              <a:rPr lang="en" sz="1800">
                <a:solidFill>
                  <a:schemeClr val="dk1"/>
                </a:solidFill>
                <a:latin typeface="Open Sans"/>
                <a:ea typeface="Open Sans"/>
                <a:cs typeface="Open Sans"/>
                <a:sym typeface="Open Sans"/>
              </a:rPr>
              <a:t>Office hours for collaborative problem solving. Bring your questions!</a:t>
            </a:r>
            <a:endParaRPr/>
          </a:p>
          <a:p>
            <a:pPr indent="-342900" lvl="1" marL="800100" marR="0" rtl="0" algn="l">
              <a:lnSpc>
                <a:spcPct val="115000"/>
              </a:lnSpc>
              <a:spcBef>
                <a:spcPts val="800"/>
              </a:spcBef>
              <a:spcAft>
                <a:spcPts val="0"/>
              </a:spcAft>
              <a:buClr>
                <a:schemeClr val="dk1"/>
              </a:buClr>
              <a:buSzPts val="1800"/>
              <a:buFont typeface="Noto Sans Symbols"/>
              <a:buChar char="∙"/>
            </a:pPr>
            <a:r>
              <a:rPr b="0" i="0" lang="en" sz="1800" u="none" cap="none" strike="noStrike">
                <a:solidFill>
                  <a:schemeClr val="dk1"/>
                </a:solidFill>
                <a:latin typeface="Open Sans"/>
                <a:ea typeface="Open Sans"/>
                <a:cs typeface="Open Sans"/>
                <a:sym typeface="Open Sans"/>
              </a:rPr>
              <a:t>September 4, 11:00 am – 12:00 pm (Zoom only)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62"/>
          <p:cNvSpPr txBox="1"/>
          <p:nvPr>
            <p:ph type="title"/>
          </p:nvPr>
        </p:nvSpPr>
        <p:spPr>
          <a:xfrm>
            <a:off x="457200" y="277327"/>
            <a:ext cx="8229600" cy="716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2800"/>
              <a:buFont typeface="Open Sans ExtraBold"/>
              <a:buNone/>
            </a:pPr>
            <a:r>
              <a:rPr lang="en"/>
              <a:t>Fall Schedule</a:t>
            </a:r>
            <a:endParaRPr/>
          </a:p>
        </p:txBody>
      </p:sp>
      <p:graphicFrame>
        <p:nvGraphicFramePr>
          <p:cNvPr id="1019" name="Google Shape;1019;p162"/>
          <p:cNvGraphicFramePr/>
          <p:nvPr/>
        </p:nvGraphicFramePr>
        <p:xfrm>
          <a:off x="540892" y="1570842"/>
          <a:ext cx="3000000" cy="3000000"/>
        </p:xfrm>
        <a:graphic>
          <a:graphicData uri="http://schemas.openxmlformats.org/drawingml/2006/table">
            <a:tbl>
              <a:tblPr bandRow="1" firstCol="1" firstRow="1">
                <a:noFill/>
                <a:tableStyleId>{BBF79C75-D00D-4C09-A987-27D87AB27E3D}</a:tableStyleId>
              </a:tblPr>
              <a:tblGrid>
                <a:gridCol w="702275"/>
                <a:gridCol w="4767200"/>
                <a:gridCol w="708925"/>
                <a:gridCol w="784175"/>
                <a:gridCol w="921350"/>
              </a:tblGrid>
              <a:tr h="294125">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Course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Course</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Start</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End</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Date</a:t>
                      </a:r>
                      <a:endParaRPr/>
                    </a:p>
                  </a:txBody>
                  <a:tcPr marT="0" marB="0" marR="0" marL="0" anchor="b"/>
                </a:tc>
              </a:tr>
              <a:tr h="294125">
                <a:tc>
                  <a:txBody>
                    <a:bodyPr/>
                    <a:lstStyle/>
                    <a:p>
                      <a:pPr indent="0" lvl="0" marL="0" marR="0" rtl="0" algn="ctr">
                        <a:lnSpc>
                          <a:spcPct val="100000"/>
                        </a:lnSpc>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1001 </a:t>
                      </a:r>
                      <a:endParaRPr/>
                    </a:p>
                  </a:txBody>
                  <a:tcPr marT="0" marB="0" marR="0" marL="0" anchor="b"/>
                </a:tc>
                <a:tc>
                  <a:txBody>
                    <a:bodyPr/>
                    <a:lstStyle/>
                    <a:p>
                      <a:pPr indent="0" lvl="0" marL="0" marR="0" rtl="0" algn="l">
                        <a:lnSpc>
                          <a:spcPct val="100000"/>
                        </a:lnSpc>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Blueprint of a Proposal </a:t>
                      </a:r>
                      <a:endParaRPr/>
                    </a:p>
                  </a:txBody>
                  <a:tcPr marT="0" marB="0" marR="0" marL="0" anchor="b"/>
                </a:tc>
                <a:tc>
                  <a:txBody>
                    <a:bodyPr/>
                    <a:lstStyle/>
                    <a:p>
                      <a:pPr indent="0" lvl="0" marL="0" marR="0" rtl="0" algn="l">
                        <a:lnSpc>
                          <a:spcPct val="100000"/>
                        </a:lnSpc>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1:00 PM </a:t>
                      </a:r>
                      <a:endParaRPr/>
                    </a:p>
                  </a:txBody>
                  <a:tcPr marT="0" marB="0" marR="0" marL="0" anchor="b"/>
                </a:tc>
                <a:tc>
                  <a:txBody>
                    <a:bodyPr/>
                    <a:lstStyle/>
                    <a:p>
                      <a:pPr indent="0" lvl="0" marL="0" marR="0" rtl="0" algn="l">
                        <a:lnSpc>
                          <a:spcPct val="100000"/>
                        </a:lnSpc>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3:30 PM </a:t>
                      </a:r>
                      <a:endParaRPr/>
                    </a:p>
                  </a:txBody>
                  <a:tcPr marT="0" marB="0" marR="0" marL="0" anchor="b"/>
                </a:tc>
                <a:tc>
                  <a:txBody>
                    <a:bodyPr/>
                    <a:lstStyle/>
                    <a:p>
                      <a:pPr indent="0" lvl="0" marL="0" marR="0" rtl="0" algn="l">
                        <a:lnSpc>
                          <a:spcPct val="100000"/>
                        </a:lnSpc>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9/30/2025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2041 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Managing Cost Share at the UW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9:30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11:30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10/7/2025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1011 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SAGE: Creating and Submitting eGC1s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3:00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10/8/2025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1014 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SAGE: Budget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2:00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4:00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10/15/2025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1095 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Navigating the New Frontier of Financial Reporting for Grants Managers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9:30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11:30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10/16/2025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1012 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SAGE: Creating NIH Proposals in Grant Runner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2:30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4:30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10/22/2025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1011 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SAGE: Creating and Submitting eGC1s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3:00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10/28/2025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1030 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Understanding Your New Award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9:30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11:00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10/28/2025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1039 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Reading the Notice of Award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9:30 AM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11:00 AM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11/4/2025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2031 </a:t>
                      </a:r>
                      <a:endParaRPr sz="1200" u="none" cap="none" strike="noStrike">
                        <a:latin typeface="Open Sans"/>
                        <a:ea typeface="Open Sans"/>
                        <a:cs typeface="Open Sans"/>
                        <a:sym typeface="Open Sans"/>
                      </a:endParaRPr>
                    </a:p>
                  </a:txBody>
                  <a:tcPr marT="0" marB="0" marR="0" marL="0"/>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Case Studies in Compliance: Humans, Animals and Substances </a:t>
                      </a:r>
                      <a:endParaRPr sz="1200" u="none" cap="none" strike="noStrike">
                        <a:latin typeface="Open Sans"/>
                        <a:ea typeface="Open Sans"/>
                        <a:cs typeface="Open Sans"/>
                        <a:sym typeface="Open Sans"/>
                      </a:endParaRPr>
                    </a:p>
                  </a:txBody>
                  <a:tcPr marT="0" marB="0" marR="0" marL="0"/>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2:00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4:00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11/4/2025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1015 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SAGE Awards &amp; Modifications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3:30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11/5/2025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1040 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Award Administration: Fiscal Compliance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3:30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11/13/2025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1042 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Preparing for Audit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9:30 AM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11:30 AM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12/2/2025 </a:t>
                      </a:r>
                      <a:endParaRPr/>
                    </a:p>
                  </a:txBody>
                  <a:tcPr marT="0" marB="0" marR="0" marL="0" anchor="b"/>
                </a:tc>
              </a:tr>
              <a:tr h="294125">
                <a:tc>
                  <a:txBody>
                    <a:bodyPr/>
                    <a:lstStyle/>
                    <a:p>
                      <a:pPr indent="0" lvl="0" marL="0" marR="0" rtl="0" algn="ctr">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1032 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Subaward Fundamentals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9:30 AM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12:00 PM </a:t>
                      </a:r>
                      <a:endParaRPr sz="1200" u="none" cap="none" strike="noStrike">
                        <a:latin typeface="Open Sans"/>
                        <a:ea typeface="Open Sans"/>
                        <a:cs typeface="Open Sans"/>
                        <a:sym typeface="Open Sans"/>
                      </a:endParaRPr>
                    </a:p>
                  </a:txBody>
                  <a:tcPr marT="0" marB="0" marR="0" marL="0" anchor="b"/>
                </a:tc>
                <a:tc>
                  <a:txBody>
                    <a:bodyPr/>
                    <a:lstStyle/>
                    <a:p>
                      <a:pPr indent="0" lvl="0" marL="0" marR="0" rtl="0" algn="l">
                        <a:spcBef>
                          <a:spcPts val="0"/>
                        </a:spcBef>
                        <a:spcAft>
                          <a:spcPts val="0"/>
                        </a:spcAft>
                        <a:buClr>
                          <a:srgbClr val="000000"/>
                        </a:buClr>
                        <a:buSzPts val="1200"/>
                        <a:buFont typeface="Open Sans"/>
                        <a:buNone/>
                      </a:pPr>
                      <a:r>
                        <a:rPr lang="en" sz="1200" u="none" cap="none" strike="noStrike">
                          <a:solidFill>
                            <a:srgbClr val="000000"/>
                          </a:solidFill>
                          <a:latin typeface="Open Sans"/>
                          <a:ea typeface="Open Sans"/>
                          <a:cs typeface="Open Sans"/>
                          <a:sym typeface="Open Sans"/>
                        </a:rPr>
                        <a:t>12/4/2025 </a:t>
                      </a:r>
                      <a:endParaRPr sz="1200" u="none" cap="none" strike="noStrike">
                        <a:latin typeface="Open Sans"/>
                        <a:ea typeface="Open Sans"/>
                        <a:cs typeface="Open Sans"/>
                        <a:sym typeface="Open Sans"/>
                      </a:endParaRPr>
                    </a:p>
                  </a:txBody>
                  <a:tcPr marT="0" marB="0" marR="0" marL="0" anchor="b"/>
                </a:tc>
              </a:tr>
              <a:tr h="294125">
                <a:tc>
                  <a:txBody>
                    <a:bodyPr/>
                    <a:lstStyle/>
                    <a:p>
                      <a:pPr indent="0" lvl="0" marL="0" marR="0" rtl="0" algn="ctr">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1033 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Subawards in SAGE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2:00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3:30 PM </a:t>
                      </a:r>
                      <a:endParaRPr/>
                    </a:p>
                  </a:txBody>
                  <a:tcPr marT="0" marB="0" marR="0" marL="0" anchor="b"/>
                </a:tc>
                <a:tc>
                  <a:txBody>
                    <a:bodyPr/>
                    <a:lstStyle/>
                    <a:p>
                      <a:pPr indent="0" lvl="0" marL="0" marR="0" rtl="0" algn="l">
                        <a:spcBef>
                          <a:spcPts val="0"/>
                        </a:spcBef>
                        <a:spcAft>
                          <a:spcPts val="0"/>
                        </a:spcAft>
                        <a:buClr>
                          <a:schemeClr val="dk1"/>
                        </a:buClr>
                        <a:buSzPts val="1200"/>
                        <a:buFont typeface="Open Sans"/>
                        <a:buNone/>
                      </a:pPr>
                      <a:r>
                        <a:rPr lang="en" sz="1200" u="none" cap="none" strike="noStrike">
                          <a:latin typeface="Open Sans"/>
                          <a:ea typeface="Open Sans"/>
                          <a:cs typeface="Open Sans"/>
                          <a:sym typeface="Open Sans"/>
                        </a:rPr>
                        <a:t>12/11/2025 </a:t>
                      </a:r>
                      <a:endParaRPr/>
                    </a:p>
                  </a:txBody>
                  <a:tcPr marT="0" marB="0" marR="0" marL="0" anchor="b"/>
                </a:tc>
              </a:tr>
            </a:tbl>
          </a:graphicData>
        </a:graphic>
      </p:graphicFrame>
      <p:sp>
        <p:nvSpPr>
          <p:cNvPr id="1020" name="Google Shape;1020;p162"/>
          <p:cNvSpPr/>
          <p:nvPr/>
        </p:nvSpPr>
        <p:spPr>
          <a:xfrm>
            <a:off x="540891" y="1097973"/>
            <a:ext cx="4483200" cy="64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70C0"/>
              </a:buClr>
              <a:buSzPts val="1800"/>
              <a:buFont typeface="Open Sans"/>
              <a:buNone/>
            </a:pPr>
            <a:r>
              <a:rPr b="0" i="0" lang="en" sz="1800" u="sng" cap="none" strike="noStrike">
                <a:solidFill>
                  <a:srgbClr val="0070C0"/>
                </a:solidFill>
                <a:latin typeface="Open Sans"/>
                <a:ea typeface="Open Sans"/>
                <a:cs typeface="Open Sans"/>
                <a:sym typeface="Open Sans"/>
                <a:hlinkClick r:id="rId3">
                  <a:extLst>
                    <a:ext uri="{A12FA001-AC4F-418D-AE19-62706E023703}">
                      <ahyp:hlinkClr val="tx"/>
                    </a:ext>
                  </a:extLst>
                </a:hlinkClick>
              </a:rPr>
              <a:t>Register</a:t>
            </a:r>
            <a:r>
              <a:rPr b="0" i="0" lang="en" sz="1800" u="none" cap="none" strike="noStrike">
                <a:solidFill>
                  <a:schemeClr val="dk1"/>
                </a:solidFill>
                <a:latin typeface="Open Sans"/>
                <a:ea typeface="Open Sans"/>
                <a:cs typeface="Open Sans"/>
                <a:sym typeface="Open Sans"/>
              </a:rPr>
              <a:t> for Autumn CORE Courses</a:t>
            </a:r>
            <a:endParaRPr b="0" i="0" sz="1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 </a:t>
            </a:r>
            <a:endParaRPr b="0" i="0" sz="40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93"/>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NIH NRSA Childcare Costs – Resources </a:t>
            </a:r>
            <a:r>
              <a:rPr b="0" i="0" lang="en" sz="1600" u="none" cap="none" strike="noStrike">
                <a:solidFill>
                  <a:schemeClr val="dk1"/>
                </a:solidFill>
                <a:latin typeface="Arial"/>
                <a:ea typeface="Arial"/>
                <a:cs typeface="Arial"/>
                <a:sym typeface="Arial"/>
              </a:rPr>
              <a:t>(2 of 2)</a:t>
            </a:r>
            <a:endParaRPr b="1" i="0" sz="3000" u="none" cap="none" strike="noStrike">
              <a:solidFill>
                <a:srgbClr val="4B2E83"/>
              </a:solidFill>
              <a:latin typeface="Arial"/>
              <a:ea typeface="Arial"/>
              <a:cs typeface="Arial"/>
              <a:sym typeface="Arial"/>
            </a:endParaRPr>
          </a:p>
        </p:txBody>
      </p:sp>
      <p:sp>
        <p:nvSpPr>
          <p:cNvPr id="502" name="Google Shape;502;p9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PAFC:</a:t>
            </a:r>
            <a:br>
              <a:rPr lang="en">
                <a:latin typeface="Arial"/>
                <a:ea typeface="Arial"/>
                <a:cs typeface="Arial"/>
                <a:sym typeface="Arial"/>
              </a:rPr>
            </a:br>
            <a:r>
              <a:rPr lang="en" u="sng">
                <a:solidFill>
                  <a:schemeClr val="hlink"/>
                </a:solidFill>
                <a:latin typeface="Arial"/>
                <a:ea typeface="Arial"/>
                <a:cs typeface="Arial"/>
                <a:sym typeface="Arial"/>
                <a:hlinkClick r:id="rId3"/>
              </a:rPr>
              <a:t>https://finance.uw.edu/pafc/award-management/nih-childcare-allowance</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GCA:</a:t>
            </a:r>
            <a:br>
              <a:rPr lang="en">
                <a:latin typeface="Arial"/>
                <a:ea typeface="Arial"/>
                <a:cs typeface="Arial"/>
                <a:sym typeface="Arial"/>
              </a:rPr>
            </a:br>
            <a:r>
              <a:rPr lang="en" u="sng">
                <a:solidFill>
                  <a:schemeClr val="hlink"/>
                </a:solidFill>
                <a:latin typeface="Arial"/>
                <a:ea typeface="Arial"/>
                <a:cs typeface="Arial"/>
                <a:sym typeface="Arial"/>
                <a:hlinkClick r:id="rId4"/>
              </a:rPr>
              <a:t>https://finance.uw.edu/gca/award-lifecycle/sponsor-specific-information/nih-childcare-allowance</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503" name="Google Shape;503;p9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94"/>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 sz="3000" u="none" cap="none" strike="noStrike">
                <a:solidFill>
                  <a:srgbClr val="4B2E83"/>
                </a:solidFill>
                <a:latin typeface="Arial"/>
                <a:ea typeface="Arial"/>
                <a:cs typeface="Arial"/>
                <a:sym typeface="Arial"/>
              </a:rPr>
              <a:t>Non-sponsored Funding Sources (1 of 2) </a:t>
            </a:r>
            <a:endParaRPr/>
          </a:p>
        </p:txBody>
      </p:sp>
      <p:sp>
        <p:nvSpPr>
          <p:cNvPr id="509" name="Google Shape;509;p9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20000"/>
          </a:bodyPr>
          <a:lstStyle/>
          <a:p>
            <a:pPr indent="-33147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Non-sponsored funding sources may be used to cover costs which cannot be covered by sponsored award funds – such as cost share, salary cap, or deficits/unallowable costs.</a:t>
            </a:r>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331470" lvl="0" marL="342900" rtl="0" algn="l">
              <a:spcBef>
                <a:spcPts val="480"/>
              </a:spcBef>
              <a:spcAft>
                <a:spcPts val="0"/>
              </a:spcAft>
              <a:buClr>
                <a:srgbClr val="4B2E83"/>
              </a:buClr>
              <a:buSzPct val="100000"/>
              <a:buFont typeface="Merriweather Sans"/>
              <a:buChar char="&gt;"/>
            </a:pPr>
            <a:r>
              <a:rPr lang="en">
                <a:latin typeface="Arial"/>
                <a:ea typeface="Arial"/>
                <a:cs typeface="Arial"/>
                <a:sym typeface="Arial"/>
              </a:rPr>
              <a:t>Could be in the form of gift funding, indirect cost recovery (“ICR”) funding, etc. </a:t>
            </a:r>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ct val="100000"/>
              <a:buNone/>
            </a:pPr>
            <a:r>
              <a:t/>
            </a:r>
            <a:endParaRPr>
              <a:latin typeface="Arial"/>
              <a:ea typeface="Arial"/>
              <a:cs typeface="Arial"/>
              <a:sym typeface="Arial"/>
            </a:endParaRPr>
          </a:p>
        </p:txBody>
      </p:sp>
      <p:sp>
        <p:nvSpPr>
          <p:cNvPr id="510" name="Google Shape;510;p9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