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4" r:id="rId5"/>
    <p:sldMasterId id="2147483745" r:id="rId6"/>
    <p:sldMasterId id="2147483746" r:id="rId7"/>
    <p:sldMasterId id="2147483747" r:id="rId8"/>
    <p:sldMasterId id="2147483748" r:id="rId9"/>
    <p:sldMasterId id="2147483749" r:id="rId10"/>
    <p:sldMasterId id="2147483750" r:id="rId11"/>
    <p:sldMasterId id="2147483751" r:id="rId12"/>
    <p:sldMasterId id="2147483752" r:id="rId13"/>
    <p:sldMasterId id="2147483753" r:id="rId14"/>
    <p:sldMasterId id="2147483754" r:id="rId15"/>
    <p:sldMasterId id="2147483755" r:id="rId16"/>
    <p:sldMasterId id="2147483756" r:id="rId17"/>
    <p:sldMasterId id="2147483757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</p:sldIdLst>
  <p:sldSz cy="6858000" cx="9144000"/>
  <p:notesSz cx="6858000" cy="9144000"/>
  <p:embeddedFontLst>
    <p:embeddedFont>
      <p:font typeface="Encode Sans"/>
      <p:regular r:id="rId66"/>
      <p:bold r:id="rId67"/>
    </p:embeddedFont>
    <p:embeddedFont>
      <p:font typeface="Open Sans ExtraBold"/>
      <p:bold r:id="rId68"/>
      <p:boldItalic r:id="rId69"/>
    </p:embeddedFont>
    <p:embeddedFont>
      <p:font typeface="Arial Black"/>
      <p:regular r:id="rId70"/>
    </p:embeddedFont>
    <p:embeddedFont>
      <p:font typeface="Encode Sans Black"/>
      <p:bold r:id="rId71"/>
    </p:embeddedFont>
    <p:embeddedFont>
      <p:font typeface="Open Sans Light"/>
      <p:regular r:id="rId72"/>
      <p:bold r:id="rId73"/>
      <p:italic r:id="rId74"/>
      <p:boldItalic r:id="rId75"/>
    </p:embeddedFont>
    <p:embeddedFont>
      <p:font typeface="Open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276003-63F8-4229-B2D9-C9EB09E970EF}">
  <a:tblStyle styleId="{C2276003-63F8-4229-B2D9-C9EB09E970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A459414-AFE8-4632-BAD4-92A672BD740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A"/>
          </a:solidFill>
        </a:fill>
      </a:tcStyle>
    </a:wholeTbl>
    <a:band1H>
      <a:tcTxStyle/>
      <a:tcStyle>
        <a:fill>
          <a:solidFill>
            <a:srgbClr val="CCCAD4"/>
          </a:solidFill>
        </a:fill>
      </a:tcStyle>
    </a:band1H>
    <a:band2H>
      <a:tcTxStyle/>
    </a:band2H>
    <a:band1V>
      <a:tcTxStyle/>
      <a:tcStyle>
        <a:fill>
          <a:solidFill>
            <a:srgbClr val="CCCA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1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44" Type="http://schemas.openxmlformats.org/officeDocument/2006/relationships/slide" Target="slides/slide25.xml"/><Relationship Id="rId43" Type="http://schemas.openxmlformats.org/officeDocument/2006/relationships/slide" Target="slides/slide24.xml"/><Relationship Id="rId46" Type="http://schemas.openxmlformats.org/officeDocument/2006/relationships/slide" Target="slides/slide27.xml"/><Relationship Id="rId45" Type="http://schemas.openxmlformats.org/officeDocument/2006/relationships/slide" Target="slides/slide26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29.xml"/><Relationship Id="rId47" Type="http://schemas.openxmlformats.org/officeDocument/2006/relationships/slide" Target="slides/slide28.xml"/><Relationship Id="rId49" Type="http://schemas.openxmlformats.org/officeDocument/2006/relationships/slide" Target="slides/slide3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OpenSansLight-bold.fntdata"/><Relationship Id="rId72" Type="http://schemas.openxmlformats.org/officeDocument/2006/relationships/font" Target="fonts/OpenSansLight-regular.fntdata"/><Relationship Id="rId31" Type="http://schemas.openxmlformats.org/officeDocument/2006/relationships/slide" Target="slides/slide12.xml"/><Relationship Id="rId75" Type="http://schemas.openxmlformats.org/officeDocument/2006/relationships/font" Target="fonts/OpenSansLight-boldItalic.fntdata"/><Relationship Id="rId30" Type="http://schemas.openxmlformats.org/officeDocument/2006/relationships/slide" Target="slides/slide11.xml"/><Relationship Id="rId74" Type="http://schemas.openxmlformats.org/officeDocument/2006/relationships/font" Target="fonts/OpenSansLight-italic.fntdata"/><Relationship Id="rId33" Type="http://schemas.openxmlformats.org/officeDocument/2006/relationships/slide" Target="slides/slide14.xml"/><Relationship Id="rId77" Type="http://schemas.openxmlformats.org/officeDocument/2006/relationships/font" Target="fonts/OpenSans-bold.fntdata"/><Relationship Id="rId32" Type="http://schemas.openxmlformats.org/officeDocument/2006/relationships/slide" Target="slides/slide13.xml"/><Relationship Id="rId76" Type="http://schemas.openxmlformats.org/officeDocument/2006/relationships/font" Target="fonts/OpenSans-regular.fntdata"/><Relationship Id="rId35" Type="http://schemas.openxmlformats.org/officeDocument/2006/relationships/slide" Target="slides/slide16.xml"/><Relationship Id="rId79" Type="http://schemas.openxmlformats.org/officeDocument/2006/relationships/font" Target="fonts/OpenSans-boldItalic.fntdata"/><Relationship Id="rId34" Type="http://schemas.openxmlformats.org/officeDocument/2006/relationships/slide" Target="slides/slide15.xml"/><Relationship Id="rId78" Type="http://schemas.openxmlformats.org/officeDocument/2006/relationships/font" Target="fonts/OpenSans-italic.fntdata"/><Relationship Id="rId71" Type="http://schemas.openxmlformats.org/officeDocument/2006/relationships/font" Target="fonts/EncodeSansBlack-bold.fntdata"/><Relationship Id="rId70" Type="http://schemas.openxmlformats.org/officeDocument/2006/relationships/font" Target="fonts/ArialBlack-regular.fntdata"/><Relationship Id="rId37" Type="http://schemas.openxmlformats.org/officeDocument/2006/relationships/slide" Target="slides/slide18.xml"/><Relationship Id="rId36" Type="http://schemas.openxmlformats.org/officeDocument/2006/relationships/slide" Target="slides/slide17.xml"/><Relationship Id="rId39" Type="http://schemas.openxmlformats.org/officeDocument/2006/relationships/slide" Target="slides/slide20.xml"/><Relationship Id="rId38" Type="http://schemas.openxmlformats.org/officeDocument/2006/relationships/slide" Target="slides/slide19.xml"/><Relationship Id="rId62" Type="http://schemas.openxmlformats.org/officeDocument/2006/relationships/slide" Target="slides/slide43.xml"/><Relationship Id="rId61" Type="http://schemas.openxmlformats.org/officeDocument/2006/relationships/slide" Target="slides/slide42.xml"/><Relationship Id="rId20" Type="http://schemas.openxmlformats.org/officeDocument/2006/relationships/slide" Target="slides/slide1.xml"/><Relationship Id="rId64" Type="http://schemas.openxmlformats.org/officeDocument/2006/relationships/slide" Target="slides/slide45.xml"/><Relationship Id="rId63" Type="http://schemas.openxmlformats.org/officeDocument/2006/relationships/slide" Target="slides/slide44.xml"/><Relationship Id="rId22" Type="http://schemas.openxmlformats.org/officeDocument/2006/relationships/slide" Target="slides/slide3.xml"/><Relationship Id="rId66" Type="http://schemas.openxmlformats.org/officeDocument/2006/relationships/font" Target="fonts/EncodeSans-regular.fntdata"/><Relationship Id="rId21" Type="http://schemas.openxmlformats.org/officeDocument/2006/relationships/slide" Target="slides/slide2.xml"/><Relationship Id="rId65" Type="http://schemas.openxmlformats.org/officeDocument/2006/relationships/slide" Target="slides/slide46.xml"/><Relationship Id="rId24" Type="http://schemas.openxmlformats.org/officeDocument/2006/relationships/slide" Target="slides/slide5.xml"/><Relationship Id="rId68" Type="http://schemas.openxmlformats.org/officeDocument/2006/relationships/font" Target="fonts/OpenSansExtraBold-bold.fntdata"/><Relationship Id="rId23" Type="http://schemas.openxmlformats.org/officeDocument/2006/relationships/slide" Target="slides/slide4.xml"/><Relationship Id="rId67" Type="http://schemas.openxmlformats.org/officeDocument/2006/relationships/font" Target="fonts/EncodeSans-bold.fntdata"/><Relationship Id="rId60" Type="http://schemas.openxmlformats.org/officeDocument/2006/relationships/slide" Target="slides/slide41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69" Type="http://schemas.openxmlformats.org/officeDocument/2006/relationships/font" Target="fonts/OpenSansExtraBold-boldItalic.fntdata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29" Type="http://schemas.openxmlformats.org/officeDocument/2006/relationships/slide" Target="slides/slide10.xml"/><Relationship Id="rId51" Type="http://schemas.openxmlformats.org/officeDocument/2006/relationships/slide" Target="slides/slide32.xml"/><Relationship Id="rId50" Type="http://schemas.openxmlformats.org/officeDocument/2006/relationships/slide" Target="slides/slide31.xml"/><Relationship Id="rId53" Type="http://schemas.openxmlformats.org/officeDocument/2006/relationships/slide" Target="slides/slide34.xml"/><Relationship Id="rId52" Type="http://schemas.openxmlformats.org/officeDocument/2006/relationships/slide" Target="slides/slide33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6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5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38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7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40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39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7af7a2da0a_0_84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37af7a2da0a_0_84:notes"/>
          <p:cNvSpPr txBox="1"/>
          <p:nvPr>
            <p:ph idx="1" type="body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50" lIns="95100" spcFirstLastPara="1" rIns="95100" wrap="square" tIns="47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37af7a2da0a_0_84:notes"/>
          <p:cNvSpPr txBox="1"/>
          <p:nvPr>
            <p:ph idx="12" type="sldNum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7db748d1f9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37db748d1f9_0_2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7db748d1f9_2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3" name="Google Shape;623;g37db748d1f9_2_3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7db748d1f9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9" name="Google Shape;629;g37db748d1f9_2_3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7db748d1f9_2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37db748d1f9_2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7db748d1f9_2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37db748d1f9_2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7db748d1f9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37db748d1f9_2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7db748d1f9_2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Vince’s example here.</a:t>
            </a:r>
            <a:endParaRPr/>
          </a:p>
        </p:txBody>
      </p:sp>
      <p:sp>
        <p:nvSpPr>
          <p:cNvPr id="653" name="Google Shape;653;g37db748d1f9_2_3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7db748d1f9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37db748d1f9_0_5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7db748d1f9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37db748d1f9_0_5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7db748d1f9_0_5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g37db748d1f9_0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emphasis from </a:t>
            </a:r>
            <a:r>
              <a:rPr b="1" lang="en"/>
              <a:t>funding agencies</a:t>
            </a:r>
            <a:r>
              <a:rPr lang="en"/>
              <a:t> (NIH, FDA, EPA) on NAMs adoption.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in </a:t>
            </a:r>
            <a:r>
              <a:rPr b="1" lang="en"/>
              <a:t>compliance and accreditation</a:t>
            </a:r>
            <a:r>
              <a:rPr lang="en"/>
              <a:t> (AAALAC, OLAW expectations, institutional policy).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to support </a:t>
            </a:r>
            <a:r>
              <a:rPr b="1" lang="en"/>
              <a:t>faculty success</a:t>
            </a:r>
            <a:r>
              <a:rPr lang="en"/>
              <a:t> (grant competitiveness, publication impact).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planning implications (infrastructure, training, collaborations).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37db748d1f9_0_5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db748d1f9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37db748d1f9_0_2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7db748d1f9_0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37db748d1f9_0_5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7db748d1f9_0_5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37db748d1f9_0_5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7db748d1f9_0_5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37db748d1f9_0_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g37db748d1f9_0_5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7db748d1f9_0_5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37db748d1f9_0_5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7dfe0eed78_0_3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g37dfe0eed78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g37dfe0eed78_0_3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7dfe0eed78_0_3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37dfe0eed78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8" name="Google Shape;728;g37dfe0eed78_0_3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7dfe0eed78_0_3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g37dfe0eed78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6" name="Google Shape;736;g37dfe0eed78_0_3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7dfe0eed78_0_3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37dfe0eed7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37dfe0eed78_0_3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7dfe0eed78_0_3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g37dfe0eed78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g37dfe0eed78_0_3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7dfe0eed78_0_3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37dfe0eed78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2" name="Google Shape;772;g37dfe0eed78_0_3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7db748d1f9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37db748d1f9_0_2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7dfe0eed78_0_3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g37dfe0eed78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2" name="Google Shape;782;g37dfe0eed78_0_3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7dfe0eed78_0_4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g37dfe0eed78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1" name="Google Shape;791;g37dfe0eed78_0_4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7dfe0eed78_0_4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g37dfe0eed78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g37dfe0eed78_0_4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7dfe0eed78_0_4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g37dfe0eed78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g37dfe0eed78_0_4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7db748d1f9_0_867:notes"/>
          <p:cNvSpPr/>
          <p:nvPr>
            <p:ph idx="2" type="sldImg"/>
          </p:nvPr>
        </p:nvSpPr>
        <p:spPr>
          <a:xfrm>
            <a:off x="1381850" y="1142806"/>
            <a:ext cx="40944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g37db748d1f9_0_867:notes"/>
          <p:cNvSpPr txBox="1"/>
          <p:nvPr>
            <p:ph idx="1" type="body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300" spcFirstLastPara="1" rIns="9130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17" name="Google Shape;817;g37db748d1f9_0_867:notes"/>
          <p:cNvSpPr txBox="1"/>
          <p:nvPr>
            <p:ph idx="12" type="sldNum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300" spcFirstLastPara="1" rIns="9130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7db748d1f9_0_872:notes"/>
          <p:cNvSpPr/>
          <p:nvPr>
            <p:ph idx="2" type="sldImg"/>
          </p:nvPr>
        </p:nvSpPr>
        <p:spPr>
          <a:xfrm>
            <a:off x="1412875" y="1162050"/>
            <a:ext cx="4186200" cy="313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g37db748d1f9_0_872:notes"/>
          <p:cNvSpPr txBox="1"/>
          <p:nvPr>
            <p:ph idx="1" type="body"/>
          </p:nvPr>
        </p:nvSpPr>
        <p:spPr>
          <a:xfrm>
            <a:off x="701199" y="4474657"/>
            <a:ext cx="56097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g37db748d1f9_0_872:notes"/>
          <p:cNvSpPr txBox="1"/>
          <p:nvPr>
            <p:ph idx="12" type="sldNum"/>
          </p:nvPr>
        </p:nvSpPr>
        <p:spPr>
          <a:xfrm>
            <a:off x="3971837" y="8831475"/>
            <a:ext cx="3038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7db748d1f9_0_910:notes"/>
          <p:cNvSpPr/>
          <p:nvPr>
            <p:ph idx="2" type="sldImg"/>
          </p:nvPr>
        </p:nvSpPr>
        <p:spPr>
          <a:xfrm>
            <a:off x="1381850" y="1142806"/>
            <a:ext cx="40944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g37db748d1f9_0_910:notes"/>
          <p:cNvSpPr txBox="1"/>
          <p:nvPr>
            <p:ph idx="1" type="body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300" spcFirstLastPara="1" rIns="91300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g37db748d1f9_0_910:notes"/>
          <p:cNvSpPr txBox="1"/>
          <p:nvPr>
            <p:ph idx="12" type="sldNum"/>
          </p:nvPr>
        </p:nvSpPr>
        <p:spPr>
          <a:xfrm>
            <a:off x="3884620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300" spcFirstLastPara="1" rIns="91300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7db748d1f9_0_928:notes"/>
          <p:cNvSpPr/>
          <p:nvPr>
            <p:ph idx="2" type="sldImg"/>
          </p:nvPr>
        </p:nvSpPr>
        <p:spPr>
          <a:xfrm>
            <a:off x="1412875" y="1162050"/>
            <a:ext cx="4186200" cy="313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g37db748d1f9_0_928:notes"/>
          <p:cNvSpPr txBox="1"/>
          <p:nvPr>
            <p:ph idx="1" type="body"/>
          </p:nvPr>
        </p:nvSpPr>
        <p:spPr>
          <a:xfrm>
            <a:off x="701199" y="4474657"/>
            <a:ext cx="56097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37db748d1f9_0_928:notes"/>
          <p:cNvSpPr txBox="1"/>
          <p:nvPr>
            <p:ph idx="12" type="sldNum"/>
          </p:nvPr>
        </p:nvSpPr>
        <p:spPr>
          <a:xfrm>
            <a:off x="3971837" y="8831475"/>
            <a:ext cx="3038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37db748d1f9_0_935:notes"/>
          <p:cNvSpPr txBox="1"/>
          <p:nvPr>
            <p:ph idx="1" type="body"/>
          </p:nvPr>
        </p:nvSpPr>
        <p:spPr>
          <a:xfrm>
            <a:off x="685801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g37db748d1f9_0_935:notes"/>
          <p:cNvSpPr/>
          <p:nvPr>
            <p:ph idx="2" type="sldImg"/>
          </p:nvPr>
        </p:nvSpPr>
        <p:spPr>
          <a:xfrm>
            <a:off x="1381850" y="1142806"/>
            <a:ext cx="40944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7db748d1f9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g37db748d1f9_0_10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7db748d1f9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37db748d1f9_0_2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7db748d1f9_0_10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7db748d1f9_0_1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00" name="Google Shape;900;g37db748d1f9_0_10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7db748d1f9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37db748d1f9_0_10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7dedb068a2_0_4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g37dedb068a2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7dedb068a2_0_4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g37dedb068a2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7dedb068a2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g37dedb068a2_0_4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7dedb068a2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g37dedb068a2_0_4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7dedb068a2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g37dedb068a2_0_4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7db748d1f9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37db748d1f9_0_2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7db748d1f9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37db748d1f9_0_2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7db748d1f9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37db748d1f9_0_2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7db748d1f9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37db748d1f9_0_2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7db748d1f9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37db748d1f9_0_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5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5.png"/><Relationship Id="rId3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5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3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3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3.png"/><Relationship Id="rId3" Type="http://schemas.openxmlformats.org/officeDocument/2006/relationships/image" Target="../media/image1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3.png"/><Relationship Id="rId3" Type="http://schemas.openxmlformats.org/officeDocument/2006/relationships/image" Target="../media/image1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6.jpg"/><Relationship Id="rId3" Type="http://schemas.openxmlformats.org/officeDocument/2006/relationships/image" Target="../media/image6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5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9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1476"/>
            <a:ext cx="2416267" cy="28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9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47923" y="495348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460375" y="2307557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algn="l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2" type="body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37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algn="l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460375" y="494164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5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>
            <p:ph idx="2" type="chart"/>
          </p:nvPr>
        </p:nvSpPr>
        <p:spPr>
          <a:xfrm>
            <a:off x="447923" y="2299971"/>
            <a:ext cx="8184900" cy="3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37" y="6234041"/>
            <a:ext cx="254000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57" name="Google Shape;15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2" name="Google Shape;16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3" name="Google Shape;1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65" name="Google Shape;16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78" name="Google Shape;17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79" name="Google Shape;17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2" name="Google Shape;18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83" name="Google Shape;1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4" name="Google Shape;1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89" name="Google Shape;18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0" name="Google Shape;1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4" name="Google Shape;19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5" name="Google Shape;1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98" name="Google Shape;19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1" name="Google Shape;2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Google Shape;20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09" name="Google Shape;20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44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7" name="Google Shape;2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1" name="Google Shape;22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22" name="Google Shape;22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3" name="Google Shape;2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7" name="Google Shape;22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8" name="Google Shape;22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33" name="Google Shape;23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38" name="Google Shape;23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grpSp>
        <p:nvGrpSpPr>
          <p:cNvPr id="242" name="Google Shape;242;p51"/>
          <p:cNvGrpSpPr/>
          <p:nvPr/>
        </p:nvGrpSpPr>
        <p:grpSpPr>
          <a:xfrm>
            <a:off x="4329603" y="3682706"/>
            <a:ext cx="484792" cy="62263"/>
            <a:chOff x="5960925" y="3683949"/>
            <a:chExt cx="646390" cy="62263"/>
          </a:xfrm>
        </p:grpSpPr>
        <p:sp>
          <p:nvSpPr>
            <p:cNvPr id="243" name="Google Shape;243;p51"/>
            <p:cNvSpPr/>
            <p:nvPr/>
          </p:nvSpPr>
          <p:spPr>
            <a:xfrm>
              <a:off x="610125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 flipH="1">
              <a:off x="596092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51"/>
          <p:cNvSpPr txBox="1"/>
          <p:nvPr>
            <p:ph idx="1" type="body"/>
          </p:nvPr>
        </p:nvSpPr>
        <p:spPr>
          <a:xfrm>
            <a:off x="501778" y="1596747"/>
            <a:ext cx="81405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5280"/>
              <a:buNone/>
              <a:defRPr b="0" i="0" sz="6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28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28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51"/>
          <p:cNvSpPr txBox="1"/>
          <p:nvPr>
            <p:ph idx="2" type="body"/>
          </p:nvPr>
        </p:nvSpPr>
        <p:spPr>
          <a:xfrm>
            <a:off x="1600199" y="4103127"/>
            <a:ext cx="59436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1920"/>
              <a:buNone/>
              <a:defRPr b="0" i="0" sz="24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7" name="Google Shape;247;p51"/>
          <p:cNvSpPr txBox="1"/>
          <p:nvPr>
            <p:ph idx="3" type="body"/>
          </p:nvPr>
        </p:nvSpPr>
        <p:spPr>
          <a:xfrm>
            <a:off x="3752849" y="4770935"/>
            <a:ext cx="1638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1280"/>
              <a:buNone/>
              <a:defRPr b="0" i="0" sz="1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8" name="Google Shape;248;p51"/>
          <p:cNvSpPr txBox="1"/>
          <p:nvPr>
            <p:ph idx="11" type="ftr"/>
          </p:nvPr>
        </p:nvSpPr>
        <p:spPr>
          <a:xfrm>
            <a:off x="581950" y="633349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 txBox="1"/>
          <p:nvPr/>
        </p:nvSpPr>
        <p:spPr>
          <a:xfrm>
            <a:off x="411746" y="1437861"/>
            <a:ext cx="42297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47474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1" name="Google Shape;251;p52"/>
          <p:cNvSpPr/>
          <p:nvPr/>
        </p:nvSpPr>
        <p:spPr>
          <a:xfrm>
            <a:off x="345070" y="1345740"/>
            <a:ext cx="379545" cy="62263"/>
          </a:xfrm>
          <a:custGeom>
            <a:rect b="b" l="l" r="r" t="t"/>
            <a:pathLst>
              <a:path extrusionOk="0" h="77345" w="538361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33A1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2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sp>
        <p:nvSpPr>
          <p:cNvPr id="253" name="Google Shape;253;p52"/>
          <p:cNvSpPr txBox="1"/>
          <p:nvPr>
            <p:ph idx="1" type="body"/>
          </p:nvPr>
        </p:nvSpPr>
        <p:spPr>
          <a:xfrm>
            <a:off x="359556" y="547486"/>
            <a:ext cx="7878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3520"/>
              <a:buNone/>
              <a:defRPr b="0" i="0" sz="44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4" name="Google Shape;254;p52"/>
          <p:cNvSpPr txBox="1"/>
          <p:nvPr>
            <p:ph idx="2" type="body"/>
          </p:nvPr>
        </p:nvSpPr>
        <p:spPr>
          <a:xfrm>
            <a:off x="352462" y="1836509"/>
            <a:ext cx="7569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2080"/>
              <a:buNone/>
              <a:defRPr b="1" i="0" sz="2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5" name="Google Shape;255;p52"/>
          <p:cNvSpPr txBox="1"/>
          <p:nvPr>
            <p:ph idx="3" type="body"/>
          </p:nvPr>
        </p:nvSpPr>
        <p:spPr>
          <a:xfrm>
            <a:off x="275035" y="2368322"/>
            <a:ext cx="4525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6" name="Google Shape;256;p52"/>
          <p:cNvSpPr txBox="1"/>
          <p:nvPr>
            <p:ph idx="4" type="body"/>
          </p:nvPr>
        </p:nvSpPr>
        <p:spPr>
          <a:xfrm>
            <a:off x="5050973" y="2368323"/>
            <a:ext cx="36741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■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57" name="Google Shape;257;p52"/>
          <p:cNvSpPr txBox="1"/>
          <p:nvPr>
            <p:ph idx="11" type="ftr"/>
          </p:nvPr>
        </p:nvSpPr>
        <p:spPr>
          <a:xfrm>
            <a:off x="309610" y="6333711"/>
            <a:ext cx="3086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53"/>
          <p:cNvGrpSpPr/>
          <p:nvPr/>
        </p:nvGrpSpPr>
        <p:grpSpPr>
          <a:xfrm>
            <a:off x="4367181" y="3995857"/>
            <a:ext cx="484792" cy="62263"/>
            <a:chOff x="5960925" y="3683949"/>
            <a:chExt cx="646390" cy="62263"/>
          </a:xfrm>
        </p:grpSpPr>
        <p:sp>
          <p:nvSpPr>
            <p:cNvPr id="260" name="Google Shape;260;p53"/>
            <p:cNvSpPr/>
            <p:nvPr/>
          </p:nvSpPr>
          <p:spPr>
            <a:xfrm>
              <a:off x="610125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 flipH="1">
              <a:off x="596092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53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sp>
        <p:nvSpPr>
          <p:cNvPr id="263" name="Google Shape;263;p53"/>
          <p:cNvSpPr txBox="1"/>
          <p:nvPr>
            <p:ph idx="1" type="body"/>
          </p:nvPr>
        </p:nvSpPr>
        <p:spPr>
          <a:xfrm>
            <a:off x="1338173" y="2624137"/>
            <a:ext cx="6548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280"/>
              <a:buNone/>
              <a:defRPr b="0" i="0" sz="6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ader + Blank">
  <p:cSld name="5_Header + Blank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5"/>
          <p:cNvSpPr txBox="1"/>
          <p:nvPr>
            <p:ph type="title"/>
          </p:nvPr>
        </p:nvSpPr>
        <p:spPr>
          <a:xfrm>
            <a:off x="342900" y="381004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67" name="Google Shape;26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276" y="997528"/>
            <a:ext cx="1103778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879" y="6184127"/>
            <a:ext cx="750605" cy="67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52">
          <p15:clr>
            <a:srgbClr val="FBAE40"/>
          </p15:clr>
        </p15:guide>
        <p15:guide id="2" pos="216">
          <p15:clr>
            <a:srgbClr val="FBAE40"/>
          </p15:clr>
        </p15:guide>
        <p15:guide id="3" pos="55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6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71" name="Google Shape;27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9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2013"/>
            <a:ext cx="2425226" cy="2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7"/>
          <p:cNvSpPr txBox="1"/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76" name="Google Shape;27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1" y="4568599"/>
            <a:ext cx="1600201" cy="1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5" y="6234041"/>
            <a:ext cx="2539990" cy="2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8"/>
          <p:cNvSpPr txBox="1"/>
          <p:nvPr>
            <p:ph type="title"/>
          </p:nvPr>
        </p:nvSpPr>
        <p:spPr>
          <a:xfrm>
            <a:off x="447923" y="492381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81" name="Google Shape;28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78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8"/>
          <p:cNvSpPr txBox="1"/>
          <p:nvPr>
            <p:ph idx="1" type="body"/>
          </p:nvPr>
        </p:nvSpPr>
        <p:spPr>
          <a:xfrm>
            <a:off x="460375" y="2307557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58"/>
          <p:cNvSpPr txBox="1"/>
          <p:nvPr>
            <p:ph idx="2" type="body"/>
          </p:nvPr>
        </p:nvSpPr>
        <p:spPr>
          <a:xfrm>
            <a:off x="447923" y="3093653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4" name="Google Shape;2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41" y="6234041"/>
            <a:ext cx="253999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9"/>
          <p:cNvSpPr txBox="1"/>
          <p:nvPr>
            <p:ph type="title"/>
          </p:nvPr>
        </p:nvSpPr>
        <p:spPr>
          <a:xfrm>
            <a:off x="460375" y="494164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87" name="Google Shape;28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78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9"/>
          <p:cNvSpPr txBox="1"/>
          <p:nvPr>
            <p:ph idx="1" type="body"/>
          </p:nvPr>
        </p:nvSpPr>
        <p:spPr>
          <a:xfrm>
            <a:off x="447923" y="2307557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0"/>
          <p:cNvSpPr txBox="1"/>
          <p:nvPr>
            <p:ph type="title"/>
          </p:nvPr>
        </p:nvSpPr>
        <p:spPr>
          <a:xfrm>
            <a:off x="460375" y="492977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292" name="Google Shape;29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78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0"/>
          <p:cNvSpPr/>
          <p:nvPr>
            <p:ph idx="2" type="chart"/>
          </p:nvPr>
        </p:nvSpPr>
        <p:spPr>
          <a:xfrm>
            <a:off x="447923" y="2299971"/>
            <a:ext cx="8184600" cy="3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4" name="Google Shape;2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41" y="6234041"/>
            <a:ext cx="2539990" cy="22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2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8" name="Google Shape;29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Washington logo"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" id="300" name="Google Shape;30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3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3" name="Google Shape;30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3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6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6" name="Google Shape;30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4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9" name="Google Shape;30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4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1" name="Google Shape;31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4" name="Google Shape;3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6" name="Google Shape;31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0" name="Google Shape;32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7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2" name="Google Shape;32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8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5" name="Google Shape;32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8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68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8" name="Google Shape;3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9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1" name="Google Shape;33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3" name="Google Shape;33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7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38" name="Google Shape;33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9" name="Google Shape;33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42" name="Google Shape;3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43" name="Google Shape;34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44" name="Google Shape;34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7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7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49" name="Google Shape;34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0" name="Google Shape;35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54" name="Google Shape;35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5" name="Google Shape;35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6"/>
          <p:cNvSpPr txBox="1"/>
          <p:nvPr>
            <p:ph type="title"/>
          </p:nvPr>
        </p:nvSpPr>
        <p:spPr>
          <a:xfrm>
            <a:off x="609600" y="1447800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  <a:defRPr b="1" sz="3600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76"/>
          <p:cNvSpPr txBox="1"/>
          <p:nvPr>
            <p:ph idx="1" type="body"/>
          </p:nvPr>
        </p:nvSpPr>
        <p:spPr>
          <a:xfrm>
            <a:off x="609600" y="4138744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63" name="Google Shape;3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7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7"/>
          <p:cNvSpPr txBox="1"/>
          <p:nvPr>
            <p:ph type="title"/>
          </p:nvPr>
        </p:nvSpPr>
        <p:spPr>
          <a:xfrm>
            <a:off x="457200" y="277327"/>
            <a:ext cx="8229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  <a:defRPr b="1" sz="2800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7"/>
          <p:cNvSpPr txBox="1"/>
          <p:nvPr>
            <p:ph idx="1" type="body"/>
          </p:nvPr>
        </p:nvSpPr>
        <p:spPr>
          <a:xfrm>
            <a:off x="457200" y="13387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68" name="Google Shape;368;p77"/>
          <p:cNvCxnSpPr/>
          <p:nvPr/>
        </p:nvCxnSpPr>
        <p:spPr>
          <a:xfrm>
            <a:off x="457200" y="1090001"/>
            <a:ext cx="8686800" cy="0"/>
          </a:xfrm>
          <a:prstGeom prst="straightConnector1">
            <a:avLst/>
          </a:prstGeom>
          <a:noFill/>
          <a:ln cap="flat" cmpd="sng" w="28575">
            <a:solidFill>
              <a:srgbClr val="2F006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9" name="Google Shape;36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4" name="Google Shape;374;p7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75" name="Google Shape;37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81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5" name="Google Shape;38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81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BFBFBF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2"/>
          <p:cNvSpPr/>
          <p:nvPr/>
        </p:nvSpPr>
        <p:spPr>
          <a:xfrm>
            <a:off x="609600" y="2582678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82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None/>
              <a:defRPr sz="2800">
                <a:solidFill>
                  <a:srgbClr val="19191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2" name="Google Shape;392;p82"/>
          <p:cNvSpPr txBox="1"/>
          <p:nvPr>
            <p:ph type="title"/>
          </p:nvPr>
        </p:nvSpPr>
        <p:spPr>
          <a:xfrm>
            <a:off x="312864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83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7" name="Google Shape;397;p83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98" name="Google Shape;39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8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5" name="Google Shape;405;p8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6" name="Google Shape;406;p8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7" name="Google Shape;407;p8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08" name="Google Shape;40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8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85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5" name="Google Shape;415;p85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6" name="Google Shape;416;p85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7" name="Google Shape;417;p85"/>
          <p:cNvSpPr txBox="1"/>
          <p:nvPr>
            <p:ph idx="4" type="body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18" name="Google Shape;41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85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86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86"/>
          <p:cNvSpPr txBox="1"/>
          <p:nvPr>
            <p:ph idx="1" type="body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25" name="Google Shape;425;p8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426" name="Google Shape;426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8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8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8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8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434" name="Google Shape;43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8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8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0" name="Google Shape;44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8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5" name="Google Shape;4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89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90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1"/>
          <p:cNvSpPr txBox="1"/>
          <p:nvPr>
            <p:ph idx="1" type="body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9" name="Google Shape;45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9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9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2" name="Google Shape;47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9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97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97"/>
          <p:cNvSpPr txBox="1"/>
          <p:nvPr>
            <p:ph idx="1" type="body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9" name="Google Shape;47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97"/>
          <p:cNvSpPr/>
          <p:nvPr/>
        </p:nvSpPr>
        <p:spPr>
          <a:xfrm rot="5400000">
            <a:off x="64782" y="6214838"/>
            <a:ext cx="609600" cy="415800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85" name="Google Shape;48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86" name="Google Shape;48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7" name="Google Shape;48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10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91" name="Google Shape;49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92" name="Google Shape;49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101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101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97" name="Google Shape;49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98" name="Google Shape;49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2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10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02" name="Google Shape;5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03" name="Google Shape;50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4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507" name="Google Shape;50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508" name="Google Shape;50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09" name="Google Shape;50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10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513" name="Google Shape;51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14" name="Google Shape;51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06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106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19" name="Google Shape;51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20" name="Google Shape;52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7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10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24" name="Google Shape;52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25" name="Google Shape;52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8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grpSp>
        <p:nvGrpSpPr>
          <p:cNvPr id="528" name="Google Shape;528;p108"/>
          <p:cNvGrpSpPr/>
          <p:nvPr/>
        </p:nvGrpSpPr>
        <p:grpSpPr>
          <a:xfrm>
            <a:off x="4329603" y="3682706"/>
            <a:ext cx="484792" cy="62263"/>
            <a:chOff x="5960925" y="3683949"/>
            <a:chExt cx="646390" cy="62263"/>
          </a:xfrm>
        </p:grpSpPr>
        <p:sp>
          <p:nvSpPr>
            <p:cNvPr id="529" name="Google Shape;529;p108"/>
            <p:cNvSpPr/>
            <p:nvPr/>
          </p:nvSpPr>
          <p:spPr>
            <a:xfrm>
              <a:off x="610125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08"/>
            <p:cNvSpPr/>
            <p:nvPr/>
          </p:nvSpPr>
          <p:spPr>
            <a:xfrm flipH="1">
              <a:off x="596092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108"/>
          <p:cNvSpPr txBox="1"/>
          <p:nvPr>
            <p:ph idx="1" type="body"/>
          </p:nvPr>
        </p:nvSpPr>
        <p:spPr>
          <a:xfrm>
            <a:off x="501778" y="1596747"/>
            <a:ext cx="81405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5280"/>
              <a:buNone/>
              <a:defRPr b="0" i="0" sz="6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28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28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2" name="Google Shape;532;p108"/>
          <p:cNvSpPr txBox="1"/>
          <p:nvPr>
            <p:ph idx="2" type="body"/>
          </p:nvPr>
        </p:nvSpPr>
        <p:spPr>
          <a:xfrm>
            <a:off x="1600199" y="4103127"/>
            <a:ext cx="59436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1920"/>
              <a:buNone/>
              <a:defRPr b="0" i="0" sz="24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3" name="Google Shape;533;p108"/>
          <p:cNvSpPr txBox="1"/>
          <p:nvPr>
            <p:ph idx="3" type="body"/>
          </p:nvPr>
        </p:nvSpPr>
        <p:spPr>
          <a:xfrm>
            <a:off x="3752849" y="4770935"/>
            <a:ext cx="1638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1280"/>
              <a:buNone/>
              <a:defRPr b="0" i="0" sz="1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4" name="Google Shape;534;p108"/>
          <p:cNvSpPr txBox="1"/>
          <p:nvPr>
            <p:ph idx="11" type="ftr"/>
          </p:nvPr>
        </p:nvSpPr>
        <p:spPr>
          <a:xfrm>
            <a:off x="581950" y="633349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9"/>
          <p:cNvSpPr txBox="1"/>
          <p:nvPr/>
        </p:nvSpPr>
        <p:spPr>
          <a:xfrm>
            <a:off x="411746" y="1437861"/>
            <a:ext cx="42297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47474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7" name="Google Shape;537;p109"/>
          <p:cNvSpPr/>
          <p:nvPr/>
        </p:nvSpPr>
        <p:spPr>
          <a:xfrm>
            <a:off x="345070" y="1345740"/>
            <a:ext cx="379545" cy="62263"/>
          </a:xfrm>
          <a:custGeom>
            <a:rect b="b" l="l" r="r" t="t"/>
            <a:pathLst>
              <a:path extrusionOk="0" h="77345" w="538361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33A1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09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sp>
        <p:nvSpPr>
          <p:cNvPr id="539" name="Google Shape;539;p109"/>
          <p:cNvSpPr txBox="1"/>
          <p:nvPr>
            <p:ph idx="1" type="body"/>
          </p:nvPr>
        </p:nvSpPr>
        <p:spPr>
          <a:xfrm>
            <a:off x="359556" y="547486"/>
            <a:ext cx="78789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3520"/>
              <a:buNone/>
              <a:defRPr b="0" i="0" sz="44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0" name="Google Shape;540;p109"/>
          <p:cNvSpPr txBox="1"/>
          <p:nvPr>
            <p:ph idx="2" type="body"/>
          </p:nvPr>
        </p:nvSpPr>
        <p:spPr>
          <a:xfrm>
            <a:off x="352462" y="1836509"/>
            <a:ext cx="7569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161"/>
              </a:buClr>
              <a:buSzPts val="2080"/>
              <a:buNone/>
              <a:defRPr b="1" i="0" sz="2600">
                <a:solidFill>
                  <a:srgbClr val="2D2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1" name="Google Shape;541;p109"/>
          <p:cNvSpPr txBox="1"/>
          <p:nvPr>
            <p:ph idx="3" type="body"/>
          </p:nvPr>
        </p:nvSpPr>
        <p:spPr>
          <a:xfrm>
            <a:off x="275035" y="2368322"/>
            <a:ext cx="4525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2" name="Google Shape;542;p109"/>
          <p:cNvSpPr txBox="1"/>
          <p:nvPr>
            <p:ph idx="4" type="body"/>
          </p:nvPr>
        </p:nvSpPr>
        <p:spPr>
          <a:xfrm>
            <a:off x="5050973" y="2368323"/>
            <a:ext cx="36741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indent="-3098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■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3" name="Google Shape;543;p109"/>
          <p:cNvSpPr txBox="1"/>
          <p:nvPr>
            <p:ph idx="11" type="ftr"/>
          </p:nvPr>
        </p:nvSpPr>
        <p:spPr>
          <a:xfrm>
            <a:off x="309610" y="6333711"/>
            <a:ext cx="3086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10"/>
          <p:cNvGrpSpPr/>
          <p:nvPr/>
        </p:nvGrpSpPr>
        <p:grpSpPr>
          <a:xfrm>
            <a:off x="4367181" y="3995857"/>
            <a:ext cx="484792" cy="62263"/>
            <a:chOff x="5960925" y="3683949"/>
            <a:chExt cx="646390" cy="62263"/>
          </a:xfrm>
        </p:grpSpPr>
        <p:sp>
          <p:nvSpPr>
            <p:cNvPr id="546" name="Google Shape;546;p110"/>
            <p:cNvSpPr/>
            <p:nvPr/>
          </p:nvSpPr>
          <p:spPr>
            <a:xfrm>
              <a:off x="610125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10"/>
            <p:cNvSpPr/>
            <p:nvPr/>
          </p:nvSpPr>
          <p:spPr>
            <a:xfrm flipH="1">
              <a:off x="5960925" y="3683949"/>
              <a:ext cx="506059" cy="62263"/>
            </a:xfrm>
            <a:custGeom>
              <a:rect b="b" l="l" r="r" t="t"/>
              <a:pathLst>
                <a:path extrusionOk="0" h="77345" w="538361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1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110"/>
          <p:cNvSpPr/>
          <p:nvPr/>
        </p:nvSpPr>
        <p:spPr>
          <a:xfrm>
            <a:off x="309610" y="6569526"/>
            <a:ext cx="1211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Confidential – Do Not Distribute</a:t>
            </a:r>
            <a:endParaRPr/>
          </a:p>
        </p:txBody>
      </p:sp>
      <p:sp>
        <p:nvSpPr>
          <p:cNvPr id="549" name="Google Shape;549;p110"/>
          <p:cNvSpPr txBox="1"/>
          <p:nvPr>
            <p:ph idx="1" type="body"/>
          </p:nvPr>
        </p:nvSpPr>
        <p:spPr>
          <a:xfrm>
            <a:off x="1338173" y="2624137"/>
            <a:ext cx="6548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280"/>
              <a:buNone/>
              <a:defRPr b="0" i="0" sz="6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23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82.xml"/><Relationship Id="rId6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theme" Target="../theme/theme3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theme" Target="../theme/theme1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theme" Target="../theme/theme1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1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8" name="Google Shape;358;p7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7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1"/>
    <p:sldLayoutId id="2147483734" r:id="rId2"/>
    <p:sldLayoutId id="2147483735" r:id="rId3"/>
    <p:sldLayoutId id="214748373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mailto:mramques@uw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irsten5@uw.edu" TargetMode="External"/><Relationship Id="rId4" Type="http://schemas.openxmlformats.org/officeDocument/2006/relationships/hyperlink" Target="mailto:gcafco@uw.edu" TargetMode="External"/><Relationship Id="rId9" Type="http://schemas.openxmlformats.org/officeDocument/2006/relationships/hyperlink" Target="https://washington.zoom.us/j/346891888" TargetMode="External"/><Relationship Id="rId5" Type="http://schemas.openxmlformats.org/officeDocument/2006/relationships/hyperlink" Target="mailto:gcahelp@uw.edu" TargetMode="External"/><Relationship Id="rId6" Type="http://schemas.openxmlformats.org/officeDocument/2006/relationships/hyperlink" Target="mailto:aubreys@uw.edu" TargetMode="External"/><Relationship Id="rId7" Type="http://schemas.openxmlformats.org/officeDocument/2006/relationships/hyperlink" Target="mailto:sagehelp@uw.edu" TargetMode="External"/><Relationship Id="rId8" Type="http://schemas.openxmlformats.org/officeDocument/2006/relationships/hyperlink" Target="mailto:corehelp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effortreporting@uw.edu" TargetMode="External"/><Relationship Id="rId4" Type="http://schemas.openxmlformats.org/officeDocument/2006/relationships/hyperlink" Target="mailto:effortreporting@uw.edu" TargetMode="External"/><Relationship Id="rId5" Type="http://schemas.openxmlformats.org/officeDocument/2006/relationships/hyperlink" Target="mailto:gcafco@uw.edu" TargetMode="External"/><Relationship Id="rId6" Type="http://schemas.openxmlformats.org/officeDocument/2006/relationships/hyperlink" Target="https://finance.uw.edu/pafc/" TargetMode="External"/><Relationship Id="rId7" Type="http://schemas.openxmlformats.org/officeDocument/2006/relationships/hyperlink" Target="mailto:mgard4@uw.edu" TargetMode="External"/><Relationship Id="rId8" Type="http://schemas.openxmlformats.org/officeDocument/2006/relationships/hyperlink" Target="mailto:parksd2@uw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image" Target="../media/image77.png"/><Relationship Id="rId5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aco3rs@uw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1.png"/><Relationship Id="rId4" Type="http://schemas.openxmlformats.org/officeDocument/2006/relationships/image" Target="../media/image6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png"/><Relationship Id="rId4" Type="http://schemas.openxmlformats.org/officeDocument/2006/relationships/image" Target="../media/image7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washington.edu/research/tools/sage/sage-health-status/" TargetMode="External"/><Relationship Id="rId4" Type="http://schemas.openxmlformats.org/officeDocument/2006/relationships/image" Target="../media/image78.png"/><Relationship Id="rId5" Type="http://schemas.openxmlformats.org/officeDocument/2006/relationships/image" Target="../media/image6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washington.edu/research/learning/online/index.php/lessons/how-to-make-a-custom-base-type-in-sage-budget/#sage-budget-base-types" TargetMode="External"/><Relationship Id="rId4" Type="http://schemas.openxmlformats.org/officeDocument/2006/relationships/image" Target="../media/image66.png"/><Relationship Id="rId5" Type="http://schemas.openxmlformats.org/officeDocument/2006/relationships/image" Target="../media/image7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washington.edu/research/learning/online/index.php/lessons/sage-egc1-resources/" TargetMode="External"/><Relationship Id="rId4" Type="http://schemas.openxmlformats.org/officeDocument/2006/relationships/hyperlink" Target="https://www.washington.edu/research/learning/online/index.php/lessons/subawards-quick-guide/subawards-quick-guide-05-2025-3/" TargetMode="External"/><Relationship Id="rId5" Type="http://schemas.openxmlformats.org/officeDocument/2006/relationships/image" Target="../media/image7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washington.edu/research/research-administration-learning/sage-creating-and-submitting-egc1s/" TargetMode="External"/><Relationship Id="rId4" Type="http://schemas.openxmlformats.org/officeDocument/2006/relationships/hyperlink" Target="https://www.washington.edu/research/research-administration-learning/sage-budget/" TargetMode="External"/><Relationship Id="rId5" Type="http://schemas.openxmlformats.org/officeDocument/2006/relationships/hyperlink" Target="https://www.washington.edu/research/research-administration-learning/creating-nih-proposals-in-grant-runner/" TargetMode="External"/><Relationship Id="rId6" Type="http://schemas.openxmlformats.org/officeDocument/2006/relationships/hyperlink" Target="https://www.washington.edu/research/research-administration-learning/sage-awards/" TargetMode="External"/><Relationship Id="rId7" Type="http://schemas.openxmlformats.org/officeDocument/2006/relationships/image" Target="../media/image8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40.xml"/><Relationship Id="rId3" Type="http://schemas.openxmlformats.org/officeDocument/2006/relationships/hyperlink" Target="mailto:mramques@uw.edu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teams.microsoft.com/l/team/19%3AfNKe4t05H9hPSGJf7qS_R0BWCqQTJaL29Qm2gVeHTpU1%40thread.tacv2/conversations?groupId=6c6ec82c-1b0e-4db9-b14b-539e51527629&amp;tenantId=f6b6dd5b-f02f-441a-99a0-162ac5060bd2" TargetMode="External"/><Relationship Id="rId4" Type="http://schemas.openxmlformats.org/officeDocument/2006/relationships/hyperlink" Target="https://www.washington.edu/research/training/core/communities/community-of-practice-for-research-administrators-copra/" TargetMode="External"/><Relationship Id="rId5" Type="http://schemas.openxmlformats.org/officeDocument/2006/relationships/hyperlink" Target="https://www.washington.edu/research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washington.edu/research/required-training/faculty-grants-management/" TargetMode="External"/><Relationship Id="rId4" Type="http://schemas.openxmlformats.org/officeDocument/2006/relationships/image" Target="../media/image7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urldefense.com/v3/__https:/certificateresearchadmin-uwashington.talentlms.com/plus__;!!K-Hz7m0Vt54!hozebsPft43E8NR_iGvBwavUId921IpUsyAjqMRN-Am2Md1PuEPlhpZCnX45AuPLG9FQSHTP3ek$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uwashington.talentlms.com/plus/catalog/courses/206" TargetMode="External"/><Relationship Id="rId4" Type="http://schemas.openxmlformats.org/officeDocument/2006/relationships/hyperlink" Target="https://www.washington.edu/research/myresearch-lifecycle/plan-and-propose/write-proposal/proposal-prep-quick-guide/" TargetMode="External"/><Relationship Id="rId5" Type="http://schemas.openxmlformats.org/officeDocument/2006/relationships/hyperlink" Target="https://uwconnect.uw.edu/finance?id=kb_article_view&amp;sysparm_article=KB0035743" TargetMode="External"/><Relationship Id="rId6" Type="http://schemas.openxmlformats.org/officeDocument/2006/relationships/hyperlink" Target="https://uwconnect.uw.edu/finance?id=kb_article_view&amp;sysparm_article=KB0035647" TargetMode="External"/><Relationship Id="rId7" Type="http://schemas.openxmlformats.org/officeDocument/2006/relationships/hyperlink" Target="https://uwconnect.uw.edu/kb_view.do?sysparm_article=KB003574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washington.edu/research/policies/gim-15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inance.uw.edu/gca/award-lifecycle/closing-your-award/deficit-process-sponsored-program-award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inance.uw.edu/pafc/effort-reporting/ecc-office-hours" TargetMode="External"/><Relationship Id="rId4" Type="http://schemas.openxmlformats.org/officeDocument/2006/relationships/hyperlink" Target="https://finance.uw.edu/pafc/session_record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" name="Google Shape;555;p111"/>
          <p:cNvGraphicFramePr/>
          <p:nvPr/>
        </p:nvGraphicFramePr>
        <p:xfrm>
          <a:off x="10350" y="191887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{C2276003-63F8-4229-B2D9-C9EB09E970EF}</a:tableStyleId>
              </a:tblPr>
              <a:tblGrid>
                <a:gridCol w="3816800"/>
                <a:gridCol w="3177650"/>
                <a:gridCol w="1429900"/>
                <a:gridCol w="698950"/>
              </a:tblGrid>
              <a:tr h="33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dk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dk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dk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dk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PAFC Hot Topic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Matt Gardner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Post Award Fiscal Compliance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Fringe Benefit Expenditures: 8/1 to 8/15/2025 Payroll Period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Vincent Gonzalez</a:t>
                      </a:r>
                      <a:endParaRPr b="1"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Grant &amp; Contract Accounting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gcahelp@uw.edu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New Approach Methodologies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Aubrey Schoenleben</a:t>
                      </a:r>
                      <a:endParaRPr b="1"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Office of Animal Warfare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aubreys@uw.edu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 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SAGE Update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Judy Chung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Office of Research Information Services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sagehelp@uw.edu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AIDE </a:t>
                      </a:r>
                      <a:r>
                        <a:rPr b="0" lang="en">
                          <a:solidFill>
                            <a:schemeClr val="dk1"/>
                          </a:solidFill>
                        </a:rPr>
                        <a:t>Initiative: Update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Mandy Morneault</a:t>
                      </a:r>
                      <a:endParaRPr b="1"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Office of Research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vicka@uw.edu</a:t>
                      </a:r>
                      <a:endParaRPr sz="1000" u="sng" cap="none" strike="noStrik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MRAM Website Updates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" sz="1000"/>
                        <a:t>Amanda Snyder</a:t>
                      </a:r>
                      <a:endParaRPr b="1" sz="1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/>
                        <a:t>Office of Sponsored Programs</a:t>
                      </a:r>
                      <a:endParaRPr sz="1000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osp@uw.edu</a:t>
                      </a:r>
                      <a:endParaRPr sz="1000" u="sng" cap="none" strike="noStrik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chemeClr val="dk1"/>
                          </a:solidFill>
                        </a:rPr>
                        <a:t>CORE Update</a:t>
                      </a:r>
                      <a:endParaRPr b="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Laurie</a:t>
                      </a: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 Stephan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Collaborative On Research Education (CORE)</a:t>
                      </a:r>
                      <a:endParaRPr sz="1000" u="none" cap="none" strike="noStrike"/>
                    </a:p>
                  </a:txBody>
                  <a:tcPr marT="0" marB="0" marR="114300" marL="1143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56" name="Google Shape;556;p111"/>
          <p:cNvSpPr txBox="1"/>
          <p:nvPr/>
        </p:nvSpPr>
        <p:spPr>
          <a:xfrm>
            <a:off x="10350" y="261375"/>
            <a:ext cx="9123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000"/>
              <a:buFont typeface="Calibri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| Monthly Research Administration Meeting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11"/>
          <p:cNvSpPr txBox="1"/>
          <p:nvPr/>
        </p:nvSpPr>
        <p:spPr>
          <a:xfrm>
            <a:off x="0" y="1007175"/>
            <a:ext cx="91440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8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11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2025, 9:00 AM – 10:00 AM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Webinar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https://washington.zoom.us/j/346891888</a:t>
            </a:r>
            <a:endParaRPr sz="12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“CC” to Show Captions in your Zoom Controls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11"/>
          <p:cNvSpPr txBox="1"/>
          <p:nvPr/>
        </p:nvSpPr>
        <p:spPr>
          <a:xfrm>
            <a:off x="10350" y="5704800"/>
            <a:ext cx="91233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8" marL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Calibri"/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MEETING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9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2025 9:00 AM - 10:00 AM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1400"/>
              <a:buFont typeface="Calibri"/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Questions about MRAM? email</a:t>
            </a:r>
            <a:r>
              <a:rPr lang="en" sz="1100">
                <a:solidFill>
                  <a:srgbClr val="5F497A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10"/>
              </a:rPr>
              <a:t>mramques@uw.edu</a:t>
            </a:r>
            <a:r>
              <a:rPr lang="en" sz="1100">
                <a:solidFill>
                  <a:srgbClr val="5F497A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2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619" name="Google Shape;619;p12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effortreporting@uw.edu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(Effort questions)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gcafco@uw.edu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(All other compliance questions)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David Parks, Effort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parksd2@uw.edu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2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1"/>
          <p:cNvSpPr txBox="1"/>
          <p:nvPr>
            <p:ph type="title"/>
          </p:nvPr>
        </p:nvSpPr>
        <p:spPr>
          <a:xfrm>
            <a:off x="671756" y="1179824"/>
            <a:ext cx="75207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3200"/>
              <a:t>FRINGE BENEFIT EXPENDITURES</a:t>
            </a:r>
            <a:br>
              <a:rPr lang="en" sz="3200"/>
            </a:br>
            <a:r>
              <a:rPr lang="en" sz="3200"/>
              <a:t>8/1 - 8/15/2025 PAYROLL PERIOD</a:t>
            </a:r>
            <a:endParaRPr sz="3200"/>
          </a:p>
        </p:txBody>
      </p:sp>
      <p:sp>
        <p:nvSpPr>
          <p:cNvPr id="626" name="Google Shape;626;p121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3"/>
                </a:solidFill>
                <a:latin typeface="Encode Sans"/>
                <a:ea typeface="Encode Sans"/>
                <a:cs typeface="Encode Sans"/>
                <a:sym typeface="Encode Sans"/>
              </a:rPr>
              <a:t>Vincent Gonzalez</a:t>
            </a:r>
            <a:endParaRPr b="0" i="0" sz="1600" u="none" cap="none" strike="noStrike">
              <a:solidFill>
                <a:schemeClr val="accent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3"/>
                </a:solidFill>
                <a:latin typeface="Encode Sans"/>
                <a:ea typeface="Encode Sans"/>
                <a:cs typeface="Encode Sans"/>
                <a:sym typeface="Encode Sans"/>
              </a:rPr>
              <a:t>Associate Director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3"/>
                </a:solidFill>
                <a:latin typeface="Encode Sans"/>
                <a:ea typeface="Encode Sans"/>
                <a:cs typeface="Encode Sans"/>
                <a:sym typeface="Encode Sans"/>
              </a:rPr>
              <a:t>Grant &amp; Contract Accounting</a:t>
            </a:r>
            <a:endParaRPr b="0" i="0" sz="1600" u="none" cap="none" strike="noStrike">
              <a:solidFill>
                <a:schemeClr val="accent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3"/>
                </a:solidFill>
                <a:latin typeface="Encode Sans"/>
                <a:ea typeface="Encode Sans"/>
                <a:cs typeface="Encode Sans"/>
                <a:sym typeface="Encode Sans"/>
              </a:rPr>
              <a:t>September 2025 MRAM</a:t>
            </a:r>
            <a:endParaRPr b="0" i="0" sz="1600" u="none" cap="none" strike="noStrike">
              <a:solidFill>
                <a:schemeClr val="accent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2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32" name="Google Shape;632;p122"/>
          <p:cNvSpPr txBox="1"/>
          <p:nvPr>
            <p:ph idx="1" type="body"/>
          </p:nvPr>
        </p:nvSpPr>
        <p:spPr>
          <a:xfrm>
            <a:off x="671756" y="1736725"/>
            <a:ext cx="72735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b="0" lang="en"/>
              <a:t>There was a fringe benefit expenditure posting issue related to the 8/1 – 8/15/2025 payroll period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b="0" lang="en"/>
              <a:t>Approximately 1/6 of the fringe benefit expenditures posted within Workday before the task aborted/failed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b="0" lang="en"/>
              <a:t>The remaining 5/6 of fringe benefit expenditures did not post to Workday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CURRENT STATE OF SOLUTION</a:t>
            </a:r>
            <a:endParaRPr/>
          </a:p>
        </p:txBody>
      </p:sp>
      <p:sp>
        <p:nvSpPr>
          <p:cNvPr id="638" name="Google Shape;638;p123"/>
          <p:cNvSpPr txBox="1"/>
          <p:nvPr>
            <p:ph idx="1" type="body"/>
          </p:nvPr>
        </p:nvSpPr>
        <p:spPr>
          <a:xfrm>
            <a:off x="659305" y="1736725"/>
            <a:ext cx="73602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Manual Journals Posted: </a:t>
            </a:r>
            <a:r>
              <a:rPr b="0" lang="en"/>
              <a:t>We have posted manual journals to accrue fringe benefits to ensure accounts across the UW accurately reflect fringe benefit expenditures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Temporary Fix: </a:t>
            </a:r>
            <a:r>
              <a:rPr b="0" lang="en"/>
              <a:t>This manual journal is a temporary measure while we coordinate with Workday on a full technical fix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MANUAL JOURNAL ELEMENTS</a:t>
            </a:r>
            <a:endParaRPr/>
          </a:p>
        </p:txBody>
      </p:sp>
      <p:sp>
        <p:nvSpPr>
          <p:cNvPr id="644" name="Google Shape;644;p124"/>
          <p:cNvSpPr txBox="1"/>
          <p:nvPr>
            <p:ph idx="1" type="body"/>
          </p:nvPr>
        </p:nvSpPr>
        <p:spPr>
          <a:xfrm>
            <a:off x="659304" y="1736725"/>
            <a:ext cx="75702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0" lang="en"/>
              <a:t>The manual journals will have a few key elements: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Accounting Date: </a:t>
            </a:r>
            <a:r>
              <a:rPr b="0" lang="en" sz="2000"/>
              <a:t>8/31/2025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Journal: </a:t>
            </a:r>
            <a:r>
              <a:rPr b="0" lang="en" sz="2000"/>
              <a:t>JE-XXXXXXXXX - SOM School of Medicine - 08/31/2025 - Accrue Fringe Benefit Correction for 8/15/2025 PPE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Journal Source: </a:t>
            </a:r>
            <a:r>
              <a:rPr b="0" lang="en" sz="2000"/>
              <a:t>Manual Journal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Line Memo: </a:t>
            </a:r>
            <a:r>
              <a:rPr b="0" lang="en" sz="2000"/>
              <a:t>Accrue Fringe Benefit Correction for 8/15/2025 PPE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b="0" lang="en" sz="2000"/>
              <a:t>The transaction will list the appropriate Fringe Benefit Ledger, Object Class, &amp; Spend Category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PENDING ITEMS</a:t>
            </a:r>
            <a:endParaRPr/>
          </a:p>
        </p:txBody>
      </p:sp>
      <p:sp>
        <p:nvSpPr>
          <p:cNvPr id="650" name="Google Shape;650;p125"/>
          <p:cNvSpPr txBox="1"/>
          <p:nvPr>
            <p:ph idx="1" type="body"/>
          </p:nvPr>
        </p:nvSpPr>
        <p:spPr>
          <a:xfrm>
            <a:off x="234778" y="1643449"/>
            <a:ext cx="8620800" cy="4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Workday Fix Task: </a:t>
            </a:r>
            <a:r>
              <a:rPr b="0" lang="en"/>
              <a:t>We’re coordinating with Workday to deliver a technical fix, which is expected in October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Restricting 8/1 to 8/15/2025 Payroll Accounting Adjustments (PAAs): </a:t>
            </a:r>
            <a:r>
              <a:rPr b="0" lang="en"/>
              <a:t>Given the impact of completing PAAs prior to implementation of the benefit fix task, we are restricting PAAs related to this period.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b="0" lang="en"/>
              <a:t>We’re still coordinating with Payroll on this piece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Reversal of Manual Journal: </a:t>
            </a:r>
            <a:r>
              <a:rPr b="0" lang="en"/>
              <a:t>Once the fix task is fully tested and in place, we will reverse the manual journal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656" name="Google Shape;656;p126"/>
          <p:cNvSpPr txBox="1"/>
          <p:nvPr>
            <p:ph idx="1" type="body"/>
          </p:nvPr>
        </p:nvSpPr>
        <p:spPr>
          <a:xfrm>
            <a:off x="671756" y="1749081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Any questions?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27"/>
          <p:cNvSpPr txBox="1"/>
          <p:nvPr>
            <p:ph type="title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b="0" i="0" lang="en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New Approach Methodologies</a:t>
            </a:r>
            <a:endParaRPr/>
          </a:p>
        </p:txBody>
      </p:sp>
      <p:sp>
        <p:nvSpPr>
          <p:cNvPr id="662" name="Google Shape;662;p127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Aubrey Schoenleben, PhD, CPIA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Animal Welfare (OAW)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 are NAMs?</a:t>
            </a:r>
            <a:endParaRPr/>
          </a:p>
        </p:txBody>
      </p:sp>
      <p:pic>
        <p:nvPicPr>
          <p:cNvPr descr="A circular graphic that connecting the 3Rs (replacement, refinement, reduction) to NAMs." id="668" name="Google Shape;668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708" y="2654437"/>
            <a:ext cx="7546712" cy="2962346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28"/>
          <p:cNvSpPr txBox="1"/>
          <p:nvPr/>
        </p:nvSpPr>
        <p:spPr>
          <a:xfrm>
            <a:off x="671757" y="1919619"/>
            <a:ext cx="2604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NAMs = tools and strategies that support innovation, improve translational science, and reduce reliance on animals.​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70" name="Google Shape;670;p12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Aubrey Schoenleben – OAW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What’s all the buzz about?</a:t>
            </a:r>
            <a:endParaRPr/>
          </a:p>
        </p:txBody>
      </p:sp>
      <p:pic>
        <p:nvPicPr>
          <p:cNvPr descr="A screenshot of an article about the impact of current NIH initiatives to prioritize human-based research on animal research." id="677" name="Google Shape;677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83" y="1632035"/>
            <a:ext cx="7772400" cy="23981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screenshot of an article exploring the impact of NIH initiatives to reduce animal research." id="678" name="Google Shape;678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917" y="2960897"/>
            <a:ext cx="7190501" cy="26391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A screenshot of a video recording of the FDA-NIH Workshop to reduce animal testing." id="679" name="Google Shape;679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297" y="4298712"/>
            <a:ext cx="3946334" cy="21877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2"/>
          <p:cNvSpPr txBox="1"/>
          <p:nvPr>
            <p:ph type="title"/>
          </p:nvPr>
        </p:nvSpPr>
        <p:spPr>
          <a:xfrm>
            <a:off x="692024" y="1640275"/>
            <a:ext cx="80430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b="0" i="0" lang="en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COMPLIANCE HOT TOPICS: PRE-WORKDAY EXPENSE TRANSFERS; CLOSEOUT</a:t>
            </a:r>
            <a:endParaRPr/>
          </a:p>
        </p:txBody>
      </p:sp>
      <p:sp>
        <p:nvSpPr>
          <p:cNvPr id="564" name="Google Shape;564;p112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3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What’s Changing?</a:t>
            </a:r>
            <a:endParaRPr/>
          </a:p>
        </p:txBody>
      </p:sp>
      <p:sp>
        <p:nvSpPr>
          <p:cNvPr id="685" name="Google Shape;685;p130"/>
          <p:cNvSpPr txBox="1"/>
          <p:nvPr>
            <p:ph idx="2" type="body"/>
          </p:nvPr>
        </p:nvSpPr>
        <p:spPr>
          <a:xfrm>
            <a:off x="659305" y="1736725"/>
            <a:ext cx="8184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The scope of the NOFO, not the requirement for each individual grant.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New language reflects a broader, more inclusive framework encouraging innovation across the 3Rs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Creation of NIH Standardized Organoid Modeling (SOM) Center – press release expected soon.</a:t>
            </a:r>
            <a:endParaRPr/>
          </a:p>
          <a:p>
            <a:pPr indent="-20955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None/>
            </a:pPr>
            <a:r>
              <a:rPr lang="en" sz="2100" u="sng"/>
              <a:t>UW Resources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Dedicated website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Proposal support/funding opportunities</a:t>
            </a:r>
            <a:endParaRPr/>
          </a:p>
          <a:p>
            <a:pPr indent="-342900" lvl="0" marL="342900" rtl="0" algn="l"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b="0" lang="en" sz="2100"/>
              <a:t>Reach out at </a:t>
            </a:r>
            <a:r>
              <a:rPr b="0" lang="en" sz="2100" u="sng">
                <a:solidFill>
                  <a:schemeClr val="hlink"/>
                </a:solidFill>
                <a:hlinkClick r:id="rId3"/>
              </a:rPr>
              <a:t>aco3rs@uw.edu</a:t>
            </a:r>
            <a:r>
              <a:rPr b="0" lang="en" sz="2100"/>
              <a:t> </a:t>
            </a:r>
            <a:endParaRPr/>
          </a:p>
        </p:txBody>
      </p:sp>
      <p:sp>
        <p:nvSpPr>
          <p:cNvPr id="686" name="Google Shape;686;p130"/>
          <p:cNvSpPr txBox="1"/>
          <p:nvPr/>
        </p:nvSpPr>
        <p:spPr>
          <a:xfrm>
            <a:off x="6268166" y="5352112"/>
            <a:ext cx="18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https://www.washington.edu/aco3rs/nams/</a:t>
            </a:r>
            <a:endParaRPr/>
          </a:p>
        </p:txBody>
      </p:sp>
      <p:sp>
        <p:nvSpPr>
          <p:cNvPr id="687" name="Google Shape;687;p13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Aubrey Schoenleben – OAW</a:t>
            </a:r>
            <a:endParaRPr/>
          </a:p>
        </p:txBody>
      </p:sp>
      <p:sp>
        <p:nvSpPr>
          <p:cNvPr descr="This is a QR code for the ACO3Rs website on novel alternative methods." id="688" name="Google Shape;688;p130"/>
          <p:cNvSpPr/>
          <p:nvPr/>
        </p:nvSpPr>
        <p:spPr>
          <a:xfrm>
            <a:off x="6447802" y="3788994"/>
            <a:ext cx="1453200" cy="1444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2E83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1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3Rs &amp; NAMs Innovator Survey</a:t>
            </a:r>
            <a:endParaRPr/>
          </a:p>
        </p:txBody>
      </p:sp>
      <p:sp>
        <p:nvSpPr>
          <p:cNvPr id="694" name="Google Shape;694;p13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b="0" lang="en" sz="2000" u="sng">
                <a:latin typeface="Arial"/>
                <a:ea typeface="Arial"/>
                <a:cs typeface="Arial"/>
                <a:sym typeface="Arial"/>
              </a:rPr>
              <a:t>Goal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Gain a better understanding of the current landscape at UW – what work is already happening in this space, where is support needed.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Please share within your networks!</a:t>
            </a:r>
            <a:endParaRPr/>
          </a:p>
        </p:txBody>
      </p:sp>
      <p:pic>
        <p:nvPicPr>
          <p:cNvPr descr="Screenshot of the 3Rs &amp; NAMs innovator survey, which can be accessed on the ACO3Rs website." id="695" name="Google Shape;695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8" y="3233393"/>
            <a:ext cx="7772400" cy="24393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descr="A QR code for the Innovatory Survey." id="696" name="Google Shape;696;p131"/>
          <p:cNvSpPr/>
          <p:nvPr/>
        </p:nvSpPr>
        <p:spPr>
          <a:xfrm>
            <a:off x="1067942" y="4789253"/>
            <a:ext cx="1378200" cy="1256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sp>
      <p:sp>
        <p:nvSpPr>
          <p:cNvPr id="697" name="Google Shape;697;p131"/>
          <p:cNvSpPr txBox="1"/>
          <p:nvPr/>
        </p:nvSpPr>
        <p:spPr>
          <a:xfrm>
            <a:off x="2687515" y="5712424"/>
            <a:ext cx="446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https://sites.uw.edu/oawrss/3rs-nams-innovator-survey/</a:t>
            </a:r>
            <a:endParaRPr/>
          </a:p>
        </p:txBody>
      </p:sp>
      <p:sp>
        <p:nvSpPr>
          <p:cNvPr id="698" name="Google Shape;698;p13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Aubrey Schoenleben – OAW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32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3Rs Certificate Course</a:t>
            </a:r>
            <a:endParaRPr/>
          </a:p>
        </p:txBody>
      </p:sp>
      <p:sp>
        <p:nvSpPr>
          <p:cNvPr id="705" name="Google Shape;705;p13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Self-paced course to elevate understanding and application of the 3Rs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Available to all UW faculty, staff, and students.</a:t>
            </a:r>
            <a:endParaRPr/>
          </a:p>
        </p:txBody>
      </p:sp>
      <p:pic>
        <p:nvPicPr>
          <p:cNvPr descr="A screenshot from the first module of the 3Rs Certificate Course. " id="706" name="Google Shape;706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68" y="2835829"/>
            <a:ext cx="6563147" cy="28364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Logo for the 3Rs Collaborative. This organization created the 3Rs Certificate Course." id="707" name="Google Shape;707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570" y="2917465"/>
            <a:ext cx="2361950" cy="674843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QR code for the 3Rs Certificate Course." id="708" name="Google Shape;708;p132"/>
          <p:cNvSpPr/>
          <p:nvPr/>
        </p:nvSpPr>
        <p:spPr>
          <a:xfrm>
            <a:off x="968570" y="4528606"/>
            <a:ext cx="1734900" cy="1583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2E83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sp>
      <p:sp>
        <p:nvSpPr>
          <p:cNvPr id="709" name="Google Shape;709;p132"/>
          <p:cNvSpPr txBox="1"/>
          <p:nvPr/>
        </p:nvSpPr>
        <p:spPr>
          <a:xfrm>
            <a:off x="2822713" y="5846618"/>
            <a:ext cx="412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https://www.washington.edu/aco3rs/3rs/citi-courses/</a:t>
            </a:r>
            <a:endParaRPr/>
          </a:p>
        </p:txBody>
      </p:sp>
      <p:sp>
        <p:nvSpPr>
          <p:cNvPr id="710" name="Google Shape;710;p13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Aubrey Schoenleben - OAW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33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b="0" i="0" lang="en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Thank you!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b="0" i="0" lang="en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/>
          </a:p>
        </p:txBody>
      </p:sp>
      <p:sp>
        <p:nvSpPr>
          <p:cNvPr id="716" name="Google Shape;716;p133"/>
          <p:cNvSpPr txBox="1"/>
          <p:nvPr/>
        </p:nvSpPr>
        <p:spPr>
          <a:xfrm>
            <a:off x="764745" y="4463512"/>
            <a:ext cx="328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Aubrey Schoenleben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Animal Welfare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aubreys@uw.edu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4"/>
          <p:cNvSpPr txBox="1"/>
          <p:nvPr>
            <p:ph type="title"/>
          </p:nvPr>
        </p:nvSpPr>
        <p:spPr>
          <a:xfrm>
            <a:off x="712200" y="2760550"/>
            <a:ext cx="84318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b="0" i="0" lang="en" sz="4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UPDATE</a:t>
            </a:r>
            <a:endParaRPr/>
          </a:p>
        </p:txBody>
      </p:sp>
      <p:sp>
        <p:nvSpPr>
          <p:cNvPr id="723" name="Google Shape;723;p134"/>
          <p:cNvSpPr txBox="1"/>
          <p:nvPr/>
        </p:nvSpPr>
        <p:spPr>
          <a:xfrm>
            <a:off x="769100" y="5025300"/>
            <a:ext cx="66567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1" i="0" lang="en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Judy Chung &amp; Kim Halstead</a:t>
            </a:r>
            <a:endParaRPr b="1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11, 2025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Google Shape;724;p134"/>
          <p:cNvPicPr preferRelativeResize="0"/>
          <p:nvPr/>
        </p:nvPicPr>
        <p:blipFill rotWithShape="1">
          <a:blip r:embed="rId3">
            <a:alphaModFix/>
          </a:blip>
          <a:srcRect b="0" l="0" r="-2773" t="0"/>
          <a:stretch/>
        </p:blipFill>
        <p:spPr>
          <a:xfrm>
            <a:off x="0" y="-640600"/>
            <a:ext cx="9311827" cy="34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5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Progress on SAGE Stabilization: Data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31" name="Google Shape;731;p135"/>
          <p:cNvSpPr txBox="1"/>
          <p:nvPr>
            <p:ph idx="2" type="body"/>
          </p:nvPr>
        </p:nvSpPr>
        <p:spPr>
          <a:xfrm>
            <a:off x="671750" y="1897725"/>
            <a:ext cx="80610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900">
                <a:solidFill>
                  <a:schemeClr val="dk1"/>
                </a:solidFill>
              </a:rPr>
              <a:t>SAGE help desk incident reports by week</a:t>
            </a:r>
            <a:endParaRPr sz="19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" sz="1600">
                <a:solidFill>
                  <a:schemeClr val="dk1"/>
                </a:solidFill>
              </a:rPr>
              <a:t>Continued positive trends for stability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" sz="1600">
                <a:solidFill>
                  <a:schemeClr val="dk1"/>
                </a:solidFill>
              </a:rPr>
              <a:t>Current issue: ADVs with SFI reviews can get stuck in routing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" sz="1600">
                <a:solidFill>
                  <a:schemeClr val="dk1"/>
                </a:solidFill>
              </a:rPr>
              <a:t>Updating them daily as we see them, until issue resolved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1600">
                <a:solidFill>
                  <a:schemeClr val="dk1"/>
                </a:solidFill>
              </a:rPr>
            </a:b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descr="Graph of SAGE incidents, showing a general decrease since late June and early July. Recent entries show an issue around Advances." id="732" name="Google Shape;732;p135" title="incidents dashboar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645709"/>
            <a:ext cx="8839201" cy="232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6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Overall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39" name="Google Shape;739;p136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chemeClr val="dk1"/>
                </a:solidFill>
              </a:rPr>
              <a:t>Overall System Uptime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Fine-tuned memory and CPU allocations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      Addressed errors leading to peak slowness &amp; outages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      Expanded monitoring tools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solidFill>
                  <a:schemeClr val="dk1"/>
                </a:solidFill>
              </a:rPr>
              <a:t>Evaluating slowness observed on Monday ~ 4:30 pm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740" name="Google Shape;740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4010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0967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749" y="4495492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260134"/>
            <a:ext cx="273075" cy="2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3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SAGE Budget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50" name="Google Shape;750;p137"/>
          <p:cNvSpPr txBox="1"/>
          <p:nvPr>
            <p:ph idx="2" type="body"/>
          </p:nvPr>
        </p:nvSpPr>
        <p:spPr>
          <a:xfrm>
            <a:off x="659300" y="1804125"/>
            <a:ext cx="76170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chemeClr val="dk1"/>
                </a:solidFill>
              </a:rPr>
              <a:t>SAGE Budget Performance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Resolved worksheet settings saving delays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Increased speed of other cost entry saving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Improved processing times for recalculation of totals </a:t>
            </a:r>
            <a:br>
              <a:rPr lang="en" sz="2100">
                <a:solidFill>
                  <a:schemeClr val="dk1"/>
                </a:solidFill>
              </a:rPr>
            </a:br>
            <a:r>
              <a:rPr lang="en" sz="2100">
                <a:solidFill>
                  <a:schemeClr val="dk1"/>
                </a:solidFill>
              </a:rPr>
              <a:t>	(more to come!)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Improve calculation of totals for faster saving</a:t>
            </a:r>
            <a:endParaRPr sz="21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100">
                <a:solidFill>
                  <a:schemeClr val="dk1"/>
                </a:solidFill>
              </a:rPr>
              <a:t>Testing soon: Prototyping a manual calculation option for budget totals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751" name="Google Shape;751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92100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6195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24666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7" y="4707914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3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Awards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61" name="Google Shape;761;p138"/>
          <p:cNvSpPr txBox="1"/>
          <p:nvPr>
            <p:ph idx="2" type="body"/>
          </p:nvPr>
        </p:nvSpPr>
        <p:spPr>
          <a:xfrm>
            <a:off x="659300" y="1736725"/>
            <a:ext cx="87828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300">
                <a:solidFill>
                  <a:schemeClr val="dk1"/>
                </a:solidFill>
              </a:rPr>
              <a:t>Awards Section Performance </a:t>
            </a:r>
            <a:endParaRPr b="1"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300">
                <a:solidFill>
                  <a:schemeClr val="dk1"/>
                </a:solidFill>
              </a:rPr>
              <a:t>Reduced status change delays for ASRs &amp; MODs</a:t>
            </a:r>
            <a:endParaRPr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300">
                <a:solidFill>
                  <a:schemeClr val="dk1"/>
                </a:solidFill>
              </a:rPr>
              <a:t>Reduced general navigation slowness on requests</a:t>
            </a:r>
            <a:endParaRPr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" sz="2300">
                <a:solidFill>
                  <a:schemeClr val="dk1"/>
                </a:solidFill>
              </a:rPr>
              <a:t>New!</a:t>
            </a:r>
            <a:r>
              <a:rPr lang="en" sz="2300">
                <a:solidFill>
                  <a:schemeClr val="dk1"/>
                </a:solidFill>
              </a:rPr>
              <a:t> Improved speed of navigation </a:t>
            </a:r>
            <a:endParaRPr sz="23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" sz="1900">
                <a:solidFill>
                  <a:schemeClr val="dk1"/>
                </a:solidFill>
              </a:rPr>
              <a:t>for MODs with large awards (biggest gains)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" sz="1900">
                <a:solidFill>
                  <a:schemeClr val="dk1"/>
                </a:solidFill>
              </a:rPr>
              <a:t>for ASRs and ADVs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" sz="1900">
                <a:solidFill>
                  <a:schemeClr val="dk1"/>
                </a:solidFill>
              </a:rPr>
              <a:t>        </a:t>
            </a:r>
            <a:r>
              <a:rPr b="1" i="1" lang="en" sz="2100">
                <a:solidFill>
                  <a:schemeClr val="dk1"/>
                </a:solidFill>
              </a:rPr>
              <a:t>New! </a:t>
            </a:r>
            <a:r>
              <a:rPr lang="en" sz="2100">
                <a:solidFill>
                  <a:schemeClr val="dk1"/>
                </a:solidFill>
              </a:rPr>
              <a:t>Fixed Award</a:t>
            </a:r>
            <a:r>
              <a:rPr i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Requests List missing items for new contacts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" sz="2100">
                <a:solidFill>
                  <a:schemeClr val="dk1"/>
                </a:solidFill>
              </a:rPr>
              <a:t>In Progress (Award-related Issues): </a:t>
            </a:r>
            <a:endParaRPr i="1"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</a:rPr>
              <a:t>Advances with missing award preparer routing issues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</a:rPr>
              <a:t>Advances with SFI not updating with review status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</a:rPr>
              <a:t>Misc remaining errors with routing and status changes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2300">
                <a:solidFill>
                  <a:schemeClr val="dk1"/>
                </a:solidFill>
              </a:rPr>
            </a:b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  <p:pic>
        <p:nvPicPr>
          <p:cNvPr id="762" name="Google Shape;762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23442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4005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07" y="5447507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34" y="323578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19" y="4221082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07" y="5765007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07" y="6107907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Misc Other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75" name="Google Shape;775;p139"/>
          <p:cNvSpPr txBox="1"/>
          <p:nvPr>
            <p:ph idx="2" type="body"/>
          </p:nvPr>
        </p:nvSpPr>
        <p:spPr>
          <a:xfrm>
            <a:off x="432950" y="1584325"/>
            <a:ext cx="85962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chemeClr val="dk1"/>
                </a:solidFill>
              </a:rPr>
              <a:t>Misc Other Performance:</a:t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chemeClr val="dk1"/>
                </a:solidFill>
              </a:rPr>
              <a:t>Grant Runner: </a:t>
            </a:r>
            <a:endParaRPr b="1"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Improved navigation &amp; load times when budget is connected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" sz="2100">
                <a:solidFill>
                  <a:schemeClr val="dk1"/>
                </a:solidFill>
              </a:rPr>
              <a:t>New!</a:t>
            </a:r>
            <a:r>
              <a:rPr lang="en" sz="2100">
                <a:solidFill>
                  <a:schemeClr val="dk1"/>
                </a:solidFill>
              </a:rPr>
              <a:t> Additional performance improvements released 9/9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chemeClr val="dk1"/>
                </a:solidFill>
              </a:rPr>
              <a:t>eGC1: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" sz="2100">
                <a:solidFill>
                  <a:schemeClr val="dk1"/>
                </a:solidFill>
              </a:rPr>
              <a:t>New!</a:t>
            </a:r>
            <a:r>
              <a:rPr lang="en" sz="2100">
                <a:solidFill>
                  <a:schemeClr val="dk1"/>
                </a:solidFill>
              </a:rPr>
              <a:t> Improve speed of disclosure notifications on eGC1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776" name="Google Shape;776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263061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3950094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2996907"/>
            <a:ext cx="273075" cy="2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13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Pre-Workday Expense Transfers: Overview</a:t>
            </a:r>
            <a:endParaRPr/>
          </a:p>
        </p:txBody>
      </p:sp>
      <p:sp>
        <p:nvSpPr>
          <p:cNvPr id="570" name="Google Shape;570;p11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Process developed at Workday Go Live to facilitate moving expenses charged pre-Workday to and from sponsored awards in Workday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Applicable to costs charged prior to July 1, 2023 (Workday Go Live) in the old financial system (FAS)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1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4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Health &amp; Status Webpage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5" name="Google Shape;785;p140"/>
          <p:cNvSpPr txBox="1"/>
          <p:nvPr>
            <p:ph idx="2" type="body"/>
          </p:nvPr>
        </p:nvSpPr>
        <p:spPr>
          <a:xfrm>
            <a:off x="659300" y="1736725"/>
            <a:ext cx="3111900" cy="5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&gt;"/>
            </a:pPr>
            <a:r>
              <a:rPr lang="en" sz="2300" u="sng">
                <a:solidFill>
                  <a:schemeClr val="hlink"/>
                </a:solidFill>
                <a:hlinkClick r:id="rId3"/>
              </a:rPr>
              <a:t>SAGE Health &amp; Status</a:t>
            </a:r>
            <a:endParaRPr sz="23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" sz="1900">
                <a:solidFill>
                  <a:schemeClr val="dk1"/>
                </a:solidFill>
              </a:rPr>
              <a:t>Currently linked in the sidebar of the SAGE login page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&gt;"/>
            </a:pPr>
            <a:r>
              <a:rPr lang="en" sz="2300">
                <a:solidFill>
                  <a:schemeClr val="dk1"/>
                </a:solidFill>
              </a:rPr>
              <a:t>Good place to check first if you’re having issues with SAGE and view work in progress</a:t>
            </a: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 sz="2300">
                <a:solidFill>
                  <a:schemeClr val="dk1"/>
                </a:solidFill>
              </a:rPr>
            </a:b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  <p:pic>
        <p:nvPicPr>
          <p:cNvPr descr="Check mark symbol, check box icon (Provided by Getty Images)" id="786" name="Google Shape;786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8983" y="500741"/>
            <a:ext cx="900900" cy="90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of the SAGE Health &amp; Status page, showing on the sidebar where it's located." id="787" name="Google Shape;787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1200" y="1923972"/>
            <a:ext cx="4907826" cy="338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41"/>
          <p:cNvSpPr/>
          <p:nvPr/>
        </p:nvSpPr>
        <p:spPr>
          <a:xfrm>
            <a:off x="7309250" y="5890350"/>
            <a:ext cx="1547100" cy="12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latin typeface="Encode Sans Black"/>
                <a:ea typeface="Encode Sans Black"/>
                <a:cs typeface="Encode Sans Black"/>
                <a:sym typeface="Encode Sans Black"/>
              </a:rPr>
              <a:t>Reminder: </a:t>
            </a:r>
            <a:endParaRPr sz="33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latin typeface="Encode Sans Black"/>
                <a:ea typeface="Encode Sans Black"/>
                <a:cs typeface="Encode Sans Black"/>
                <a:sym typeface="Encode Sans Black"/>
              </a:rPr>
              <a:t>New &amp; Updated Resources </a:t>
            </a:r>
            <a:r>
              <a:rPr lang="en" sz="2200">
                <a:latin typeface="Encode Sans Black"/>
                <a:ea typeface="Encode Sans Black"/>
                <a:cs typeface="Encode Sans Black"/>
                <a:sym typeface="Encode Sans Black"/>
              </a:rPr>
              <a:t>(1 of 2) </a:t>
            </a:r>
            <a:endParaRPr sz="3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95" name="Google Shape;795;p141"/>
          <p:cNvSpPr txBox="1"/>
          <p:nvPr>
            <p:ph type="title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b="1" i="0" lang="en" sz="2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How to Make a Custom Base Type in SAGE Budget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</a:pPr>
            <a:r>
              <a:rPr b="0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Added crosswalks for base types and object codes for both preset and custom SAGE base types.</a:t>
            </a:r>
            <a:br>
              <a:rPr b="0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" sz="2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 i="0" sz="22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creenshot of a table showing common base types in SAGE and their included object codes." id="796" name="Google Shape;796;p141" title="base type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0275" y="3103576"/>
            <a:ext cx="7004338" cy="375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icon. To do list icon. Checklist icon for web site and app design. (Provided by Getty Images)" id="797" name="Google Shape;79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5841" y="350593"/>
            <a:ext cx="992102" cy="99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42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New &amp; Updated Resources </a:t>
            </a:r>
            <a:r>
              <a:rPr b="0" i="0" lang="en" sz="22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(2 of 2)</a:t>
            </a:r>
            <a:endParaRPr b="0" i="0" sz="22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04" name="Google Shape;804;p142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">
                <a:solidFill>
                  <a:schemeClr val="dk1"/>
                </a:solidFill>
              </a:rPr>
              <a:t>(New)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SAGE eGC1 Resources Collection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>
                <a:solidFill>
                  <a:schemeClr val="dk1"/>
                </a:solidFill>
              </a:rPr>
              <a:t>Bookmark this collection of eGC1 resources for easy reference.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>
                <a:solidFill>
                  <a:schemeClr val="dk1"/>
                </a:solidFill>
              </a:rPr>
              <a:t>Also linked on the SAGE login page sidebar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">
                <a:solidFill>
                  <a:schemeClr val="dk1"/>
                </a:solidFill>
              </a:rPr>
              <a:t>(Revised)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Subawards Quick Guide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>
                <a:solidFill>
                  <a:schemeClr val="dk1"/>
                </a:solidFill>
              </a:rPr>
              <a:t>This reference covers the essential elements of the outgoing subaward process and modifications.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Clipboard icon. To do list icon. Checklist icon for web site and app design. (Provided by Getty Images)" id="805" name="Google Shape;805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1517" y="371500"/>
            <a:ext cx="992102" cy="99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43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Reminder: Fall SAGE Classes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12" name="Google Shape;812;p143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42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" sz="1950" u="sng">
                <a:solidFill>
                  <a:schemeClr val="hlink"/>
                </a:solidFill>
                <a:hlinkClick r:id="rId3"/>
              </a:rPr>
              <a:t>SAGE: Creating and Submitting eGC1s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" sz="1950">
                <a:solidFill>
                  <a:srgbClr val="3D3D3D"/>
                </a:solidFill>
              </a:rPr>
              <a:t>Wednesday, 10/08, 1 – 3 p.m. PT</a:t>
            </a:r>
            <a:br>
              <a:rPr lang="en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" sz="1950" u="sng">
                <a:solidFill>
                  <a:schemeClr val="hlink"/>
                </a:solidFill>
                <a:hlinkClick r:id="rId4"/>
              </a:rPr>
              <a:t>SAGE: Budget</a:t>
            </a:r>
            <a:r>
              <a:rPr lang="en" sz="1950">
                <a:solidFill>
                  <a:srgbClr val="3D3D3D"/>
                </a:solidFill>
              </a:rPr>
              <a:t> 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" sz="1950">
                <a:solidFill>
                  <a:srgbClr val="3D3D3D"/>
                </a:solidFill>
              </a:rPr>
              <a:t>Wednesday, 10/15, 2 – 4 p.m. 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" sz="1950">
                <a:solidFill>
                  <a:srgbClr val="3D3D3D"/>
                </a:solidFill>
              </a:rPr>
              <a:t>Tuesday, 10/28, 1 – 3 p.m.</a:t>
            </a:r>
            <a:br>
              <a:rPr lang="en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" sz="1950" u="sng">
                <a:solidFill>
                  <a:schemeClr val="hlink"/>
                </a:solidFill>
                <a:hlinkClick r:id="rId5"/>
              </a:rPr>
              <a:t>SAGE: Creating NIH Proposals in Grant Runner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–"/>
            </a:pPr>
            <a:r>
              <a:rPr lang="en" sz="1950">
                <a:solidFill>
                  <a:srgbClr val="3D3D3D"/>
                </a:solidFill>
              </a:rPr>
              <a:t>Wednesday, 10/22, 2:30 – 4:30 p.m.</a:t>
            </a:r>
            <a:br>
              <a:rPr lang="en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" sz="1950" u="sng">
                <a:solidFill>
                  <a:schemeClr val="hlink"/>
                </a:solidFill>
                <a:hlinkClick r:id="rId6"/>
              </a:rPr>
              <a:t>SAGE: Awards &amp; Modifications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" sz="1950">
                <a:solidFill>
                  <a:srgbClr val="3D3D3D"/>
                </a:solidFill>
              </a:rPr>
              <a:t>Wednesday, 11/05, 1 – 3 p.m.</a:t>
            </a:r>
            <a:endParaRPr sz="1950">
              <a:solidFill>
                <a:srgbClr val="3D3D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Training class icon (Provided by Getty Images)" id="813" name="Google Shape;813;p1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5575" y="467150"/>
            <a:ext cx="1269576" cy="12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44"/>
          <p:cNvSpPr txBox="1"/>
          <p:nvPr>
            <p:ph type="title"/>
          </p:nvPr>
        </p:nvSpPr>
        <p:spPr>
          <a:xfrm>
            <a:off x="460375" y="1502243"/>
            <a:ext cx="83067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br>
              <a:rPr lang="en" sz="2800">
                <a:latin typeface="Arial"/>
                <a:ea typeface="Arial"/>
                <a:cs typeface="Arial"/>
                <a:sym typeface="Arial"/>
              </a:rPr>
            </a:br>
            <a:br>
              <a:rPr lang="en" sz="2800">
                <a:latin typeface="Arial"/>
                <a:ea typeface="Arial"/>
                <a:cs typeface="Arial"/>
                <a:sym typeface="Arial"/>
              </a:rPr>
            </a:br>
            <a:br>
              <a:rPr lang="en" sz="2800">
                <a:latin typeface="Arial"/>
                <a:ea typeface="Arial"/>
                <a:cs typeface="Arial"/>
                <a:sym typeface="Arial"/>
              </a:rPr>
            </a:br>
            <a:r>
              <a:rPr lang="en" sz="4000">
                <a:latin typeface="Arial"/>
                <a:ea typeface="Arial"/>
                <a:cs typeface="Arial"/>
                <a:sym typeface="Arial"/>
              </a:rPr>
              <a:t>AIDE Update</a:t>
            </a:r>
            <a:br>
              <a:rPr lang="en" sz="2800">
                <a:latin typeface="Arial"/>
                <a:ea typeface="Arial"/>
                <a:cs typeface="Arial"/>
                <a:sym typeface="Arial"/>
              </a:rPr>
            </a:br>
            <a:r>
              <a:rPr lang="en" sz="2800">
                <a:latin typeface="Arial"/>
                <a:ea typeface="Arial"/>
                <a:cs typeface="Arial"/>
                <a:sym typeface="Arial"/>
              </a:rPr>
              <a:t>Awards Improvement &amp; Development Effort </a:t>
            </a:r>
            <a:br>
              <a:rPr lang="en" sz="4400">
                <a:latin typeface="Arial"/>
                <a:ea typeface="Arial"/>
                <a:cs typeface="Arial"/>
                <a:sym typeface="Arial"/>
              </a:rPr>
            </a:br>
            <a:r>
              <a:rPr lang="en" sz="1800">
                <a:latin typeface="Arial"/>
                <a:ea typeface="Arial"/>
                <a:cs typeface="Arial"/>
                <a:sym typeface="Arial"/>
              </a:rPr>
              <a:t>9/11/2025</a:t>
            </a:r>
            <a:endParaRPr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5"/>
          <p:cNvSpPr txBox="1"/>
          <p:nvPr>
            <p:ph type="title"/>
          </p:nvPr>
        </p:nvSpPr>
        <p:spPr>
          <a:xfrm>
            <a:off x="418908" y="540596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Transition</a:t>
            </a:r>
            <a:endParaRPr/>
          </a:p>
        </p:txBody>
      </p:sp>
      <p:pic>
        <p:nvPicPr>
          <p:cNvPr descr="A blue and grey &quot;Huron&quot; logo" id="826" name="Google Shape;826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61" y="2493060"/>
            <a:ext cx="958915" cy="5783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purple arrow pointing right to a text box entitled &quot;AIDE Leads&quot; " id="827" name="Google Shape;827;p145"/>
          <p:cNvSpPr/>
          <p:nvPr/>
        </p:nvSpPr>
        <p:spPr>
          <a:xfrm>
            <a:off x="1295179" y="2768181"/>
            <a:ext cx="38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purple down pointing down to a textbox entitled &quot;Awards &amp; Mods Setup&quot;" id="828" name="Google Shape;828;p145"/>
          <p:cNvSpPr/>
          <p:nvPr/>
        </p:nvSpPr>
        <p:spPr>
          <a:xfrm rot="5400000">
            <a:off x="568326" y="3165417"/>
            <a:ext cx="386400" cy="4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A series of textboxes with a header textbox entitled &quot;AIDE Executive Sponsors&quot;" id="829" name="Google Shape;829;p145"/>
          <p:cNvGrpSpPr/>
          <p:nvPr/>
        </p:nvGrpSpPr>
        <p:grpSpPr>
          <a:xfrm>
            <a:off x="1712055" y="1974606"/>
            <a:ext cx="5126100" cy="1532244"/>
            <a:chOff x="1330160" y="1126505"/>
            <a:chExt cx="5126100" cy="1532244"/>
          </a:xfrm>
        </p:grpSpPr>
        <p:sp>
          <p:nvSpPr>
            <p:cNvPr id="830" name="Google Shape;830;p145"/>
            <p:cNvSpPr/>
            <p:nvPr/>
          </p:nvSpPr>
          <p:spPr>
            <a:xfrm>
              <a:off x="1330160" y="1618649"/>
              <a:ext cx="5126100" cy="1040100"/>
            </a:xfrm>
            <a:prstGeom prst="roundRect">
              <a:avLst>
                <a:gd fmla="val 16667" name="adj"/>
              </a:avLst>
            </a:prstGeom>
            <a:solidFill>
              <a:srgbClr val="D6CDED"/>
            </a:solidFill>
            <a:ln cap="flat" cmpd="sng" w="12700">
              <a:solidFill>
                <a:srgbClr val="1F13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45"/>
            <p:cNvSpPr/>
            <p:nvPr/>
          </p:nvSpPr>
          <p:spPr>
            <a:xfrm>
              <a:off x="1447821" y="1126505"/>
              <a:ext cx="4890900" cy="411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AIDE Executive Sponsors</a:t>
              </a:r>
              <a:endParaRPr sz="1900"/>
            </a:p>
          </p:txBody>
        </p:sp>
        <p:sp>
          <p:nvSpPr>
            <p:cNvPr id="832" name="Google Shape;832;p145"/>
            <p:cNvSpPr/>
            <p:nvPr/>
          </p:nvSpPr>
          <p:spPr>
            <a:xfrm>
              <a:off x="3124201" y="1954919"/>
              <a:ext cx="1538400" cy="587400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Program Managers: Dina O’Reilly, Colleen Butler</a:t>
              </a:r>
              <a:endParaRPr sz="1900"/>
            </a:p>
          </p:txBody>
        </p:sp>
        <p:sp>
          <p:nvSpPr>
            <p:cNvPr id="833" name="Google Shape;833;p145"/>
            <p:cNvSpPr/>
            <p:nvPr/>
          </p:nvSpPr>
          <p:spPr>
            <a:xfrm>
              <a:off x="1497130" y="1962338"/>
              <a:ext cx="1538400" cy="587400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Business Lead: Mandy Morneault</a:t>
              </a:r>
              <a:endParaRPr sz="1900"/>
            </a:p>
          </p:txBody>
        </p:sp>
        <p:sp>
          <p:nvSpPr>
            <p:cNvPr id="834" name="Google Shape;834;p145"/>
            <p:cNvSpPr/>
            <p:nvPr/>
          </p:nvSpPr>
          <p:spPr>
            <a:xfrm>
              <a:off x="4751272" y="1962338"/>
              <a:ext cx="1538400" cy="587400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Systems Lead: Heriberto Rodriguez</a:t>
              </a:r>
              <a:endParaRPr sz="1900"/>
            </a:p>
          </p:txBody>
        </p:sp>
        <p:sp>
          <p:nvSpPr>
            <p:cNvPr id="835" name="Google Shape;835;p145"/>
            <p:cNvSpPr txBox="1"/>
            <p:nvPr/>
          </p:nvSpPr>
          <p:spPr>
            <a:xfrm>
              <a:off x="2855540" y="1618649"/>
              <a:ext cx="20751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151516"/>
                  </a:solidFill>
                  <a:latin typeface="Calibri"/>
                  <a:ea typeface="Calibri"/>
                  <a:cs typeface="Calibri"/>
                  <a:sym typeface="Calibri"/>
                </a:rPr>
                <a:t>AIDE Leads</a:t>
              </a:r>
              <a:endParaRPr b="1" i="0" sz="1600" u="none" cap="none" strike="noStrike">
                <a:solidFill>
                  <a:srgbClr val="1515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6" name="Google Shape;836;p145"/>
          <p:cNvSpPr/>
          <p:nvPr/>
        </p:nvSpPr>
        <p:spPr>
          <a:xfrm>
            <a:off x="6987969" y="1967076"/>
            <a:ext cx="1953600" cy="14025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Committees and other Institutional Advisory Groups</a:t>
            </a:r>
            <a:endParaRPr sz="1900"/>
          </a:p>
        </p:txBody>
      </p:sp>
      <p:grpSp>
        <p:nvGrpSpPr>
          <p:cNvPr descr="A series of pink textboxes from left to right entitled &quot;Awards &amp; MODs Setup&quot;, &quot;Subawards&quot;, &quot;Workday Enhancements&quot;, &quot;Sponsor Invoicing&quot;, &quot;Reporting&quot;, &quot;Communication &amp; Training&quot;" id="837" name="Google Shape;837;p145"/>
          <p:cNvGrpSpPr/>
          <p:nvPr/>
        </p:nvGrpSpPr>
        <p:grpSpPr>
          <a:xfrm>
            <a:off x="122599" y="3624943"/>
            <a:ext cx="8885208" cy="587328"/>
            <a:chOff x="284609" y="4161247"/>
            <a:chExt cx="7838737" cy="783104"/>
          </a:xfrm>
        </p:grpSpPr>
        <p:grpSp>
          <p:nvGrpSpPr>
            <p:cNvPr id="838" name="Google Shape;838;p145"/>
            <p:cNvGrpSpPr/>
            <p:nvPr/>
          </p:nvGrpSpPr>
          <p:grpSpPr>
            <a:xfrm>
              <a:off x="284609" y="4173351"/>
              <a:ext cx="6521511" cy="771000"/>
              <a:chOff x="1808483" y="4665900"/>
              <a:chExt cx="6521511" cy="771000"/>
            </a:xfrm>
          </p:grpSpPr>
          <p:sp>
            <p:nvSpPr>
              <p:cNvPr id="839" name="Google Shape;839;p145"/>
              <p:cNvSpPr/>
              <p:nvPr/>
            </p:nvSpPr>
            <p:spPr>
              <a:xfrm>
                <a:off x="1808483" y="4665900"/>
                <a:ext cx="1197900" cy="7710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2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Awards &amp; Mods Setup</a:t>
                </a:r>
                <a:endParaRPr sz="1900"/>
              </a:p>
            </p:txBody>
          </p:sp>
          <p:sp>
            <p:nvSpPr>
              <p:cNvPr id="840" name="Google Shape;840;p145"/>
              <p:cNvSpPr/>
              <p:nvPr/>
            </p:nvSpPr>
            <p:spPr>
              <a:xfrm>
                <a:off x="3139386" y="4665900"/>
                <a:ext cx="1197900" cy="7710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2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Subawards</a:t>
                </a:r>
                <a:endParaRPr sz="1900"/>
              </a:p>
            </p:txBody>
          </p:sp>
          <p:sp>
            <p:nvSpPr>
              <p:cNvPr id="841" name="Google Shape;841;p145"/>
              <p:cNvSpPr/>
              <p:nvPr/>
            </p:nvSpPr>
            <p:spPr>
              <a:xfrm>
                <a:off x="4470289" y="4665900"/>
                <a:ext cx="1197900" cy="7710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2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Workday Enhancements</a:t>
                </a:r>
                <a:endParaRPr sz="1900"/>
              </a:p>
            </p:txBody>
          </p:sp>
          <p:sp>
            <p:nvSpPr>
              <p:cNvPr id="842" name="Google Shape;842;p145"/>
              <p:cNvSpPr/>
              <p:nvPr/>
            </p:nvSpPr>
            <p:spPr>
              <a:xfrm>
                <a:off x="5801192" y="4665900"/>
                <a:ext cx="1197900" cy="7710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2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Sponsor Invoicing</a:t>
                </a:r>
                <a:endParaRPr sz="1900"/>
              </a:p>
            </p:txBody>
          </p:sp>
          <p:sp>
            <p:nvSpPr>
              <p:cNvPr id="843" name="Google Shape;843;p145"/>
              <p:cNvSpPr/>
              <p:nvPr/>
            </p:nvSpPr>
            <p:spPr>
              <a:xfrm>
                <a:off x="7132094" y="4665900"/>
                <a:ext cx="1197900" cy="7710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2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Reporting</a:t>
                </a:r>
                <a:endParaRPr sz="1900"/>
              </a:p>
            </p:txBody>
          </p:sp>
        </p:grpSp>
        <p:sp>
          <p:nvSpPr>
            <p:cNvPr id="844" name="Google Shape;844;p145"/>
            <p:cNvSpPr/>
            <p:nvPr/>
          </p:nvSpPr>
          <p:spPr>
            <a:xfrm>
              <a:off x="6925446" y="4161247"/>
              <a:ext cx="1197900" cy="7710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&amp; Training</a:t>
              </a:r>
              <a:endParaRPr sz="1900"/>
            </a:p>
          </p:txBody>
        </p:sp>
      </p:grpSp>
      <p:grpSp>
        <p:nvGrpSpPr>
          <p:cNvPr descr="A series of tan textboxes from left to right all entitled, &quot;UW Workstream Leads&quot;" id="845" name="Google Shape;845;p145"/>
          <p:cNvGrpSpPr/>
          <p:nvPr/>
        </p:nvGrpSpPr>
        <p:grpSpPr>
          <a:xfrm>
            <a:off x="122574" y="4257365"/>
            <a:ext cx="8903944" cy="384678"/>
            <a:chOff x="109065" y="3339279"/>
            <a:chExt cx="5891969" cy="384678"/>
          </a:xfrm>
        </p:grpSpPr>
        <p:sp>
          <p:nvSpPr>
            <p:cNvPr id="846" name="Google Shape;846;p145"/>
            <p:cNvSpPr/>
            <p:nvPr/>
          </p:nvSpPr>
          <p:spPr>
            <a:xfrm>
              <a:off x="109065" y="3344487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 sz="1900"/>
            </a:p>
          </p:txBody>
        </p:sp>
        <p:sp>
          <p:nvSpPr>
            <p:cNvPr id="847" name="Google Shape;847;p145"/>
            <p:cNvSpPr/>
            <p:nvPr/>
          </p:nvSpPr>
          <p:spPr>
            <a:xfrm>
              <a:off x="1107242" y="3339279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 sz="1900"/>
            </a:p>
          </p:txBody>
        </p:sp>
        <p:sp>
          <p:nvSpPr>
            <p:cNvPr id="848" name="Google Shape;848;p145"/>
            <p:cNvSpPr/>
            <p:nvPr/>
          </p:nvSpPr>
          <p:spPr>
            <a:xfrm>
              <a:off x="2105418" y="3347374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</a:t>
              </a:r>
              <a:endParaRPr sz="1900"/>
            </a:p>
          </p:txBody>
        </p:sp>
        <p:sp>
          <p:nvSpPr>
            <p:cNvPr id="849" name="Google Shape;849;p145"/>
            <p:cNvSpPr/>
            <p:nvPr/>
          </p:nvSpPr>
          <p:spPr>
            <a:xfrm>
              <a:off x="3103597" y="3345052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</a:t>
              </a:r>
              <a:endParaRPr sz="1900"/>
            </a:p>
          </p:txBody>
        </p:sp>
        <p:sp>
          <p:nvSpPr>
            <p:cNvPr id="850" name="Google Shape;850;p145"/>
            <p:cNvSpPr/>
            <p:nvPr/>
          </p:nvSpPr>
          <p:spPr>
            <a:xfrm>
              <a:off x="4098630" y="3351906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 sz="1900"/>
            </a:p>
          </p:txBody>
        </p:sp>
        <p:sp>
          <p:nvSpPr>
            <p:cNvPr id="851" name="Google Shape;851;p145"/>
            <p:cNvSpPr/>
            <p:nvPr/>
          </p:nvSpPr>
          <p:spPr>
            <a:xfrm>
              <a:off x="5102834" y="3352857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 sz="1900"/>
            </a:p>
          </p:txBody>
        </p:sp>
      </p:grpSp>
      <p:grpSp>
        <p:nvGrpSpPr>
          <p:cNvPr descr="A series of turquoise text boxes from left to right  &quot;Carol Rhodes, Vince Gonzalez&quot;, &quot;Amanda Snyder, Kirsten DeFries&quot;, &quot;Holly Roser&quot;, &quot;Kirsten DeFries&quot;, &quot;Danel Phelps, Rick Fenger&quot;, and &quot;Collen Butler, Mandy Morneault&quot;" id="852" name="Google Shape;852;p145"/>
          <p:cNvGrpSpPr/>
          <p:nvPr/>
        </p:nvGrpSpPr>
        <p:grpSpPr>
          <a:xfrm>
            <a:off x="103223" y="4704646"/>
            <a:ext cx="8868581" cy="680011"/>
            <a:chOff x="147636" y="3833901"/>
            <a:chExt cx="5868569" cy="371104"/>
          </a:xfrm>
        </p:grpSpPr>
        <p:sp>
          <p:nvSpPr>
            <p:cNvPr id="853" name="Google Shape;853;p145"/>
            <p:cNvSpPr/>
            <p:nvPr/>
          </p:nvSpPr>
          <p:spPr>
            <a:xfrm>
              <a:off x="147636" y="3833903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Carol Rhodes, Vince Gonzalez</a:t>
              </a:r>
              <a:endParaRPr sz="1900"/>
            </a:p>
          </p:txBody>
        </p:sp>
        <p:sp>
          <p:nvSpPr>
            <p:cNvPr id="854" name="Google Shape;854;p145"/>
            <p:cNvSpPr/>
            <p:nvPr/>
          </p:nvSpPr>
          <p:spPr>
            <a:xfrm>
              <a:off x="1145814" y="3833901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Amanda Snyder, Kirsten DeFries </a:t>
              </a:r>
              <a:endParaRPr sz="19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45"/>
            <p:cNvSpPr/>
            <p:nvPr/>
          </p:nvSpPr>
          <p:spPr>
            <a:xfrm>
              <a:off x="2143990" y="3833903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Holly Roser</a:t>
              </a:r>
              <a:endParaRPr sz="1900"/>
            </a:p>
          </p:txBody>
        </p:sp>
        <p:sp>
          <p:nvSpPr>
            <p:cNvPr id="856" name="Google Shape;856;p145"/>
            <p:cNvSpPr/>
            <p:nvPr/>
          </p:nvSpPr>
          <p:spPr>
            <a:xfrm>
              <a:off x="3142168" y="3833903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Kirsten DeFries</a:t>
              </a:r>
              <a:endParaRPr sz="1900"/>
            </a:p>
          </p:txBody>
        </p:sp>
        <p:sp>
          <p:nvSpPr>
            <p:cNvPr id="857" name="Google Shape;857;p145"/>
            <p:cNvSpPr/>
            <p:nvPr/>
          </p:nvSpPr>
          <p:spPr>
            <a:xfrm>
              <a:off x="4168558" y="3833903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Danel Phelps, Rick Fenger</a:t>
              </a:r>
              <a:endParaRPr sz="1900"/>
            </a:p>
          </p:txBody>
        </p:sp>
        <p:sp>
          <p:nvSpPr>
            <p:cNvPr id="858" name="Google Shape;858;p145"/>
            <p:cNvSpPr/>
            <p:nvPr/>
          </p:nvSpPr>
          <p:spPr>
            <a:xfrm>
              <a:off x="5141405" y="3833905"/>
              <a:ext cx="8748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Colleen Butler, Mandy Morneault</a:t>
              </a:r>
              <a:endParaRPr sz="19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46"/>
          <p:cNvSpPr txBox="1"/>
          <p:nvPr>
            <p:ph type="title"/>
          </p:nvPr>
        </p:nvSpPr>
        <p:spPr>
          <a:xfrm>
            <a:off x="408279" y="546948"/>
            <a:ext cx="845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Campus Engagement Focus</a:t>
            </a:r>
            <a:endParaRPr/>
          </a:p>
        </p:txBody>
      </p:sp>
      <p:grpSp>
        <p:nvGrpSpPr>
          <p:cNvPr descr="A series of pink textboxes entitled from left to right &quot;Awards &amp; Mods Setup&quot;, &quot;Subawards&quot;, and &quot;Reporting&quot;" id="865" name="Google Shape;865;p146"/>
          <p:cNvGrpSpPr/>
          <p:nvPr/>
        </p:nvGrpSpPr>
        <p:grpSpPr>
          <a:xfrm>
            <a:off x="572800" y="2239643"/>
            <a:ext cx="8247806" cy="578250"/>
            <a:chOff x="1808483" y="4665900"/>
            <a:chExt cx="3859706" cy="771000"/>
          </a:xfrm>
        </p:grpSpPr>
        <p:sp>
          <p:nvSpPr>
            <p:cNvPr id="866" name="Google Shape;866;p146"/>
            <p:cNvSpPr/>
            <p:nvPr/>
          </p:nvSpPr>
          <p:spPr>
            <a:xfrm>
              <a:off x="1808483" y="4665900"/>
              <a:ext cx="1197900" cy="7710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Awards &amp; Mods Setup</a:t>
              </a:r>
              <a:endParaRPr sz="1900"/>
            </a:p>
          </p:txBody>
        </p:sp>
        <p:sp>
          <p:nvSpPr>
            <p:cNvPr id="867" name="Google Shape;867;p146"/>
            <p:cNvSpPr/>
            <p:nvPr/>
          </p:nvSpPr>
          <p:spPr>
            <a:xfrm>
              <a:off x="3139386" y="4665900"/>
              <a:ext cx="1197900" cy="7710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Subawards</a:t>
              </a:r>
              <a:endParaRPr sz="1900"/>
            </a:p>
          </p:txBody>
        </p:sp>
        <p:sp>
          <p:nvSpPr>
            <p:cNvPr id="868" name="Google Shape;868;p146"/>
            <p:cNvSpPr/>
            <p:nvPr/>
          </p:nvSpPr>
          <p:spPr>
            <a:xfrm>
              <a:off x="4470289" y="4665900"/>
              <a:ext cx="1197900" cy="7710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Reporting</a:t>
              </a:r>
              <a:endParaRPr sz="1900"/>
            </a:p>
          </p:txBody>
        </p:sp>
      </p:grpSp>
      <p:grpSp>
        <p:nvGrpSpPr>
          <p:cNvPr descr="A series of tan textboxes all entitled from left to right &quot;Roadmap items&quot;" id="869" name="Google Shape;869;p146"/>
          <p:cNvGrpSpPr/>
          <p:nvPr/>
        </p:nvGrpSpPr>
        <p:grpSpPr>
          <a:xfrm>
            <a:off x="572757" y="2923275"/>
            <a:ext cx="8247160" cy="379195"/>
            <a:chOff x="109065" y="3339279"/>
            <a:chExt cx="2894553" cy="379195"/>
          </a:xfrm>
        </p:grpSpPr>
        <p:sp>
          <p:nvSpPr>
            <p:cNvPr id="870" name="Google Shape;870;p146"/>
            <p:cNvSpPr/>
            <p:nvPr/>
          </p:nvSpPr>
          <p:spPr>
            <a:xfrm>
              <a:off x="109065" y="3344487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 sz="1900"/>
            </a:p>
          </p:txBody>
        </p:sp>
        <p:sp>
          <p:nvSpPr>
            <p:cNvPr id="871" name="Google Shape;871;p146"/>
            <p:cNvSpPr/>
            <p:nvPr/>
          </p:nvSpPr>
          <p:spPr>
            <a:xfrm>
              <a:off x="1107242" y="3339279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 sz="1900"/>
            </a:p>
          </p:txBody>
        </p:sp>
        <p:sp>
          <p:nvSpPr>
            <p:cNvPr id="872" name="Google Shape;872;p146"/>
            <p:cNvSpPr/>
            <p:nvPr/>
          </p:nvSpPr>
          <p:spPr>
            <a:xfrm>
              <a:off x="2105418" y="3347374"/>
              <a:ext cx="898200" cy="371100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 sz="1900"/>
            </a:p>
          </p:txBody>
        </p:sp>
      </p:grpSp>
      <p:grpSp>
        <p:nvGrpSpPr>
          <p:cNvPr descr="A series of turquoise textboxes entitled from left to right &quot;34&quot;, &quot;10&quot;, and &quot;10&quot;. " id="873" name="Google Shape;873;p146"/>
          <p:cNvGrpSpPr/>
          <p:nvPr/>
        </p:nvGrpSpPr>
        <p:grpSpPr>
          <a:xfrm>
            <a:off x="735788" y="3399984"/>
            <a:ext cx="7803543" cy="541562"/>
            <a:chOff x="187017" y="3815784"/>
            <a:chExt cx="2738854" cy="381516"/>
          </a:xfrm>
        </p:grpSpPr>
        <p:sp>
          <p:nvSpPr>
            <p:cNvPr id="874" name="Google Shape;874;p146"/>
            <p:cNvSpPr/>
            <p:nvPr/>
          </p:nvSpPr>
          <p:spPr>
            <a:xfrm>
              <a:off x="187017" y="3826200"/>
              <a:ext cx="7425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 sz="1900"/>
            </a:p>
          </p:txBody>
        </p:sp>
        <p:sp>
          <p:nvSpPr>
            <p:cNvPr id="875" name="Google Shape;875;p146"/>
            <p:cNvSpPr/>
            <p:nvPr/>
          </p:nvSpPr>
          <p:spPr>
            <a:xfrm>
              <a:off x="1185194" y="3815784"/>
              <a:ext cx="7425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900"/>
            </a:p>
          </p:txBody>
        </p:sp>
        <p:sp>
          <p:nvSpPr>
            <p:cNvPr id="876" name="Google Shape;876;p146"/>
            <p:cNvSpPr/>
            <p:nvPr/>
          </p:nvSpPr>
          <p:spPr>
            <a:xfrm>
              <a:off x="2183371" y="3826200"/>
              <a:ext cx="742500" cy="371100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8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900"/>
            </a:p>
          </p:txBody>
        </p:sp>
      </p:grpSp>
      <p:sp>
        <p:nvSpPr>
          <p:cNvPr id="877" name="Google Shape;877;p146"/>
          <p:cNvSpPr/>
          <p:nvPr/>
        </p:nvSpPr>
        <p:spPr>
          <a:xfrm>
            <a:off x="735781" y="4053469"/>
            <a:ext cx="7803300" cy="765600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Administration Process Improvement Team (RAPIT)</a:t>
            </a:r>
            <a:endParaRPr sz="1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7"/>
          <p:cNvSpPr txBox="1"/>
          <p:nvPr>
            <p:ph type="title"/>
          </p:nvPr>
        </p:nvSpPr>
        <p:spPr>
          <a:xfrm>
            <a:off x="191912" y="238561"/>
            <a:ext cx="91440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2200"/>
              <a:t>Training &amp; Instructional Documentation User Experience Testing</a:t>
            </a:r>
            <a:endParaRPr/>
          </a:p>
        </p:txBody>
      </p:sp>
      <p:pic>
        <p:nvPicPr>
          <p:cNvPr descr="People working on ideas" id="884" name="Google Shape;884;p147"/>
          <p:cNvPicPr preferRelativeResize="0"/>
          <p:nvPr/>
        </p:nvPicPr>
        <p:blipFill rotWithShape="1">
          <a:blip r:embed="rId3">
            <a:alphaModFix/>
          </a:blip>
          <a:srcRect b="3" l="23488" r="31334" t="0"/>
          <a:stretch/>
        </p:blipFill>
        <p:spPr>
          <a:xfrm>
            <a:off x="389776" y="1984885"/>
            <a:ext cx="2251711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147"/>
          <p:cNvSpPr txBox="1"/>
          <p:nvPr/>
        </p:nvSpPr>
        <p:spPr>
          <a:xfrm>
            <a:off x="2901904" y="1984884"/>
            <a:ext cx="6071400" cy="3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775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Evidence-based, user-centered training &amp; instructions</a:t>
            </a:r>
            <a:endParaRPr sz="19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user instruction journey:</a:t>
            </a:r>
            <a:endParaRPr sz="1900"/>
          </a:p>
          <a:p>
            <a:pPr indent="-5079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instructions</a:t>
            </a:r>
            <a:endParaRPr sz="1900"/>
          </a:p>
          <a:p>
            <a:pPr indent="-5079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tasks</a:t>
            </a:r>
            <a:endParaRPr sz="1900"/>
          </a:p>
          <a:p>
            <a:pPr indent="-5079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 points</a:t>
            </a:r>
            <a:endParaRPr sz="19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RAPIT members to recommend participants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48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Encode Sans Black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4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700">
                <a:latin typeface="Encode Sans Black"/>
                <a:ea typeface="Encode Sans Black"/>
                <a:cs typeface="Encode Sans Black"/>
                <a:sym typeface="Encode Sans Black"/>
              </a:rPr>
              <a:t>MRAM Web Update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96" name="Google Shape;896;p149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4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Pre-Workday Expense Transfers: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Policy Change</a:t>
            </a:r>
            <a:endParaRPr/>
          </a:p>
        </p:txBody>
      </p:sp>
      <p:sp>
        <p:nvSpPr>
          <p:cNvPr id="577" name="Google Shape;577;p11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Effective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October 1, 2025 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32004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Pre-Workday Expense Transfer process will be retired and unavailable for use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2004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After September 30, 2025, it is no longer permissible to move costs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to a sponsored award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which were charged prior to July 1, 2023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2004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unallowable or unallocable expenses were charged to a sponsored award prior to July 1, 2023, please contact Grant &amp; Contract Accounting guidance on removing those costs from the award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1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MRAM Website Moves October 15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03" name="Google Shape;903;p150"/>
          <p:cNvSpPr txBox="1"/>
          <p:nvPr>
            <p:ph idx="2" type="body"/>
          </p:nvPr>
        </p:nvSpPr>
        <p:spPr>
          <a:xfrm>
            <a:off x="743300" y="179600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Current MRAM webpages will be redirected to a new MRAM website by </a:t>
            </a:r>
            <a:r>
              <a:rPr lang="en" sz="2000"/>
              <a:t>10/15.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While the look and feel of the new MRAM webpages may shift a little, you </a:t>
            </a:r>
            <a:r>
              <a:rPr lang="en" sz="2000"/>
              <a:t>should</a:t>
            </a:r>
            <a:r>
              <a:rPr lang="en" sz="2000"/>
              <a:t> still be able to find everything you need.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Questions?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email: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mramques@uw.edu</a:t>
            </a:r>
            <a:r>
              <a:rPr lang="en" sz="2000"/>
              <a:t> </a:t>
            </a:r>
            <a:endParaRPr sz="20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i="0" lang="en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52"/>
          <p:cNvSpPr txBox="1"/>
          <p:nvPr/>
        </p:nvSpPr>
        <p:spPr>
          <a:xfrm>
            <a:off x="609600" y="383256"/>
            <a:ext cx="23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MRAM UPDATE</a:t>
            </a:r>
            <a:endParaRPr/>
          </a:p>
        </p:txBody>
      </p:sp>
      <p:pic>
        <p:nvPicPr>
          <p:cNvPr descr="The Collaborative for Research Education's program logo." id="914" name="Google Shape;914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52" y="1234461"/>
            <a:ext cx="3048000" cy="8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52"/>
          <p:cNvSpPr txBox="1"/>
          <p:nvPr>
            <p:ph type="title"/>
          </p:nvPr>
        </p:nvSpPr>
        <p:spPr>
          <a:xfrm>
            <a:off x="617308" y="2089556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</a:pPr>
            <a:r>
              <a:rPr lang="en">
                <a:latin typeface="Open Sans ExtraBold"/>
                <a:ea typeface="Open Sans ExtraBold"/>
                <a:cs typeface="Open Sans ExtraBold"/>
                <a:sym typeface="Open Sans ExtraBold"/>
              </a:rPr>
              <a:t>UPDATES</a:t>
            </a:r>
            <a:endParaRPr/>
          </a:p>
        </p:txBody>
      </p:sp>
      <p:cxnSp>
        <p:nvCxnSpPr>
          <p:cNvPr id="916" name="Google Shape;916;p152"/>
          <p:cNvCxnSpPr/>
          <p:nvPr/>
        </p:nvCxnSpPr>
        <p:spPr>
          <a:xfrm>
            <a:off x="609600" y="4800600"/>
            <a:ext cx="8686800" cy="0"/>
          </a:xfrm>
          <a:prstGeom prst="straightConnector1">
            <a:avLst/>
          </a:prstGeom>
          <a:noFill/>
          <a:ln cap="flat" cmpd="sng" w="28575">
            <a:solidFill>
              <a:srgbClr val="2F006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7" name="Google Shape;917;p152"/>
          <p:cNvSpPr txBox="1"/>
          <p:nvPr>
            <p:ph idx="1" type="body"/>
          </p:nvPr>
        </p:nvSpPr>
        <p:spPr>
          <a:xfrm>
            <a:off x="709961" y="5005266"/>
            <a:ext cx="68148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" sz="1800"/>
              <a:t>Laurie Stephan, Associate Director for Learning, ORC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53"/>
          <p:cNvSpPr txBox="1"/>
          <p:nvPr>
            <p:ph idx="4294967295" type="title"/>
          </p:nvPr>
        </p:nvSpPr>
        <p:spPr>
          <a:xfrm>
            <a:off x="457200" y="142558"/>
            <a:ext cx="82296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</a:pPr>
            <a:r>
              <a:rPr b="1" i="0" lang="en" sz="2800" u="none" cap="none" strike="noStrik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Community of Practice for Research Administrators (CoPRA)</a:t>
            </a:r>
            <a:endParaRPr/>
          </a:p>
        </p:txBody>
      </p:sp>
      <p:sp>
        <p:nvSpPr>
          <p:cNvPr id="923" name="Google Shape;923;p153"/>
          <p:cNvSpPr txBox="1"/>
          <p:nvPr/>
        </p:nvSpPr>
        <p:spPr>
          <a:xfrm>
            <a:off x="457200" y="1253535"/>
            <a:ext cx="8447700" cy="4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PURPOSE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tri-campus community of practice led by and for practitioners of research administration at the UW who share a passion for their work and believe they can learn to do it better through regular interactions with members of their community. 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STAY IN TOUCH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" sz="1800" u="sng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Teams channel</a:t>
            </a:r>
            <a:endParaRPr sz="180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" sz="1800" u="sng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Informational website</a:t>
            </a:r>
            <a:endParaRPr sz="180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Bi-monthly live sessions for collaborative problem solving. Bring your questions!</a:t>
            </a:r>
            <a:endParaRPr/>
          </a:p>
          <a:p>
            <a:pPr indent="-342900" lvl="1" marL="8001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live session: October 16, 1 pm</a:t>
            </a:r>
            <a:endParaRPr/>
          </a:p>
          <a:p>
            <a:pPr indent="-342900" lvl="1" marL="8001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CoPRA Convos are included on the </a:t>
            </a:r>
            <a:r>
              <a:rPr b="0" i="0" lang="en" sz="1800" u="sng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 home page</a:t>
            </a: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Scroll down to find the Trumba calendar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4"/>
          <p:cNvSpPr txBox="1"/>
          <p:nvPr>
            <p:ph type="title"/>
          </p:nvPr>
        </p:nvSpPr>
        <p:spPr>
          <a:xfrm>
            <a:off x="1423851" y="274638"/>
            <a:ext cx="621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</a:pPr>
            <a:r>
              <a:rPr lang="en" sz="3700"/>
              <a:t>Office of Research Trumba Calendar</a:t>
            </a:r>
            <a:endParaRPr/>
          </a:p>
        </p:txBody>
      </p:sp>
      <p:sp>
        <p:nvSpPr>
          <p:cNvPr id="929" name="Google Shape;929;p154"/>
          <p:cNvSpPr txBox="1"/>
          <p:nvPr>
            <p:ph idx="1" type="body"/>
          </p:nvPr>
        </p:nvSpPr>
        <p:spPr>
          <a:xfrm>
            <a:off x="457200" y="1600200"/>
            <a:ext cx="3606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Includes MRAM, CORE classes, CoPRA Convos and much more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" sz="24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Grants Management for Investigators training</a:t>
            </a:r>
            <a:r>
              <a:rPr lang="en" sz="2400">
                <a:solidFill>
                  <a:srgbClr val="0070C0"/>
                </a:solidFill>
              </a:rPr>
              <a:t>,</a:t>
            </a:r>
            <a:r>
              <a:rPr lang="en" sz="2400"/>
              <a:t> October 7, 1-3 pm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930" name="Google Shape;930;p154"/>
          <p:cNvPicPr preferRelativeResize="0"/>
          <p:nvPr/>
        </p:nvPicPr>
        <p:blipFill rotWithShape="1">
          <a:blip r:embed="rId4">
            <a:alphaModFix/>
          </a:blip>
          <a:srcRect b="1" l="5728" r="41402" t="0"/>
          <a:stretch/>
        </p:blipFill>
        <p:spPr>
          <a:xfrm>
            <a:off x="3962990" y="1482952"/>
            <a:ext cx="4580120" cy="513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55"/>
          <p:cNvSpPr txBox="1"/>
          <p:nvPr>
            <p:ph type="title"/>
          </p:nvPr>
        </p:nvSpPr>
        <p:spPr>
          <a:xfrm>
            <a:off x="457200" y="277327"/>
            <a:ext cx="8229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</a:pPr>
            <a:r>
              <a:rPr lang="en"/>
              <a:t>Fall Schedule</a:t>
            </a:r>
            <a:endParaRPr/>
          </a:p>
        </p:txBody>
      </p:sp>
      <p:graphicFrame>
        <p:nvGraphicFramePr>
          <p:cNvPr id="936" name="Google Shape;936;p155"/>
          <p:cNvGraphicFramePr/>
          <p:nvPr/>
        </p:nvGraphicFramePr>
        <p:xfrm>
          <a:off x="540892" y="15708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{CA459414-AFE8-4632-BAD4-92A672BD740D}</a:tableStyleId>
              </a:tblPr>
              <a:tblGrid>
                <a:gridCol w="702275"/>
                <a:gridCol w="4767200"/>
                <a:gridCol w="708925"/>
                <a:gridCol w="784175"/>
                <a:gridCol w="921350"/>
              </a:tblGrid>
              <a:tr h="29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Course #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Course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Start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1001 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 of a Proposal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3:30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9/30/2025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2041 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Managing Cost Share at the UW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10/7/2025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1011 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SAGE: Creating and Submitting eGC1s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10/8/2025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1014 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SAGE: Budget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10/15/2025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1095 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Navigating the New Frontier of Financial Reporting for Grants Managers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10/16/2025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1012 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SAGE: Creating NIH Proposals in Grant Runner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2:30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4:30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10/22/2025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1011 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SAGE: Creating and Submitting eGC1s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10/28/2025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1030 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Understanding Your New Award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11:00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10/28/2025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1039 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Reading the Notice of Award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11:00 AM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11/4/2025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2031 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Studies in Compliance: Humans, Animals and Substances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11/4/2025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1015 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 Awards &amp; Modifications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3:30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11/5/2025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1040 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Award Administration: Fiscal Compliance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3:30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11/13/2025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1042 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Preparing for Audit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11:30 AM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12/2/2025 </a:t>
                      </a:r>
                      <a:endParaRPr/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1032 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Subaward Fundamentals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9:30 AM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12:00 PM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12/4/2025 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 anchor="b"/>
                </a:tc>
              </a:tr>
              <a:tr h="29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1033 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Subawards in SAGE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2:00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3:30 PM 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12/11/2025 </a:t>
                      </a:r>
                      <a:endParaRPr/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sp>
        <p:nvSpPr>
          <p:cNvPr id="937" name="Google Shape;937;p155"/>
          <p:cNvSpPr/>
          <p:nvPr/>
        </p:nvSpPr>
        <p:spPr>
          <a:xfrm>
            <a:off x="540891" y="1097973"/>
            <a:ext cx="4483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None/>
            </a:pPr>
            <a:r>
              <a:rPr b="0" i="0" lang="en" sz="1800" u="sng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</a:t>
            </a: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Autumn CORE Courses</a:t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4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56"/>
          <p:cNvSpPr txBox="1"/>
          <p:nvPr>
            <p:ph type="title"/>
          </p:nvPr>
        </p:nvSpPr>
        <p:spPr>
          <a:xfrm>
            <a:off x="457200" y="277327"/>
            <a:ext cx="8229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</a:pPr>
            <a:r>
              <a:rPr lang="en"/>
              <a:t>New Resources</a:t>
            </a:r>
            <a:endParaRPr/>
          </a:p>
        </p:txBody>
      </p:sp>
      <p:sp>
        <p:nvSpPr>
          <p:cNvPr id="943" name="Google Shape;943;p156"/>
          <p:cNvSpPr txBox="1"/>
          <p:nvPr>
            <p:ph idx="1" type="body"/>
          </p:nvPr>
        </p:nvSpPr>
        <p:spPr>
          <a:xfrm>
            <a:off x="457200" y="13387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/>
              <a:t>Proposal Development</a:t>
            </a:r>
            <a:endParaRPr/>
          </a:p>
          <a:p>
            <a:pPr indent="-342899" lvl="1" marL="569913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" sz="2000"/>
              <a:t>New </a:t>
            </a:r>
            <a:r>
              <a:rPr b="0" lang="en" sz="20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 and exercises</a:t>
            </a:r>
            <a:r>
              <a:rPr b="0" lang="en" sz="2000"/>
              <a:t> on Reading the Notice of Funding Opportunity (NOFO)</a:t>
            </a:r>
            <a:endParaRPr/>
          </a:p>
          <a:p>
            <a:pPr indent="-342899" lvl="1" marL="5699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" sz="2000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Proposal Preparation Quick Guide</a:t>
            </a:r>
            <a:endParaRPr b="0" sz="2000" u="sng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u="sng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/>
              <a:t>Video Demos on Financial Tools</a:t>
            </a:r>
            <a:endParaRPr/>
          </a:p>
          <a:p>
            <a:pPr indent="-336549" lvl="0" marL="569913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" u="sng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 Dashboard in Workday</a:t>
            </a:r>
            <a:endParaRPr b="0">
              <a:solidFill>
                <a:srgbClr val="0070C0"/>
              </a:solidFill>
            </a:endParaRPr>
          </a:p>
          <a:p>
            <a:pPr indent="-336549" lvl="0" marL="5699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" u="sng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 Award Dashboard in Tableau</a:t>
            </a:r>
            <a:endParaRPr b="0">
              <a:solidFill>
                <a:srgbClr val="0070C0"/>
              </a:solidFill>
            </a:endParaRPr>
          </a:p>
          <a:p>
            <a:pPr indent="-336549" lvl="0" marL="5699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" u="sng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Workday Navigation Tips</a:t>
            </a:r>
            <a:endParaRPr b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5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Accounting Adjustment Reminders</a:t>
            </a:r>
            <a:endParaRPr/>
          </a:p>
        </p:txBody>
      </p:sp>
      <p:sp>
        <p:nvSpPr>
          <p:cNvPr id="584" name="Google Shape;584;p11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433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Accounting adjustments on sponsored awards should be completed in a timely manner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Any adjustment which occurs more than 120 days after the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original transaction date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must include an explanation/reason for the delay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43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See GIM 15 for UW policy on accounting adjustments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3377" lvl="0" marL="342900" rtl="0" algn="l">
              <a:spcBef>
                <a:spcPts val="407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GIM 15 - Accounting Adjustments on Sponsored Awards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6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Closeout: Resolving deficits (1 of 2)</a:t>
            </a:r>
            <a:endParaRPr/>
          </a:p>
        </p:txBody>
      </p:sp>
      <p:sp>
        <p:nvSpPr>
          <p:cNvPr id="591" name="Google Shape;591;p11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1469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deficit occurs when costs which otherwise meet the four cost principles exceed the amount obligated by the sponsor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Deficits can be resolved via two methods: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lump sum deficit journal, or 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 accounting adjustment to moves the individual expense(s)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Please see the GCA webpage for information on the sponsored award deficit process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https://finance.uw.edu/gca/award-lifecycle/closing-your-award/deficit-process-sponsored-program-awards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1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1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Closeout: Resolving deficits (2 of 2)</a:t>
            </a:r>
            <a:endParaRPr/>
          </a:p>
        </p:txBody>
      </p:sp>
      <p:sp>
        <p:nvSpPr>
          <p:cNvPr id="598" name="Google Shape;598;p11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costs charged to a sponsored award must meet the four cost principles: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Reasonable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Allocable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Allowable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Consistently treated</a:t>
            </a:r>
            <a:endParaRPr/>
          </a:p>
          <a:p>
            <a:pPr indent="-17780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Costs which don’t meet the four cost principles must be removed from the applicable grant worktag via an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accounting adjustment</a:t>
            </a:r>
            <a:endParaRPr/>
          </a:p>
          <a:p>
            <a:pPr indent="-17780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the award is in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deficit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and there are costs which do not meet the cost principles, use of a lump sum deficit journal is not appropriate to remove the unallowable costs; an accounting adjustment is required</a:t>
            </a:r>
            <a:endParaRPr/>
          </a:p>
        </p:txBody>
      </p:sp>
      <p:sp>
        <p:nvSpPr>
          <p:cNvPr id="599" name="Google Shape;599;p11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Closeout: Why does the method of removal matter?</a:t>
            </a:r>
            <a:endParaRPr/>
          </a:p>
        </p:txBody>
      </p:sp>
      <p:sp>
        <p:nvSpPr>
          <p:cNvPr id="605" name="Google Shape;605;p118"/>
          <p:cNvSpPr txBox="1"/>
          <p:nvPr>
            <p:ph idx="2" type="body"/>
          </p:nvPr>
        </p:nvSpPr>
        <p:spPr>
          <a:xfrm>
            <a:off x="659305" y="1736725"/>
            <a:ext cx="81963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lump sum deficit journal is processed under a single generic spend category; it does not move the specific transaction off the award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Example: $5,000 in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unallowable salary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is charged to an award, which puts the award into a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$5,000 deficit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a lump sum journal is processed to remove the $5,000 in deficit, the unallowable salary transaction remains on the award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will impact the Effort Statement in ECC</a:t>
            </a:r>
            <a:endParaRPr/>
          </a:p>
          <a:p>
            <a:pPr indent="-17780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this example, the unallowable salary must be removed via a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payroll accounting adjustment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to ensure an accurate Effort Statement in ECC</a:t>
            </a:r>
            <a:endParaRPr/>
          </a:p>
        </p:txBody>
      </p:sp>
      <p:sp>
        <p:nvSpPr>
          <p:cNvPr id="606" name="Google Shape;606;p11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Effort “Focused Topic” Office Hour</a:t>
            </a:r>
            <a:endParaRPr/>
          </a:p>
        </p:txBody>
      </p:sp>
      <p:sp>
        <p:nvSpPr>
          <p:cNvPr id="612" name="Google Shape;612;p11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1469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Date: Thursday, September 25</a:t>
            </a:r>
            <a:r>
              <a:rPr baseline="30000" lang="en">
                <a:latin typeface="Arial"/>
                <a:ea typeface="Arial"/>
                <a:cs typeface="Arial"/>
                <a:sym typeface="Arial"/>
              </a:rPr>
              <a:t>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Time: 10:00am – 11:00am</a:t>
            </a:r>
            <a:endParaRPr/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Topics: 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Closeout and Deficits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Manual FEC Process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https://finance.uw.edu/pafc/effort-reporting/ecc-office-hours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2" marL="9144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session will be recorded and all materials will be posted on the PAFC Effort Reporting webpage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Link: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https://finance.uw.edu/pafc/session_recordings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UW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006E"/>
      </a:accent1>
      <a:accent2>
        <a:srgbClr val="4B2E83"/>
      </a:accent2>
      <a:accent3>
        <a:srgbClr val="B7A57A"/>
      </a:accent3>
      <a:accent4>
        <a:srgbClr val="85754D"/>
      </a:accent4>
      <a:accent5>
        <a:srgbClr val="FFC700"/>
      </a:accent5>
      <a:accent6>
        <a:srgbClr val="AADB1E"/>
      </a:accent6>
      <a:hlink>
        <a:srgbClr val="2AD2C9"/>
      </a:hlink>
      <a:folHlink>
        <a:srgbClr val="C5B4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