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6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7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4" r:id="rId1"/>
    <p:sldMasterId id="2147483695" r:id="rId2"/>
    <p:sldMasterId id="2147483696" r:id="rId3"/>
    <p:sldMasterId id="2147483697" r:id="rId4"/>
    <p:sldMasterId id="2147483698" r:id="rId5"/>
    <p:sldMasterId id="2147483699" r:id="rId6"/>
    <p:sldMasterId id="2147483700" r:id="rId7"/>
    <p:sldMasterId id="2147483701" r:id="rId8"/>
  </p:sldMasterIdLst>
  <p:notesMasterIdLst>
    <p:notesMasterId r:id="rId39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</p:sldIdLst>
  <p:sldSz cx="9144000" cy="6858000" type="screen4x3"/>
  <p:notesSz cx="6858000" cy="9144000"/>
  <p:embeddedFontLst>
    <p:embeddedFont>
      <p:font typeface="Encode Sans Black" panose="020B0604020202020204" charset="0"/>
      <p:bold r:id="rId40"/>
    </p:embeddedFont>
    <p:embeddedFont>
      <p:font typeface="Merriweather Sans" pitchFamily="2" charset="0"/>
      <p:regular r:id="rId41"/>
    </p:embeddedFont>
    <p:embeddedFont>
      <p:font typeface="Open Sans" panose="020B0606030504020204" pitchFamily="34" charset="0"/>
      <p:regular r:id="rId42"/>
      <p:bold r:id="rId43"/>
      <p:italic r:id="rId44"/>
      <p:boldItalic r:id="rId45"/>
    </p:embeddedFont>
    <p:embeddedFont>
      <p:font typeface="Open Sans Light" panose="020B0306030504020204" pitchFamily="34" charset="0"/>
      <p:regular r:id="rId46"/>
      <p:bold r:id="rId47"/>
      <p:italic r:id="rId48"/>
      <p:boldItalic r:id="rId4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7F3F643-2176-4E2F-A76C-33708460956D}">
  <a:tblStyle styleId="{67F3F643-2176-4E2F-A76C-33708460956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font" Target="fonts/font3.fntdata"/><Relationship Id="rId47" Type="http://schemas.openxmlformats.org/officeDocument/2006/relationships/font" Target="fonts/font8.fntdata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font" Target="fonts/font1.fntdata"/><Relationship Id="rId45" Type="http://schemas.openxmlformats.org/officeDocument/2006/relationships/font" Target="fonts/font6.fntdata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font" Target="fonts/font5.fntdata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font" Target="fonts/font4.fntdata"/><Relationship Id="rId48" Type="http://schemas.openxmlformats.org/officeDocument/2006/relationships/font" Target="fonts/font9.fntdata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font" Target="fonts/font7.fntdata"/><Relationship Id="rId20" Type="http://schemas.openxmlformats.org/officeDocument/2006/relationships/slide" Target="slides/slide12.xml"/><Relationship Id="rId41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3142772ee6b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9" name="Google Shape;259;g3142772ee6b_0_83:notes"/>
          <p:cNvSpPr txBox="1">
            <a:spLocks noGrp="1"/>
          </p:cNvSpPr>
          <p:nvPr>
            <p:ph type="body" idx="1"/>
          </p:nvPr>
        </p:nvSpPr>
        <p:spPr>
          <a:xfrm>
            <a:off x="731353" y="4620496"/>
            <a:ext cx="5852400" cy="37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00" tIns="47550" rIns="95100" bIns="475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g3142772ee6b_0_83:notes"/>
          <p:cNvSpPr txBox="1">
            <a:spLocks noGrp="1"/>
          </p:cNvSpPr>
          <p:nvPr>
            <p:ph type="sldNum" idx="12"/>
          </p:nvPr>
        </p:nvSpPr>
        <p:spPr>
          <a:xfrm>
            <a:off x="4144334" y="9119831"/>
            <a:ext cx="3169200" cy="4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00" tIns="47550" rIns="95100" bIns="475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314a6a2a348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g314a6a2a348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314a6a2a348_0_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g314a6a2a348_0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314a6a2a348_0_2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g314a6a2a348_0_2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314a6a2a348_0_2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g314a6a2a348_0_2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314a6a2a348_0_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g314a6a2a348_0_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314a6a2a348_0_7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g314a6a2a348_0_7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17b4f0d641_2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317b4f0d641_2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</p:txBody>
      </p:sp>
      <p:sp>
        <p:nvSpPr>
          <p:cNvPr id="363" name="Google Shape;363;g317b4f0d641_2_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317b4f0d641_2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Google Shape;370;g317b4f0d641_2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</p:txBody>
      </p:sp>
      <p:sp>
        <p:nvSpPr>
          <p:cNvPr id="371" name="Google Shape;371;g317b4f0d641_2_4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314a6a2a348_0_8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314a6a2a348_0_8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g314a6a2a348_0_80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314a6a2a348_0_8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314a6a2a348_0_8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</p:txBody>
      </p:sp>
      <p:sp>
        <p:nvSpPr>
          <p:cNvPr id="386" name="Google Shape;386;g314a6a2a348_0_8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314a6a2a34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314a6a2a348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g314a6a2a348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314a6a2a348_0_8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314a6a2a348_0_8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</p:txBody>
      </p:sp>
      <p:sp>
        <p:nvSpPr>
          <p:cNvPr id="394" name="Google Shape;394;g314a6a2a348_0_8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314a6a2a348_0_8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Google Shape;400;g314a6a2a348_0_8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</p:txBody>
      </p:sp>
      <p:sp>
        <p:nvSpPr>
          <p:cNvPr id="401" name="Google Shape;401;g314a6a2a348_0_8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314a6a2a348_0_8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Google Shape;407;g314a6a2a348_0_8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314a6a2a348_0_4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g314a6a2a348_0_4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314a6a2a348_0_4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g314a6a2a348_0_4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314a6a2a348_0_4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g314a6a2a348_0_4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314a6a2a348_0_6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2" name="Google Shape;432;g314a6a2a348_0_6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g314a6a2a348_0_6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8" name="Google Shape;438;g314a6a2a348_0_65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9" name="Google Shape;439;g314a6a2a348_0_65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"/>
              <a:t>27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314a6a2a348_0_6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6" name="Google Shape;446;g314a6a2a348_0_6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314a6a2a348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4" name="Google Shape;454;g314a6a2a348_0_67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5" name="Google Shape;455;g314a6a2a348_0_67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"/>
              <a:t>29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314a6a2a348_0_1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g314a6a2a348_0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314a6a2a348_0_6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2" name="Google Shape;462;g314a6a2a348_0_68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3" name="Google Shape;463;g314a6a2a348_0_68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"/>
              <a:t>30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14a6a2a348_0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g314a6a2a348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314a6a2a348_0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g314a6a2a348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14a6a2a348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g314a6a2a348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314a6a2a348_0_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g314a6a2a348_0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314a6a2a348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g314a6a2a348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314a6a2a348_0_2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g314a6a2a348_0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5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3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1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8.xml"/><Relationship Id="rId4" Type="http://schemas.openxmlformats.org/officeDocument/2006/relationships/image" Target="../media/image11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4B2E83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26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334" y="6354234"/>
            <a:ext cx="2540002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6"/>
          <p:cNvSpPr txBox="1">
            <a:spLocks noGrp="1"/>
          </p:cNvSpPr>
          <p:nvPr>
            <p:ph type="body" idx="1"/>
          </p:nvPr>
        </p:nvSpPr>
        <p:spPr>
          <a:xfrm>
            <a:off x="671757" y="11798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30" name="Google Shape;130;p26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7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3" name="Google Shape;133;p27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2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Google Shape;134;p27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00" cy="4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35" name="Google Shape;135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4"/>
            <a:ext cx="2540002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7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bg>
      <p:bgPr>
        <a:solidFill>
          <a:srgbClr val="4B2E83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8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8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0" name="Google Shape;140;p28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0769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41" name="Google Shape;141;p28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bg>
      <p:bgPr>
        <a:solidFill>
          <a:srgbClr val="4B2E83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4"/>
            <a:ext cx="2540002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9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700" cy="44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5" name="Google Shape;145;p29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46" name="Google Shape;146;p29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4B2E83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31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31"/>
          <p:cNvSpPr txBox="1">
            <a:spLocks noGrp="1"/>
          </p:cNvSpPr>
          <p:nvPr>
            <p:ph type="body" idx="1"/>
          </p:nvPr>
        </p:nvSpPr>
        <p:spPr>
          <a:xfrm>
            <a:off x="671757" y="11798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2" name="Google Shape;152;p31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84305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2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Google Shape;155;p32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2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6" name="Google Shape;156;p32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00" cy="4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7" name="Google Shape;157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32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3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bg>
      <p:bgPr>
        <a:solidFill>
          <a:srgbClr val="4B2E83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33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3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2" name="Google Shape;162;p3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0769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63" name="Google Shape;163;p3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3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bg>
      <p:bgPr>
        <a:solidFill>
          <a:srgbClr val="4B2E83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34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700" cy="44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7" name="Google Shape;167;p3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68" name="Google Shape;168;p3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3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6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2" name="Google Shape;172;p36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73" name="Google Shape;173;p36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36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3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7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sz="5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77" name="Google Shape;177;p37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37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25296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37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84305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8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2" name="Google Shape;182;p38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2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3" name="Google Shape;183;p38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00" cy="4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84" name="Google Shape;184;p38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25296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38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3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9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700" cy="44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8" name="Google Shape;188;p39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89" name="Google Shape;189;p39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25296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39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3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1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4" name="Google Shape;194;p41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95" name="Google Shape;195;p41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41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2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sz="5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99" name="Google Shape;199;p42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42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4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4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4" name="Google Shape;204;p43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2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5" name="Google Shape;205;p43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00" cy="4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06" name="Google Shape;206;p43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4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4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700" cy="44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0" name="Google Shape;210;p4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1" name="Google Shape;211;p44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4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46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6" name="Google Shape;216;p46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46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46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9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7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1" name="Google Shape;221;p47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22" name="Google Shape;222;p47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47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8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6" name="Google Shape;226;p48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2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7" name="Google Shape;227;p48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00" cy="4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28" name="Google Shape;228;p48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48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9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700" cy="44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742950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2" name="Google Shape;232;p49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33" name="Google Shape;233;p49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49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51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38" name="Google Shape;238;p51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51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51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9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52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3" name="Google Shape;243;p52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44" name="Google Shape;244;p52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52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5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8" name="Google Shape;248;p53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2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9" name="Google Shape;249;p53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00" cy="4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50" name="Google Shape;250;p53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5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54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700" cy="44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742950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4" name="Google Shape;254;p5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55" name="Google Shape;255;p54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5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3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3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42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E83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E83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ashington.zoom.us/j/346891888" TargetMode="External"/><Relationship Id="rId3" Type="http://schemas.openxmlformats.org/officeDocument/2006/relationships/hyperlink" Target="mailto:kirsten5@uw.edu" TargetMode="External"/><Relationship Id="rId7" Type="http://schemas.openxmlformats.org/officeDocument/2006/relationships/hyperlink" Target="mailto:jgiffels@uw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hyperlink" Target="mailto:grantrpt@uw.edu" TargetMode="External"/><Relationship Id="rId5" Type="http://schemas.openxmlformats.org/officeDocument/2006/relationships/hyperlink" Target="mailto:carhodes@uw.edu" TargetMode="External"/><Relationship Id="rId4" Type="http://schemas.openxmlformats.org/officeDocument/2006/relationships/hyperlink" Target="mailto:gcafco@uw.edu" TargetMode="External"/><Relationship Id="rId9" Type="http://schemas.openxmlformats.org/officeDocument/2006/relationships/hyperlink" Target="mailto:mramques@uw.ed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.uw.edu/pafc/session_recording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.uw.edu/pafc/effort-reporting/ecc-office-hour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effortreporting@uw.edu" TargetMode="External"/><Relationship Id="rId7" Type="http://schemas.openxmlformats.org/officeDocument/2006/relationships/hyperlink" Target="mailto:parksd2@uw.edu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5.xml"/><Relationship Id="rId6" Type="http://schemas.openxmlformats.org/officeDocument/2006/relationships/hyperlink" Target="mailto:mgard4@uw.edu" TargetMode="External"/><Relationship Id="rId5" Type="http://schemas.openxmlformats.org/officeDocument/2006/relationships/hyperlink" Target="https://finance.uw.edu/pafc/" TargetMode="External"/><Relationship Id="rId4" Type="http://schemas.openxmlformats.org/officeDocument/2006/relationships/hyperlink" Target="mailto:gcafco@uw.edu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research/myresearch-lifecycle/setup/financials/#why-asr-returned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research/faq/urgent-osp-asr-mod-and-subawards/#urgent-subaward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4.xml"/><Relationship Id="rId4" Type="http://schemas.openxmlformats.org/officeDocument/2006/relationships/hyperlink" Target="https://www.washington.edu/research/myresearch-lifecycle/setup/subawards/#first-steps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ashington.edu/research/faq/what-info-to-include-asr-mod/" TargetMode="External"/><Relationship Id="rId3" Type="http://schemas.openxmlformats.org/officeDocument/2006/relationships/hyperlink" Target="https://www.washington.edu/research/faq/what-do-i-do-if-i-receive-noa/" TargetMode="External"/><Relationship Id="rId7" Type="http://schemas.openxmlformats.org/officeDocument/2006/relationships/hyperlink" Target="https://www.washington.edu/research/learning/online/index.php/lessons/how-to-make-a-sage-budget-snapshot/" TargetMode="External"/><Relationship Id="rId12" Type="http://schemas.openxmlformats.org/officeDocument/2006/relationships/hyperlink" Target="https://www.washington.edu/research/workday-finance-research/#sage-office-hour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Relationship Id="rId6" Type="http://schemas.openxmlformats.org/officeDocument/2006/relationships/hyperlink" Target="https://www.washington.edu/research/tools/sage/guide/awards/awards-supporting-attachments/" TargetMode="External"/><Relationship Id="rId11" Type="http://schemas.openxmlformats.org/officeDocument/2006/relationships/hyperlink" Target="https://www.washington.edu/research/learning/online/index.php/lessons/sage-awards-resources/" TargetMode="External"/><Relationship Id="rId5" Type="http://schemas.openxmlformats.org/officeDocument/2006/relationships/hyperlink" Target="https://www.washington.edu/research/tools/sage/guide/awards/awards-comments-history/" TargetMode="External"/><Relationship Id="rId10" Type="http://schemas.openxmlformats.org/officeDocument/2006/relationships/hyperlink" Target="https://www.washington.edu/research/learning/online/index.php/lessons/sage-budget-resources/" TargetMode="External"/><Relationship Id="rId4" Type="http://schemas.openxmlformats.org/officeDocument/2006/relationships/hyperlink" Target="https://www.washington.edu/research/myresearch-lifecycle/setup/financials/#asr-checklist-pi-campus" TargetMode="External"/><Relationship Id="rId9" Type="http://schemas.openxmlformats.org/officeDocument/2006/relationships/hyperlink" Target="https://finance.uw.edu/gca/award-lifecycle/award-setup/modifications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ashington.edu/research/myresearch-lifecycle/manage/award-changes/" TargetMode="External"/><Relationship Id="rId3" Type="http://schemas.openxmlformats.org/officeDocument/2006/relationships/hyperlink" Target="https://www.washington.edu/research/myresearch-lifecycle/setup/financials/#why-asr-returned" TargetMode="External"/><Relationship Id="rId7" Type="http://schemas.openxmlformats.org/officeDocument/2006/relationships/hyperlink" Target="https://www.washington.edu/research/myresearch-lifecycle/setup/financials/#asr-checklist-pi-campu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4.xml"/><Relationship Id="rId6" Type="http://schemas.openxmlformats.org/officeDocument/2006/relationships/hyperlink" Target="https://www.washington.edu/research/osp/about-osp/osp-volume/" TargetMode="External"/><Relationship Id="rId11" Type="http://schemas.openxmlformats.org/officeDocument/2006/relationships/hyperlink" Target="https://www.washington.edu/research/policies/gim-39/" TargetMode="External"/><Relationship Id="rId5" Type="http://schemas.openxmlformats.org/officeDocument/2006/relationships/hyperlink" Target="https://www.washington.edu/research/faq/urgent-osp-asr-mod-and-subawards/" TargetMode="External"/><Relationship Id="rId10" Type="http://schemas.openxmlformats.org/officeDocument/2006/relationships/hyperlink" Target="https://www.washington.edu/research/myresearch-lifecycle/setup/subawards/" TargetMode="External"/><Relationship Id="rId4" Type="http://schemas.openxmlformats.org/officeDocument/2006/relationships/hyperlink" Target="https://www.washington.edu/research/myresearch-lifecycle/setup/subawards/#first-steps" TargetMode="External"/><Relationship Id="rId9" Type="http://schemas.openxmlformats.org/officeDocument/2006/relationships/hyperlink" Target="https://www.washington.edu/research/faq/what-info-to-include-asr-mod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biportal.uw.edu/catalog?sa=finance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5.xml"/><Relationship Id="rId5" Type="http://schemas.openxmlformats.org/officeDocument/2006/relationships/hyperlink" Target="mailto:grantrpt@uw.edu" TargetMode="External"/><Relationship Id="rId4" Type="http://schemas.openxmlformats.org/officeDocument/2006/relationships/hyperlink" Target="https://docs.google.com/spreadsheets/d/1_OImSCFPZWdVFwFoWaOZE9EjWMSRqJ4m/edit?usp=sharing&amp;ouid=103547528527863486825&amp;rtpof=true&amp;sd=true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policy.uw.edu/directory/po/executive-orders/eo-61-research-misconduct-policy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1.xml"/><Relationship Id="rId4" Type="http://schemas.openxmlformats.org/officeDocument/2006/relationships/hyperlink" Target="https://www.washington.edu/research/compliance/office-of-research-misconduct-proceeding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f.gov/awards/managing/rtc.js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f.gov/bfa/dias/policy/gc1/priorapprovals/oct24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f.gov/awards/managing/rtc.jsp" TargetMode="External"/><Relationship Id="rId7" Type="http://schemas.openxmlformats.org/officeDocument/2006/relationships/hyperlink" Target="https://new.nsf.gov/policies/pappg/24-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Relationship Id="rId6" Type="http://schemas.openxmlformats.org/officeDocument/2006/relationships/hyperlink" Target="https://www.nsf.gov/bfa/dias/policy/gc1/priorapprovals/oct24.pdf" TargetMode="External"/><Relationship Id="rId5" Type="http://schemas.openxmlformats.org/officeDocument/2006/relationships/hyperlink" Target="https://www.nsf.gov/bfa/dias/policy/gc1/oct24.pdf" TargetMode="External"/><Relationship Id="rId4" Type="http://schemas.openxmlformats.org/officeDocument/2006/relationships/hyperlink" Target="https://new.nsf.gov/policies/pappg/23-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f.gov/awards/managing/rtc.js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guide/notice-files/NOT-OD-24-05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2" name="Google Shape;262;p55"/>
          <p:cNvGraphicFramePr/>
          <p:nvPr/>
        </p:nvGraphicFramePr>
        <p:xfrm>
          <a:off x="10363" y="2455175"/>
          <a:ext cx="9123275" cy="2674650"/>
        </p:xfrm>
        <a:graphic>
          <a:graphicData uri="http://schemas.openxmlformats.org/drawingml/2006/table">
            <a:tbl>
              <a:tblPr firstRow="1" firstCol="1" bandRow="1">
                <a:noFill/>
                <a:tableStyleId>{67F3F643-2176-4E2F-A76C-33708460956D}</a:tableStyleId>
              </a:tblPr>
              <a:tblGrid>
                <a:gridCol w="381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1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 b="0" u="none" strike="noStrike" cap="none">
                          <a:solidFill>
                            <a:schemeClr val="dk1"/>
                          </a:solidFill>
                        </a:rPr>
                        <a:t>TOPIC </a:t>
                      </a:r>
                      <a:endParaRPr sz="1600" b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 b="0" u="none" strike="noStrike" cap="none">
                          <a:solidFill>
                            <a:schemeClr val="dk1"/>
                          </a:solidFill>
                        </a:rPr>
                        <a:t>PRESENTER</a:t>
                      </a:r>
                      <a:endParaRPr sz="1600" b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" sz="1600" b="0" u="none" strike="noStrike" cap="none">
                          <a:solidFill>
                            <a:schemeClr val="dk1"/>
                          </a:solidFill>
                        </a:rPr>
                        <a:t>EMAIL </a:t>
                      </a:r>
                      <a:endParaRPr sz="1600" b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 b="0" u="none" strike="noStrike" cap="none">
                          <a:solidFill>
                            <a:schemeClr val="dk1"/>
                          </a:solidFill>
                        </a:rPr>
                        <a:t>MIN</a:t>
                      </a:r>
                      <a:endParaRPr sz="1600" b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A7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F3F3F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b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Welcome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Kirsten DeFries</a:t>
                      </a:r>
                      <a:endParaRPr sz="10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Research Compliance &amp; Operations </a:t>
                      </a:r>
                      <a:endParaRPr sz="10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14300" marR="1143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sng" strike="noStrike" cap="none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kirsten5@uw.edu</a:t>
                      </a:r>
                      <a:r>
                        <a:rPr lang="en" sz="1000" u="sng">
                          <a:solidFill>
                            <a:srgbClr val="000000"/>
                          </a:solidFill>
                        </a:rPr>
                        <a:t> </a:t>
                      </a:r>
                      <a:endParaRPr sz="1000" u="sng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1143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>
                          <a:solidFill>
                            <a:schemeClr val="dk1"/>
                          </a:solidFill>
                        </a:rPr>
                        <a:t>PAFC Hot Topic: Compliance Updates</a:t>
                      </a:r>
                      <a:endParaRPr b="0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Matt Gardner</a:t>
                      </a:r>
                      <a:endParaRPr sz="1000" b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Post Award Fiscal Compliance</a:t>
                      </a:r>
                      <a:endParaRPr sz="1000"/>
                    </a:p>
                  </a:txBody>
                  <a:tcPr marL="114300" marR="1143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sng">
                          <a:solidFill>
                            <a:schemeClr val="hlink"/>
                          </a:solidFill>
                          <a:hlinkClick r:id="rId4"/>
                        </a:rPr>
                        <a:t>gcafco@uw.edu</a:t>
                      </a:r>
                      <a:r>
                        <a:rPr lang="en" sz="1000" u="sng"/>
                        <a:t> </a:t>
                      </a:r>
                      <a:endParaRPr sz="1000" u="sng">
                        <a:solidFill>
                          <a:schemeClr val="hlink"/>
                        </a:solidFill>
                      </a:endParaRPr>
                    </a:p>
                  </a:txBody>
                  <a:tcPr marL="0" marR="1143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L="68575" marR="6857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0">
                          <a:solidFill>
                            <a:schemeClr val="dk1"/>
                          </a:solidFill>
                        </a:rPr>
                        <a:t>OSP Updates</a:t>
                      </a:r>
                      <a:endParaRPr b="0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b="1"/>
                        <a:t>Carol Rhodes</a:t>
                      </a:r>
                      <a:endParaRPr sz="1000" b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Office of Sponsored Programs</a:t>
                      </a:r>
                      <a:endParaRPr sz="1000" b="1"/>
                    </a:p>
                  </a:txBody>
                  <a:tcPr marL="114300" marR="1143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u="sng">
                          <a:solidFill>
                            <a:schemeClr val="hlink"/>
                          </a:solidFill>
                          <a:hlinkClick r:id="rId5"/>
                        </a:rPr>
                        <a:t>carhodes@uw.edu</a:t>
                      </a:r>
                      <a:r>
                        <a:rPr lang="en" sz="1000"/>
                        <a:t> </a:t>
                      </a:r>
                      <a:endParaRPr sz="1000"/>
                    </a:p>
                  </a:txBody>
                  <a:tcPr marL="0" marR="1143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L="68575" marR="6857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>
                          <a:solidFill>
                            <a:schemeClr val="dk1"/>
                          </a:solidFill>
                        </a:rPr>
                        <a:t>Report for Award Proposals &amp; Related Requests</a:t>
                      </a:r>
                      <a:endParaRPr b="0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Aron Knapp</a:t>
                      </a:r>
                      <a:endParaRPr sz="1000" b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Office of Research Information Services</a:t>
                      </a:r>
                      <a:endParaRPr sz="1000" b="1"/>
                    </a:p>
                  </a:txBody>
                  <a:tcPr marL="114300" marR="1143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sng">
                          <a:solidFill>
                            <a:schemeClr val="hlink"/>
                          </a:solidFill>
                          <a:hlinkClick r:id="rId6"/>
                        </a:rPr>
                        <a:t>grantrpt@uw.edu</a:t>
                      </a:r>
                      <a:endParaRPr sz="1000"/>
                    </a:p>
                    <a:p>
                      <a:pPr marL="1143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1143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</a:t>
                      </a:r>
                      <a:endParaRPr/>
                    </a:p>
                  </a:txBody>
                  <a:tcPr marL="68575" marR="6857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0">
                          <a:solidFill>
                            <a:schemeClr val="dk1"/>
                          </a:solidFill>
                        </a:rPr>
                        <a:t>Research Misconduct and Office of Research Misconduct Proceedings</a:t>
                      </a:r>
                      <a:endParaRPr b="0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b="1"/>
                        <a:t>Joe Giffels</a:t>
                      </a:r>
                      <a:endParaRPr sz="1000" b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Office of Research Central</a:t>
                      </a:r>
                      <a:endParaRPr sz="1000" b="1"/>
                    </a:p>
                  </a:txBody>
                  <a:tcPr marL="114300" marR="1143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u="sng">
                          <a:solidFill>
                            <a:schemeClr val="hlink"/>
                          </a:solidFill>
                          <a:hlinkClick r:id="rId7"/>
                        </a:rPr>
                        <a:t>jgiffels@uw.edu</a:t>
                      </a:r>
                      <a:r>
                        <a:rPr lang="en" sz="1000"/>
                        <a:t> </a:t>
                      </a:r>
                      <a:endParaRPr sz="1000" u="sng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1143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</a:t>
                      </a:r>
                      <a:endParaRPr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63" name="Google Shape;263;p55"/>
          <p:cNvSpPr txBox="1"/>
          <p:nvPr/>
        </p:nvSpPr>
        <p:spPr>
          <a:xfrm>
            <a:off x="0" y="416675"/>
            <a:ext cx="9123300" cy="7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SzPts val="3000"/>
              <a:buFont typeface="Calibri"/>
              <a:buNone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MRAM | Monthly Research Administration Meeting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55"/>
          <p:cNvSpPr txBox="1"/>
          <p:nvPr/>
        </p:nvSpPr>
        <p:spPr>
          <a:xfrm>
            <a:off x="-10350" y="1162475"/>
            <a:ext cx="9144000" cy="91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8" indent="0" algn="ctr" rtl="0"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SzPts val="1400"/>
              <a:buFont typeface="Calibri"/>
              <a:buNone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November 14, 2025, 9:00 AM – 10:00 AM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SzPts val="1400"/>
              <a:buFont typeface="Calibri"/>
              <a:buNone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Join Webinar</a:t>
            </a:r>
            <a:r>
              <a:rPr lang="en"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" sz="15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https://washington.zoom.us/j/346891888</a:t>
            </a:r>
            <a:endParaRPr sz="1300">
              <a:solidFill>
                <a:srgbClr val="5F497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“CC” to Show Captions in your Zoom Controls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55"/>
          <p:cNvSpPr txBox="1"/>
          <p:nvPr/>
        </p:nvSpPr>
        <p:spPr>
          <a:xfrm>
            <a:off x="0" y="5673975"/>
            <a:ext cx="9123300" cy="8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8" indent="0" algn="ctr" rtl="0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800"/>
              <a:buFont typeface="Calibri"/>
              <a:buNone/>
            </a:pPr>
            <a:r>
              <a:rPr lang="en" sz="1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MEETING</a:t>
            </a:r>
            <a:endParaRPr sz="19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8" indent="0" algn="ctr" rtl="0"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SzPts val="1400"/>
              <a:buFont typeface="Calibri"/>
              <a:buNone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December 12, 2025 9:00 AM - 10:00 AM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8" indent="0" algn="ctr" rtl="0"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SzPts val="1400"/>
              <a:buFont typeface="Calibri"/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Questions about MRAM? email</a:t>
            </a:r>
            <a:r>
              <a:rPr lang="en" sz="1200">
                <a:solidFill>
                  <a:srgbClr val="5F497A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u="sng">
                <a:solidFill>
                  <a:schemeClr val="hlink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  <a:hlinkClick r:id="rId9"/>
              </a:rPr>
              <a:t>mramques@uw.edu</a:t>
            </a:r>
            <a:r>
              <a:rPr lang="en" sz="1200">
                <a:solidFill>
                  <a:srgbClr val="5F497A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64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NIH Updates – Unilateral Closeout </a:t>
            </a:r>
            <a:r>
              <a:rPr lang="en" sz="16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(2 of 2)</a:t>
            </a:r>
            <a:endParaRPr sz="3000" b="1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64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3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lvl="0" indent="-331469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What are “closeout reports”?</a:t>
            </a:r>
            <a:endParaRPr/>
          </a:p>
          <a:p>
            <a:pPr marL="742950" lvl="1" indent="-276225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Final Federal Financial Report (FFR)</a:t>
            </a:r>
            <a:endParaRPr/>
          </a:p>
          <a:p>
            <a:pPr marL="742950" lvl="1" indent="-276225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Final Research Performance Progress Report (F-RPPR)</a:t>
            </a:r>
            <a:endParaRPr/>
          </a:p>
          <a:p>
            <a:pPr marL="742950" lvl="1" indent="-276225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Final Invention Statement and Certification (FIS)</a:t>
            </a:r>
            <a:endParaRPr/>
          </a:p>
          <a:p>
            <a:pPr marL="342900" lvl="0" indent="-201930" algn="l" rtl="0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31469" algn="l" rtl="0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All reports are due within 120 days of the end of the period of performance</a:t>
            </a:r>
            <a:br>
              <a:rPr lang="en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31469" algn="l" rtl="0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NIH will initiate “unilateral closeout” for all awards that fail to meet closeout requirements within one year</a:t>
            </a:r>
            <a:endParaRPr/>
          </a:p>
          <a:p>
            <a:pPr marL="342900" lvl="0" indent="-201930" algn="l" rtl="0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31469" algn="l" rtl="0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NIH actions can include: withholding of further awards, disallowance of costs, or additional corrective actions deemed appropriate</a:t>
            </a:r>
            <a:endParaRPr/>
          </a:p>
          <a:p>
            <a:pPr marL="742950" lvl="1" indent="-168275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64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65"/>
          <p:cNvSpPr txBox="1">
            <a:spLocks noGrp="1"/>
          </p:cNvSpPr>
          <p:nvPr>
            <p:ph type="title"/>
          </p:nvPr>
        </p:nvSpPr>
        <p:spPr>
          <a:xfrm>
            <a:off x="671757" y="11798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300"/>
              <a:buFont typeface="Arial"/>
              <a:buNone/>
            </a:pPr>
            <a:r>
              <a:rPr lang="en" sz="43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EFFORT REPORTING / ECC OFFICE HOURS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66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" b="1">
                <a:latin typeface="Arial"/>
                <a:ea typeface="Arial"/>
                <a:cs typeface="Arial"/>
                <a:sym typeface="Arial"/>
              </a:rPr>
              <a:t>Upcoming Effort / ECC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" b="1">
                <a:latin typeface="Arial"/>
                <a:ea typeface="Arial"/>
                <a:cs typeface="Arial"/>
                <a:sym typeface="Arial"/>
              </a:rPr>
              <a:t>“Focused Topic” Office Hour</a:t>
            </a:r>
            <a:endParaRPr/>
          </a:p>
        </p:txBody>
      </p:sp>
      <p:sp>
        <p:nvSpPr>
          <p:cNvPr id="338" name="Google Shape;338;p66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Thursday, November 21</a:t>
            </a:r>
            <a:r>
              <a:rPr lang="en" baseline="30000">
                <a:latin typeface="Arial"/>
                <a:ea typeface="Arial"/>
                <a:cs typeface="Arial"/>
                <a:sym typeface="Arial"/>
              </a:rPr>
              <a:t>st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 @ 10:00am – 11:00am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Scheduled topics: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System updates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Overview of reporting period dates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Impacts of PAAs on grant reporting/closeout process</a:t>
            </a:r>
            <a:endParaRPr/>
          </a:p>
          <a:p>
            <a:pPr marL="1143000" lvl="2" indent="-22860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Final Action Date; award end dates; invoicing and financial reporting requirements</a:t>
            </a:r>
            <a:br>
              <a:rPr lang="en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Sessions are recorded and uploaded to the PAFC website (along with any slide decks)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https://finance.uw.edu/pafc/session_recordings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66"/>
          <p:cNvSpPr txBox="1">
            <a:spLocks noGrp="1"/>
          </p:cNvSpPr>
          <p:nvPr>
            <p:ph type="title"/>
          </p:nvPr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67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“Open” Office Hours –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Every Friday @ 10:AM</a:t>
            </a:r>
            <a:endParaRPr/>
          </a:p>
        </p:txBody>
      </p:sp>
      <p:sp>
        <p:nvSpPr>
          <p:cNvPr id="345" name="Google Shape;345;p67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Friday, November 15</a:t>
            </a:r>
            <a:r>
              <a:rPr lang="en" baseline="3000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 @ 10:00am – 11:00am</a:t>
            </a:r>
            <a:br>
              <a:rPr lang="en">
                <a:latin typeface="Arial"/>
                <a:ea typeface="Arial"/>
                <a:cs typeface="Arial"/>
                <a:sym typeface="Arial"/>
              </a:rPr>
            </a:br>
            <a:r>
              <a:rPr lang="en">
                <a:latin typeface="Arial"/>
                <a:ea typeface="Arial"/>
                <a:cs typeface="Arial"/>
                <a:sym typeface="Arial"/>
              </a:rPr>
              <a:t>Friday, November 22</a:t>
            </a:r>
            <a:r>
              <a:rPr lang="en" baseline="30000"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 @ 10:00am – 11:00am</a:t>
            </a:r>
            <a:endParaRPr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No set topic; all questions are welcome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Office Hour info and Zoom links: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https://finance.uw.edu/pafc/effort-reporting/ecc-office-hours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No Office Hours on November 29</a:t>
            </a:r>
            <a:r>
              <a:rPr lang="en" baseline="3000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 (Thanksgiving)</a:t>
            </a:r>
            <a:endParaRPr/>
          </a:p>
        </p:txBody>
      </p:sp>
      <p:sp>
        <p:nvSpPr>
          <p:cNvPr id="346" name="Google Shape;346;p67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68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Questions</a:t>
            </a:r>
            <a:endParaRPr/>
          </a:p>
        </p:txBody>
      </p:sp>
      <p:sp>
        <p:nvSpPr>
          <p:cNvPr id="352" name="Google Shape;352;p68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Post Award Fiscal Compliance (PAFC)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effortreporting@uw.edu 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(Effort questions)</a:t>
            </a:r>
            <a:endParaRPr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3"/>
            </a:endParaRP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gcafco@uw.edu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 (All other compliance questions)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https://finance.uw.edu/pafc/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1" indent="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mgard4@uw.edu</a:t>
            </a:r>
            <a:br>
              <a:rPr lang="en">
                <a:latin typeface="Arial"/>
                <a:ea typeface="Arial"/>
                <a:cs typeface="Arial"/>
                <a:sym typeface="Arial"/>
              </a:rPr>
            </a:b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David Parks, Effort Compliance Analyst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parksd2@uw.edu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1" indent="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68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69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" sz="3700">
                <a:latin typeface="Encode Sans Black"/>
                <a:ea typeface="Encode Sans Black"/>
                <a:cs typeface="Encode Sans Black"/>
                <a:sym typeface="Encode Sans Black"/>
              </a:rPr>
              <a:t>OSP Update</a:t>
            </a:r>
            <a:endParaRPr sz="37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359" name="Google Shape;359;p69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November 2024 </a:t>
            </a:r>
            <a:r>
              <a:rPr lang="en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MRAM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Carol Rhodes, Director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70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Encode Sans Black"/>
                <a:ea typeface="Encode Sans Black"/>
                <a:cs typeface="Encode Sans Black"/>
                <a:sym typeface="Encode Sans Black"/>
              </a:rPr>
              <a:t>OSP Using Workload Status Reports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366" name="Google Shape;366;p70"/>
          <p:cNvSpPr txBox="1">
            <a:spLocks noGrp="1"/>
          </p:cNvSpPr>
          <p:nvPr>
            <p:ph type="body" idx="2"/>
          </p:nvPr>
        </p:nvSpPr>
        <p:spPr>
          <a:xfrm>
            <a:off x="720200" y="1333725"/>
            <a:ext cx="7788000" cy="45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" sz="2100"/>
              <a:t>Priority given to items 60+ days in OSP</a:t>
            </a:r>
            <a:endParaRPr sz="21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" sz="2100"/>
              <a:t>Items that need campus action:  Will be returned with prefixes in front of comment to categorize type of change needed</a:t>
            </a:r>
            <a:endParaRPr sz="2100"/>
          </a:p>
          <a:p>
            <a:pPr marL="914400" lvl="1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–"/>
            </a:pPr>
            <a:r>
              <a:rPr lang="en" sz="2100"/>
              <a:t>Items on hold OSP:  Placed on HOLD with comments for reason(s) on HOLD e.g. waiting on sponsor edits, sponsor signature, etc.</a:t>
            </a:r>
            <a:endParaRPr sz="21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</p:txBody>
      </p:sp>
      <p:sp>
        <p:nvSpPr>
          <p:cNvPr id="367" name="Google Shape;367;p70"/>
          <p:cNvSpPr txBox="1"/>
          <p:nvPr/>
        </p:nvSpPr>
        <p:spPr>
          <a:xfrm>
            <a:off x="671750" y="5805375"/>
            <a:ext cx="63150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OSP ASR Return Reasons: </a:t>
            </a:r>
            <a:r>
              <a:rPr lang="en" u="sng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https://www.washington.edu/research/myresearch-lifecycle/setup/financials/#why-asr-returned</a:t>
            </a:r>
            <a:r>
              <a:rPr lang="en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71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Encode Sans Black"/>
                <a:ea typeface="Encode Sans Black"/>
                <a:cs typeface="Encode Sans Black"/>
                <a:sym typeface="Encode Sans Black"/>
              </a:rPr>
              <a:t>Subaward Escalation Process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374" name="Google Shape;374;p71"/>
          <p:cNvSpPr txBox="1">
            <a:spLocks noGrp="1"/>
          </p:cNvSpPr>
          <p:nvPr>
            <p:ph type="body" idx="2"/>
          </p:nvPr>
        </p:nvSpPr>
        <p:spPr>
          <a:xfrm>
            <a:off x="720200" y="1409925"/>
            <a:ext cx="7788000" cy="45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" sz="2200"/>
              <a:t>OSP and Dean’s offices using </a:t>
            </a:r>
            <a:r>
              <a:rPr lang="en" sz="2200" u="sng">
                <a:solidFill>
                  <a:schemeClr val="hlink"/>
                </a:solidFill>
                <a:hlinkClick r:id="rId3"/>
              </a:rPr>
              <a:t>subaward escalation process</a:t>
            </a:r>
            <a:r>
              <a:rPr lang="en" sz="2200"/>
              <a:t>. 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" sz="2200" b="1"/>
              <a:t>Note </a:t>
            </a:r>
            <a:r>
              <a:rPr lang="en" sz="2200"/>
              <a:t>top return reasons of subaward requests:</a:t>
            </a:r>
            <a:endParaRPr sz="2200"/>
          </a:p>
          <a:p>
            <a:pPr marL="91440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" sz="2200"/>
              <a:t>Incorrect budget (budget attachment &amp; amount in SA not matching)</a:t>
            </a:r>
            <a:endParaRPr sz="2200"/>
          </a:p>
          <a:p>
            <a:pPr marL="91440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" sz="2200"/>
              <a:t>Missing budget or SOW</a:t>
            </a:r>
            <a:endParaRPr sz="2200"/>
          </a:p>
          <a:p>
            <a:pPr marL="91440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" sz="2200"/>
              <a:t>Incorrect dates </a:t>
            </a:r>
            <a:endParaRPr sz="2200"/>
          </a:p>
          <a:p>
            <a:pPr marL="91440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" sz="2200"/>
              <a:t>ASR or MOD not fully processed</a:t>
            </a:r>
            <a:endParaRPr sz="2200"/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These cannot be assigned, via escalation or otherwise.</a:t>
            </a:r>
            <a:endParaRPr sz="220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4B2E83"/>
                </a:solidFill>
              </a:rPr>
              <a:t>Setup Subawards </a:t>
            </a:r>
            <a:endParaRPr sz="1100">
              <a:solidFill>
                <a:srgbClr val="4B2E83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https://www.washington.edu/research/myresearch-lifecycle/setup/subawards/#first-steps</a:t>
            </a:r>
            <a:r>
              <a:rPr lang="en" sz="1100">
                <a:solidFill>
                  <a:srgbClr val="4B2E83"/>
                </a:solidFill>
              </a:rPr>
              <a:t> </a:t>
            </a:r>
            <a:endParaRPr sz="2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72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Encode Sans Black"/>
                <a:ea typeface="Encode Sans Black"/>
                <a:cs typeface="Encode Sans Black"/>
                <a:sym typeface="Encode Sans Black"/>
              </a:rPr>
              <a:t>ASR &amp; MOD Update as of 11/12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381" name="Google Shape;381;p72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ASR/MOD #s (week over week)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" sz="2000"/>
              <a:t>Total with OSP: 700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" sz="2000"/>
              <a:t>% change from last week: 3.3%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" sz="2000"/>
              <a:t>Arrived past week: 191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" sz="2000"/>
              <a:t>Approved &amp; assigned to GCA past week: 181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" sz="2000"/>
              <a:t>Returned past week: 129</a:t>
            </a: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Work in Progress - Days in Status of OSP Assigned / OSP Setup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" sz="2000"/>
              <a:t>0-15: 282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" sz="2000"/>
              <a:t>16-30: 118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" sz="2000"/>
              <a:t>31-60: 133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" sz="2000"/>
              <a:t>61+: 167</a:t>
            </a: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382" name="Google Shape;382;p72"/>
          <p:cNvSpPr txBox="1"/>
          <p:nvPr/>
        </p:nvSpPr>
        <p:spPr>
          <a:xfrm>
            <a:off x="187450" y="6280000"/>
            <a:ext cx="70314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https://www.washington.edu/research/osp/about-osp/osp-volume/</a:t>
            </a:r>
            <a:endParaRPr sz="11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7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Encode Sans Black"/>
                <a:ea typeface="Encode Sans Black"/>
                <a:cs typeface="Encode Sans Black"/>
                <a:sym typeface="Encode Sans Black"/>
              </a:rPr>
              <a:t>Subaward Update as of 11/12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389" name="Google Shape;389;p73"/>
          <p:cNvSpPr txBox="1">
            <a:spLocks noGrp="1"/>
          </p:cNvSpPr>
          <p:nvPr>
            <p:ph type="body" idx="2"/>
          </p:nvPr>
        </p:nvSpPr>
        <p:spPr>
          <a:xfrm>
            <a:off x="720200" y="1497450"/>
            <a:ext cx="7788000" cy="40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Subaward #s (week over week)</a:t>
            </a: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" sz="2000"/>
              <a:t>Total with OSP: 878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" sz="2000"/>
              <a:t>% change from last week: .3%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" sz="2000"/>
              <a:t>In OSP: 528</a:t>
            </a:r>
            <a:endParaRPr sz="2000"/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" sz="2000"/>
              <a:t>Assigned: 51</a:t>
            </a:r>
            <a:endParaRPr sz="2000"/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" sz="2000"/>
              <a:t>Issued: 299</a:t>
            </a:r>
            <a:endParaRPr sz="2000"/>
          </a:p>
        </p:txBody>
      </p:sp>
      <p:sp>
        <p:nvSpPr>
          <p:cNvPr id="390" name="Google Shape;390;p73"/>
          <p:cNvSpPr txBox="1"/>
          <p:nvPr/>
        </p:nvSpPr>
        <p:spPr>
          <a:xfrm>
            <a:off x="187450" y="6280000"/>
            <a:ext cx="70314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https://www.washington.edu/research/osp/about-osp/osp-volume/</a:t>
            </a:r>
            <a:endParaRPr sz="1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56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Encode Sans Black"/>
                <a:ea typeface="Encode Sans Black"/>
                <a:cs typeface="Encode Sans Black"/>
                <a:sym typeface="Encode Sans Black"/>
              </a:rPr>
              <a:t>REMINDER 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Encode Sans Black"/>
                <a:ea typeface="Encode Sans Black"/>
                <a:cs typeface="Encode Sans Black"/>
                <a:sym typeface="Encode Sans Black"/>
              </a:rPr>
              <a:t>Award Setup &amp; Modification Requests</a:t>
            </a:r>
            <a:r>
              <a:rPr lang="en" sz="1400">
                <a:latin typeface="Encode Sans Black"/>
                <a:ea typeface="Encode Sans Black"/>
                <a:cs typeface="Encode Sans Black"/>
                <a:sym typeface="Encode Sans Black"/>
              </a:rPr>
              <a:t> </a:t>
            </a:r>
            <a:endParaRPr sz="14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272" name="Google Shape;272;p56"/>
          <p:cNvSpPr txBox="1">
            <a:spLocks noGrp="1"/>
          </p:cNvSpPr>
          <p:nvPr>
            <p:ph type="body" idx="2"/>
          </p:nvPr>
        </p:nvSpPr>
        <p:spPr>
          <a:xfrm>
            <a:off x="608775" y="1812925"/>
            <a:ext cx="8100300" cy="40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Char char="&gt;"/>
            </a:pPr>
            <a:r>
              <a:rPr lang="en" sz="2000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do I do if I received a Notice of Award?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" sz="2000" b="1"/>
              <a:t>Review</a:t>
            </a:r>
            <a:r>
              <a:rPr lang="en" sz="2000"/>
              <a:t> </a:t>
            </a:r>
            <a:r>
              <a:rPr lang="en" sz="2000" u="sng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Checklist: Award Setup Request Steps for PI/Campus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" sz="2000" b="1"/>
              <a:t>Read </a:t>
            </a:r>
            <a:r>
              <a:rPr lang="en" sz="2000" u="sng">
                <a:solidFill>
                  <a:schemeClr val="accent6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Comments &amp; History</a:t>
            </a:r>
            <a:r>
              <a:rPr lang="en" sz="2000" b="1">
                <a:solidFill>
                  <a:schemeClr val="accent6"/>
                </a:solidFill>
              </a:rPr>
              <a:t> </a:t>
            </a:r>
            <a:r>
              <a:rPr lang="en" sz="2000"/>
              <a:t>before contacting OSP/GCA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" sz="2000" b="1"/>
              <a:t>Always</a:t>
            </a:r>
            <a:r>
              <a:rPr lang="en" sz="2000"/>
              <a:t> include relevant </a:t>
            </a:r>
            <a:r>
              <a:rPr lang="en" sz="2000" u="sng">
                <a:solidFill>
                  <a:schemeClr val="accent6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attachments</a:t>
            </a:r>
            <a:endParaRPr sz="2000">
              <a:solidFill>
                <a:schemeClr val="accent6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" sz="2000" b="1"/>
              <a:t>MODs: </a:t>
            </a:r>
            <a:r>
              <a:rPr lang="en" sz="2000"/>
              <a:t>Include </a:t>
            </a:r>
            <a:r>
              <a:rPr lang="en" sz="2000" u="sng">
                <a:solidFill>
                  <a:schemeClr val="accent6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</a:t>
            </a:r>
            <a:r>
              <a:rPr lang="en" sz="2000" u="sng">
                <a:solidFill>
                  <a:schemeClr val="accent6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AGE Budget Snapshot</a:t>
            </a:r>
            <a:r>
              <a:rPr lang="en" sz="2000" b="1">
                <a:solidFill>
                  <a:schemeClr val="accent6"/>
                </a:solidFill>
              </a:rPr>
              <a:t> </a:t>
            </a:r>
            <a:r>
              <a:rPr lang="en" sz="2000"/>
              <a:t>URLs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" sz="2000" u="sng">
                <a:solidFill>
                  <a:schemeClr val="accent6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Tell OSP your ASR/MOD story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" sz="2000"/>
              <a:t>Need to change a Grant Name in WD? - Send </a:t>
            </a:r>
            <a:r>
              <a:rPr lang="en" sz="2000" u="sng">
                <a:solidFill>
                  <a:schemeClr val="accent6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GCA Only MOD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" sz="2000" u="sng">
                <a:solidFill>
                  <a:schemeClr val="accent6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Budget Resources</a:t>
            </a:r>
            <a:r>
              <a:rPr lang="en" sz="2000">
                <a:solidFill>
                  <a:schemeClr val="accent6"/>
                </a:solidFill>
              </a:rPr>
              <a:t> </a:t>
            </a:r>
            <a:r>
              <a:rPr lang="en" sz="2000"/>
              <a:t>and </a:t>
            </a:r>
            <a:r>
              <a:rPr lang="en" sz="2000" u="sng">
                <a:solidFill>
                  <a:schemeClr val="accent6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Awards &amp; Mods Resources</a:t>
            </a:r>
            <a:r>
              <a:rPr lang="en" sz="2000"/>
              <a:t>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" sz="2000" u="sng">
                <a:solidFill>
                  <a:schemeClr val="accent6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Office Hours Schedule</a:t>
            </a:r>
            <a:endParaRPr sz="2000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7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Encode Sans Black"/>
                <a:ea typeface="Encode Sans Black"/>
                <a:cs typeface="Encode Sans Black"/>
                <a:sym typeface="Encode Sans Black"/>
              </a:rPr>
              <a:t>Staffing Update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397" name="Google Shape;397;p74"/>
          <p:cNvSpPr txBox="1">
            <a:spLocks noGrp="1"/>
          </p:cNvSpPr>
          <p:nvPr>
            <p:ph type="body" idx="2"/>
          </p:nvPr>
        </p:nvSpPr>
        <p:spPr>
          <a:xfrm>
            <a:off x="720200" y="1497450"/>
            <a:ext cx="7788000" cy="40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" sz="2000"/>
              <a:t>Subawards: </a:t>
            </a:r>
            <a:endParaRPr sz="2000"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"/>
              <a:t>Adding 2 more Subaward Administrator temporary positions</a:t>
            </a:r>
            <a:endParaRPr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"/>
              <a:t>Backfilling two positions</a:t>
            </a:r>
            <a:endParaRPr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" sz="2000"/>
              <a:t>Proposals &amp; Awards: </a:t>
            </a:r>
            <a:endParaRPr sz="2000"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"/>
              <a:t>Final stages of recruiting two temporary Program Coordinator positions</a:t>
            </a:r>
            <a:endParaRPr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"/>
              <a:t>Recruiting for 1 new Grant and Contract Analyst position</a:t>
            </a:r>
            <a:endParaRPr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"/>
              <a:t>Adding 1 temporary outside support position to assist with award and award modification processing</a:t>
            </a:r>
            <a:endParaRPr/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7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Encode Sans Black"/>
                <a:ea typeface="Encode Sans Black"/>
                <a:cs typeface="Encode Sans Black"/>
                <a:sym typeface="Encode Sans Black"/>
              </a:rPr>
              <a:t>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404" name="Google Shape;404;p75"/>
          <p:cNvSpPr txBox="1">
            <a:spLocks noGrp="1"/>
          </p:cNvSpPr>
          <p:nvPr>
            <p:ph type="body" idx="2"/>
          </p:nvPr>
        </p:nvSpPr>
        <p:spPr>
          <a:xfrm>
            <a:off x="720200" y="1497450"/>
            <a:ext cx="7788000" cy="40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" u="sng">
                <a:solidFill>
                  <a:schemeClr val="hlink"/>
                </a:solidFill>
                <a:hlinkClick r:id="rId3"/>
              </a:rPr>
              <a:t>OSP ASR Return Reasons</a:t>
            </a:r>
            <a:endParaRPr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" u="sng">
                <a:solidFill>
                  <a:schemeClr val="hlink"/>
                </a:solidFill>
                <a:hlinkClick r:id="rId4"/>
              </a:rPr>
              <a:t>Subaward Escalation</a:t>
            </a:r>
            <a:endParaRPr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" sz="2200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Urgent Requests OSP Requests - ASRs, MODs, Subawards 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" sz="2200" u="sng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OSP Volume- ASR, MOD, Subaward 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" sz="2200" u="sng">
                <a:solidFill>
                  <a:schemeClr val="accent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ASR Checklist for PIs &amp; Campus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" sz="2200" u="sng">
                <a:solidFill>
                  <a:schemeClr val="accent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Award Changes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" sz="2200" u="sng">
                <a:solidFill>
                  <a:schemeClr val="hlink"/>
                </a:solidFill>
                <a:hlinkClick r:id="rId9"/>
              </a:rPr>
              <a:t>Tell OSP your story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" sz="2200"/>
              <a:t>Setup </a:t>
            </a:r>
            <a:r>
              <a:rPr lang="en" sz="2200" u="sng">
                <a:solidFill>
                  <a:schemeClr val="accent5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Subawards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" sz="2200" u="sng">
                <a:solidFill>
                  <a:schemeClr val="hlink"/>
                </a:solidFill>
                <a:hlinkClick r:id="rId11"/>
              </a:rPr>
              <a:t>GIM 39</a:t>
            </a:r>
            <a:endParaRPr sz="2200"/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76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lang="en" sz="300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77"/>
          <p:cNvSpPr txBox="1">
            <a:spLocks noGrp="1"/>
          </p:cNvSpPr>
          <p:nvPr>
            <p:ph type="title"/>
          </p:nvPr>
        </p:nvSpPr>
        <p:spPr>
          <a:xfrm>
            <a:off x="692029" y="1640263"/>
            <a:ext cx="6972300" cy="15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None/>
            </a:pPr>
            <a:r>
              <a:rPr lang="en" sz="5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Award, Proposal and Related Requests since FY24</a:t>
            </a:r>
            <a:endParaRPr/>
          </a:p>
        </p:txBody>
      </p:sp>
      <p:sp>
        <p:nvSpPr>
          <p:cNvPr id="415" name="Google Shape;415;p77"/>
          <p:cNvSpPr txBox="1"/>
          <p:nvPr/>
        </p:nvSpPr>
        <p:spPr>
          <a:xfrm>
            <a:off x="692029" y="4308049"/>
            <a:ext cx="6656700" cy="18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lang="en" sz="2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November 2024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Aron Knapp (she/her)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Office of Research Information Service (ORIS)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78"/>
          <p:cNvSpPr txBox="1">
            <a:spLocks noGrp="1"/>
          </p:cNvSpPr>
          <p:nvPr>
            <p:ph type="title"/>
          </p:nvPr>
        </p:nvSpPr>
        <p:spPr>
          <a:xfrm>
            <a:off x="671756" y="371510"/>
            <a:ext cx="82650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lang="en" sz="3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AWARD, PROPOSAL &amp; RELATED REQUESTS</a:t>
            </a:r>
            <a:br>
              <a:rPr lang="en" sz="3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(1 of 2)</a:t>
            </a:r>
            <a:endParaRPr sz="3000" b="0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78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What: </a:t>
            </a:r>
            <a:r>
              <a:rPr lang="en" sz="2000" b="0">
                <a:latin typeface="Arial"/>
                <a:ea typeface="Arial"/>
                <a:cs typeface="Arial"/>
                <a:sym typeface="Arial"/>
              </a:rPr>
              <a:t>an excel workbook presenting WD and SAGE post FT go-live (FY24) data.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Why: </a:t>
            </a:r>
            <a:r>
              <a:rPr lang="en" sz="2000" b="0">
                <a:latin typeface="Arial"/>
                <a:ea typeface="Arial"/>
                <a:cs typeface="Arial"/>
                <a:sym typeface="Arial"/>
              </a:rPr>
              <a:t>Downloadable, pivotable, searchable data for your local analysis, connecting WD &amp; SAGE items, and checking status!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What is </a:t>
            </a:r>
            <a:r>
              <a:rPr lang="en" i="1">
                <a:latin typeface="Arial"/>
                <a:ea typeface="Arial"/>
                <a:cs typeface="Arial"/>
                <a:sym typeface="Arial"/>
              </a:rPr>
              <a:t>IN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 the workbook?: 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1F1F1F"/>
              </a:buClr>
              <a:buSzPts val="2000"/>
              <a:buChar char="–"/>
            </a:pPr>
            <a:r>
              <a:rPr lang="en" b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eGC1s created or received in OSP since FY24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1F1F1F"/>
              </a:buClr>
              <a:buSzPts val="2000"/>
              <a:buChar char="–"/>
            </a:pPr>
            <a:r>
              <a:rPr lang="en" b="0" i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Active converted Awards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1F1F1F"/>
              </a:buClr>
              <a:buSzPts val="2000"/>
              <a:buChar char="–"/>
            </a:pPr>
            <a:r>
              <a:rPr lang="en" b="0" i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Awards created in Workday since FY24. 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1F1F1F"/>
              </a:buClr>
              <a:buSzPts val="2000"/>
              <a:buChar char="–"/>
            </a:pPr>
            <a:r>
              <a:rPr lang="en" b="0" i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SAGE Award Setup Requests (ASRs) created since FY24</a:t>
            </a:r>
            <a:endParaRPr b="0">
              <a:solidFill>
                <a:srgbClr val="1F1F1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1F1F1F"/>
              </a:buClr>
              <a:buSzPts val="2000"/>
              <a:buChar char="–"/>
            </a:pPr>
            <a:r>
              <a:rPr lang="en" b="0" i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SAGE Award Modification Requests (MODs) created since FY24. 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1F1F1F"/>
              </a:buClr>
              <a:buSzPts val="2000"/>
              <a:buChar char="–"/>
            </a:pPr>
            <a:r>
              <a:rPr lang="en" b="0" i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Subaward Requests received in OSP since FY24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1F1F1F"/>
              </a:buClr>
              <a:buSzPts val="2000"/>
              <a:buChar char="–"/>
            </a:pPr>
            <a:r>
              <a:rPr lang="en" b="0" i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Non-Award Agreements received in OSP since FY24</a:t>
            </a:r>
            <a:endParaRPr b="0">
              <a:solidFill>
                <a:srgbClr val="1F1F1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 b="0" i="0">
              <a:solidFill>
                <a:srgbClr val="1F1F1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 b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78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Aron Knapp - ORIS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79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2743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lang="en" sz="3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AWARD, PROPOSAL &amp; RELATED REQUESTS</a:t>
            </a:r>
            <a:br>
              <a:rPr lang="en" sz="3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14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(2 of 2)</a:t>
            </a:r>
            <a:endParaRPr sz="3000" b="0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79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What is </a:t>
            </a:r>
            <a:r>
              <a:rPr lang="en" i="1">
                <a:latin typeface="Arial"/>
                <a:ea typeface="Arial"/>
                <a:cs typeface="Arial"/>
                <a:sym typeface="Arial"/>
              </a:rPr>
              <a:t>NOT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 in the data?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 b="0">
                <a:latin typeface="Arial"/>
                <a:ea typeface="Arial"/>
                <a:cs typeface="Arial"/>
                <a:sym typeface="Arial"/>
              </a:rPr>
              <a:t>WD Budget or other core financial data</a:t>
            </a:r>
            <a:endParaRPr/>
          </a:p>
          <a:p>
            <a:pPr marL="1143000" lvl="2" indent="-22860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&gt;"/>
            </a:pPr>
            <a:r>
              <a:rPr lang="en" b="0">
                <a:latin typeface="Arial"/>
                <a:ea typeface="Arial"/>
                <a:cs typeface="Arial"/>
                <a:sym typeface="Arial"/>
              </a:rPr>
              <a:t>Use the UW IT BI Portal for FIN data: </a:t>
            </a:r>
            <a:r>
              <a:rPr lang="en" b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https://biportal.uw.edu/catalog?sa=finance</a:t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Where can I find the workbook: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 b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Award, Proposal &amp; Related Requests google link</a:t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 b="0">
                <a:latin typeface="Arial"/>
                <a:ea typeface="Arial"/>
                <a:cs typeface="Arial"/>
                <a:sym typeface="Arial"/>
              </a:rPr>
              <a:t>Refreshed weekly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 b="0">
                <a:latin typeface="Arial"/>
                <a:ea typeface="Arial"/>
                <a:cs typeface="Arial"/>
                <a:sym typeface="Arial"/>
              </a:rPr>
              <a:t>email </a:t>
            </a:r>
            <a:r>
              <a:rPr lang="en" b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grantrpt@uw.edu</a:t>
            </a:r>
            <a:r>
              <a:rPr lang="en" b="0">
                <a:latin typeface="Arial"/>
                <a:ea typeface="Arial"/>
                <a:cs typeface="Arial"/>
                <a:sym typeface="Arial"/>
              </a:rPr>
              <a:t> with enhancement requests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DEMO!</a:t>
            </a:r>
            <a:endParaRPr/>
          </a:p>
        </p:txBody>
      </p:sp>
      <p:sp>
        <p:nvSpPr>
          <p:cNvPr id="429" name="Google Shape;429;p79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- Aron - ORIS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80"/>
          <p:cNvSpPr txBox="1">
            <a:spLocks noGrp="1"/>
          </p:cNvSpPr>
          <p:nvPr>
            <p:ph type="title"/>
          </p:nvPr>
        </p:nvSpPr>
        <p:spPr>
          <a:xfrm>
            <a:off x="692029" y="1640263"/>
            <a:ext cx="6972300" cy="15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Font typeface="Arial"/>
              <a:buNone/>
            </a:pPr>
            <a:r>
              <a:rPr lang="en" sz="3600" b="1" i="0" u="none" strike="noStrike" cap="non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Update…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</a:pPr>
            <a:r>
              <a:rPr lang="en" sz="5000" b="1" i="0" u="none" strike="noStrike" cap="non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Research Misconduct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p80"/>
          <p:cNvSpPr txBox="1"/>
          <p:nvPr/>
        </p:nvSpPr>
        <p:spPr>
          <a:xfrm>
            <a:off x="692029" y="4308049"/>
            <a:ext cx="6656700" cy="18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lang="en" sz="2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November 2024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Joe Giffels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Office of Research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81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200"/>
              <a:buFont typeface="Arial"/>
              <a:buNone/>
            </a:pPr>
            <a:r>
              <a:rPr lang="en" sz="3200" b="1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What Is Research Misconduct?</a:t>
            </a:r>
            <a:endParaRPr sz="3000" b="0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81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"/>
              <a:t>Fabrication of data or results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"/>
              <a:t>Falsification of data, results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"/>
              <a:t>Plagiarism</a:t>
            </a:r>
            <a:endParaRPr/>
          </a:p>
        </p:txBody>
      </p:sp>
      <p:sp>
        <p:nvSpPr>
          <p:cNvPr id="443" name="Google Shape;443;p81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Joe Giffels – Office of Research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82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200"/>
              <a:buFont typeface="Arial"/>
              <a:buNone/>
            </a:pPr>
            <a:r>
              <a:rPr lang="en" sz="3200" b="1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Research Misconduct Is Not…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p82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/>
              <a:t>Harassment or discrimination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/>
              <a:t>Making a mistake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/>
              <a:t>Authorship dispute</a:t>
            </a:r>
            <a:endParaRPr/>
          </a:p>
        </p:txBody>
      </p:sp>
      <p:sp>
        <p:nvSpPr>
          <p:cNvPr id="450" name="Google Shape;450;p82"/>
          <p:cNvSpPr txBox="1"/>
          <p:nvPr/>
        </p:nvSpPr>
        <p:spPr>
          <a:xfrm rot="-1367996">
            <a:off x="3490082" y="3323873"/>
            <a:ext cx="5044456" cy="1077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it’s not F, F or P in research,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it’s not Research Misconduct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82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Joe Giffels – Office of Research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83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200"/>
              <a:buFont typeface="Arial"/>
              <a:buNone/>
            </a:pPr>
            <a:r>
              <a:rPr lang="en" sz="3200" b="1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Policy, Guidance and Resources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p8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" u="sng">
                <a:solidFill>
                  <a:schemeClr val="hlink"/>
                </a:solidFill>
                <a:hlinkClick r:id="rId3"/>
              </a:rPr>
              <a:t>Executive Order 61</a:t>
            </a:r>
            <a:r>
              <a:rPr lang="en"/>
              <a:t> – Research Misconduct Proceedings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" u="sng">
                <a:solidFill>
                  <a:schemeClr val="hlink"/>
                </a:solidFill>
                <a:hlinkClick r:id="rId4"/>
              </a:rPr>
              <a:t>Office of Research Misconduct Proceedings (ORMP)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"/>
              <a:t>ORMP@uw.edu</a:t>
            </a:r>
            <a:endParaRPr/>
          </a:p>
        </p:txBody>
      </p:sp>
      <p:sp>
        <p:nvSpPr>
          <p:cNvPr id="459" name="Google Shape;459;p83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Joe Giffels – Office of Research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57"/>
          <p:cNvSpPr txBox="1">
            <a:spLocks noGrp="1"/>
          </p:cNvSpPr>
          <p:nvPr>
            <p:ph type="title"/>
          </p:nvPr>
        </p:nvSpPr>
        <p:spPr>
          <a:xfrm>
            <a:off x="692028" y="1640262"/>
            <a:ext cx="8214300" cy="20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</a:pPr>
            <a:r>
              <a:rPr lang="en" sz="5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COMPLIANCE HOT TOPIC: POT POURRI</a:t>
            </a:r>
            <a:endParaRPr/>
          </a:p>
        </p:txBody>
      </p:sp>
      <p:sp>
        <p:nvSpPr>
          <p:cNvPr id="278" name="Google Shape;278;p57"/>
          <p:cNvSpPr txBox="1"/>
          <p:nvPr/>
        </p:nvSpPr>
        <p:spPr>
          <a:xfrm>
            <a:off x="692029" y="4308049"/>
            <a:ext cx="6656700" cy="18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lang="en" sz="2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November 2024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Post Award Fiscal Compliance 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84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200"/>
              <a:buFont typeface="Arial"/>
              <a:buNone/>
            </a:pPr>
            <a:r>
              <a:rPr lang="en" sz="3200" b="1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ORMP Updates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84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"/>
              <a:t>Julie Severson, Director recruited away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"/>
              <a:t>Acting Director, Brynne Street appointed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"/>
              <a:t>Exiting cases will continue to be managed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"/>
              <a:t>New cases will be processed</a:t>
            </a:r>
            <a:endParaRPr/>
          </a:p>
        </p:txBody>
      </p:sp>
      <p:sp>
        <p:nvSpPr>
          <p:cNvPr id="467" name="Google Shape;467;p84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Joe Giffels – Office of Research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58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Changes to the Federal Research Terms &amp; Conditions </a:t>
            </a:r>
            <a:r>
              <a:rPr lang="en" sz="16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(1 of 2)</a:t>
            </a:r>
            <a:endParaRPr sz="3000" b="1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58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Research Terms and Conditions page updated to reflect that the RTCs are not applicable to awards made on or after October 1, 2024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This includes the RTC Prior Approval Matrix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Link: 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https://www.nsf.gov/awards/managing/rtc.jsp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57150" lvl="0" indent="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58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59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lang="en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Changes to the Federal Research Terms &amp; Conditions 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(2 of 2)</a:t>
            </a:r>
            <a:endParaRPr sz="3000" b="1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59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lvl="0" indent="-32004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NSF has published the </a:t>
            </a:r>
            <a:r>
              <a:rPr lang="en" u="sng">
                <a:latin typeface="Arial"/>
                <a:ea typeface="Arial"/>
                <a:cs typeface="Arial"/>
                <a:sym typeface="Arial"/>
              </a:rPr>
              <a:t>NSF-specific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 Prior Approval Matrix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2004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The NSF Prior Approval Matrix is applicable to awards made on or after October 1, 2024</a:t>
            </a:r>
            <a:endParaRPr/>
          </a:p>
          <a:p>
            <a:pPr marL="742950" lvl="1" indent="-26670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This includes sponsor-issued modifications and/or supplemental funding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2004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Link: </a:t>
            </a:r>
            <a:endParaRPr/>
          </a:p>
          <a:p>
            <a:pPr marL="742950" lvl="1" indent="-268605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https://www.nsf.gov/bfa/dias/policy/gc1/priorapprovals/oct24.pdf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57150" lvl="0" indent="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59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60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Changes to the RTCs – In Summary </a:t>
            </a:r>
            <a:r>
              <a:rPr lang="en" sz="16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(1 of 2)</a:t>
            </a:r>
            <a:endParaRPr sz="3000" b="1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60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3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The applicable resource is determined by whether the award was issued on or after October 1, 2024</a:t>
            </a:r>
            <a:endParaRPr/>
          </a:p>
          <a:p>
            <a:pPr marL="342900" lvl="0" indent="-213359" algn="l" rtl="0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For NSF…</a:t>
            </a:r>
            <a:endParaRPr/>
          </a:p>
          <a:p>
            <a:pPr marL="342900" lvl="0" indent="-320040" algn="l" rtl="0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Awards issued before October 1, 2024</a:t>
            </a:r>
            <a:endParaRPr/>
          </a:p>
          <a:p>
            <a:pPr marL="742950" lvl="1" indent="-26670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RTCs: </a:t>
            </a: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https://www.nsf.gov/awards/managing/rtc.jsp</a:t>
            </a:r>
            <a:br>
              <a:rPr lang="en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26670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NSF PAPPG (23-1): </a:t>
            </a: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https://new.nsf.gov/policies/pappg/23-1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1" indent="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20040" algn="l" rtl="0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Awards issued on or after October 1, 2024</a:t>
            </a:r>
            <a:endParaRPr/>
          </a:p>
          <a:p>
            <a:pPr marL="742950" lvl="1" indent="-26670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GC-1: </a:t>
            </a: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https://www.nsf.gov/bfa/dias/policy/gc1/oct24.pdf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7780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26670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NSF Prior Approval Matrix: </a:t>
            </a: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https://www.nsf.gov/bfa/dias/policy/gc1/priorapprovals/oct24.pdf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7780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26670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NSF PAPPG (24-1): </a:t>
            </a: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https://new.nsf.gov/policies/pappg/24-1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213359" algn="l" rtl="0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7780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213359" algn="l" rtl="0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60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61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Changes to the RTCs – In Summary 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(2 of 2)</a:t>
            </a:r>
            <a:endParaRPr sz="3000" b="1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61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3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For HHS/NIH, NASA, USDA/NIFA, Dept. of Commerce, Dept. of Energy, Dept. of Homeland Security:</a:t>
            </a:r>
            <a:endParaRPr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Awards issued before October 1, 2024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RTCs: </a:t>
            </a: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https://www.nsf.gov/awards/managing/rtc.jsp</a:t>
            </a:r>
            <a:br>
              <a:rPr lang="en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Various agency-specific terms and conditions</a:t>
            </a:r>
            <a:endParaRPr/>
          </a:p>
          <a:p>
            <a:pPr marL="457200" lvl="1" indent="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Awards issued on or after October 1, 2024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Various agency-specific terms and conditions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61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62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NIH Updates – Prior Approval Matrix</a:t>
            </a:r>
            <a:endParaRPr/>
          </a:p>
        </p:txBody>
      </p:sp>
      <p:sp>
        <p:nvSpPr>
          <p:cNvPr id="312" name="Google Shape;312;p62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3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NIH is working with other Federal research agencies to update and re-publish the prior approval matrix and national policy requirements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No timeline given as to when to expect publication of a new prior approval matrix</a:t>
            </a:r>
            <a:endParaRPr/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62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63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NIH Updates – Unilateral Closeout </a:t>
            </a:r>
            <a:r>
              <a:rPr lang="en" sz="16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(1 of 2)</a:t>
            </a:r>
            <a:endParaRPr sz="3000" b="1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6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3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Federal regulations require federal agencies to report entities which fail to submit </a:t>
            </a:r>
            <a:r>
              <a:rPr lang="en" u="sng">
                <a:latin typeface="Arial"/>
                <a:ea typeface="Arial"/>
                <a:cs typeface="Arial"/>
                <a:sym typeface="Arial"/>
              </a:rPr>
              <a:t>closeout reports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 within one year of the period of performance end date </a:t>
            </a:r>
            <a:endParaRPr/>
          </a:p>
          <a:p>
            <a:pPr marL="742950" lvl="1" indent="-285750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2 CFR 200.341</a:t>
            </a:r>
            <a:endParaRPr/>
          </a:p>
          <a:p>
            <a:pPr marL="742950" lvl="1" indent="-285750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2 CFR 200.344(i)</a:t>
            </a:r>
            <a:endParaRPr/>
          </a:p>
          <a:p>
            <a:pPr marL="742950" lvl="1" indent="-168275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68275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NIH issued NOT-OD-24-055 last January stating:</a:t>
            </a:r>
            <a:endParaRPr/>
          </a:p>
          <a:p>
            <a:pPr marL="742950" lvl="1" indent="-285750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“NIH may initiate unilateral closeout if a recipient does not provide timely, accurate closeout reports or does not respond timely to NIH requests to reconcile discrepancies in grant records.”</a:t>
            </a:r>
            <a:endParaRPr/>
          </a:p>
          <a:p>
            <a:pPr marL="742950" lvl="1" indent="-285750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https://grants.nih.gov/grants/guide/notice-files/NOT-OD-24-055.html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68275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63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1901</Words>
  <Application>Microsoft Office PowerPoint</Application>
  <PresentationFormat>On-screen Show (4:3)</PresentationFormat>
  <Paragraphs>295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30</vt:i4>
      </vt:variant>
    </vt:vector>
  </HeadingPairs>
  <TitlesOfParts>
    <vt:vector size="44" baseType="lpstr">
      <vt:lpstr>Arial</vt:lpstr>
      <vt:lpstr>Open Sans</vt:lpstr>
      <vt:lpstr>Encode Sans Black</vt:lpstr>
      <vt:lpstr>Calibri</vt:lpstr>
      <vt:lpstr>Open Sans Light</vt:lpstr>
      <vt:lpstr>Merriweather Sans</vt:lpstr>
      <vt:lpstr>Simple Light</vt:lpstr>
      <vt:lpstr>Office Theme</vt:lpstr>
      <vt:lpstr>Custom Design</vt:lpstr>
      <vt:lpstr>Custom Design</vt:lpstr>
      <vt:lpstr>1_Custom Design</vt:lpstr>
      <vt:lpstr>1_Custom Design</vt:lpstr>
      <vt:lpstr>2_Custom Design</vt:lpstr>
      <vt:lpstr>2_Custom Design</vt:lpstr>
      <vt:lpstr>PowerPoint Presentation</vt:lpstr>
      <vt:lpstr>PowerPoint Presentation</vt:lpstr>
      <vt:lpstr>COMPLIANCE HOT TOPIC: POT POURRI</vt:lpstr>
      <vt:lpstr>Changes to the Federal Research Terms &amp; Conditions (1 of 2)</vt:lpstr>
      <vt:lpstr>Changes to the Federal Research Terms &amp; Conditions (2 of 2)</vt:lpstr>
      <vt:lpstr>Changes to the RTCs – In Summary (1 of 2)</vt:lpstr>
      <vt:lpstr>Changes to the RTCs – In Summary (2 of 2)</vt:lpstr>
      <vt:lpstr>NIH Updates – Prior Approval Matrix</vt:lpstr>
      <vt:lpstr>NIH Updates – Unilateral Closeout (1 of 2)</vt:lpstr>
      <vt:lpstr>NIH Updates – Unilateral Closeout (2 of 2)</vt:lpstr>
      <vt:lpstr>EFFORT REPORTING / ECC OFFICE HOURS</vt:lpstr>
      <vt:lpstr>MRAM – Matt Gardner - PAFC</vt:lpstr>
      <vt:lpstr>“Open” Office Hours –  Every Friday @ 10:AM</vt:lpstr>
      <vt:lpstr>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Award, Proposal and Related Requests since FY24</vt:lpstr>
      <vt:lpstr>AWARD, PROPOSAL &amp; RELATED REQUESTS (1 of 2)</vt:lpstr>
      <vt:lpstr>AWARD, PROPOSAL &amp; RELATED REQUESTS (2 of 2)</vt:lpstr>
      <vt:lpstr>Update… Research Misconduct</vt:lpstr>
      <vt:lpstr>What Is Research Misconduct?</vt:lpstr>
      <vt:lpstr>Research Misconduct Is Not…</vt:lpstr>
      <vt:lpstr>Policy, Guidance and Resources</vt:lpstr>
      <vt:lpstr>ORMP Updates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Patrick F. Carney</dc:creator>
  <cp:lastModifiedBy>gcahelp</cp:lastModifiedBy>
  <cp:revision>1</cp:revision>
  <dcterms:modified xsi:type="dcterms:W3CDTF">2024-11-20T17:39:14Z</dcterms:modified>
</cp:coreProperties>
</file>