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 id="2147483661" r:id="rId2"/>
    <p:sldMasterId id="2147483662" r:id="rId3"/>
  </p:sldMasterIdLst>
  <p:notesMasterIdLst>
    <p:notesMasterId r:id="rId14"/>
  </p:notesMasterIdLst>
  <p:sldIdLst>
    <p:sldId id="256" r:id="rId4"/>
    <p:sldId id="257" r:id="rId5"/>
    <p:sldId id="258" r:id="rId6"/>
    <p:sldId id="259" r:id="rId7"/>
    <p:sldId id="260" r:id="rId8"/>
    <p:sldId id="261" r:id="rId9"/>
    <p:sldId id="262" r:id="rId10"/>
    <p:sldId id="263" r:id="rId11"/>
    <p:sldId id="264" r:id="rId12"/>
    <p:sldId id="265" r:id="rId13"/>
  </p:sldIdLst>
  <p:sldSz cx="9144000" cy="6858000" type="screen4x3"/>
  <p:notesSz cx="6858000" cy="9144000"/>
  <p:embeddedFontLst>
    <p:embeddedFont>
      <p:font typeface="Encode Sans" panose="020B0604020202020204" charset="0"/>
      <p:regular r:id="rId15"/>
      <p:bold r:id="rId16"/>
    </p:embeddedFont>
    <p:embeddedFont>
      <p:font typeface="Encode Sans Black" panose="020B0604020202020204" charset="0"/>
      <p:bold r:id="rId17"/>
    </p:embeddedFont>
    <p:embeddedFont>
      <p:font typeface="Merriweather Sans" pitchFamily="2" charset="0"/>
      <p:regular r:id="rId18"/>
    </p:embeddedFont>
    <p:embeddedFont>
      <p:font typeface="Open Sans" panose="020B0606030504020204" pitchFamily="34" charset="0"/>
      <p:regular r:id="rId19"/>
      <p:bold r:id="rId20"/>
      <p:italic r:id="rId21"/>
      <p:boldItalic r:id="rId22"/>
    </p:embeddedFont>
    <p:embeddedFont>
      <p:font typeface="Open Sans Light" panose="020B030603050402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38" y="108"/>
      </p:cViewPr>
      <p:guideLst>
        <p:guide orient="horz" pos="2488"/>
        <p:guide pos="47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Master" Target="slideMasters/slideMaster3.xml"/><Relationship Id="rId21" Type="http://schemas.openxmlformats.org/officeDocument/2006/relationships/font" Target="fonts/font7.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10.fntdata"/><Relationship Id="rId5" Type="http://schemas.openxmlformats.org/officeDocument/2006/relationships/slide" Target="slides/slide2.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font" Target="fonts/font5.fnt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30bbcf5041_0_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7" name="Google Shape;77;g330bbcf5041_0_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 name="Google Shape;8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Carol</a:t>
            </a:r>
            <a:endParaRPr/>
          </a:p>
        </p:txBody>
      </p:sp>
      <p:sp>
        <p:nvSpPr>
          <p:cNvPr id="84" name="Google Shape;8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Carol</a:t>
            </a:r>
            <a:endParaRPr/>
          </a:p>
        </p:txBody>
      </p:sp>
      <p:sp>
        <p:nvSpPr>
          <p:cNvPr id="92" name="Google Shape;9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Carol</a:t>
            </a:r>
            <a:endParaRPr/>
          </a:p>
        </p:txBody>
      </p:sp>
      <p:sp>
        <p:nvSpPr>
          <p:cNvPr id="100" name="Google Shape;100;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Carol</a:t>
            </a:r>
            <a:endParaRPr/>
          </a:p>
        </p:txBody>
      </p:sp>
      <p:sp>
        <p:nvSpPr>
          <p:cNvPr id="108" name="Google Shape;10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Carol</a:t>
            </a:r>
            <a:endParaRPr/>
          </a:p>
        </p:txBody>
      </p:sp>
      <p:sp>
        <p:nvSpPr>
          <p:cNvPr id="116" name="Google Shape;11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GCA</a:t>
            </a:r>
            <a:endParaRPr/>
          </a:p>
        </p:txBody>
      </p:sp>
      <p:sp>
        <p:nvSpPr>
          <p:cNvPr id="124" name="Google Shape;12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GCA</a:t>
            </a:r>
            <a:endParaRPr/>
          </a:p>
        </p:txBody>
      </p:sp>
      <p:sp>
        <p:nvSpPr>
          <p:cNvPr id="131" name="Google Shape;13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GCA</a:t>
            </a:r>
            <a:endParaRPr/>
          </a:p>
        </p:txBody>
      </p:sp>
      <p:sp>
        <p:nvSpPr>
          <p:cNvPr id="138" name="Google Shape;13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4B2E83"/>
        </a:solidFill>
        <a:effectLst/>
      </p:bgPr>
    </p:bg>
    <p:spTree>
      <p:nvGrpSpPr>
        <p:cNvPr id="1" name="Shape 10"/>
        <p:cNvGrpSpPr/>
        <p:nvPr/>
      </p:nvGrpSpPr>
      <p:grpSpPr>
        <a:xfrm>
          <a:off x="0" y="0"/>
          <a:ext cx="0" cy="0"/>
          <a:chOff x="0" y="0"/>
          <a:chExt cx="0" cy="0"/>
        </a:xfrm>
      </p:grpSpPr>
      <p:pic>
        <p:nvPicPr>
          <p:cNvPr id="11" name="Google Shape;11;p2"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pic>
        <p:nvPicPr>
          <p:cNvPr id="12" name="Google Shape;12;p2"/>
          <p:cNvPicPr preferRelativeResize="0"/>
          <p:nvPr/>
        </p:nvPicPr>
        <p:blipFill rotWithShape="1">
          <a:blip r:embed="rId3">
            <a:alphaModFix/>
          </a:blip>
          <a:srcRect/>
          <a:stretch/>
        </p:blipFill>
        <p:spPr>
          <a:xfrm>
            <a:off x="677334" y="6354234"/>
            <a:ext cx="2540000" cy="266700"/>
          </a:xfrm>
          <a:prstGeom prst="rect">
            <a:avLst/>
          </a:prstGeom>
          <a:noFill/>
          <a:ln>
            <a:noFill/>
          </a:ln>
        </p:spPr>
      </p:pic>
      <p:sp>
        <p:nvSpPr>
          <p:cNvPr id="13" name="Google Shape;13;p2"/>
          <p:cNvSpPr txBox="1">
            <a:spLocks noGrp="1"/>
          </p:cNvSpPr>
          <p:nvPr>
            <p:ph type="body" idx="1"/>
          </p:nvPr>
        </p:nvSpPr>
        <p:spPr>
          <a:xfrm>
            <a:off x="671757" y="1179824"/>
            <a:ext cx="6972300" cy="2641756"/>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1000"/>
              </a:spcBef>
              <a:spcAft>
                <a:spcPts val="0"/>
              </a:spcAft>
              <a:buClr>
                <a:schemeClr val="accent3"/>
              </a:buClr>
              <a:buSzPts val="5000"/>
              <a:buFont typeface="Arial"/>
              <a:buNone/>
              <a:defRPr sz="5000" b="0" i="0" u="none" strike="noStrike" cap="none">
                <a:solidFill>
                  <a:schemeClr val="accent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14" name="Google Shape;14;p2" descr="Bar_RtAngle_7502_RGB.png"/>
          <p:cNvPicPr preferRelativeResize="0"/>
          <p:nvPr/>
        </p:nvPicPr>
        <p:blipFill rotWithShape="1">
          <a:blip r:embed="rId4">
            <a:alphaModFix/>
          </a:blip>
          <a:srcRect/>
          <a:stretch/>
        </p:blipFill>
        <p:spPr>
          <a:xfrm>
            <a:off x="813587" y="4006085"/>
            <a:ext cx="2284303" cy="11277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671757" y="371510"/>
            <a:ext cx="8184600" cy="992100"/>
          </a:xfrm>
          <a:prstGeom prst="rect">
            <a:avLst/>
          </a:prstGeom>
          <a:noFill/>
          <a:ln>
            <a:noFill/>
          </a:ln>
        </p:spPr>
        <p:txBody>
          <a:bodyPr spcFirstLastPara="1" wrap="square" lIns="91425" tIns="45700" rIns="91425" bIns="45700" anchor="b" anchorCtr="0">
            <a:normAutofit/>
          </a:bodyPr>
          <a:lstStyle>
            <a:lvl1pPr marL="457200" marR="0" lvl="0" indent="-228600" algn="l">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61" name="Google Shape;61;p13"/>
          <p:cNvSpPr txBox="1">
            <a:spLocks noGrp="1"/>
          </p:cNvSpPr>
          <p:nvPr>
            <p:ph type="body" idx="2"/>
          </p:nvPr>
        </p:nvSpPr>
        <p:spPr>
          <a:xfrm>
            <a:off x="659305" y="2320239"/>
            <a:ext cx="8197200" cy="3810000"/>
          </a:xfrm>
          <a:prstGeom prst="rect">
            <a:avLst/>
          </a:prstGeom>
          <a:noFill/>
          <a:ln>
            <a:noFill/>
          </a:ln>
        </p:spPr>
        <p:txBody>
          <a:bodyPr spcFirstLastPara="1" wrap="square" lIns="91425" tIns="45700" rIns="91425" bIns="45700" anchor="t" anchorCtr="0">
            <a:noAutofit/>
          </a:bodyPr>
          <a:lstStyle>
            <a:lvl1pPr marL="457200" marR="0" lvl="0" indent="-381000" algn="l">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62" name="Google Shape;62;p13"/>
          <p:cNvSpPr txBox="1">
            <a:spLocks noGrp="1"/>
          </p:cNvSpPr>
          <p:nvPr>
            <p:ph type="body" idx="3"/>
          </p:nvPr>
        </p:nvSpPr>
        <p:spPr>
          <a:xfrm>
            <a:off x="671757" y="1730667"/>
            <a:ext cx="8184600" cy="411300"/>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480"/>
              </a:spcBef>
              <a:spcAft>
                <a:spcPts val="0"/>
              </a:spcAft>
              <a:buClr>
                <a:srgbClr val="FFFFFF"/>
              </a:buClr>
              <a:buSzPts val="2400"/>
              <a:buFont typeface="Arial"/>
              <a:buNone/>
              <a:defRPr sz="2400" b="0" i="0" u="none" strike="noStrike" cap="none">
                <a:solidFill>
                  <a:srgbClr val="FFFFFF"/>
                </a:solidFill>
                <a:latin typeface="Arial"/>
                <a:ea typeface="Arial"/>
                <a:cs typeface="Arial"/>
                <a:sym typeface="Arial"/>
              </a:defRPr>
            </a:lvl1pPr>
            <a:lvl2pPr marL="914400" marR="0" lvl="1" indent="-228600" algn="l">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63" name="Google Shape;63;p13"/>
          <p:cNvPicPr preferRelativeResize="0"/>
          <p:nvPr/>
        </p:nvPicPr>
        <p:blipFill rotWithShape="1">
          <a:blip r:embed="rId2">
            <a:alphaModFix/>
          </a:blip>
          <a:srcRect/>
          <a:stretch/>
        </p:blipFill>
        <p:spPr>
          <a:xfrm>
            <a:off x="6248401" y="6354234"/>
            <a:ext cx="2540002" cy="266700"/>
          </a:xfrm>
          <a:prstGeom prst="rect">
            <a:avLst/>
          </a:prstGeom>
          <a:noFill/>
          <a:ln>
            <a:noFill/>
          </a:ln>
        </p:spPr>
      </p:pic>
      <p:pic>
        <p:nvPicPr>
          <p:cNvPr id="64" name="Google Shape;64;p13" descr="Bar_RtAngle_7502_RGB.png"/>
          <p:cNvPicPr preferRelativeResize="0"/>
          <p:nvPr/>
        </p:nvPicPr>
        <p:blipFill rotWithShape="1">
          <a:blip r:embed="rId3">
            <a:alphaModFix/>
          </a:blip>
          <a:srcRect/>
          <a:stretch/>
        </p:blipFill>
        <p:spPr>
          <a:xfrm>
            <a:off x="784225" y="1437805"/>
            <a:ext cx="1358183" cy="6705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Header + Content">
  <p:cSld name="Header + Content">
    <p:bg>
      <p:bgPr>
        <a:solidFill>
          <a:srgbClr val="4B2E83"/>
        </a:solidFill>
        <a:effectLst/>
      </p:bgPr>
    </p:bg>
    <p:spTree>
      <p:nvGrpSpPr>
        <p:cNvPr id="1" name="Shape 65"/>
        <p:cNvGrpSpPr/>
        <p:nvPr/>
      </p:nvGrpSpPr>
      <p:grpSpPr>
        <a:xfrm>
          <a:off x="0" y="0"/>
          <a:ext cx="0" cy="0"/>
          <a:chOff x="0" y="0"/>
          <a:chExt cx="0" cy="0"/>
        </a:xfrm>
      </p:grpSpPr>
      <p:pic>
        <p:nvPicPr>
          <p:cNvPr id="66" name="Google Shape;66;p14"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sp>
        <p:nvSpPr>
          <p:cNvPr id="67" name="Google Shape;67;p14"/>
          <p:cNvSpPr txBox="1">
            <a:spLocks noGrp="1"/>
          </p:cNvSpPr>
          <p:nvPr>
            <p:ph type="body" idx="1"/>
          </p:nvPr>
        </p:nvSpPr>
        <p:spPr>
          <a:xfrm>
            <a:off x="671757" y="371510"/>
            <a:ext cx="8184600" cy="992100"/>
          </a:xfrm>
          <a:prstGeom prst="rect">
            <a:avLst/>
          </a:prstGeom>
          <a:noFill/>
          <a:ln>
            <a:noFill/>
          </a:ln>
        </p:spPr>
        <p:txBody>
          <a:bodyPr spcFirstLastPara="1" wrap="square" lIns="91425" tIns="45700" rIns="91425" bIns="45700" anchor="b" anchorCtr="0">
            <a:normAutofit/>
          </a:bodyPr>
          <a:lstStyle>
            <a:lvl1pPr marL="457200" marR="0" lvl="0" indent="-228600" algn="l">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68" name="Google Shape;68;p14"/>
          <p:cNvSpPr txBox="1">
            <a:spLocks noGrp="1"/>
          </p:cNvSpPr>
          <p:nvPr>
            <p:ph type="body" idx="2"/>
          </p:nvPr>
        </p:nvSpPr>
        <p:spPr>
          <a:xfrm>
            <a:off x="659305" y="1736725"/>
            <a:ext cx="8076900" cy="4015500"/>
          </a:xfrm>
          <a:prstGeom prst="rect">
            <a:avLst/>
          </a:prstGeom>
          <a:noFill/>
          <a:ln>
            <a:noFill/>
          </a:ln>
        </p:spPr>
        <p:txBody>
          <a:bodyPr spcFirstLastPara="1" wrap="square" lIns="91425" tIns="45700" rIns="91425" bIns="45700" anchor="t" anchorCtr="0">
            <a:noAutofit/>
          </a:bodyPr>
          <a:lstStyle>
            <a:lvl1pPr marL="457200" marR="0" lvl="0" indent="-381000" algn="l">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69" name="Google Shape;69;p14" descr="Bar_RtAngle_7502_RGB.png"/>
          <p:cNvPicPr preferRelativeResize="0"/>
          <p:nvPr/>
        </p:nvPicPr>
        <p:blipFill rotWithShape="1">
          <a:blip r:embed="rId3">
            <a:alphaModFix/>
          </a:blip>
          <a:srcRect/>
          <a:stretch/>
        </p:blipFill>
        <p:spPr>
          <a:xfrm>
            <a:off x="784225" y="1437805"/>
            <a:ext cx="1358183" cy="6705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Header + Graphic">
  <p:cSld name="Header + Graphic">
    <p:bg>
      <p:bgPr>
        <a:solidFill>
          <a:srgbClr val="4B2E83"/>
        </a:solidFill>
        <a:effectLst/>
      </p:bgPr>
    </p:bg>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a:stretch/>
        </p:blipFill>
        <p:spPr>
          <a:xfrm>
            <a:off x="6248401" y="6354234"/>
            <a:ext cx="2540002" cy="266700"/>
          </a:xfrm>
          <a:prstGeom prst="rect">
            <a:avLst/>
          </a:prstGeom>
          <a:noFill/>
          <a:ln>
            <a:noFill/>
          </a:ln>
        </p:spPr>
      </p:pic>
      <p:sp>
        <p:nvSpPr>
          <p:cNvPr id="72" name="Google Shape;72;p15"/>
          <p:cNvSpPr>
            <a:spLocks noGrp="1"/>
          </p:cNvSpPr>
          <p:nvPr>
            <p:ph type="chart" idx="2"/>
          </p:nvPr>
        </p:nvSpPr>
        <p:spPr>
          <a:xfrm>
            <a:off x="766763" y="1736725"/>
            <a:ext cx="8021700" cy="4432200"/>
          </a:xfrm>
          <a:prstGeom prst="rect">
            <a:avLst/>
          </a:prstGeom>
          <a:noFill/>
          <a:ln>
            <a:noFill/>
          </a:ln>
        </p:spPr>
        <p:txBody>
          <a:bodyPr spcFirstLastPara="1" wrap="square" lIns="91425" tIns="45700" rIns="91425" bIns="45700" anchor="t" anchorCtr="0">
            <a:noAutofit/>
          </a:bodyPr>
          <a:lstStyle>
            <a:lvl1pPr marR="0" lvl="0" algn="l">
              <a:spcBef>
                <a:spcPts val="480"/>
              </a:spcBef>
              <a:spcAft>
                <a:spcPts val="0"/>
              </a:spcAft>
              <a:buClr>
                <a:srgbClr val="FFFFFF"/>
              </a:buClr>
              <a:buSzPts val="2400"/>
              <a:buFont typeface="Arial"/>
              <a:buNone/>
              <a:defRPr sz="2400" b="0" i="1" u="none" strike="noStrike" cap="none">
                <a:solidFill>
                  <a:srgbClr val="FFFFFF"/>
                </a:solidFill>
                <a:latin typeface="Open Sans Light"/>
                <a:ea typeface="Open Sans Light"/>
                <a:cs typeface="Open Sans Light"/>
                <a:sym typeface="Open Sans Light"/>
              </a:defRPr>
            </a:lvl1pPr>
            <a:lvl2pPr marR="0" lvl="1" algn="l">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R="0" lvl="2" algn="l">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R="0" lvl="3"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R="0" lvl="4"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R="0" lvl="5"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R="0" lvl="6"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R="0" lvl="7"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R="0" lvl="8"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73" name="Google Shape;73;p15"/>
          <p:cNvSpPr txBox="1">
            <a:spLocks noGrp="1"/>
          </p:cNvSpPr>
          <p:nvPr>
            <p:ph type="body" idx="1"/>
          </p:nvPr>
        </p:nvSpPr>
        <p:spPr>
          <a:xfrm>
            <a:off x="671757" y="371510"/>
            <a:ext cx="8184600" cy="992100"/>
          </a:xfrm>
          <a:prstGeom prst="rect">
            <a:avLst/>
          </a:prstGeom>
          <a:noFill/>
          <a:ln>
            <a:noFill/>
          </a:ln>
        </p:spPr>
        <p:txBody>
          <a:bodyPr spcFirstLastPara="1" wrap="square" lIns="91425" tIns="45700" rIns="91425" bIns="45700" anchor="b" anchorCtr="0">
            <a:normAutofit/>
          </a:bodyPr>
          <a:lstStyle>
            <a:lvl1pPr marL="457200" marR="0" lvl="0" indent="-228600" algn="l">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74" name="Google Shape;74;p15" descr="Bar_RtAngle_7502_RGB.png"/>
          <p:cNvPicPr preferRelativeResize="0"/>
          <p:nvPr/>
        </p:nvPicPr>
        <p:blipFill rotWithShape="1">
          <a:blip r:embed="rId3">
            <a:alphaModFix/>
          </a:blip>
          <a:srcRect/>
          <a:stretch/>
        </p:blipFill>
        <p:spPr>
          <a:xfrm>
            <a:off x="784225" y="1437805"/>
            <a:ext cx="1358183" cy="670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15"/>
        <p:cNvGrpSpPr/>
        <p:nvPr/>
      </p:nvGrpSpPr>
      <p:grpSpPr>
        <a:xfrm>
          <a:off x="0" y="0"/>
          <a:ext cx="0" cy="0"/>
          <a:chOff x="0" y="0"/>
          <a:chExt cx="0" cy="0"/>
        </a:xfrm>
      </p:grpSpPr>
      <p:sp>
        <p:nvSpPr>
          <p:cNvPr id="16" name="Google Shape;16;p3"/>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17" name="Google Shape;17;p3"/>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18" name="Google Shape;18;p3"/>
          <p:cNvSpPr txBox="1">
            <a:spLocks noGrp="1"/>
          </p:cNvSpPr>
          <p:nvPr>
            <p:ph type="body" idx="3"/>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FFFFFF"/>
              </a:buClr>
              <a:buSzPts val="2400"/>
              <a:buFont typeface="Arial"/>
              <a:buNone/>
              <a:defRPr sz="2400" b="0" i="0" u="none" strike="noStrike" cap="none">
                <a:solidFill>
                  <a:srgbClr val="FFFFFF"/>
                </a:solidFill>
                <a:latin typeface="Arial"/>
                <a:ea typeface="Arial"/>
                <a:cs typeface="Arial"/>
                <a:sym typeface="Arial"/>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19" name="Google Shape;19;p3"/>
          <p:cNvPicPr preferRelativeResize="0"/>
          <p:nvPr/>
        </p:nvPicPr>
        <p:blipFill rotWithShape="1">
          <a:blip r:embed="rId2">
            <a:alphaModFix/>
          </a:blip>
          <a:srcRect/>
          <a:stretch/>
        </p:blipFill>
        <p:spPr>
          <a:xfrm>
            <a:off x="6248401" y="6354234"/>
            <a:ext cx="2540000" cy="266700"/>
          </a:xfrm>
          <a:prstGeom prst="rect">
            <a:avLst/>
          </a:prstGeom>
          <a:noFill/>
          <a:ln>
            <a:noFill/>
          </a:ln>
        </p:spPr>
      </p:pic>
      <p:pic>
        <p:nvPicPr>
          <p:cNvPr id="20" name="Google Shape;20;p3"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eader + Content">
  <p:cSld name="Header + Content">
    <p:bg>
      <p:bgPr>
        <a:solidFill>
          <a:srgbClr val="4B2E83"/>
        </a:solidFill>
        <a:effectLst/>
      </p:bgPr>
    </p:bg>
    <p:spTree>
      <p:nvGrpSpPr>
        <p:cNvPr id="1" name="Shape 21"/>
        <p:cNvGrpSpPr/>
        <p:nvPr/>
      </p:nvGrpSpPr>
      <p:grpSpPr>
        <a:xfrm>
          <a:off x="0" y="0"/>
          <a:ext cx="0" cy="0"/>
          <a:chOff x="0" y="0"/>
          <a:chExt cx="0" cy="0"/>
        </a:xfrm>
      </p:grpSpPr>
      <p:pic>
        <p:nvPicPr>
          <p:cNvPr id="22" name="Google Shape;22;p4"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sp>
        <p:nvSpPr>
          <p:cNvPr id="23" name="Google Shape;23;p4"/>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24" name="Google Shape;24;p4"/>
          <p:cNvSpPr txBox="1">
            <a:spLocks noGrp="1"/>
          </p:cNvSpPr>
          <p:nvPr>
            <p:ph type="body" idx="2"/>
          </p:nvPr>
        </p:nvSpPr>
        <p:spPr>
          <a:xfrm>
            <a:off x="659305" y="1736725"/>
            <a:ext cx="8076956" cy="4015497"/>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25" name="Google Shape;25;p4"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eader + Graphic">
  <p:cSld name="Header + Graphic">
    <p:bg>
      <p:bgPr>
        <a:solidFill>
          <a:srgbClr val="4B2E83"/>
        </a:solidFill>
        <a:effectLst/>
      </p:bgPr>
    </p:bg>
    <p:spTree>
      <p:nvGrpSpPr>
        <p:cNvPr id="1" name="Shape 26"/>
        <p:cNvGrpSpPr/>
        <p:nvPr/>
      </p:nvGrpSpPr>
      <p:grpSpPr>
        <a:xfrm>
          <a:off x="0" y="0"/>
          <a:ext cx="0" cy="0"/>
          <a:chOff x="0" y="0"/>
          <a:chExt cx="0" cy="0"/>
        </a:xfrm>
      </p:grpSpPr>
      <p:pic>
        <p:nvPicPr>
          <p:cNvPr id="27" name="Google Shape;27;p5"/>
          <p:cNvPicPr preferRelativeResize="0"/>
          <p:nvPr/>
        </p:nvPicPr>
        <p:blipFill rotWithShape="1">
          <a:blip r:embed="rId2">
            <a:alphaModFix/>
          </a:blip>
          <a:srcRect/>
          <a:stretch/>
        </p:blipFill>
        <p:spPr>
          <a:xfrm>
            <a:off x="6248401" y="6354234"/>
            <a:ext cx="2540000" cy="266700"/>
          </a:xfrm>
          <a:prstGeom prst="rect">
            <a:avLst/>
          </a:prstGeom>
          <a:noFill/>
          <a:ln>
            <a:noFill/>
          </a:ln>
        </p:spPr>
      </p:pic>
      <p:sp>
        <p:nvSpPr>
          <p:cNvPr id="28" name="Google Shape;28;p5"/>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spcBef>
                <a:spcPts val="480"/>
              </a:spcBef>
              <a:spcAft>
                <a:spcPts val="0"/>
              </a:spcAft>
              <a:buClr>
                <a:srgbClr val="FFFFFF"/>
              </a:buClr>
              <a:buSzPts val="2400"/>
              <a:buFont typeface="Arial"/>
              <a:buNone/>
              <a:defRPr sz="2400" b="0" i="1" u="none" strike="noStrike" cap="none">
                <a:solidFill>
                  <a:srgbClr val="FFFFFF"/>
                </a:solidFill>
                <a:latin typeface="Open Sans Light"/>
                <a:ea typeface="Open Sans Light"/>
                <a:cs typeface="Open Sans Light"/>
                <a:sym typeface="Open Sans Light"/>
              </a:defRPr>
            </a:lvl1pPr>
            <a:lvl2pPr marR="0" lvl="1" algn="l" rtl="0">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R="0" lvl="2" algn="l" rtl="0">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R="0" lvl="3"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R="0" lvl="4"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29" name="Google Shape;29;p5"/>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30" name="Google Shape;30;p5"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er + Content">
  <p:cSld name="Header + Content">
    <p:spTree>
      <p:nvGrpSpPr>
        <p:cNvPr id="1" name="Shape 32"/>
        <p:cNvGrpSpPr/>
        <p:nvPr/>
      </p:nvGrpSpPr>
      <p:grpSpPr>
        <a:xfrm>
          <a:off x="0" y="0"/>
          <a:ext cx="0" cy="0"/>
          <a:chOff x="0" y="0"/>
          <a:chExt cx="0" cy="0"/>
        </a:xfrm>
      </p:grpSpPr>
      <p:sp>
        <p:nvSpPr>
          <p:cNvPr id="33" name="Google Shape;33;p7"/>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Google Shape;34;p7"/>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35" name="Google Shape;35;p7" descr="W Logo_Purple_2685_HEX.png"/>
          <p:cNvPicPr preferRelativeResize="0"/>
          <p:nvPr/>
        </p:nvPicPr>
        <p:blipFill rotWithShape="1">
          <a:blip r:embed="rId2">
            <a:alphaModFix/>
          </a:blip>
          <a:srcRect/>
          <a:stretch/>
        </p:blipFill>
        <p:spPr>
          <a:xfrm>
            <a:off x="7448139" y="5949410"/>
            <a:ext cx="1371600" cy="923544"/>
          </a:xfrm>
          <a:prstGeom prst="rect">
            <a:avLst/>
          </a:prstGeom>
          <a:noFill/>
          <a:ln>
            <a:noFill/>
          </a:ln>
        </p:spPr>
      </p:pic>
      <p:pic>
        <p:nvPicPr>
          <p:cNvPr id="36" name="Google Shape;36;p7"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37"/>
        <p:cNvGrpSpPr/>
        <p:nvPr/>
      </p:nvGrpSpPr>
      <p:grpSpPr>
        <a:xfrm>
          <a:off x="0" y="0"/>
          <a:ext cx="0" cy="0"/>
          <a:chOff x="0" y="0"/>
          <a:chExt cx="0" cy="0"/>
        </a:xfrm>
      </p:grpSpPr>
      <p:sp>
        <p:nvSpPr>
          <p:cNvPr id="38" name="Google Shape;38;p8"/>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Google Shape;39;p8"/>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Google Shape;40;p8"/>
          <p:cNvSpPr txBox="1">
            <a:spLocks noGrp="1"/>
          </p:cNvSpPr>
          <p:nvPr>
            <p:ph type="body" idx="3"/>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4B2E83"/>
              </a:buClr>
              <a:buSzPts val="2400"/>
              <a:buFont typeface="Arial"/>
              <a:buNone/>
              <a:defRPr sz="2400" b="0" i="0" u="none" strike="noStrike" cap="none">
                <a:solidFill>
                  <a:srgbClr val="4B2E83"/>
                </a:solidFill>
                <a:latin typeface="Arial"/>
                <a:ea typeface="Arial"/>
                <a:cs typeface="Arial"/>
                <a:sym typeface="Arial"/>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1" name="Google Shape;41;p8" descr="Wordmark_center_Purple_HEX.png"/>
          <p:cNvPicPr preferRelativeResize="0"/>
          <p:nvPr/>
        </p:nvPicPr>
        <p:blipFill rotWithShape="1">
          <a:blip r:embed="rId2">
            <a:alphaModFix/>
          </a:blip>
          <a:srcRect/>
          <a:stretch/>
        </p:blipFill>
        <p:spPr>
          <a:xfrm>
            <a:off x="6382155" y="6487457"/>
            <a:ext cx="2425295" cy="163374"/>
          </a:xfrm>
          <a:prstGeom prst="rect">
            <a:avLst/>
          </a:prstGeom>
          <a:noFill/>
          <a:ln>
            <a:noFill/>
          </a:ln>
        </p:spPr>
      </p:pic>
      <p:pic>
        <p:nvPicPr>
          <p:cNvPr id="42" name="Google Shape;42;p8"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43"/>
        <p:cNvGrpSpPr/>
        <p:nvPr/>
      </p:nvGrpSpPr>
      <p:grpSpPr>
        <a:xfrm>
          <a:off x="0" y="0"/>
          <a:ext cx="0" cy="0"/>
          <a:chOff x="0" y="0"/>
          <a:chExt cx="0" cy="0"/>
        </a:xfrm>
      </p:grpSpPr>
      <p:sp>
        <p:nvSpPr>
          <p:cNvPr id="44" name="Google Shape;44;p9"/>
          <p:cNvSpPr txBox="1">
            <a:spLocks noGrp="1"/>
          </p:cNvSpPr>
          <p:nvPr>
            <p:ph type="body" idx="1"/>
          </p:nvPr>
        </p:nvSpPr>
        <p:spPr>
          <a:xfrm>
            <a:off x="671757" y="1167124"/>
            <a:ext cx="6972300" cy="2641756"/>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1000"/>
              </a:spcBef>
              <a:spcAft>
                <a:spcPts val="0"/>
              </a:spcAft>
              <a:buClr>
                <a:srgbClr val="4B2E83"/>
              </a:buClr>
              <a:buSzPts val="5000"/>
              <a:buFont typeface="Arial"/>
              <a:buNone/>
              <a:defRPr sz="5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5" name="Google Shape;45;p9" descr="W Logo_Purple_2685_HEX.png"/>
          <p:cNvPicPr preferRelativeResize="0"/>
          <p:nvPr/>
        </p:nvPicPr>
        <p:blipFill rotWithShape="1">
          <a:blip r:embed="rId2">
            <a:alphaModFix/>
          </a:blip>
          <a:srcRect/>
          <a:stretch/>
        </p:blipFill>
        <p:spPr>
          <a:xfrm>
            <a:off x="7448139" y="5949410"/>
            <a:ext cx="1371600" cy="923544"/>
          </a:xfrm>
          <a:prstGeom prst="rect">
            <a:avLst/>
          </a:prstGeom>
          <a:noFill/>
          <a:ln>
            <a:noFill/>
          </a:ln>
        </p:spPr>
      </p:pic>
      <p:pic>
        <p:nvPicPr>
          <p:cNvPr id="46" name="Google Shape;46;p9" descr="Wordmark_center_Purple_HEX.png"/>
          <p:cNvPicPr preferRelativeResize="0"/>
          <p:nvPr/>
        </p:nvPicPr>
        <p:blipFill rotWithShape="1">
          <a:blip r:embed="rId3">
            <a:alphaModFix/>
          </a:blip>
          <a:srcRect/>
          <a:stretch/>
        </p:blipFill>
        <p:spPr>
          <a:xfrm>
            <a:off x="792039" y="6487457"/>
            <a:ext cx="2425295" cy="163374"/>
          </a:xfrm>
          <a:prstGeom prst="rect">
            <a:avLst/>
          </a:prstGeom>
          <a:noFill/>
          <a:ln>
            <a:noFill/>
          </a:ln>
        </p:spPr>
      </p:pic>
      <p:pic>
        <p:nvPicPr>
          <p:cNvPr id="47" name="Google Shape;47;p9" descr="Bar_RtAngle_7502_RGB.png"/>
          <p:cNvPicPr preferRelativeResize="0"/>
          <p:nvPr/>
        </p:nvPicPr>
        <p:blipFill rotWithShape="1">
          <a:blip r:embed="rId4">
            <a:alphaModFix/>
          </a:blip>
          <a:srcRect/>
          <a:stretch/>
        </p:blipFill>
        <p:spPr>
          <a:xfrm>
            <a:off x="813587" y="4006085"/>
            <a:ext cx="2284303" cy="11277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Header + Graphic">
  <p:cSld name="Header + Graphic">
    <p:spTree>
      <p:nvGrpSpPr>
        <p:cNvPr id="1" name="Shape 48"/>
        <p:cNvGrpSpPr/>
        <p:nvPr/>
      </p:nvGrpSpPr>
      <p:grpSpPr>
        <a:xfrm>
          <a:off x="0" y="0"/>
          <a:ext cx="0" cy="0"/>
          <a:chOff x="0" y="0"/>
          <a:chExt cx="0" cy="0"/>
        </a:xfrm>
      </p:grpSpPr>
      <p:sp>
        <p:nvSpPr>
          <p:cNvPr id="49" name="Google Shape;49;p10"/>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spcBef>
                <a:spcPts val="480"/>
              </a:spcBef>
              <a:spcAft>
                <a:spcPts val="0"/>
              </a:spcAft>
              <a:buClr>
                <a:srgbClr val="999999"/>
              </a:buClr>
              <a:buSzPts val="2400"/>
              <a:buFont typeface="Arial"/>
              <a:buNone/>
              <a:defRPr sz="2400" b="0" i="1" u="none" strike="noStrike" cap="none">
                <a:solidFill>
                  <a:srgbClr val="999999"/>
                </a:solidFill>
                <a:latin typeface="Open Sans Light"/>
                <a:ea typeface="Open Sans Light"/>
                <a:cs typeface="Open Sans Light"/>
                <a:sym typeface="Open Sans Light"/>
              </a:defRPr>
            </a:lvl1pPr>
            <a:lvl2pPr marR="0" lvl="1"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0" name="Google Shape;50;p10"/>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1" name="Google Shape;51;p10" descr="Wordmark_center_Purple_HEX.png"/>
          <p:cNvPicPr preferRelativeResize="0"/>
          <p:nvPr/>
        </p:nvPicPr>
        <p:blipFill rotWithShape="1">
          <a:blip r:embed="rId2">
            <a:alphaModFix/>
          </a:blip>
          <a:srcRect/>
          <a:stretch/>
        </p:blipFill>
        <p:spPr>
          <a:xfrm>
            <a:off x="6363105" y="6487457"/>
            <a:ext cx="2425295" cy="163374"/>
          </a:xfrm>
          <a:prstGeom prst="rect">
            <a:avLst/>
          </a:prstGeom>
          <a:noFill/>
          <a:ln>
            <a:noFill/>
          </a:ln>
        </p:spPr>
      </p:pic>
      <p:pic>
        <p:nvPicPr>
          <p:cNvPr id="52" name="Google Shape;52;p10"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4B2E83"/>
        </a:solidFill>
        <a:effectLst/>
      </p:bgPr>
    </p:bg>
    <p:spTree>
      <p:nvGrpSpPr>
        <p:cNvPr id="1" name="Shape 54"/>
        <p:cNvGrpSpPr/>
        <p:nvPr/>
      </p:nvGrpSpPr>
      <p:grpSpPr>
        <a:xfrm>
          <a:off x="0" y="0"/>
          <a:ext cx="0" cy="0"/>
          <a:chOff x="0" y="0"/>
          <a:chExt cx="0" cy="0"/>
        </a:xfrm>
      </p:grpSpPr>
      <p:pic>
        <p:nvPicPr>
          <p:cNvPr id="55" name="Google Shape;55;p12"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pic>
        <p:nvPicPr>
          <p:cNvPr id="56" name="Google Shape;56;p12"/>
          <p:cNvPicPr preferRelativeResize="0"/>
          <p:nvPr/>
        </p:nvPicPr>
        <p:blipFill rotWithShape="1">
          <a:blip r:embed="rId3">
            <a:alphaModFix/>
          </a:blip>
          <a:srcRect/>
          <a:stretch/>
        </p:blipFill>
        <p:spPr>
          <a:xfrm>
            <a:off x="677334" y="6354234"/>
            <a:ext cx="2540002" cy="266700"/>
          </a:xfrm>
          <a:prstGeom prst="rect">
            <a:avLst/>
          </a:prstGeom>
          <a:noFill/>
          <a:ln>
            <a:noFill/>
          </a:ln>
        </p:spPr>
      </p:pic>
      <p:sp>
        <p:nvSpPr>
          <p:cNvPr id="57" name="Google Shape;57;p12"/>
          <p:cNvSpPr txBox="1">
            <a:spLocks noGrp="1"/>
          </p:cNvSpPr>
          <p:nvPr>
            <p:ph type="body" idx="1"/>
          </p:nvPr>
        </p:nvSpPr>
        <p:spPr>
          <a:xfrm>
            <a:off x="671757" y="1179824"/>
            <a:ext cx="6972300" cy="2641800"/>
          </a:xfrm>
          <a:prstGeom prst="rect">
            <a:avLst/>
          </a:prstGeom>
          <a:noFill/>
          <a:ln>
            <a:noFill/>
          </a:ln>
        </p:spPr>
        <p:txBody>
          <a:bodyPr spcFirstLastPara="1" wrap="square" lIns="91425" tIns="45700" rIns="91425" bIns="45700" anchor="b" anchorCtr="0">
            <a:normAutofit/>
          </a:bodyPr>
          <a:lstStyle>
            <a:lvl1pPr marL="457200" marR="0" lvl="0" indent="-228600" algn="l">
              <a:lnSpc>
                <a:spcPct val="100000"/>
              </a:lnSpc>
              <a:spcBef>
                <a:spcPts val="1000"/>
              </a:spcBef>
              <a:spcAft>
                <a:spcPts val="0"/>
              </a:spcAft>
              <a:buClr>
                <a:schemeClr val="accent3"/>
              </a:buClr>
              <a:buSzPts val="5000"/>
              <a:buFont typeface="Arial"/>
              <a:buNone/>
              <a:defRPr sz="5000" b="0" i="0" u="none" strike="noStrike" cap="none">
                <a:solidFill>
                  <a:schemeClr val="accent3"/>
                </a:solidFill>
                <a:latin typeface="Encode Sans Black"/>
                <a:ea typeface="Encode Sans Black"/>
                <a:cs typeface="Encode Sans Black"/>
                <a:sym typeface="Encode Sans Black"/>
              </a:defRPr>
            </a:lvl1pPr>
            <a:lvl2pPr marL="914400" marR="0" lvl="1" indent="-228600" algn="l">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58" name="Google Shape;58;p12" descr="Bar_RtAngle_7502_RGB.png"/>
          <p:cNvPicPr preferRelativeResize="0"/>
          <p:nvPr/>
        </p:nvPicPr>
        <p:blipFill rotWithShape="1">
          <a:blip r:embed="rId4">
            <a:alphaModFix/>
          </a:blip>
          <a:srcRect/>
          <a:stretch/>
        </p:blipFill>
        <p:spPr>
          <a:xfrm>
            <a:off x="813587" y="4006085"/>
            <a:ext cx="2284305" cy="11277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2E83"/>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31"/>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4B2E83"/>
        </a:solidFill>
        <a:effectLst/>
      </p:bgPr>
    </p:bg>
    <p:spTree>
      <p:nvGrpSpPr>
        <p:cNvPr id="1" name="Shape 53"/>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hyperlink" Target="https://www.washington.edu/research/or/guidance-on-new-admin-policy/"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grants.nih.gov/grants/guide/notice-files/NOT-OD-25-068.html"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osp@uw.edu"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body" idx="1"/>
          </p:nvPr>
        </p:nvSpPr>
        <p:spPr>
          <a:xfrm>
            <a:off x="692029" y="1640263"/>
            <a:ext cx="6972300" cy="1593000"/>
          </a:xfrm>
          <a:prstGeom prst="rect">
            <a:avLst/>
          </a:prstGeom>
          <a:noFill/>
          <a:ln>
            <a:noFill/>
          </a:ln>
        </p:spPr>
        <p:txBody>
          <a:bodyPr spcFirstLastPara="1" wrap="square" lIns="91425" tIns="45700" rIns="91425" bIns="45700" anchor="b" anchorCtr="0">
            <a:normAutofit lnSpcReduction="10000"/>
          </a:bodyPr>
          <a:lstStyle/>
          <a:p>
            <a:pPr marL="0" lvl="0" indent="0" algn="l" rtl="0">
              <a:lnSpc>
                <a:spcPct val="100000"/>
              </a:lnSpc>
              <a:spcBef>
                <a:spcPts val="0"/>
              </a:spcBef>
              <a:spcAft>
                <a:spcPts val="0"/>
              </a:spcAft>
              <a:buClr>
                <a:schemeClr val="accent3"/>
              </a:buClr>
              <a:buSzPts val="5000"/>
              <a:buNone/>
            </a:pPr>
            <a:r>
              <a:rPr lang="en-US">
                <a:latin typeface="Arial"/>
                <a:ea typeface="Arial"/>
                <a:cs typeface="Arial"/>
                <a:sym typeface="Arial"/>
              </a:rPr>
              <a:t>Federal Administration Updates</a:t>
            </a:r>
            <a:endParaRPr/>
          </a:p>
        </p:txBody>
      </p:sp>
      <p:sp>
        <p:nvSpPr>
          <p:cNvPr id="80" name="Google Shape;80;p16"/>
          <p:cNvSpPr txBox="1"/>
          <p:nvPr/>
        </p:nvSpPr>
        <p:spPr>
          <a:xfrm>
            <a:off x="692029" y="4308049"/>
            <a:ext cx="6656700" cy="1812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lt2"/>
              </a:buClr>
              <a:buSzPts val="2000"/>
              <a:buFont typeface="Arial"/>
              <a:buNone/>
            </a:pPr>
            <a:r>
              <a:rPr lang="en-US" sz="2000" b="0" i="0" u="none" strike="noStrike" cap="none">
                <a:solidFill>
                  <a:schemeClr val="lt2"/>
                </a:solidFill>
                <a:latin typeface="Arial"/>
                <a:ea typeface="Arial"/>
                <a:cs typeface="Arial"/>
                <a:sym typeface="Arial"/>
              </a:rPr>
              <a:t>MRAM </a:t>
            </a:r>
            <a:r>
              <a:rPr lang="en-US" sz="1600" b="0" i="0" u="none" strike="noStrike" cap="none">
                <a:solidFill>
                  <a:schemeClr val="lt2"/>
                </a:solidFill>
                <a:latin typeface="Arial"/>
                <a:ea typeface="Arial"/>
                <a:cs typeface="Arial"/>
                <a:sym typeface="Arial"/>
              </a:rPr>
              <a:t>February 2025</a:t>
            </a:r>
            <a:endParaRPr/>
          </a:p>
          <a:p>
            <a:pPr marL="0" marR="0" lvl="0" indent="0" algn="l" rtl="0">
              <a:lnSpc>
                <a:spcPct val="100000"/>
              </a:lnSpc>
              <a:spcBef>
                <a:spcPts val="0"/>
              </a:spcBef>
              <a:spcAft>
                <a:spcPts val="0"/>
              </a:spcAft>
              <a:buClr>
                <a:schemeClr val="accent3"/>
              </a:buClr>
              <a:buSzPts val="1600"/>
              <a:buFont typeface="Arial"/>
              <a:buNone/>
            </a:pPr>
            <a:endParaRPr sz="1600" b="0" i="0" u="none" strike="noStrike" cap="none">
              <a:solidFill>
                <a:schemeClr val="lt2"/>
              </a:solidFill>
              <a:latin typeface="Arial"/>
              <a:ea typeface="Arial"/>
              <a:cs typeface="Arial"/>
              <a:sym typeface="Arial"/>
            </a:endParaRPr>
          </a:p>
          <a:p>
            <a:pPr marL="0" marR="0" lvl="0" indent="0" algn="l" rtl="0">
              <a:lnSpc>
                <a:spcPct val="100000"/>
              </a:lnSpc>
              <a:spcBef>
                <a:spcPts val="0"/>
              </a:spcBef>
              <a:spcAft>
                <a:spcPts val="0"/>
              </a:spcAft>
              <a:buClr>
                <a:schemeClr val="lt2"/>
              </a:buClr>
              <a:buSzPts val="1400"/>
              <a:buFont typeface="Arial"/>
              <a:buNone/>
            </a:pPr>
            <a:r>
              <a:rPr lang="en-US" sz="1400" b="0" i="0" u="none" strike="noStrike" cap="none">
                <a:solidFill>
                  <a:schemeClr val="lt2"/>
                </a:solidFill>
                <a:latin typeface="Arial"/>
                <a:ea typeface="Arial"/>
                <a:cs typeface="Arial"/>
                <a:sym typeface="Arial"/>
              </a:rPr>
              <a:t>Carol Rhodes</a:t>
            </a:r>
            <a:endParaRPr/>
          </a:p>
          <a:p>
            <a:pPr marL="0" marR="0" lvl="0" indent="0" algn="l" rtl="0">
              <a:lnSpc>
                <a:spcPct val="100000"/>
              </a:lnSpc>
              <a:spcBef>
                <a:spcPts val="0"/>
              </a:spcBef>
              <a:spcAft>
                <a:spcPts val="0"/>
              </a:spcAft>
              <a:buClr>
                <a:schemeClr val="lt2"/>
              </a:buClr>
              <a:buSzPts val="1400"/>
              <a:buFont typeface="Arial"/>
              <a:buNone/>
            </a:pPr>
            <a:r>
              <a:rPr lang="en-US" sz="1400" b="0" i="0" u="none" strike="noStrike" cap="none">
                <a:solidFill>
                  <a:schemeClr val="lt2"/>
                </a:solidFill>
                <a:latin typeface="Arial"/>
                <a:ea typeface="Arial"/>
                <a:cs typeface="Arial"/>
                <a:sym typeface="Arial"/>
              </a:rPr>
              <a:t>Office of Sponsored Programs</a:t>
            </a:r>
            <a:endParaRPr/>
          </a:p>
          <a:p>
            <a:pPr marL="0" marR="0" lvl="0" indent="0" algn="l" rtl="0">
              <a:lnSpc>
                <a:spcPct val="100000"/>
              </a:lnSpc>
              <a:spcBef>
                <a:spcPts val="0"/>
              </a:spcBef>
              <a:spcAft>
                <a:spcPts val="0"/>
              </a:spcAft>
              <a:buClr>
                <a:schemeClr val="accent3"/>
              </a:buClr>
              <a:buSzPts val="1400"/>
              <a:buFont typeface="Arial"/>
              <a:buNone/>
            </a:pPr>
            <a:endParaRPr sz="1400" b="0" i="0" u="none" strike="noStrike" cap="none">
              <a:solidFill>
                <a:schemeClr val="lt2"/>
              </a:solidFill>
              <a:latin typeface="Arial"/>
              <a:ea typeface="Arial"/>
              <a:cs typeface="Arial"/>
              <a:sym typeface="Arial"/>
            </a:endParaRPr>
          </a:p>
          <a:p>
            <a:pPr marL="0" marR="0" lvl="0" indent="0" algn="l" rtl="0">
              <a:lnSpc>
                <a:spcPct val="100000"/>
              </a:lnSpc>
              <a:spcBef>
                <a:spcPts val="0"/>
              </a:spcBef>
              <a:spcAft>
                <a:spcPts val="0"/>
              </a:spcAft>
              <a:buClr>
                <a:schemeClr val="lt2"/>
              </a:buClr>
              <a:buSzPts val="1400"/>
              <a:buFont typeface="Arial"/>
              <a:buNone/>
            </a:pPr>
            <a:r>
              <a:rPr lang="en-US" sz="1400" b="0" i="0" u="none" strike="noStrike" cap="none">
                <a:solidFill>
                  <a:schemeClr val="lt2"/>
                </a:solidFill>
                <a:latin typeface="Arial"/>
                <a:ea typeface="Arial"/>
                <a:cs typeface="Arial"/>
                <a:sym typeface="Arial"/>
              </a:rPr>
              <a:t>Matt Gardner</a:t>
            </a:r>
            <a:endParaRPr/>
          </a:p>
          <a:p>
            <a:pPr marL="0" marR="0" lvl="0" indent="0" algn="l" rtl="0">
              <a:lnSpc>
                <a:spcPct val="100000"/>
              </a:lnSpc>
              <a:spcBef>
                <a:spcPts val="0"/>
              </a:spcBef>
              <a:spcAft>
                <a:spcPts val="0"/>
              </a:spcAft>
              <a:buClr>
                <a:schemeClr val="lt2"/>
              </a:buClr>
              <a:buSzPts val="1400"/>
              <a:buFont typeface="Arial"/>
              <a:buNone/>
            </a:pPr>
            <a:r>
              <a:rPr lang="en-US" sz="1400" b="0" i="0" u="none" strike="noStrike" cap="none">
                <a:solidFill>
                  <a:schemeClr val="lt2"/>
                </a:solidFill>
                <a:latin typeface="Arial"/>
                <a:ea typeface="Arial"/>
                <a:cs typeface="Arial"/>
                <a:sym typeface="Arial"/>
              </a:rPr>
              <a:t>Post Award Fiscal Compliance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Resources</a:t>
            </a:r>
            <a:endParaRPr/>
          </a:p>
        </p:txBody>
      </p:sp>
      <p:sp>
        <p:nvSpPr>
          <p:cNvPr id="147" name="Google Shape;147;p25"/>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Merriweather Sans"/>
              <a:buChar char="&gt;"/>
            </a:pPr>
            <a:r>
              <a:rPr lang="en-US" u="sng">
                <a:solidFill>
                  <a:schemeClr val="hlink"/>
                </a:solidFill>
                <a:hlinkClick r:id="rId3"/>
              </a:rPr>
              <a:t>Guidance on New Administration Policy for Federal Research</a:t>
            </a:r>
            <a:endParaRPr/>
          </a:p>
          <a:p>
            <a:pPr marL="342900" lvl="0" indent="-190500" algn="l" rtl="0">
              <a:spcBef>
                <a:spcPts val="480"/>
              </a:spcBef>
              <a:spcAft>
                <a:spcPts val="0"/>
              </a:spcAft>
              <a:buClr>
                <a:srgbClr val="4B2E83"/>
              </a:buClr>
              <a:buSzPts val="2400"/>
              <a:buFont typeface="Merriweather Sans"/>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rPr>
              <a:t>What Is Going On?</a:t>
            </a:r>
            <a:endParaRPr/>
          </a:p>
        </p:txBody>
      </p:sp>
      <p:sp>
        <p:nvSpPr>
          <p:cNvPr id="87" name="Google Shape;87;p17"/>
          <p:cNvSpPr txBox="1">
            <a:spLocks noGrp="1"/>
          </p:cNvSpPr>
          <p:nvPr>
            <p:ph type="body" idx="2"/>
          </p:nvPr>
        </p:nvSpPr>
        <p:spPr>
          <a:xfrm>
            <a:off x="659305" y="1524001"/>
            <a:ext cx="8196210" cy="422822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1800"/>
              <a:buFont typeface="Noto Sans Symbols"/>
              <a:buChar char="⮚"/>
            </a:pPr>
            <a:r>
              <a:rPr lang="en-US" sz="1800" b="0" i="0" u="none" strike="noStrike">
                <a:solidFill>
                  <a:srgbClr val="4B2E83"/>
                </a:solidFill>
                <a:latin typeface="Open Sans"/>
                <a:ea typeface="Open Sans"/>
                <a:cs typeface="Open Sans"/>
                <a:sym typeface="Open Sans"/>
              </a:rPr>
              <a:t>Week of 1/20: Executive Orders (foreign aid freeze, DEIA, Mexico City policy, etc.)</a:t>
            </a:r>
            <a:endParaRPr/>
          </a:p>
          <a:p>
            <a:pPr marL="342900" lvl="0" indent="-342900" algn="l" rtl="0">
              <a:spcBef>
                <a:spcPts val="360"/>
              </a:spcBef>
              <a:spcAft>
                <a:spcPts val="0"/>
              </a:spcAft>
              <a:buClr>
                <a:srgbClr val="4B2E83"/>
              </a:buClr>
              <a:buSzPts val="1800"/>
              <a:buFont typeface="Noto Sans Symbols"/>
              <a:buChar char="⮚"/>
            </a:pPr>
            <a:r>
              <a:rPr lang="en-US" sz="1800" b="0" i="0" u="none" strike="noStrike">
                <a:solidFill>
                  <a:srgbClr val="4B2E83"/>
                </a:solidFill>
                <a:latin typeface="Open Sans"/>
                <a:ea typeface="Open Sans"/>
                <a:cs typeface="Open Sans"/>
                <a:sym typeface="Open Sans"/>
              </a:rPr>
              <a:t>1/27: OMB Memo M-25-13 (pause of federal assistance funding)</a:t>
            </a:r>
            <a:endParaRPr/>
          </a:p>
          <a:p>
            <a:pPr marL="342900" lvl="0" indent="-342900" algn="l" rtl="0">
              <a:spcBef>
                <a:spcPts val="360"/>
              </a:spcBef>
              <a:spcAft>
                <a:spcPts val="0"/>
              </a:spcAft>
              <a:buClr>
                <a:srgbClr val="4B2E83"/>
              </a:buClr>
              <a:buSzPts val="1800"/>
              <a:buFont typeface="Noto Sans Symbols"/>
              <a:buChar char="⮚"/>
            </a:pPr>
            <a:r>
              <a:rPr lang="en-US" sz="1800" b="0" i="0" u="none" strike="noStrike">
                <a:solidFill>
                  <a:srgbClr val="4B2E83"/>
                </a:solidFill>
                <a:latin typeface="Open Sans"/>
                <a:ea typeface="Open Sans"/>
                <a:cs typeface="Open Sans"/>
                <a:sym typeface="Open Sans"/>
              </a:rPr>
              <a:t>1/28: Memo rescinded</a:t>
            </a:r>
            <a:endParaRPr/>
          </a:p>
          <a:p>
            <a:pPr marL="342900" lvl="0" indent="-342900" algn="l" rtl="0">
              <a:spcBef>
                <a:spcPts val="360"/>
              </a:spcBef>
              <a:spcAft>
                <a:spcPts val="0"/>
              </a:spcAft>
              <a:buClr>
                <a:srgbClr val="4B2E83"/>
              </a:buClr>
              <a:buSzPts val="1800"/>
              <a:buFont typeface="Noto Sans Symbols"/>
              <a:buChar char="⮚"/>
            </a:pPr>
            <a:r>
              <a:rPr lang="en-US" sz="1800" b="0" i="0" u="none" strike="noStrike">
                <a:solidFill>
                  <a:srgbClr val="4B2E83"/>
                </a:solidFill>
                <a:latin typeface="Open Sans"/>
                <a:ea typeface="Open Sans"/>
                <a:cs typeface="Open Sans"/>
                <a:sym typeface="Open Sans"/>
              </a:rPr>
              <a:t>1/31: Temporary Restraining </a:t>
            </a:r>
            <a:r>
              <a:rPr lang="en-US" sz="1800" b="0">
                <a:latin typeface="Open Sans"/>
                <a:ea typeface="Open Sans"/>
                <a:cs typeface="Open Sans"/>
                <a:sym typeface="Open Sans"/>
              </a:rPr>
              <a:t>O</a:t>
            </a:r>
            <a:r>
              <a:rPr lang="en-US" sz="1800" b="0" i="0" u="none" strike="noStrike">
                <a:solidFill>
                  <a:srgbClr val="4B2E83"/>
                </a:solidFill>
                <a:latin typeface="Open Sans"/>
                <a:ea typeface="Open Sans"/>
                <a:cs typeface="Open Sans"/>
                <a:sym typeface="Open Sans"/>
              </a:rPr>
              <a:t>rder (TRO) issued by Rhode Island Court</a:t>
            </a:r>
            <a:endParaRPr/>
          </a:p>
          <a:p>
            <a:pPr marL="0" lvl="0" indent="0" algn="l" rtl="0">
              <a:spcBef>
                <a:spcPts val="360"/>
              </a:spcBef>
              <a:spcAft>
                <a:spcPts val="0"/>
              </a:spcAft>
              <a:buClr>
                <a:srgbClr val="4B2E83"/>
              </a:buClr>
              <a:buSzPts val="1800"/>
              <a:buNone/>
            </a:pPr>
            <a:r>
              <a:rPr lang="en-US" sz="1800" b="0" i="0" u="none" strike="noStrike">
                <a:solidFill>
                  <a:srgbClr val="4B2E83"/>
                </a:solidFill>
                <a:latin typeface="Open Sans"/>
                <a:ea typeface="Open Sans"/>
                <a:cs typeface="Open Sans"/>
                <a:sym typeface="Open Sans"/>
              </a:rPr>
              <a:t>“</a:t>
            </a:r>
            <a:r>
              <a:rPr lang="en-US" sz="1800" b="0" i="1" u="none" strike="noStrike">
                <a:solidFill>
                  <a:srgbClr val="4B2E83"/>
                </a:solidFill>
                <a:latin typeface="Open Sans"/>
                <a:ea typeface="Open Sans"/>
                <a:cs typeface="Open Sans"/>
                <a:sym typeface="Open Sans"/>
              </a:rPr>
              <a:t>...shall not pause, freeze, impede, block, cancel, or terminate… awards and obligations to provide federal financial assistance… </a:t>
            </a:r>
            <a:endParaRPr sz="1800" b="0" i="0" u="none" strike="noStrike">
              <a:solidFill>
                <a:srgbClr val="4B2E83"/>
              </a:solidFill>
              <a:latin typeface="Open Sans"/>
              <a:ea typeface="Open Sans"/>
              <a:cs typeface="Open Sans"/>
              <a:sym typeface="Open Sans"/>
            </a:endParaRPr>
          </a:p>
          <a:p>
            <a:pPr marL="342900" marR="0" lvl="0" indent="-342900" algn="l" rtl="0">
              <a:lnSpc>
                <a:spcPct val="100000"/>
              </a:lnSpc>
              <a:spcBef>
                <a:spcPts val="480"/>
              </a:spcBef>
              <a:spcAft>
                <a:spcPts val="0"/>
              </a:spcAft>
              <a:buClr>
                <a:srgbClr val="4B2E83"/>
              </a:buClr>
              <a:buSzPts val="2400"/>
              <a:buFont typeface="Noto Sans Symbols"/>
              <a:buChar char="⮚"/>
            </a:pPr>
            <a:r>
              <a:rPr lang="en-US">
                <a:latin typeface="Open Sans"/>
                <a:ea typeface="Open Sans"/>
                <a:cs typeface="Open Sans"/>
                <a:sym typeface="Open Sans"/>
              </a:rPr>
              <a:t> </a:t>
            </a:r>
            <a:r>
              <a:rPr lang="en-US" sz="1800" b="0" i="0" u="none" strike="noStrike" cap="none">
                <a:solidFill>
                  <a:srgbClr val="4B2E83"/>
                </a:solidFill>
                <a:latin typeface="Open Sans"/>
                <a:ea typeface="Open Sans"/>
                <a:cs typeface="Open Sans"/>
                <a:sym typeface="Open Sans"/>
              </a:rPr>
              <a:t>Grantees, including UW, continued to receive a variety of the following:</a:t>
            </a:r>
            <a:endParaRPr/>
          </a:p>
          <a:p>
            <a:pPr marL="742950" marR="0" lvl="1" indent="-285750" algn="l" rtl="0">
              <a:lnSpc>
                <a:spcPct val="100000"/>
              </a:lnSpc>
              <a:spcBef>
                <a:spcPts val="280"/>
              </a:spcBef>
              <a:spcAft>
                <a:spcPts val="0"/>
              </a:spcAft>
              <a:buClr>
                <a:srgbClr val="4B2E83"/>
              </a:buClr>
              <a:buSzPts val="1400"/>
              <a:buFont typeface="Noto Sans Symbols"/>
              <a:buChar char="⮚"/>
            </a:pPr>
            <a:r>
              <a:rPr lang="en-US" sz="1400" b="0" i="0" u="none" strike="noStrike" cap="none">
                <a:solidFill>
                  <a:srgbClr val="4B2E83"/>
                </a:solidFill>
                <a:latin typeface="Open Sans"/>
                <a:ea typeface="Open Sans"/>
                <a:cs typeface="Open Sans"/>
                <a:sym typeface="Open Sans"/>
              </a:rPr>
              <a:t>Rescope requests</a:t>
            </a:r>
            <a:endParaRPr/>
          </a:p>
          <a:p>
            <a:pPr marL="742950" marR="0" lvl="1" indent="-285750" algn="l" rtl="0">
              <a:lnSpc>
                <a:spcPct val="100000"/>
              </a:lnSpc>
              <a:spcBef>
                <a:spcPts val="280"/>
              </a:spcBef>
              <a:spcAft>
                <a:spcPts val="0"/>
              </a:spcAft>
              <a:buClr>
                <a:srgbClr val="4B2E83"/>
              </a:buClr>
              <a:buSzPts val="1400"/>
              <a:buFont typeface="Noto Sans Symbols"/>
              <a:buChar char="⮚"/>
            </a:pPr>
            <a:r>
              <a:rPr lang="en-US" sz="1400" b="0" i="0" u="none" strike="noStrike" cap="none">
                <a:solidFill>
                  <a:srgbClr val="4B2E83"/>
                </a:solidFill>
                <a:latin typeface="Open Sans"/>
                <a:ea typeface="Open Sans"/>
                <a:cs typeface="Open Sans"/>
                <a:sym typeface="Open Sans"/>
              </a:rPr>
              <a:t>Stop-work order or suspension requests</a:t>
            </a:r>
            <a:endParaRPr/>
          </a:p>
          <a:p>
            <a:pPr marL="742950" marR="0" lvl="1" indent="-285750" algn="l" rtl="0">
              <a:lnSpc>
                <a:spcPct val="100000"/>
              </a:lnSpc>
              <a:spcBef>
                <a:spcPts val="280"/>
              </a:spcBef>
              <a:spcAft>
                <a:spcPts val="0"/>
              </a:spcAft>
              <a:buClr>
                <a:srgbClr val="4B2E83"/>
              </a:buClr>
              <a:buSzPts val="1400"/>
              <a:buFont typeface="Noto Sans Symbols"/>
              <a:buChar char="⮚"/>
            </a:pPr>
            <a:r>
              <a:rPr lang="en-US" sz="1400" b="0" i="0" u="none" strike="noStrike" cap="none">
                <a:solidFill>
                  <a:srgbClr val="4B2E83"/>
                </a:solidFill>
                <a:latin typeface="Open Sans"/>
                <a:ea typeface="Open Sans"/>
                <a:cs typeface="Open Sans"/>
                <a:sym typeface="Open Sans"/>
              </a:rPr>
              <a:t>General broad agency directives regarding compliance with EOs</a:t>
            </a:r>
            <a:endParaRPr/>
          </a:p>
          <a:p>
            <a:pPr marL="342900" lvl="0" indent="-285750" algn="l" rtl="0">
              <a:spcBef>
                <a:spcPts val="360"/>
              </a:spcBef>
              <a:spcAft>
                <a:spcPts val="0"/>
              </a:spcAft>
              <a:buClr>
                <a:srgbClr val="4B2E83"/>
              </a:buClr>
              <a:buSzPts val="1800"/>
              <a:buFont typeface="Noto Sans Symbols"/>
              <a:buChar char="⮚"/>
            </a:pPr>
            <a:r>
              <a:rPr lang="en-US" sz="1800" b="0" i="0" u="none" strike="noStrike" cap="none">
                <a:solidFill>
                  <a:srgbClr val="4B2E83"/>
                </a:solidFill>
                <a:latin typeface="Open Sans"/>
                <a:ea typeface="Open Sans"/>
                <a:cs typeface="Open Sans"/>
                <a:sym typeface="Open Sans"/>
              </a:rPr>
              <a:t>2/10: A Motion to Enforce TRO issued </a:t>
            </a:r>
            <a:endParaRPr/>
          </a:p>
          <a:p>
            <a:pPr marL="742950" lvl="1" indent="-285750" algn="l" rtl="0">
              <a:spcBef>
                <a:spcPts val="280"/>
              </a:spcBef>
              <a:spcAft>
                <a:spcPts val="0"/>
              </a:spcAft>
              <a:buClr>
                <a:srgbClr val="4B2E83"/>
              </a:buClr>
              <a:buSzPts val="1400"/>
              <a:buFont typeface="Noto Sans Symbols"/>
              <a:buChar char="⮚"/>
            </a:pPr>
            <a:r>
              <a:rPr lang="en-US" sz="1400" b="0" i="0" u="none" strike="noStrike" cap="none">
                <a:solidFill>
                  <a:srgbClr val="4B2E83"/>
                </a:solidFill>
                <a:latin typeface="Open Sans"/>
                <a:ea typeface="Open Sans"/>
                <a:cs typeface="Open Sans"/>
                <a:sym typeface="Open Sans"/>
              </a:rPr>
              <a:t>Mixed and delayed agency reactions as a result</a:t>
            </a:r>
            <a:endParaRPr/>
          </a:p>
          <a:p>
            <a:pPr marL="342900" lvl="0" indent="-342900" algn="l" rtl="0">
              <a:spcBef>
                <a:spcPts val="360"/>
              </a:spcBef>
              <a:spcAft>
                <a:spcPts val="0"/>
              </a:spcAft>
              <a:buClr>
                <a:srgbClr val="4B2E83"/>
              </a:buClr>
              <a:buSzPts val="1800"/>
              <a:buFont typeface="Noto Sans Symbols"/>
              <a:buChar char="⮚"/>
            </a:pPr>
            <a:r>
              <a:rPr lang="en-US" sz="1800" b="0">
                <a:latin typeface="Open Sans"/>
                <a:ea typeface="Open Sans"/>
                <a:cs typeface="Open Sans"/>
                <a:sym typeface="Open Sans"/>
              </a:rPr>
              <a:t>2/11: 1st U.S. Circuit Court of Appeals denied government request to halt enforcement of TRO.</a:t>
            </a:r>
            <a:endParaRPr/>
          </a:p>
          <a:p>
            <a:pPr marL="457200" lvl="1" indent="0" algn="l" rtl="0">
              <a:spcBef>
                <a:spcPts val="400"/>
              </a:spcBef>
              <a:spcAft>
                <a:spcPts val="0"/>
              </a:spcAft>
              <a:buClr>
                <a:srgbClr val="4B2E83"/>
              </a:buClr>
              <a:buSzPts val="2000"/>
              <a:buNone/>
            </a:pPr>
            <a:endParaRPr>
              <a:latin typeface="Arial"/>
              <a:ea typeface="Arial"/>
              <a:cs typeface="Arial"/>
              <a:sym typeface="Arial"/>
            </a:endParaRPr>
          </a:p>
        </p:txBody>
      </p:sp>
      <p:sp>
        <p:nvSpPr>
          <p:cNvPr id="88" name="Google Shape;88;p17"/>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rPr>
              <a:t>NIH specific </a:t>
            </a:r>
            <a:endParaRPr/>
          </a:p>
        </p:txBody>
      </p:sp>
      <p:sp>
        <p:nvSpPr>
          <p:cNvPr id="95" name="Google Shape;95;p18"/>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Noto Sans Symbols"/>
              <a:buChar char="⮚"/>
            </a:pPr>
            <a:r>
              <a:rPr lang="en-US" u="sng">
                <a:solidFill>
                  <a:schemeClr val="hlink"/>
                </a:solidFill>
                <a:latin typeface="Open Sans"/>
                <a:ea typeface="Open Sans"/>
                <a:cs typeface="Open Sans"/>
                <a:sym typeface="Open Sans"/>
                <a:hlinkClick r:id="rId3"/>
              </a:rPr>
              <a:t>NIH Notice </a:t>
            </a:r>
            <a:r>
              <a:rPr lang="en-US">
                <a:latin typeface="Open Sans"/>
                <a:ea typeface="Open Sans"/>
                <a:cs typeface="Open Sans"/>
                <a:sym typeface="Open Sans"/>
              </a:rPr>
              <a:t>issued Feb. 7</a:t>
            </a:r>
            <a:r>
              <a:rPr lang="en-US" baseline="30000">
                <a:latin typeface="Open Sans"/>
                <a:ea typeface="Open Sans"/>
                <a:cs typeface="Open Sans"/>
                <a:sym typeface="Open Sans"/>
              </a:rPr>
              <a:t>th</a:t>
            </a:r>
            <a:r>
              <a:rPr lang="en-US" b="0">
                <a:latin typeface="Open Sans"/>
                <a:ea typeface="Open Sans"/>
                <a:cs typeface="Open Sans"/>
                <a:sym typeface="Open Sans"/>
              </a:rPr>
              <a:t>: </a:t>
            </a:r>
            <a:r>
              <a:rPr lang="en-US" sz="1800" b="0">
                <a:latin typeface="Open Sans"/>
                <a:ea typeface="Open Sans"/>
                <a:cs typeface="Open Sans"/>
                <a:sym typeface="Open Sans"/>
              </a:rPr>
              <a:t>Purports to cap the indirect cost rate at 15% for new and existing NIH awards, effective February 10</a:t>
            </a:r>
            <a:r>
              <a:rPr lang="en-US" sz="1800" b="0" baseline="30000">
                <a:latin typeface="Open Sans"/>
                <a:ea typeface="Open Sans"/>
                <a:cs typeface="Open Sans"/>
                <a:sym typeface="Open Sans"/>
              </a:rPr>
              <a:t>th</a:t>
            </a:r>
            <a:endParaRPr/>
          </a:p>
          <a:p>
            <a:pPr marL="0" lvl="0" indent="0" algn="l" rtl="0">
              <a:spcBef>
                <a:spcPts val="360"/>
              </a:spcBef>
              <a:spcAft>
                <a:spcPts val="0"/>
              </a:spcAft>
              <a:buClr>
                <a:srgbClr val="4B2E83"/>
              </a:buClr>
              <a:buSzPts val="1800"/>
              <a:buNone/>
            </a:pPr>
            <a:endParaRPr sz="1800" b="0" baseline="30000">
              <a:latin typeface="Open Sans"/>
              <a:ea typeface="Open Sans"/>
              <a:cs typeface="Open Sans"/>
              <a:sym typeface="Open Sans"/>
            </a:endParaRPr>
          </a:p>
          <a:p>
            <a:pPr marL="742950" lvl="1" indent="-285750" algn="l" rtl="0">
              <a:spcBef>
                <a:spcPts val="320"/>
              </a:spcBef>
              <a:spcAft>
                <a:spcPts val="0"/>
              </a:spcAft>
              <a:buClr>
                <a:srgbClr val="4B2E83"/>
              </a:buClr>
              <a:buSzPts val="1600"/>
              <a:buFont typeface="Noto Sans Symbols"/>
              <a:buChar char="⮚"/>
            </a:pPr>
            <a:r>
              <a:rPr lang="en-US" sz="1600" b="0">
                <a:latin typeface="Open Sans"/>
                <a:ea typeface="Open Sans"/>
                <a:cs typeface="Open Sans"/>
                <a:sym typeface="Open Sans"/>
              </a:rPr>
              <a:t>Multiple states filed lawsuits; Washington included.</a:t>
            </a:r>
            <a:endParaRPr/>
          </a:p>
          <a:p>
            <a:pPr marL="742950" lvl="1" indent="-285750" algn="l" rtl="0">
              <a:spcBef>
                <a:spcPts val="320"/>
              </a:spcBef>
              <a:spcAft>
                <a:spcPts val="0"/>
              </a:spcAft>
              <a:buClr>
                <a:srgbClr val="4B2E83"/>
              </a:buClr>
              <a:buSzPts val="1600"/>
              <a:buFont typeface="Noto Sans Symbols"/>
              <a:buChar char="⮚"/>
            </a:pPr>
            <a:r>
              <a:rPr lang="en-US" sz="1600" b="0">
                <a:latin typeface="Open Sans"/>
                <a:ea typeface="Open Sans"/>
                <a:cs typeface="Open Sans"/>
                <a:sym typeface="Open Sans"/>
              </a:rPr>
              <a:t>TROs issued in these cases, barring NIH from taking steps to implement cap until a further order is made by the Court.</a:t>
            </a:r>
            <a:endParaRPr/>
          </a:p>
          <a:p>
            <a:pPr marL="342900" lvl="0" indent="-342900" algn="l" rtl="0">
              <a:spcBef>
                <a:spcPts val="480"/>
              </a:spcBef>
              <a:spcAft>
                <a:spcPts val="0"/>
              </a:spcAft>
              <a:buClr>
                <a:srgbClr val="4B2E83"/>
              </a:buClr>
              <a:buSzPts val="2400"/>
              <a:buFont typeface="Noto Sans Symbols"/>
              <a:buChar char="⮚"/>
            </a:pPr>
            <a:r>
              <a:rPr lang="en-US">
                <a:latin typeface="Open Sans"/>
                <a:ea typeface="Open Sans"/>
                <a:cs typeface="Open Sans"/>
                <a:sym typeface="Open Sans"/>
              </a:rPr>
              <a:t>NIH freeze on funding for two weeks</a:t>
            </a:r>
            <a:r>
              <a:rPr lang="en-US" b="0">
                <a:latin typeface="Open Sans"/>
                <a:ea typeface="Open Sans"/>
                <a:cs typeface="Open Sans"/>
                <a:sym typeface="Open Sans"/>
              </a:rPr>
              <a:t>: </a:t>
            </a:r>
            <a:r>
              <a:rPr lang="en-US" sz="1800" b="0">
                <a:latin typeface="Open Sans"/>
                <a:ea typeface="Open Sans"/>
                <a:cs typeface="Open Sans"/>
                <a:sym typeface="Open Sans"/>
              </a:rPr>
              <a:t>NIH Internal Memo issued 2/12 indicates new and continuation funding will resume (awarded at negotiated rates).</a:t>
            </a:r>
            <a:endParaRPr/>
          </a:p>
          <a:p>
            <a:pPr marL="0" lvl="0" indent="0" algn="l" rtl="0">
              <a:spcBef>
                <a:spcPts val="360"/>
              </a:spcBef>
              <a:spcAft>
                <a:spcPts val="0"/>
              </a:spcAft>
              <a:buClr>
                <a:srgbClr val="4B2E83"/>
              </a:buClr>
              <a:buSzPts val="1800"/>
              <a:buNone/>
            </a:pPr>
            <a:endParaRPr sz="1800" b="0">
              <a:latin typeface="Open Sans"/>
              <a:ea typeface="Open Sans"/>
              <a:cs typeface="Open Sans"/>
              <a:sym typeface="Open Sans"/>
            </a:endParaRPr>
          </a:p>
          <a:p>
            <a:pPr marL="342900" lvl="0" indent="-342900" algn="l" rtl="0">
              <a:spcBef>
                <a:spcPts val="480"/>
              </a:spcBef>
              <a:spcAft>
                <a:spcPts val="0"/>
              </a:spcAft>
              <a:buClr>
                <a:srgbClr val="4B2E83"/>
              </a:buClr>
              <a:buSzPts val="2400"/>
              <a:buFont typeface="Noto Sans Symbols"/>
              <a:buChar char="⮚"/>
            </a:pPr>
            <a:r>
              <a:rPr lang="en-US" sz="2400" b="1" i="0" u="none" strike="noStrike" cap="none">
                <a:solidFill>
                  <a:srgbClr val="4B2E83"/>
                </a:solidFill>
                <a:latin typeface="Open Sans"/>
                <a:ea typeface="Open Sans"/>
                <a:cs typeface="Open Sans"/>
                <a:sym typeface="Open Sans"/>
              </a:rPr>
              <a:t>NIH 1</a:t>
            </a:r>
            <a:r>
              <a:rPr lang="en-US" sz="2400" b="1" i="0" u="none" strike="noStrike" cap="none" baseline="30000">
                <a:solidFill>
                  <a:srgbClr val="4B2E83"/>
                </a:solidFill>
                <a:latin typeface="Open Sans"/>
                <a:ea typeface="Open Sans"/>
                <a:cs typeface="Open Sans"/>
                <a:sym typeface="Open Sans"/>
              </a:rPr>
              <a:t>st</a:t>
            </a:r>
            <a:r>
              <a:rPr lang="en-US" sz="2400" b="1" i="0" u="none" strike="noStrike" cap="none">
                <a:solidFill>
                  <a:srgbClr val="4B2E83"/>
                </a:solidFill>
                <a:latin typeface="Open Sans"/>
                <a:ea typeface="Open Sans"/>
                <a:cs typeface="Open Sans"/>
                <a:sym typeface="Open Sans"/>
              </a:rPr>
              <a:t> No-Cost Extensions</a:t>
            </a:r>
            <a:r>
              <a:rPr lang="en-US" sz="2400" b="0" i="0" u="none" strike="noStrike" cap="none">
                <a:solidFill>
                  <a:srgbClr val="4B2E83"/>
                </a:solidFill>
                <a:latin typeface="Open Sans"/>
                <a:ea typeface="Open Sans"/>
                <a:cs typeface="Open Sans"/>
                <a:sym typeface="Open Sans"/>
              </a:rPr>
              <a:t>: </a:t>
            </a:r>
            <a:r>
              <a:rPr lang="en-US" sz="1800" b="0" i="0" u="none" strike="noStrike" cap="none">
                <a:solidFill>
                  <a:srgbClr val="4B2E83"/>
                </a:solidFill>
                <a:latin typeface="Open Sans"/>
                <a:ea typeface="Open Sans"/>
                <a:cs typeface="Open Sans"/>
                <a:sym typeface="Open Sans"/>
              </a:rPr>
              <a:t>This was disabled for a time. As of 2/12 the ability to process automatic 1</a:t>
            </a:r>
            <a:r>
              <a:rPr lang="en-US" sz="1800" b="0" i="0" u="none" strike="noStrike" cap="none" baseline="30000">
                <a:solidFill>
                  <a:srgbClr val="4B2E83"/>
                </a:solidFill>
                <a:latin typeface="Open Sans"/>
                <a:ea typeface="Open Sans"/>
                <a:cs typeface="Open Sans"/>
                <a:sym typeface="Open Sans"/>
              </a:rPr>
              <a:t>st</a:t>
            </a:r>
            <a:r>
              <a:rPr lang="en-US" sz="1800" b="0" i="0" u="none" strike="noStrike" cap="none">
                <a:solidFill>
                  <a:srgbClr val="4B2E83"/>
                </a:solidFill>
                <a:latin typeface="Open Sans"/>
                <a:ea typeface="Open Sans"/>
                <a:cs typeface="Open Sans"/>
                <a:sym typeface="Open Sans"/>
              </a:rPr>
              <a:t> NCE is </a:t>
            </a:r>
            <a:r>
              <a:rPr lang="en-US" sz="1800" b="0"/>
              <a:t>reinstated</a:t>
            </a:r>
            <a:r>
              <a:rPr lang="en-US" sz="1800" b="0" i="0" u="none" strike="noStrike" cap="none">
                <a:solidFill>
                  <a:srgbClr val="4B2E83"/>
                </a:solidFill>
                <a:latin typeface="Open Sans"/>
                <a:ea typeface="Open Sans"/>
                <a:cs typeface="Open Sans"/>
                <a:sym typeface="Open Sans"/>
              </a:rPr>
              <a:t>.</a:t>
            </a:r>
            <a:endParaRPr sz="1800" b="0">
              <a:latin typeface="Open Sans"/>
              <a:ea typeface="Open Sans"/>
              <a:cs typeface="Open Sans"/>
              <a:sym typeface="Open Sans"/>
            </a:endParaRPr>
          </a:p>
          <a:p>
            <a:pPr marL="0" lvl="0" indent="0" algn="l" rtl="0">
              <a:spcBef>
                <a:spcPts val="480"/>
              </a:spcBef>
              <a:spcAft>
                <a:spcPts val="0"/>
              </a:spcAft>
              <a:buClr>
                <a:srgbClr val="4B2E83"/>
              </a:buClr>
              <a:buSzPts val="2400"/>
              <a:buNone/>
            </a:pPr>
            <a:endParaRPr>
              <a:latin typeface="Arial"/>
              <a:ea typeface="Arial"/>
              <a:cs typeface="Arial"/>
              <a:sym typeface="Arial"/>
            </a:endParaRPr>
          </a:p>
          <a:p>
            <a:pPr marL="0" lvl="0" indent="0" algn="l" rtl="0">
              <a:spcBef>
                <a:spcPts val="480"/>
              </a:spcBef>
              <a:spcAft>
                <a:spcPts val="0"/>
              </a:spcAft>
              <a:buClr>
                <a:srgbClr val="4B2E83"/>
              </a:buClr>
              <a:buSzPts val="2400"/>
              <a:buNone/>
            </a:pPr>
            <a:endParaRPr>
              <a:latin typeface="Arial"/>
              <a:ea typeface="Arial"/>
              <a:cs typeface="Arial"/>
              <a:sym typeface="Arial"/>
            </a:endParaRPr>
          </a:p>
        </p:txBody>
      </p:sp>
      <p:sp>
        <p:nvSpPr>
          <p:cNvPr id="96" name="Google Shape;96;p18"/>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Considerations </a:t>
            </a:r>
            <a:r>
              <a:rPr lang="en-US" sz="2000" i="0" u="none" strike="noStrike" cap="none">
                <a:solidFill>
                  <a:srgbClr val="4B2E83"/>
                </a:solidFill>
                <a:latin typeface="Encode Sans"/>
                <a:ea typeface="Encode Sans"/>
                <a:cs typeface="Encode Sans"/>
                <a:sym typeface="Encode Sans"/>
              </a:rPr>
              <a:t>(1 of 3)</a:t>
            </a:r>
            <a:endParaRPr sz="3000" i="0" u="none" strike="noStrike" cap="none">
              <a:solidFill>
                <a:srgbClr val="4B2E83"/>
              </a:solidFill>
              <a:latin typeface="Encode Sans"/>
              <a:ea typeface="Encode Sans"/>
              <a:cs typeface="Encode Sans"/>
              <a:sym typeface="Encode Sans"/>
            </a:endParaRPr>
          </a:p>
        </p:txBody>
      </p:sp>
      <p:sp>
        <p:nvSpPr>
          <p:cNvPr id="103" name="Google Shape;103;p19"/>
          <p:cNvSpPr txBox="1">
            <a:spLocks noGrp="1"/>
          </p:cNvSpPr>
          <p:nvPr>
            <p:ph type="body" idx="2"/>
          </p:nvPr>
        </p:nvSpPr>
        <p:spPr>
          <a:xfrm>
            <a:off x="184505" y="1977246"/>
            <a:ext cx="8197114" cy="398848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Noto Sans Symbols"/>
              <a:buChar char="⮚"/>
            </a:pPr>
            <a:r>
              <a:rPr lang="en-US"/>
              <a:t>All proposals (including NIH): </a:t>
            </a:r>
            <a:r>
              <a:rPr lang="en-US" sz="1800" b="0"/>
              <a:t>Use UW’s federally negotiated rates, as usual</a:t>
            </a:r>
            <a:endParaRPr/>
          </a:p>
          <a:p>
            <a:pPr marL="342900" lvl="0" indent="-228600" algn="l" rtl="0">
              <a:spcBef>
                <a:spcPts val="360"/>
              </a:spcBef>
              <a:spcAft>
                <a:spcPts val="0"/>
              </a:spcAft>
              <a:buClr>
                <a:srgbClr val="4B2E83"/>
              </a:buClr>
              <a:buSzPts val="1800"/>
              <a:buFont typeface="Noto Sans Symbols"/>
              <a:buNone/>
            </a:pPr>
            <a:endParaRPr sz="1800" b="0"/>
          </a:p>
          <a:p>
            <a:pPr marL="342900" lvl="0" indent="-342900" algn="l" rtl="0">
              <a:spcBef>
                <a:spcPts val="480"/>
              </a:spcBef>
              <a:spcAft>
                <a:spcPts val="0"/>
              </a:spcAft>
              <a:buClr>
                <a:srgbClr val="4B2E83"/>
              </a:buClr>
              <a:buSzPts val="2400"/>
              <a:buFont typeface="Noto Sans Symbols"/>
              <a:buChar char="⮚"/>
            </a:pPr>
            <a:r>
              <a:rPr lang="en-US"/>
              <a:t>Language in NOFO that runs counter to a TRO?</a:t>
            </a:r>
            <a:endParaRPr/>
          </a:p>
          <a:p>
            <a:pPr marL="742950" lvl="1" indent="-285750" algn="l" rtl="0">
              <a:spcBef>
                <a:spcPts val="360"/>
              </a:spcBef>
              <a:spcAft>
                <a:spcPts val="0"/>
              </a:spcAft>
              <a:buClr>
                <a:srgbClr val="370085"/>
              </a:buClr>
              <a:buSzPts val="1800"/>
              <a:buFont typeface="Noto Sans Symbols"/>
              <a:buChar char="⮚"/>
            </a:pPr>
            <a:r>
              <a:rPr lang="en-US" sz="1800" b="0" i="0">
                <a:solidFill>
                  <a:srgbClr val="370085"/>
                </a:solidFill>
                <a:latin typeface="Open Sans"/>
                <a:ea typeface="Open Sans"/>
                <a:cs typeface="Open Sans"/>
                <a:sym typeface="Open Sans"/>
              </a:rPr>
              <a:t>Double-check the opportunity is not rescinded or updated</a:t>
            </a:r>
            <a:endParaRPr/>
          </a:p>
          <a:p>
            <a:pPr marL="742950" lvl="1" indent="-285750" algn="l" rtl="0">
              <a:spcBef>
                <a:spcPts val="360"/>
              </a:spcBef>
              <a:spcAft>
                <a:spcPts val="0"/>
              </a:spcAft>
              <a:buClr>
                <a:srgbClr val="370085"/>
              </a:buClr>
              <a:buSzPts val="1800"/>
              <a:buFont typeface="Noto Sans Symbols"/>
              <a:buChar char="⮚"/>
            </a:pPr>
            <a:r>
              <a:rPr lang="en-US" sz="1800" b="0" i="0">
                <a:solidFill>
                  <a:srgbClr val="370085"/>
                </a:solidFill>
                <a:latin typeface="Open Sans"/>
                <a:ea typeface="Open Sans"/>
                <a:cs typeface="Open Sans"/>
                <a:sym typeface="Open Sans"/>
              </a:rPr>
              <a:t>Make sure to include all attachments that are required for successful submission (e.g. passes validations)</a:t>
            </a:r>
            <a:endParaRPr/>
          </a:p>
          <a:p>
            <a:pPr marL="742950" lvl="1" indent="-285750" algn="l" rtl="0">
              <a:spcBef>
                <a:spcPts val="360"/>
              </a:spcBef>
              <a:spcAft>
                <a:spcPts val="0"/>
              </a:spcAft>
              <a:buClr>
                <a:srgbClr val="370085"/>
              </a:buClr>
              <a:buSzPts val="1800"/>
              <a:buFont typeface="Noto Sans Symbols"/>
              <a:buChar char="⮚"/>
            </a:pPr>
            <a:r>
              <a:rPr lang="en-US" sz="1800" b="0" i="0">
                <a:solidFill>
                  <a:srgbClr val="370085"/>
                </a:solidFill>
                <a:latin typeface="Open Sans"/>
                <a:ea typeface="Open Sans"/>
                <a:cs typeface="Open Sans"/>
                <a:sym typeface="Open Sans"/>
              </a:rPr>
              <a:t>Okay to include statement regarding the TRO in cover letter or budget justification document such as: </a:t>
            </a:r>
            <a:endParaRPr/>
          </a:p>
          <a:p>
            <a:pPr marL="457200" lvl="1" indent="0" algn="l" rtl="0">
              <a:spcBef>
                <a:spcPts val="360"/>
              </a:spcBef>
              <a:spcAft>
                <a:spcPts val="0"/>
              </a:spcAft>
              <a:buClr>
                <a:srgbClr val="370085"/>
              </a:buClr>
              <a:buSzPts val="1800"/>
              <a:buNone/>
            </a:pPr>
            <a:r>
              <a:rPr lang="en-US" sz="1800" b="0" i="0">
                <a:solidFill>
                  <a:srgbClr val="370085"/>
                </a:solidFill>
                <a:latin typeface="Open Sans"/>
                <a:ea typeface="Open Sans"/>
                <a:cs typeface="Open Sans"/>
                <a:sym typeface="Open Sans"/>
              </a:rPr>
              <a:t> “</a:t>
            </a:r>
            <a:r>
              <a:rPr lang="en-US" sz="1800" b="0" i="1">
                <a:solidFill>
                  <a:srgbClr val="370085"/>
                </a:solidFill>
                <a:latin typeface="Open Sans"/>
                <a:ea typeface="Open Sans"/>
                <a:cs typeface="Open Sans"/>
                <a:sym typeface="Open Sans"/>
              </a:rPr>
              <a:t>The University recognizes this program falls under recently issued Temporary Restraining Orders. In order to meet the submission deadline, the University submits this application with required components and reserves the right to amend it consistent with current Court rulings</a:t>
            </a:r>
            <a:r>
              <a:rPr lang="en-US" sz="1800" b="0" i="0">
                <a:solidFill>
                  <a:srgbClr val="370085"/>
                </a:solidFill>
                <a:latin typeface="Open Sans"/>
                <a:ea typeface="Open Sans"/>
                <a:cs typeface="Open Sans"/>
                <a:sym typeface="Open Sans"/>
              </a:rPr>
              <a:t>.”</a:t>
            </a:r>
            <a:endParaRPr sz="1800">
              <a:solidFill>
                <a:srgbClr val="370085"/>
              </a:solidFill>
              <a:latin typeface="Open Sans"/>
              <a:ea typeface="Open Sans"/>
              <a:cs typeface="Open Sans"/>
              <a:sym typeface="Open Sans"/>
            </a:endParaRPr>
          </a:p>
        </p:txBody>
      </p:sp>
      <p:sp>
        <p:nvSpPr>
          <p:cNvPr id="104" name="Google Shape;104;p19"/>
          <p:cNvSpPr txBox="1">
            <a:spLocks noGrp="1"/>
          </p:cNvSpPr>
          <p:nvPr>
            <p:ph type="body" idx="3"/>
          </p:nvPr>
        </p:nvSpPr>
        <p:spPr>
          <a:xfrm>
            <a:off x="671757" y="1504335"/>
            <a:ext cx="8184662" cy="63750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B2E83"/>
              </a:buClr>
              <a:buSzPts val="2400"/>
              <a:buNone/>
            </a:pPr>
            <a:r>
              <a:rPr lang="en-US" b="1"/>
              <a:t>Proposals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Considerations </a:t>
            </a:r>
            <a:r>
              <a:rPr lang="en-US" sz="2000" i="0" u="none" strike="noStrike" cap="none">
                <a:solidFill>
                  <a:srgbClr val="4B2E83"/>
                </a:solidFill>
                <a:latin typeface="Encode Sans"/>
                <a:ea typeface="Encode Sans"/>
                <a:cs typeface="Encode Sans"/>
                <a:sym typeface="Encode Sans"/>
              </a:rPr>
              <a:t>(2 of 3)</a:t>
            </a:r>
            <a:endParaRPr sz="2000" i="0" u="none" strike="noStrike" cap="none">
              <a:solidFill>
                <a:srgbClr val="4B2E83"/>
              </a:solidFill>
              <a:latin typeface="Encode Sans"/>
              <a:ea typeface="Encode Sans"/>
              <a:cs typeface="Encode Sans"/>
              <a:sym typeface="Encode Sans"/>
            </a:endParaRPr>
          </a:p>
        </p:txBody>
      </p:sp>
      <p:sp>
        <p:nvSpPr>
          <p:cNvPr id="111" name="Google Shape;111;p20"/>
          <p:cNvSpPr txBox="1">
            <a:spLocks noGrp="1"/>
          </p:cNvSpPr>
          <p:nvPr>
            <p:ph type="body" idx="2"/>
          </p:nvPr>
        </p:nvSpPr>
        <p:spPr>
          <a:xfrm>
            <a:off x="659305" y="1773936"/>
            <a:ext cx="8197114" cy="4356389"/>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4B2E83"/>
              </a:buClr>
              <a:buSzPts val="2400"/>
              <a:buFont typeface="Noto Sans Symbols"/>
              <a:buChar char="⮚"/>
            </a:pPr>
            <a:r>
              <a:rPr lang="en-US" sz="2400" b="1" i="0" u="none" strike="noStrike" cap="none">
                <a:solidFill>
                  <a:srgbClr val="4B2E83"/>
                </a:solidFill>
                <a:latin typeface="Open Sans"/>
                <a:ea typeface="Open Sans"/>
                <a:cs typeface="Open Sans"/>
                <a:sym typeface="Open Sans"/>
              </a:rPr>
              <a:t>Terms and Conditions inconsistent with any TRO? </a:t>
            </a:r>
            <a:r>
              <a:rPr lang="en-US" sz="1800" b="0" i="0" u="none" strike="noStrike" cap="none">
                <a:solidFill>
                  <a:srgbClr val="4B2E83"/>
                </a:solidFill>
                <a:latin typeface="Open Sans"/>
                <a:ea typeface="Open Sans"/>
                <a:cs typeface="Open Sans"/>
                <a:sym typeface="Open Sans"/>
              </a:rPr>
              <a:t>OSP is checking with sponsors; escalating these for legal review when necessary.</a:t>
            </a:r>
            <a:endParaRPr/>
          </a:p>
          <a:p>
            <a:pPr marL="342900" lvl="0" indent="-342900" algn="l" rtl="0">
              <a:spcBef>
                <a:spcPts val="480"/>
              </a:spcBef>
              <a:spcAft>
                <a:spcPts val="0"/>
              </a:spcAft>
              <a:buClr>
                <a:srgbClr val="4B2E83"/>
              </a:buClr>
              <a:buSzPts val="2400"/>
              <a:buFont typeface="Noto Sans Symbols"/>
              <a:buChar char="⮚"/>
            </a:pPr>
            <a:r>
              <a:rPr lang="en-US"/>
              <a:t>Spending: </a:t>
            </a:r>
            <a:r>
              <a:rPr lang="en-US" sz="1600" b="0"/>
              <a:t>Unless you have received a stop work or change order, please consider it business as usual for activity on your federal awards. Any specific change that impacts spending should be processed as an Award Modification in SAGE.</a:t>
            </a:r>
            <a:endParaRPr sz="1600" b="0"/>
          </a:p>
          <a:p>
            <a:pPr marL="342900" lvl="0" indent="-342900" algn="l" rtl="0">
              <a:spcBef>
                <a:spcPts val="480"/>
              </a:spcBef>
              <a:spcAft>
                <a:spcPts val="0"/>
              </a:spcAft>
              <a:buClr>
                <a:srgbClr val="4B2E83"/>
              </a:buClr>
              <a:buSzPts val="2400"/>
              <a:buFont typeface="Noto Sans Symbols"/>
              <a:buChar char="⮚"/>
            </a:pPr>
            <a:r>
              <a:rPr lang="en-US"/>
              <a:t>Subawards and Assurance Letters: </a:t>
            </a:r>
            <a:r>
              <a:rPr lang="en-US" sz="1600" b="0"/>
              <a:t>During this period of uncertainty, OSP will no longer be issuing assurance letters to subrecipients prior to subaward set-up. OSP is working extremely hard to get through backlog.</a:t>
            </a:r>
            <a:endParaRPr sz="1600" b="0"/>
          </a:p>
          <a:p>
            <a:pPr marL="342900" lvl="0" indent="-342900" algn="l" rtl="0">
              <a:spcBef>
                <a:spcPts val="480"/>
              </a:spcBef>
              <a:spcAft>
                <a:spcPts val="0"/>
              </a:spcAft>
              <a:buClr>
                <a:srgbClr val="4B2E83"/>
              </a:buClr>
              <a:buSzPts val="2400"/>
              <a:buFont typeface="Noto Sans Symbols"/>
              <a:buChar char="⮚"/>
            </a:pPr>
            <a:r>
              <a:rPr lang="en-US"/>
              <a:t>Temporary Internal Extension: </a:t>
            </a:r>
            <a:r>
              <a:rPr lang="en-US" sz="1600" b="0"/>
              <a:t>Will be processed</a:t>
            </a:r>
            <a:r>
              <a:rPr lang="en-US" sz="1800" b="0"/>
              <a:t> i</a:t>
            </a:r>
            <a:r>
              <a:rPr lang="en-US" sz="1600" b="0"/>
              <a:t>f requested by the PI, but as always, expenditures incurred ahead of the formal sponsor approved extension is a risk assumed by the PI and department.</a:t>
            </a:r>
            <a:endParaRPr sz="1600" b="0"/>
          </a:p>
          <a:p>
            <a:pPr marL="0" lvl="0" indent="0" algn="l" rtl="0">
              <a:spcBef>
                <a:spcPts val="320"/>
              </a:spcBef>
              <a:spcAft>
                <a:spcPts val="0"/>
              </a:spcAft>
              <a:buClr>
                <a:srgbClr val="4B2E83"/>
              </a:buClr>
              <a:buSzPts val="1600"/>
              <a:buNone/>
            </a:pPr>
            <a:endParaRPr sz="1600" b="0"/>
          </a:p>
        </p:txBody>
      </p:sp>
      <p:sp>
        <p:nvSpPr>
          <p:cNvPr id="112" name="Google Shape;112;p20"/>
          <p:cNvSpPr txBox="1">
            <a:spLocks noGrp="1"/>
          </p:cNvSpPr>
          <p:nvPr>
            <p:ph type="body" idx="3"/>
          </p:nvPr>
        </p:nvSpPr>
        <p:spPr>
          <a:xfrm>
            <a:off x="671757" y="1465007"/>
            <a:ext cx="8184662" cy="67683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B2E83"/>
              </a:buClr>
              <a:buSzPts val="2400"/>
              <a:buNone/>
            </a:pPr>
            <a:r>
              <a:rPr lang="en-US" b="1"/>
              <a:t>Awards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Considerations </a:t>
            </a:r>
            <a:r>
              <a:rPr lang="en-US" sz="2000" i="0" u="none" strike="noStrike" cap="none">
                <a:solidFill>
                  <a:srgbClr val="4B2E83"/>
                </a:solidFill>
                <a:latin typeface="Encode Sans"/>
                <a:ea typeface="Encode Sans"/>
                <a:cs typeface="Encode Sans"/>
                <a:sym typeface="Encode Sans"/>
              </a:rPr>
              <a:t>(3 of 3)</a:t>
            </a:r>
            <a:endParaRPr sz="3000" i="0" u="none" strike="noStrike" cap="none">
              <a:solidFill>
                <a:srgbClr val="4B2E83"/>
              </a:solidFill>
              <a:latin typeface="Encode Sans"/>
              <a:ea typeface="Encode Sans"/>
              <a:cs typeface="Encode Sans"/>
              <a:sym typeface="Encode Sans"/>
            </a:endParaRPr>
          </a:p>
        </p:txBody>
      </p:sp>
      <p:sp>
        <p:nvSpPr>
          <p:cNvPr id="119" name="Google Shape;119;p21"/>
          <p:cNvSpPr txBox="1">
            <a:spLocks noGrp="1"/>
          </p:cNvSpPr>
          <p:nvPr>
            <p:ph type="body" idx="2"/>
          </p:nvPr>
        </p:nvSpPr>
        <p:spPr>
          <a:xfrm>
            <a:off x="403666" y="2127002"/>
            <a:ext cx="8197114" cy="3810086"/>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1800"/>
              <a:buFont typeface="Noto Sans Symbols"/>
              <a:buChar char="⮚"/>
            </a:pPr>
            <a:r>
              <a:rPr lang="en-US" sz="1800"/>
              <a:t>Always send through the following as an Award Modification in SAGE</a:t>
            </a:r>
            <a:r>
              <a:rPr lang="en-US" sz="1800" b="0"/>
              <a:t>:</a:t>
            </a:r>
            <a:endParaRPr/>
          </a:p>
          <a:p>
            <a:pPr marL="742950" lvl="1" indent="-285750" algn="l" rtl="0">
              <a:spcBef>
                <a:spcPts val="320"/>
              </a:spcBef>
              <a:spcAft>
                <a:spcPts val="0"/>
              </a:spcAft>
              <a:buClr>
                <a:srgbClr val="4B2E83"/>
              </a:buClr>
              <a:buSzPts val="1600"/>
              <a:buFont typeface="Noto Sans Symbols"/>
              <a:buChar char="⮚"/>
            </a:pPr>
            <a:r>
              <a:rPr lang="en-US" sz="1600" b="0"/>
              <a:t>Stop work or suspension orders</a:t>
            </a:r>
            <a:endParaRPr/>
          </a:p>
          <a:p>
            <a:pPr marL="742950" lvl="1" indent="-285750" algn="l" rtl="0">
              <a:spcBef>
                <a:spcPts val="320"/>
              </a:spcBef>
              <a:spcAft>
                <a:spcPts val="0"/>
              </a:spcAft>
              <a:buClr>
                <a:srgbClr val="4B2E83"/>
              </a:buClr>
              <a:buSzPts val="1600"/>
              <a:buFont typeface="Noto Sans Symbols"/>
              <a:buChar char="⮚"/>
            </a:pPr>
            <a:r>
              <a:rPr lang="en-US" sz="1600" b="0"/>
              <a:t>Resumption letters (e.g. pause lifted)</a:t>
            </a:r>
            <a:endParaRPr/>
          </a:p>
          <a:p>
            <a:pPr marL="742950" lvl="1" indent="-285750" algn="l" rtl="0">
              <a:spcBef>
                <a:spcPts val="320"/>
              </a:spcBef>
              <a:spcAft>
                <a:spcPts val="0"/>
              </a:spcAft>
              <a:buClr>
                <a:srgbClr val="4B2E83"/>
              </a:buClr>
              <a:buSzPts val="1600"/>
              <a:buFont typeface="Noto Sans Symbols"/>
              <a:buChar char="⮚"/>
            </a:pPr>
            <a:r>
              <a:rPr lang="en-US" sz="1600" b="0"/>
              <a:t>Rescope or remove certain areas of project due to EOs</a:t>
            </a:r>
            <a:endParaRPr/>
          </a:p>
          <a:p>
            <a:pPr marL="742950" lvl="1" indent="-158750" algn="l" rtl="0">
              <a:spcBef>
                <a:spcPts val="400"/>
              </a:spcBef>
              <a:spcAft>
                <a:spcPts val="0"/>
              </a:spcAft>
              <a:buClr>
                <a:srgbClr val="4B2E83"/>
              </a:buClr>
              <a:buSzPts val="2000"/>
              <a:buNone/>
            </a:pPr>
            <a:endParaRPr/>
          </a:p>
          <a:p>
            <a:pPr marL="342900" lvl="0" indent="-342900" algn="l" rtl="0">
              <a:spcBef>
                <a:spcPts val="360"/>
              </a:spcBef>
              <a:spcAft>
                <a:spcPts val="0"/>
              </a:spcAft>
              <a:buClr>
                <a:srgbClr val="4B2E83"/>
              </a:buClr>
              <a:buSzPts val="1800"/>
              <a:buFont typeface="Noto Sans Symbols"/>
              <a:buChar char="⮚"/>
            </a:pPr>
            <a:r>
              <a:rPr lang="en-US" sz="1800"/>
              <a:t>Please send a note to </a:t>
            </a:r>
            <a:r>
              <a:rPr lang="en-US" sz="1800" u="sng">
                <a:solidFill>
                  <a:schemeClr val="hlink"/>
                </a:solidFill>
                <a:hlinkClick r:id="rId3"/>
              </a:rPr>
              <a:t>osp@uw.edu</a:t>
            </a:r>
            <a:r>
              <a:rPr lang="en-US" sz="1800"/>
              <a:t> with the MOD# for any of the above</a:t>
            </a:r>
            <a:r>
              <a:rPr lang="en-US" sz="1800" b="0"/>
              <a:t>. </a:t>
            </a:r>
            <a:endParaRPr/>
          </a:p>
          <a:p>
            <a:pPr marL="57150" lvl="0" indent="0" algn="l" rtl="0">
              <a:spcBef>
                <a:spcPts val="480"/>
              </a:spcBef>
              <a:spcAft>
                <a:spcPts val="0"/>
              </a:spcAft>
              <a:buClr>
                <a:srgbClr val="4B2E83"/>
              </a:buClr>
              <a:buSzPts val="2400"/>
              <a:buNone/>
            </a:pPr>
            <a:r>
              <a:rPr lang="en-US"/>
              <a:t> </a:t>
            </a:r>
            <a:endParaRPr/>
          </a:p>
          <a:p>
            <a:pPr marL="342900" lvl="0" indent="-342900" algn="l" rtl="0">
              <a:spcBef>
                <a:spcPts val="360"/>
              </a:spcBef>
              <a:spcAft>
                <a:spcPts val="0"/>
              </a:spcAft>
              <a:buClr>
                <a:srgbClr val="4B2E83"/>
              </a:buClr>
              <a:buSzPts val="1800"/>
              <a:buFont typeface="Noto Sans Symbols"/>
              <a:buChar char="⮚"/>
            </a:pPr>
            <a:r>
              <a:rPr lang="en-US" sz="1800"/>
              <a:t>You do not need to set up an Award Modification for broad agency information </a:t>
            </a:r>
            <a:r>
              <a:rPr lang="en-US" sz="1800" b="0"/>
              <a:t>(e.g. not a specific award amendment).</a:t>
            </a:r>
            <a:endParaRPr/>
          </a:p>
        </p:txBody>
      </p:sp>
      <p:sp>
        <p:nvSpPr>
          <p:cNvPr id="120" name="Google Shape;120;p21"/>
          <p:cNvSpPr txBox="1">
            <a:spLocks noGrp="1"/>
          </p:cNvSpPr>
          <p:nvPr>
            <p:ph type="body" idx="3"/>
          </p:nvPr>
        </p:nvSpPr>
        <p:spPr>
          <a:xfrm>
            <a:off x="671757" y="1543665"/>
            <a:ext cx="8184662" cy="59817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4B2E83"/>
              </a:buClr>
              <a:buSzPts val="2400"/>
              <a:buNone/>
            </a:pPr>
            <a:r>
              <a:rPr lang="en-US" b="1"/>
              <a:t>Award Modifications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2"/>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Managing project costs – Workday and GCA</a:t>
            </a:r>
            <a:endParaRPr/>
          </a:p>
        </p:txBody>
      </p:sp>
      <p:sp>
        <p:nvSpPr>
          <p:cNvPr id="127" name="Google Shape;127;p22"/>
          <p:cNvSpPr txBox="1">
            <a:spLocks noGrp="1"/>
          </p:cNvSpPr>
          <p:nvPr>
            <p:ph type="body" idx="2"/>
          </p:nvPr>
        </p:nvSpPr>
        <p:spPr>
          <a:xfrm>
            <a:off x="668673" y="1711264"/>
            <a:ext cx="8178378" cy="441906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Merriweather Sans"/>
              <a:buChar char="&gt;"/>
            </a:pPr>
            <a:r>
              <a:rPr lang="en-US" b="0"/>
              <a:t>What happens if there was a suspension of work?</a:t>
            </a:r>
            <a:endParaRPr/>
          </a:p>
          <a:p>
            <a:pPr marL="742950" lvl="1" indent="-285750" algn="l" rtl="0">
              <a:spcBef>
                <a:spcPts val="400"/>
              </a:spcBef>
              <a:spcAft>
                <a:spcPts val="0"/>
              </a:spcAft>
              <a:buClr>
                <a:srgbClr val="4B2E83"/>
              </a:buClr>
              <a:buSzPts val="2000"/>
              <a:buFont typeface="Courier New"/>
              <a:buChar char="o"/>
            </a:pPr>
            <a:r>
              <a:rPr lang="en-US" b="0"/>
              <a:t>GCA will change the Workday Lifecycle Status to “Restricted from Use”</a:t>
            </a:r>
            <a:endParaRPr/>
          </a:p>
          <a:p>
            <a:pPr marL="742950" lvl="1" indent="-285750" algn="l" rtl="0">
              <a:spcBef>
                <a:spcPts val="400"/>
              </a:spcBef>
              <a:spcAft>
                <a:spcPts val="0"/>
              </a:spcAft>
              <a:buClr>
                <a:srgbClr val="4B2E83"/>
              </a:buClr>
              <a:buSzPts val="2000"/>
              <a:buFont typeface="Courier New"/>
              <a:buChar char="o"/>
            </a:pPr>
            <a:r>
              <a:rPr lang="en-US" b="0"/>
              <a:t>GCA will email payroll and procurement to stop activity from date of Stop-Work Order</a:t>
            </a:r>
            <a:endParaRPr/>
          </a:p>
          <a:p>
            <a:pPr marL="742950" lvl="1" indent="-285750" algn="l" rtl="0">
              <a:spcBef>
                <a:spcPts val="400"/>
              </a:spcBef>
              <a:spcAft>
                <a:spcPts val="0"/>
              </a:spcAft>
              <a:buClr>
                <a:srgbClr val="4B2E83"/>
              </a:buClr>
              <a:buSzPts val="2000"/>
              <a:buFont typeface="Courier New"/>
              <a:buChar char="o"/>
            </a:pPr>
            <a:r>
              <a:rPr lang="en-US" b="0"/>
              <a:t>If allowable trailing transactions need to post – send an AP ticket asking GCA to update line to Pending Adjustment</a:t>
            </a:r>
            <a:endParaRPr/>
          </a:p>
          <a:p>
            <a:pPr marL="342900" lvl="0" indent="-342900" algn="l" rtl="0">
              <a:spcBef>
                <a:spcPts val="480"/>
              </a:spcBef>
              <a:spcAft>
                <a:spcPts val="0"/>
              </a:spcAft>
              <a:buClr>
                <a:srgbClr val="4B2E83"/>
              </a:buClr>
              <a:buSzPts val="2400"/>
              <a:buFont typeface="Merriweather Sans"/>
              <a:buChar char="&gt;"/>
            </a:pPr>
            <a:r>
              <a:rPr lang="en-US" b="0"/>
              <a:t>Can UW drawdown/receive payment?</a:t>
            </a:r>
            <a:endParaRPr b="0">
              <a:solidFill>
                <a:srgbClr val="33006F"/>
              </a:solidFill>
            </a:endParaRPr>
          </a:p>
          <a:p>
            <a:pPr marL="742950" lvl="1" indent="-285750" algn="l" rtl="0">
              <a:spcBef>
                <a:spcPts val="400"/>
              </a:spcBef>
              <a:spcAft>
                <a:spcPts val="0"/>
              </a:spcAft>
              <a:buClr>
                <a:srgbClr val="4B2E83"/>
              </a:buClr>
              <a:buSzPts val="2000"/>
              <a:buFont typeface="Courier New"/>
              <a:buChar char="o"/>
            </a:pPr>
            <a:r>
              <a:rPr lang="en-US" b="0"/>
              <a:t>The University can only request payment for costs incurred up to the effective date of the suspension or Stop-Work Order</a:t>
            </a:r>
            <a:endParaRPr b="0">
              <a:solidFill>
                <a:srgbClr val="33006F"/>
              </a:solidFill>
            </a:endParaRPr>
          </a:p>
          <a:p>
            <a:pPr marL="742950" lvl="1" indent="-158750" algn="l" rtl="0">
              <a:spcBef>
                <a:spcPts val="400"/>
              </a:spcBef>
              <a:spcAft>
                <a:spcPts val="0"/>
              </a:spcAft>
              <a:buClr>
                <a:srgbClr val="4B2E83"/>
              </a:buClr>
              <a:buSzPts val="2000"/>
              <a:buFont typeface="Courier New"/>
              <a:buNone/>
            </a:pPr>
            <a:endParaRPr b="0"/>
          </a:p>
          <a:p>
            <a:pPr marL="0" lvl="0" indent="0" algn="l" rtl="0">
              <a:spcBef>
                <a:spcPts val="480"/>
              </a:spcBef>
              <a:spcAft>
                <a:spcPts val="0"/>
              </a:spcAft>
              <a:buClr>
                <a:srgbClr val="4B2E83"/>
              </a:buClr>
              <a:buSzPts val="2400"/>
              <a:buNone/>
            </a:pPr>
            <a:endParaRPr b="0"/>
          </a:p>
          <a:p>
            <a:pPr marL="342900" lvl="0" indent="-190500" algn="l" rtl="0">
              <a:spcBef>
                <a:spcPts val="480"/>
              </a:spcBef>
              <a:spcAft>
                <a:spcPts val="0"/>
              </a:spcAft>
              <a:buClr>
                <a:srgbClr val="4B2E83"/>
              </a:buClr>
              <a:buSzPts val="2400"/>
              <a:buFont typeface="Merriweather Sans"/>
              <a:buNone/>
            </a:pPr>
            <a:endParaRPr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3"/>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Managing project costs – Spending</a:t>
            </a:r>
            <a:endParaRPr sz="3000" i="0" u="none" strike="noStrike" cap="none">
              <a:solidFill>
                <a:srgbClr val="000000"/>
              </a:solidFill>
              <a:latin typeface="Encode Sans"/>
              <a:ea typeface="Encode Sans"/>
              <a:cs typeface="Encode Sans"/>
              <a:sym typeface="Encode Sans"/>
            </a:endParaRPr>
          </a:p>
        </p:txBody>
      </p:sp>
      <p:sp>
        <p:nvSpPr>
          <p:cNvPr id="134" name="Google Shape;134;p23"/>
          <p:cNvSpPr txBox="1">
            <a:spLocks noGrp="1"/>
          </p:cNvSpPr>
          <p:nvPr>
            <p:ph type="body" idx="2"/>
          </p:nvPr>
        </p:nvSpPr>
        <p:spPr>
          <a:xfrm>
            <a:off x="668673" y="1711264"/>
            <a:ext cx="8178378" cy="441906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Char char="&gt;"/>
            </a:pPr>
            <a:r>
              <a:rPr lang="en-US" b="0"/>
              <a:t>Can the unit still spend?</a:t>
            </a:r>
            <a:endParaRPr/>
          </a:p>
          <a:p>
            <a:pPr marL="742950" lvl="1" indent="-285750" algn="l" rtl="0">
              <a:spcBef>
                <a:spcPts val="400"/>
              </a:spcBef>
              <a:spcAft>
                <a:spcPts val="0"/>
              </a:spcAft>
              <a:buClr>
                <a:srgbClr val="4B2E83"/>
              </a:buClr>
              <a:buSzPts val="2000"/>
              <a:buFont typeface="Courier New"/>
              <a:buChar char="o"/>
            </a:pPr>
            <a:r>
              <a:rPr lang="en-US" b="0"/>
              <a:t>Recipients must immediately comply with terms of a Stop-Work Order or suspension and take all reasonable steps to minimize the incurrence of costs allocable to the work covered by the order during the period of work stoppage</a:t>
            </a:r>
            <a:r>
              <a:rPr lang="en-US"/>
              <a:t> </a:t>
            </a:r>
            <a:endParaRPr/>
          </a:p>
          <a:p>
            <a:pPr marL="742950" lvl="1" indent="-285750" algn="l" rtl="0">
              <a:spcBef>
                <a:spcPts val="400"/>
              </a:spcBef>
              <a:spcAft>
                <a:spcPts val="0"/>
              </a:spcAft>
              <a:buClr>
                <a:srgbClr val="4B2E83"/>
              </a:buClr>
              <a:buSzPts val="2000"/>
              <a:buFont typeface="Courier New"/>
              <a:buChar char="o"/>
            </a:pPr>
            <a:r>
              <a:rPr lang="en-US" b="0"/>
              <a:t>Costs resulting from obligations incurred during a suspension are not allowable unless expressly authorized by the Federal agency</a:t>
            </a:r>
            <a:endParaRPr/>
          </a:p>
          <a:p>
            <a:pPr marL="742950" lvl="1" indent="-285750" algn="l" rtl="0">
              <a:spcBef>
                <a:spcPts val="400"/>
              </a:spcBef>
              <a:spcAft>
                <a:spcPts val="0"/>
              </a:spcAft>
              <a:buClr>
                <a:srgbClr val="4B2E83"/>
              </a:buClr>
              <a:buSzPts val="2000"/>
              <a:buFont typeface="Courier New"/>
              <a:buChar char="o"/>
            </a:pPr>
            <a:r>
              <a:rPr lang="en-US" b="0"/>
              <a:t>Costs after a suspension may be allowable if the costs result from obligations properly incurred </a:t>
            </a:r>
            <a:r>
              <a:rPr lang="en-US" u="sng"/>
              <a:t>before the effective date</a:t>
            </a:r>
            <a:r>
              <a:rPr lang="en-US" b="0"/>
              <a:t> of the suspension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i="0" u="none" strike="noStrike" cap="none">
                <a:solidFill>
                  <a:srgbClr val="4B2E83"/>
                </a:solidFill>
                <a:latin typeface="Encode Sans"/>
                <a:ea typeface="Encode Sans"/>
                <a:cs typeface="Encode Sans"/>
                <a:sym typeface="Encode Sans"/>
              </a:rPr>
              <a:t>Managing project costs – Resumption of work</a:t>
            </a:r>
            <a:endParaRPr/>
          </a:p>
        </p:txBody>
      </p:sp>
      <p:sp>
        <p:nvSpPr>
          <p:cNvPr id="141" name="Google Shape;141;p24"/>
          <p:cNvSpPr txBox="1">
            <a:spLocks noGrp="1"/>
          </p:cNvSpPr>
          <p:nvPr>
            <p:ph type="body" idx="2"/>
          </p:nvPr>
        </p:nvSpPr>
        <p:spPr>
          <a:xfrm>
            <a:off x="668910" y="1619071"/>
            <a:ext cx="8187509" cy="4511254"/>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Merriweather Sans"/>
              <a:buChar char="&gt;"/>
            </a:pPr>
            <a:r>
              <a:rPr lang="en-US" b="0"/>
              <a:t>What happens if there is a resumption of work?</a:t>
            </a:r>
            <a:endParaRPr/>
          </a:p>
          <a:p>
            <a:pPr marL="742950" lvl="1" indent="-285750" algn="l" rtl="0">
              <a:spcBef>
                <a:spcPts val="400"/>
              </a:spcBef>
              <a:spcAft>
                <a:spcPts val="0"/>
              </a:spcAft>
              <a:buClr>
                <a:srgbClr val="4B2E83"/>
              </a:buClr>
              <a:buSzPts val="2000"/>
              <a:buFont typeface="Courier New"/>
              <a:buChar char="o"/>
            </a:pPr>
            <a:r>
              <a:rPr lang="en-US" b="0"/>
              <a:t>GCA will change the Lifecycle Status back to “Open” effective the date on the order allowing for the resumption of work</a:t>
            </a:r>
            <a:endParaRPr/>
          </a:p>
          <a:p>
            <a:pPr marL="742950" lvl="1" indent="-285750" algn="l" rtl="0">
              <a:spcBef>
                <a:spcPts val="400"/>
              </a:spcBef>
              <a:spcAft>
                <a:spcPts val="0"/>
              </a:spcAft>
              <a:buClr>
                <a:srgbClr val="4B2E83"/>
              </a:buClr>
              <a:buSzPts val="2000"/>
              <a:buFont typeface="Courier New"/>
              <a:buChar char="o"/>
            </a:pPr>
            <a:r>
              <a:rPr lang="en-US" b="0"/>
              <a:t>After the resumption of work order, the PI can charge allowable expenditures to the Award. </a:t>
            </a:r>
            <a:br>
              <a:rPr lang="en-US" b="0"/>
            </a:br>
            <a:endParaRPr/>
          </a:p>
          <a:p>
            <a:pPr marL="342900" lvl="0" indent="-342900" algn="l" rtl="0">
              <a:spcBef>
                <a:spcPts val="480"/>
              </a:spcBef>
              <a:spcAft>
                <a:spcPts val="0"/>
              </a:spcAft>
              <a:buClr>
                <a:srgbClr val="4B2E83"/>
              </a:buClr>
              <a:buSzPts val="2400"/>
              <a:buFont typeface="Merriweather Sans"/>
              <a:buChar char="&gt;"/>
            </a:pPr>
            <a:r>
              <a:rPr lang="en-US" b="0"/>
              <a:t>Any things to report with respect to goings-on, post-award, with funding.</a:t>
            </a:r>
            <a:endParaRPr b="0">
              <a:solidFill>
                <a:srgbClr val="33006F"/>
              </a:solidFill>
            </a:endParaRPr>
          </a:p>
          <a:p>
            <a:pPr marL="742950" lvl="1" indent="-285750" algn="l" rtl="0">
              <a:spcBef>
                <a:spcPts val="400"/>
              </a:spcBef>
              <a:spcAft>
                <a:spcPts val="0"/>
              </a:spcAft>
              <a:buClr>
                <a:srgbClr val="4B2E83"/>
              </a:buClr>
              <a:buSzPts val="2000"/>
              <a:buFont typeface="Courier New"/>
              <a:buChar char="o"/>
            </a:pPr>
            <a:r>
              <a:rPr lang="en-US" b="0"/>
              <a:t>If a sponsor requests an ad hoc financial report or invoice, GCA will prepare and submit the applicable report</a:t>
            </a:r>
            <a:endParaRPr/>
          </a:p>
        </p:txBody>
      </p:sp>
    </p:spTree>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926</Words>
  <Application>Microsoft Office PowerPoint</Application>
  <PresentationFormat>On-screen Show (4:3)</PresentationFormat>
  <Paragraphs>93</Paragraphs>
  <Slides>10</Slides>
  <Notes>10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10</vt:i4>
      </vt:variant>
    </vt:vector>
  </HeadingPairs>
  <TitlesOfParts>
    <vt:vector size="22" baseType="lpstr">
      <vt:lpstr>Encode Sans</vt:lpstr>
      <vt:lpstr>Noto Sans Symbols</vt:lpstr>
      <vt:lpstr>Calibri</vt:lpstr>
      <vt:lpstr>Open Sans</vt:lpstr>
      <vt:lpstr>Courier New</vt:lpstr>
      <vt:lpstr>Open Sans Light</vt:lpstr>
      <vt:lpstr>Merriweather Sans</vt:lpstr>
      <vt:lpstr>Arial</vt:lpstr>
      <vt:lpstr>Encode Sans Black</vt:lpstr>
      <vt:lpstr>Custom Design</vt:lpstr>
      <vt:lpstr>1_Custom Design</vt:lpstr>
      <vt:lpstr>Custom Design</vt:lpstr>
      <vt:lpstr>PowerPoint Presentation</vt:lpstr>
      <vt:lpstr>What Is Going On?</vt:lpstr>
      <vt:lpstr>NIH specific </vt:lpstr>
      <vt:lpstr>Considerations (1 of 3)</vt:lpstr>
      <vt:lpstr>Considerations (2 of 3)</vt:lpstr>
      <vt:lpstr>Considerations (3 of 3)</vt:lpstr>
      <vt:lpstr>Managing project costs – Workday and GCA</vt:lpstr>
      <vt:lpstr>Managing project costs – Spending</vt:lpstr>
      <vt:lpstr>Managing project costs – Resumption of work</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Susan Wilbanks</dc:creator>
  <cp:lastModifiedBy>Susan Wilbanks</cp:lastModifiedBy>
  <cp:revision>1</cp:revision>
  <dcterms:modified xsi:type="dcterms:W3CDTF">2025-02-14T23:20:54Z</dcterms:modified>
</cp:coreProperties>
</file>